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1878" y="-6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712D5-3CA3-4209-9B23-2E52C31850DA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117ED-B644-4DA4-AB1F-A0658D6E5A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4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117ED-B644-4DA4-AB1F-A0658D6E5A0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372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77B0-81C7-4FE9-8D31-FABFB4FC97C9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E630-CDC0-4DC8-A54D-D45F1FB59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17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77B0-81C7-4FE9-8D31-FABFB4FC97C9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E630-CDC0-4DC8-A54D-D45F1FB59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83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77B0-81C7-4FE9-8D31-FABFB4FC97C9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E630-CDC0-4DC8-A54D-D45F1FB59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904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77B0-81C7-4FE9-8D31-FABFB4FC97C9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E630-CDC0-4DC8-A54D-D45F1FB59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10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77B0-81C7-4FE9-8D31-FABFB4FC97C9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E630-CDC0-4DC8-A54D-D45F1FB59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918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77B0-81C7-4FE9-8D31-FABFB4FC97C9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E630-CDC0-4DC8-A54D-D45F1FB59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647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77B0-81C7-4FE9-8D31-FABFB4FC97C9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E630-CDC0-4DC8-A54D-D45F1FB59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607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77B0-81C7-4FE9-8D31-FABFB4FC97C9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E630-CDC0-4DC8-A54D-D45F1FB59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288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77B0-81C7-4FE9-8D31-FABFB4FC97C9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E630-CDC0-4DC8-A54D-D45F1FB59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57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77B0-81C7-4FE9-8D31-FABFB4FC97C9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5A7E630-CDC0-4DC8-A54D-D45F1FB59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93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77B0-81C7-4FE9-8D31-FABFB4FC97C9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E630-CDC0-4DC8-A54D-D45F1FB59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612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77B0-81C7-4FE9-8D31-FABFB4FC97C9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E630-CDC0-4DC8-A54D-D45F1FB59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539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77B0-81C7-4FE9-8D31-FABFB4FC97C9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E630-CDC0-4DC8-A54D-D45F1FB59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859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77B0-81C7-4FE9-8D31-FABFB4FC97C9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E630-CDC0-4DC8-A54D-D45F1FB59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6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77B0-81C7-4FE9-8D31-FABFB4FC97C9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E630-CDC0-4DC8-A54D-D45F1FB59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65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77B0-81C7-4FE9-8D31-FABFB4FC97C9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E630-CDC0-4DC8-A54D-D45F1FB59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477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C77B0-81C7-4FE9-8D31-FABFB4FC97C9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7E630-CDC0-4DC8-A54D-D45F1FB59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98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DC77B0-81C7-4FE9-8D31-FABFB4FC97C9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A7E630-CDC0-4DC8-A54D-D45F1FB590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70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1238534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Управление по образованию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Октябрьского района </a:t>
            </a:r>
            <a:r>
              <a:rPr lang="ru-RU" sz="1800" b="1" dirty="0" err="1" smtClean="0">
                <a:solidFill>
                  <a:srgbClr val="FF0000"/>
                </a:solidFill>
              </a:rPr>
              <a:t>г.Минска</a:t>
            </a: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государственное учреждение образования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«Ясли-сад № 131 </a:t>
            </a:r>
            <a:r>
              <a:rPr lang="ru-RU" sz="1800" b="1" dirty="0" err="1" smtClean="0">
                <a:solidFill>
                  <a:srgbClr val="FF0000"/>
                </a:solidFill>
              </a:rPr>
              <a:t>г.Минска</a:t>
            </a:r>
            <a:r>
              <a:rPr lang="ru-RU" sz="1800" b="1" dirty="0" smtClean="0">
                <a:solidFill>
                  <a:srgbClr val="FF0000"/>
                </a:solidFill>
              </a:rPr>
              <a:t>»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84312" y="2470245"/>
            <a:ext cx="10018713" cy="3320955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Система </a:t>
            </a:r>
            <a:r>
              <a:rPr lang="ru-RU" sz="4400" b="1" dirty="0" err="1" smtClean="0">
                <a:solidFill>
                  <a:srgbClr val="FF0000"/>
                </a:solidFill>
              </a:rPr>
              <a:t>здоровьесбережения</a:t>
            </a:r>
            <a:r>
              <a:rPr lang="ru-RU" sz="4400" b="1" dirty="0" smtClean="0">
                <a:solidFill>
                  <a:srgbClr val="FF0000"/>
                </a:solidFill>
              </a:rPr>
              <a:t> 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r>
              <a:rPr lang="ru-RU" sz="4400" b="1" dirty="0" smtClean="0">
                <a:solidFill>
                  <a:srgbClr val="FF0000"/>
                </a:solidFill>
              </a:rPr>
              <a:t>в учреждении дошкольного образования</a:t>
            </a:r>
            <a:endParaRPr lang="ru-RU" sz="4400" b="1" dirty="0" smtClean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93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3828" y="354842"/>
            <a:ext cx="6482686" cy="2083557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Образовательные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8901" y="1774210"/>
            <a:ext cx="10018713" cy="2770494"/>
          </a:xfrm>
        </p:spPr>
        <p:txBody>
          <a:bodyPr>
            <a:normAutofit/>
          </a:bodyPr>
          <a:lstStyle/>
          <a:p>
            <a:pPr lvl="0"/>
            <a:r>
              <a:rPr lang="ru-RU" sz="2800" b="1" dirty="0">
                <a:solidFill>
                  <a:srgbClr val="FF0000"/>
                </a:solidFill>
              </a:rPr>
              <a:t>Образовательная деятельность по </a:t>
            </a:r>
            <a:r>
              <a:rPr lang="ru-RU" sz="2800" b="1" dirty="0" smtClean="0">
                <a:solidFill>
                  <a:srgbClr val="FF0000"/>
                </a:solidFill>
              </a:rPr>
              <a:t>направлению «физическое развитию»</a:t>
            </a:r>
            <a:endParaRPr lang="ru-RU" sz="2800" b="1" dirty="0">
              <a:solidFill>
                <a:srgbClr val="FF0000"/>
              </a:solidFill>
            </a:endParaRPr>
          </a:p>
          <a:p>
            <a:pPr lvl="0"/>
            <a:r>
              <a:rPr lang="ru-RU" sz="2800" b="1" dirty="0">
                <a:solidFill>
                  <a:srgbClr val="FF0000"/>
                </a:solidFill>
              </a:rPr>
              <a:t>Формирование понятия «здоровый образ жизни»</a:t>
            </a:r>
          </a:p>
          <a:p>
            <a:pPr lvl="0"/>
            <a:r>
              <a:rPr lang="ru-RU" sz="2800" b="1" dirty="0">
                <a:solidFill>
                  <a:srgbClr val="FF0000"/>
                </a:solidFill>
              </a:rPr>
              <a:t>Формирование понятия «безопасность»</a:t>
            </a:r>
          </a:p>
          <a:p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613" y="3478927"/>
            <a:ext cx="3314366" cy="294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2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955342"/>
            <a:ext cx="10018713" cy="2688609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sz="3100" b="1" dirty="0" err="1" smtClean="0">
                <a:solidFill>
                  <a:srgbClr val="FF0000"/>
                </a:solidFill>
              </a:rPr>
              <a:t>З</a:t>
            </a:r>
            <a:r>
              <a:rPr lang="ru-RU" sz="3100" b="1" dirty="0" err="1" smtClean="0">
                <a:solidFill>
                  <a:srgbClr val="FF0000"/>
                </a:solidFill>
              </a:rPr>
              <a:t>доровьесбережение</a:t>
            </a:r>
            <a:r>
              <a:rPr lang="ru-RU" sz="3100" b="1" dirty="0" smtClean="0">
                <a:solidFill>
                  <a:srgbClr val="FF0000"/>
                </a:solidFill>
              </a:rPr>
              <a:t> </a:t>
            </a:r>
            <a:r>
              <a:rPr lang="ru-RU" sz="3100" b="1" dirty="0">
                <a:solidFill>
                  <a:srgbClr val="FF0000"/>
                </a:solidFill>
              </a:rPr>
              <a:t>и </a:t>
            </a:r>
            <a:r>
              <a:rPr lang="ru-RU" sz="3100" b="1" dirty="0" err="1" smtClean="0">
                <a:solidFill>
                  <a:srgbClr val="FF0000"/>
                </a:solidFill>
              </a:rPr>
              <a:t>здоровьеобогащение</a:t>
            </a:r>
            <a:r>
              <a:rPr lang="ru-RU" sz="3100" b="1" dirty="0" smtClean="0">
                <a:solidFill>
                  <a:srgbClr val="FF0000"/>
                </a:solidFill>
              </a:rPr>
              <a:t> </a:t>
            </a:r>
            <a:r>
              <a:rPr lang="ru-RU" sz="3100" b="1" dirty="0">
                <a:solidFill>
                  <a:srgbClr val="FF0000"/>
                </a:solidFill>
              </a:rPr>
              <a:t>педагогов</a:t>
            </a:r>
            <a:r>
              <a:rPr lang="ru-RU" sz="3100" dirty="0">
                <a:solidFill>
                  <a:srgbClr val="FF0000"/>
                </a:solidFill>
              </a:rPr>
              <a:t> </a:t>
            </a:r>
            <a:r>
              <a:rPr lang="ru-RU" sz="3100" dirty="0" smtClean="0">
                <a:solidFill>
                  <a:srgbClr val="FF0000"/>
                </a:solidFill>
              </a:rPr>
              <a:t>-</a:t>
            </a: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 направлены </a:t>
            </a:r>
            <a:r>
              <a:rPr lang="ru-RU" sz="2700" dirty="0">
                <a:solidFill>
                  <a:srgbClr val="FF0000"/>
                </a:solidFill>
              </a:rPr>
              <a:t>на развитие культуры здоровья педагогов детского сада, в том числе культуры профессионального здоровья, развитие потребности к здоровому образу жизни.</a:t>
            </a:r>
            <a:br>
              <a:rPr lang="ru-RU" sz="2700" dirty="0">
                <a:solidFill>
                  <a:srgbClr val="FF0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1" y="2733263"/>
            <a:ext cx="10129929" cy="4903259"/>
          </a:xfrm>
        </p:spPr>
        <p:txBody>
          <a:bodyPr>
            <a:normAutofit/>
          </a:bodyPr>
          <a:lstStyle/>
          <a:p>
            <a:pPr lvl="0"/>
            <a:r>
              <a:rPr lang="ru-RU" sz="2800" b="1" dirty="0" smtClean="0">
                <a:solidFill>
                  <a:srgbClr val="FF0000"/>
                </a:solidFill>
              </a:rPr>
              <a:t>Семинары</a:t>
            </a:r>
          </a:p>
          <a:p>
            <a:pPr lvl="0"/>
            <a:r>
              <a:rPr lang="ru-RU" sz="2800" b="1" dirty="0">
                <a:solidFill>
                  <a:srgbClr val="FF0000"/>
                </a:solidFill>
              </a:rPr>
              <a:t>Т</a:t>
            </a:r>
            <a:r>
              <a:rPr lang="ru-RU" sz="2800" b="1" dirty="0" smtClean="0">
                <a:solidFill>
                  <a:srgbClr val="FF0000"/>
                </a:solidFill>
              </a:rPr>
              <a:t>ренинги </a:t>
            </a:r>
            <a:endParaRPr lang="ru-RU" sz="2800" b="1" dirty="0">
              <a:solidFill>
                <a:srgbClr val="FF0000"/>
              </a:solidFill>
            </a:endParaRPr>
          </a:p>
          <a:p>
            <a:pPr lvl="0"/>
            <a:r>
              <a:rPr lang="ru-RU" sz="2800" b="1" dirty="0">
                <a:solidFill>
                  <a:srgbClr val="FF0000"/>
                </a:solidFill>
              </a:rPr>
              <a:t>Консультации для </a:t>
            </a:r>
            <a:r>
              <a:rPr lang="ru-RU" sz="2800" b="1" dirty="0" smtClean="0">
                <a:solidFill>
                  <a:srgbClr val="FF0000"/>
                </a:solidFill>
              </a:rPr>
              <a:t>педагогов</a:t>
            </a:r>
            <a:endParaRPr lang="ru-RU" sz="2800" b="1" dirty="0">
              <a:solidFill>
                <a:srgbClr val="FF0000"/>
              </a:solidFill>
            </a:endParaRPr>
          </a:p>
          <a:p>
            <a:pPr lvl="0"/>
            <a:r>
              <a:rPr lang="ru-RU" sz="2800" b="1" dirty="0">
                <a:solidFill>
                  <a:srgbClr val="FF0000"/>
                </a:solidFill>
              </a:rPr>
              <a:t>Обсуждение вопросов здоровьесбережения на педагогических советах и медико-педагогических совещаниях </a:t>
            </a:r>
          </a:p>
          <a:p>
            <a:endParaRPr lang="ru-RU" dirty="0"/>
          </a:p>
        </p:txBody>
      </p:sp>
      <p:pic>
        <p:nvPicPr>
          <p:cNvPr id="9224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785" y="2835623"/>
            <a:ext cx="3817561" cy="2349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39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68490"/>
            <a:ext cx="10018713" cy="2442949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Валеологическое просвещение родителей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- обеспечение валеологической образованности родителей воспитанников </a:t>
            </a:r>
            <a:r>
              <a:rPr lang="ru-RU" sz="2800" dirty="0" smtClean="0">
                <a:solidFill>
                  <a:srgbClr val="FF0000"/>
                </a:solidFill>
              </a:rPr>
              <a:t>учреждения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1" y="2306473"/>
            <a:ext cx="7127426" cy="398514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800" b="1" dirty="0">
                <a:solidFill>
                  <a:srgbClr val="FF0000"/>
                </a:solidFill>
              </a:rPr>
              <a:t>Дни открытых дверей</a:t>
            </a:r>
          </a:p>
          <a:p>
            <a:pPr lvl="0"/>
            <a:r>
              <a:rPr lang="ru-RU" sz="2800" b="1" dirty="0">
                <a:solidFill>
                  <a:srgbClr val="FF0000"/>
                </a:solidFill>
              </a:rPr>
              <a:t>Выступления на родительских собраниях</a:t>
            </a:r>
          </a:p>
          <a:p>
            <a:pPr lvl="0"/>
            <a:r>
              <a:rPr lang="ru-RU" sz="2800" b="1" dirty="0">
                <a:solidFill>
                  <a:srgbClr val="FF0000"/>
                </a:solidFill>
              </a:rPr>
              <a:t>Консультации</a:t>
            </a:r>
          </a:p>
          <a:p>
            <a:pPr lvl="0"/>
            <a:r>
              <a:rPr lang="ru-RU" sz="2800" b="1" dirty="0">
                <a:solidFill>
                  <a:srgbClr val="FF0000"/>
                </a:solidFill>
              </a:rPr>
              <a:t>Информация для стендов</a:t>
            </a:r>
          </a:p>
          <a:p>
            <a:pPr lvl="0"/>
            <a:r>
              <a:rPr lang="ru-RU" sz="2800" b="1" dirty="0">
                <a:solidFill>
                  <a:srgbClr val="FF0000"/>
                </a:solidFill>
              </a:rPr>
              <a:t>Памятки</a:t>
            </a:r>
          </a:p>
          <a:p>
            <a:pPr lvl="0"/>
            <a:r>
              <a:rPr lang="ru-RU" sz="2800" b="1" dirty="0">
                <a:solidFill>
                  <a:srgbClr val="FF0000"/>
                </a:solidFill>
              </a:rPr>
              <a:t>Презентации</a:t>
            </a:r>
          </a:p>
          <a:p>
            <a:pPr lvl="0"/>
            <a:r>
              <a:rPr lang="ru-RU" sz="2800" b="1" dirty="0">
                <a:solidFill>
                  <a:srgbClr val="FF0000"/>
                </a:solidFill>
              </a:rPr>
              <a:t>Буклеты </a:t>
            </a:r>
          </a:p>
          <a:p>
            <a:pPr lvl="0"/>
            <a:r>
              <a:rPr lang="ru-RU" sz="2800" b="1" dirty="0">
                <a:solidFill>
                  <a:srgbClr val="FF0000"/>
                </a:solidFill>
              </a:rPr>
              <a:t>Образовательный сайт </a:t>
            </a:r>
          </a:p>
          <a:p>
            <a:endParaRPr lang="ru-RU" dirty="0"/>
          </a:p>
        </p:txBody>
      </p:sp>
      <p:pic>
        <p:nvPicPr>
          <p:cNvPr id="1024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827" y="3531785"/>
            <a:ext cx="3575713" cy="304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17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04715"/>
            <a:ext cx="10018713" cy="1037231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Этапы  внедрения </a:t>
            </a:r>
            <a:r>
              <a:rPr lang="ru-RU" sz="2800" b="1" dirty="0" err="1" smtClean="0">
                <a:solidFill>
                  <a:srgbClr val="FF0000"/>
                </a:solidFill>
              </a:rPr>
              <a:t>здоровьесберегающей</a:t>
            </a:r>
            <a:r>
              <a:rPr lang="ru-RU" sz="2800" b="1" dirty="0" smtClean="0">
                <a:solidFill>
                  <a:srgbClr val="FF0000"/>
                </a:solidFill>
              </a:rPr>
              <a:t> методики:</a:t>
            </a:r>
            <a:r>
              <a:rPr lang="ru-RU" sz="2800" dirty="0">
                <a:solidFill>
                  <a:srgbClr val="FF0000"/>
                </a:solidFill>
              </a:rPr>
              <a:t/>
            </a:r>
            <a:br>
              <a:rPr lang="ru-RU" sz="2800" dirty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805218"/>
            <a:ext cx="10018713" cy="5418161"/>
          </a:xfrm>
        </p:spPr>
        <p:txBody>
          <a:bodyPr>
            <a:noAutofit/>
          </a:bodyPr>
          <a:lstStyle/>
          <a:p>
            <a:pPr lvl="0"/>
            <a:r>
              <a:rPr lang="ru-RU" sz="2000" b="1" dirty="0">
                <a:solidFill>
                  <a:srgbClr val="FF0000"/>
                </a:solidFill>
              </a:rPr>
              <a:t>Анализ исходного состояния здоровья, физического развития и физической подготовленности </a:t>
            </a:r>
            <a:r>
              <a:rPr lang="ru-RU" sz="2000" b="1" dirty="0" smtClean="0">
                <a:solidFill>
                  <a:srgbClr val="FF0000"/>
                </a:solidFill>
              </a:rPr>
              <a:t>детей дошкольного возраста, </a:t>
            </a:r>
            <a:r>
              <a:rPr lang="ru-RU" sz="2000" b="1" dirty="0">
                <a:solidFill>
                  <a:srgbClr val="FF0000"/>
                </a:solidFill>
              </a:rPr>
              <a:t>их валеологических умений и навыков, а также здоровьесберегающей среды </a:t>
            </a:r>
            <a:r>
              <a:rPr lang="ru-RU" sz="2000" b="1" dirty="0" smtClean="0">
                <a:solidFill>
                  <a:srgbClr val="FF0000"/>
                </a:solidFill>
              </a:rPr>
              <a:t>учреждения.</a:t>
            </a:r>
            <a:endParaRPr lang="ru-RU" sz="2000" b="1" dirty="0">
              <a:solidFill>
                <a:srgbClr val="FF0000"/>
              </a:solidFill>
            </a:endParaRPr>
          </a:p>
          <a:p>
            <a:pPr lvl="0"/>
            <a:r>
              <a:rPr lang="ru-RU" sz="2000" b="1" dirty="0">
                <a:solidFill>
                  <a:srgbClr val="FF0000"/>
                </a:solidFill>
              </a:rPr>
              <a:t>Организация здоровьесберегающего образовательного пространства в 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учреждении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  <a:endParaRPr lang="ru-RU" sz="2000" b="1" dirty="0">
              <a:solidFill>
                <a:srgbClr val="FF0000"/>
              </a:solidFill>
            </a:endParaRPr>
          </a:p>
          <a:p>
            <a:pPr lvl="0"/>
            <a:r>
              <a:rPr lang="ru-RU" sz="2000" b="1" dirty="0">
                <a:solidFill>
                  <a:srgbClr val="FF0000"/>
                </a:solidFill>
              </a:rPr>
              <a:t>Установление контактов с социальными партнёрами 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учреждения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по вопросам здоровьесбережения.</a:t>
            </a:r>
          </a:p>
          <a:p>
            <a:pPr lvl="0"/>
            <a:r>
              <a:rPr lang="ru-RU" sz="2000" b="1" dirty="0">
                <a:solidFill>
                  <a:srgbClr val="FF0000"/>
                </a:solidFill>
              </a:rPr>
              <a:t>Освоение педагогами 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учреждения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методик и </a:t>
            </a:r>
            <a:r>
              <a:rPr lang="ru-RU" sz="2000" b="1" dirty="0" smtClean="0">
                <a:solidFill>
                  <a:srgbClr val="FF0000"/>
                </a:solidFill>
              </a:rPr>
              <a:t>приёмов</a:t>
            </a:r>
          </a:p>
          <a:p>
            <a:pPr marL="0" lvl="0" indent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здоровьесбережения детей и взрослых </a:t>
            </a:r>
            <a:r>
              <a:rPr lang="ru-RU" sz="2000" b="1" dirty="0" smtClean="0">
                <a:solidFill>
                  <a:srgbClr val="FF0000"/>
                </a:solidFill>
              </a:rPr>
              <a:t>.</a:t>
            </a:r>
            <a:endParaRPr lang="ru-RU" sz="2000" b="1" dirty="0">
              <a:solidFill>
                <a:srgbClr val="FF0000"/>
              </a:solidFill>
            </a:endParaRPr>
          </a:p>
          <a:p>
            <a:pPr lvl="0"/>
            <a:r>
              <a:rPr lang="ru-RU" sz="2000" b="1" dirty="0">
                <a:solidFill>
                  <a:srgbClr val="FF0000"/>
                </a:solidFill>
              </a:rPr>
              <a:t>Внедрение разнообразных форм работы по сохранению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и </a:t>
            </a:r>
            <a:r>
              <a:rPr lang="ru-RU" sz="2000" b="1" dirty="0">
                <a:solidFill>
                  <a:srgbClr val="FF0000"/>
                </a:solidFill>
              </a:rPr>
              <a:t>укреплению здоровья для разных категорий детей и взрослых.</a:t>
            </a:r>
          </a:p>
          <a:p>
            <a:r>
              <a:rPr lang="ru-RU" sz="2000" b="1" dirty="0">
                <a:solidFill>
                  <a:srgbClr val="FF0000"/>
                </a:solidFill>
              </a:rPr>
              <a:t>Работа валеологической направленности 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с </a:t>
            </a:r>
            <a:r>
              <a:rPr lang="ru-RU" sz="2000" b="1" dirty="0" smtClean="0">
                <a:solidFill>
                  <a:srgbClr val="FF0000"/>
                </a:solidFill>
              </a:rPr>
              <a:t>родителями .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331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941" y="2964976"/>
            <a:ext cx="4344537" cy="325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01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32012"/>
            <a:ext cx="10539367" cy="1241945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Результаты внедрения </a:t>
            </a:r>
            <a:r>
              <a:rPr lang="ru-RU" sz="2800" b="1" dirty="0" err="1" smtClean="0">
                <a:solidFill>
                  <a:srgbClr val="FF0000"/>
                </a:solidFill>
              </a:rPr>
              <a:t>здоровьесберегающей</a:t>
            </a:r>
            <a:r>
              <a:rPr lang="ru-RU" sz="2800" b="1" dirty="0" smtClean="0">
                <a:solidFill>
                  <a:srgbClr val="FF0000"/>
                </a:solidFill>
              </a:rPr>
              <a:t> методики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8735" y="1223204"/>
            <a:ext cx="10018713" cy="525948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Сформированные навыки здорового образа жизни воспитанников, педагогов и </a:t>
            </a:r>
            <a:r>
              <a:rPr lang="ru-RU" b="1" dirty="0" smtClean="0">
                <a:solidFill>
                  <a:srgbClr val="FF0000"/>
                </a:solidFill>
              </a:rPr>
              <a:t>родителей.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  Взаимодействие специалистов </a:t>
            </a:r>
            <a:r>
              <a:rPr lang="ru-RU" b="1" dirty="0" smtClean="0">
                <a:solidFill>
                  <a:srgbClr val="FF0000"/>
                </a:solidFill>
              </a:rPr>
              <a:t>учреждения </a:t>
            </a:r>
            <a:r>
              <a:rPr lang="ru-RU" b="1" dirty="0">
                <a:solidFill>
                  <a:srgbClr val="FF0000"/>
                </a:solidFill>
              </a:rPr>
              <a:t>в организации физкультурно-оздоровительной работы с дошкольниками специализированных групп.</a:t>
            </a:r>
          </a:p>
          <a:p>
            <a:r>
              <a:rPr lang="ru-RU" b="1" dirty="0">
                <a:solidFill>
                  <a:srgbClr val="FF0000"/>
                </a:solidFill>
              </a:rPr>
              <a:t>  Проявление умений и знаний  всех участников внедрения здороваьесберегающих технологий в педагогический процесс </a:t>
            </a:r>
            <a:r>
              <a:rPr lang="ru-RU" b="1" dirty="0" smtClean="0">
                <a:solidFill>
                  <a:srgbClr val="FF0000"/>
                </a:solidFill>
              </a:rPr>
              <a:t>учреждения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  Формирование нормативно-правовой базы по </a:t>
            </a:r>
            <a:r>
              <a:rPr lang="ru-RU" b="1" dirty="0" smtClean="0">
                <a:solidFill>
                  <a:srgbClr val="FF0000"/>
                </a:solidFill>
              </a:rPr>
              <a:t>вопросам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оздоровления </a:t>
            </a:r>
            <a:r>
              <a:rPr lang="ru-RU" b="1" dirty="0" smtClean="0">
                <a:solidFill>
                  <a:srgbClr val="FF0000"/>
                </a:solidFill>
              </a:rPr>
              <a:t>детей дошкольного возраста.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  Внедрение научно-методических подходов к организации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работы </a:t>
            </a:r>
            <a:r>
              <a:rPr lang="ru-RU" b="1" dirty="0">
                <a:solidFill>
                  <a:srgbClr val="FF0000"/>
                </a:solidFill>
              </a:rPr>
              <a:t>по сохранению здоровья детей, к созданию </a:t>
            </a:r>
            <a:r>
              <a:rPr lang="ru-RU" b="1" dirty="0" smtClean="0">
                <a:solidFill>
                  <a:srgbClr val="FF0000"/>
                </a:solidFill>
              </a:rPr>
              <a:t>здоровье-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сберегающего </a:t>
            </a:r>
            <a:r>
              <a:rPr lang="ru-RU" b="1" dirty="0">
                <a:solidFill>
                  <a:srgbClr val="FF0000"/>
                </a:solidFill>
              </a:rPr>
              <a:t>образовательного пространства в </a:t>
            </a:r>
            <a:r>
              <a:rPr lang="ru-RU" b="1" dirty="0" smtClean="0">
                <a:solidFill>
                  <a:srgbClr val="FF0000"/>
                </a:solidFill>
              </a:rPr>
              <a:t>учреждении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и </a:t>
            </a:r>
            <a:r>
              <a:rPr lang="ru-RU" b="1" dirty="0" smtClean="0">
                <a:solidFill>
                  <a:srgbClr val="FF0000"/>
                </a:solidFill>
              </a:rPr>
              <a:t>семье.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  Улучшение и сохранение соматических показателей </a:t>
            </a:r>
            <a:endParaRPr lang="ru-RU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здоровья дошкольников.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122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147" y="3154815"/>
            <a:ext cx="3466532" cy="332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41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Нетрадиционные </a:t>
            </a:r>
            <a:r>
              <a:rPr lang="ru-RU" sz="3200" b="1" dirty="0" err="1">
                <a:solidFill>
                  <a:srgbClr val="FF0000"/>
                </a:solidFill>
              </a:rPr>
              <a:t>здоровьесберегающие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средства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Гимнастика для глаз</a:t>
            </a:r>
          </a:p>
          <a:p>
            <a:r>
              <a:rPr lang="ru-RU" b="1" dirty="0">
                <a:solidFill>
                  <a:srgbClr val="FF0000"/>
                </a:solidFill>
              </a:rPr>
              <a:t>Пальчиковая гимнастика</a:t>
            </a:r>
          </a:p>
          <a:p>
            <a:r>
              <a:rPr lang="ru-RU" b="1" dirty="0">
                <a:solidFill>
                  <a:srgbClr val="FF0000"/>
                </a:solidFill>
              </a:rPr>
              <a:t>Дорожки здоровья</a:t>
            </a:r>
          </a:p>
          <a:p>
            <a:r>
              <a:rPr lang="ru-RU" b="1" dirty="0">
                <a:solidFill>
                  <a:srgbClr val="FF0000"/>
                </a:solidFill>
              </a:rPr>
              <a:t>Динамические паузы</a:t>
            </a:r>
          </a:p>
          <a:p>
            <a:r>
              <a:rPr lang="ru-RU" b="1" dirty="0">
                <a:solidFill>
                  <a:srgbClr val="FF0000"/>
                </a:solidFill>
              </a:rPr>
              <a:t>Дыхательная гимнастика</a:t>
            </a:r>
          </a:p>
          <a:p>
            <a:r>
              <a:rPr lang="ru-RU" b="1" dirty="0">
                <a:solidFill>
                  <a:srgbClr val="FF0000"/>
                </a:solidFill>
              </a:rPr>
              <a:t>Релаксация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11266" name="Picture 2" descr="ÐÐ°ÑÑÐ¸Ð½ÐºÐ¸ Ð¿Ð¾ Ð·Ð°Ð¿ÑÐ¾ÑÑ Ð´ÐµÑÐ¸ Ð¹Ð¾Ð³Ð¸     ÑÐ¸ÑÑÐ½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632" y="2387562"/>
            <a:ext cx="3714962" cy="368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25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191070"/>
            <a:ext cx="10018713" cy="109182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Десять золотых правил здоровьесбережения: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5708" y="1460312"/>
            <a:ext cx="10018713" cy="4776716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3200" dirty="0">
                <a:solidFill>
                  <a:srgbClr val="FF0000"/>
                </a:solidFill>
              </a:rPr>
              <a:t>Соблюдайте режим дня!</a:t>
            </a:r>
          </a:p>
          <a:p>
            <a:pPr lvl="0"/>
            <a:r>
              <a:rPr lang="ru-RU" sz="3200" dirty="0">
                <a:solidFill>
                  <a:srgbClr val="FF0000"/>
                </a:solidFill>
              </a:rPr>
              <a:t>Обращайте больше внимания на питание!</a:t>
            </a:r>
          </a:p>
          <a:p>
            <a:pPr lvl="0"/>
            <a:r>
              <a:rPr lang="ru-RU" sz="3200" dirty="0">
                <a:solidFill>
                  <a:srgbClr val="FF0000"/>
                </a:solidFill>
              </a:rPr>
              <a:t>Больше двигайтесь!</a:t>
            </a:r>
          </a:p>
          <a:p>
            <a:pPr lvl="0"/>
            <a:r>
              <a:rPr lang="ru-RU" sz="3200" dirty="0">
                <a:solidFill>
                  <a:srgbClr val="FF0000"/>
                </a:solidFill>
              </a:rPr>
              <a:t>Спите в прохладной комнате!</a:t>
            </a:r>
          </a:p>
          <a:p>
            <a:pPr lvl="0"/>
            <a:r>
              <a:rPr lang="ru-RU" sz="3200" dirty="0">
                <a:solidFill>
                  <a:srgbClr val="FF0000"/>
                </a:solidFill>
              </a:rPr>
              <a:t>Не гасите в себе гнев, дайте вырваться ему наружу!</a:t>
            </a:r>
          </a:p>
          <a:p>
            <a:pPr lvl="0"/>
            <a:r>
              <a:rPr lang="ru-RU" sz="3200" dirty="0">
                <a:solidFill>
                  <a:srgbClr val="FF0000"/>
                </a:solidFill>
              </a:rPr>
              <a:t>Постоянно занимайтесь интеллектуальной деятельностью!</a:t>
            </a:r>
          </a:p>
          <a:p>
            <a:pPr lvl="0"/>
            <a:r>
              <a:rPr lang="ru-RU" sz="3200" dirty="0">
                <a:solidFill>
                  <a:srgbClr val="FF0000"/>
                </a:solidFill>
              </a:rPr>
              <a:t>Гоните прочь уныние и хандру!</a:t>
            </a:r>
          </a:p>
          <a:p>
            <a:pPr lvl="0"/>
            <a:r>
              <a:rPr lang="ru-RU" sz="3200" dirty="0">
                <a:solidFill>
                  <a:srgbClr val="FF0000"/>
                </a:solidFill>
              </a:rPr>
              <a:t>Адекватно реагируйте на все проявления своего организма!</a:t>
            </a:r>
          </a:p>
          <a:p>
            <a:pPr lvl="0"/>
            <a:r>
              <a:rPr lang="ru-RU" sz="3200" dirty="0">
                <a:solidFill>
                  <a:srgbClr val="FF0000"/>
                </a:solidFill>
              </a:rPr>
              <a:t>Старайтесь получать как можно больше положительных эмоций!</a:t>
            </a:r>
          </a:p>
          <a:p>
            <a:pPr lvl="0"/>
            <a:r>
              <a:rPr lang="ru-RU" sz="3200" dirty="0">
                <a:solidFill>
                  <a:srgbClr val="FF0000"/>
                </a:solidFill>
              </a:rPr>
              <a:t>Желайте себе и окружающим только добра!</a:t>
            </a:r>
          </a:p>
          <a:p>
            <a:endParaRPr lang="ru-RU" dirty="0"/>
          </a:p>
        </p:txBody>
      </p:sp>
      <p:pic>
        <p:nvPicPr>
          <p:cNvPr id="1434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97" y="736980"/>
            <a:ext cx="4703028" cy="264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22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-95534"/>
            <a:ext cx="10018713" cy="236584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ÐÐ°ÑÑÐ¸Ð½ÐºÐ¸ Ð¿Ð¾ Ð·Ð°Ð¿ÑÐ¾ÑÑ Ð²ÐµÑÐµÐ»ÑÐµ  Ð´ÐµÑÐ¸  ÑÐ¸ÑÑÐ½Ð¾Ðº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556" y="1814553"/>
            <a:ext cx="6578221" cy="4632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79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«Детям совершенно так же, как и взрослым, хочется быть здоровыми и сильными, только дети не знают, что для этого надо делать. Объясни им, и они будут беречься»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Януш Корчак</a:t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ÐÐ°ÑÑÐ¸Ð½ÐºÐ¸ Ð¿Ð¾ Ð·Ð°Ð¿ÑÐ¾ÑÑ Ð´ÐµÑÐ¸ Ð·Ð°Ð½Ð¸Ð¼Ð°ÑÑÑÑ ÑÐ¿Ð¾ÑÑÐ¾Ð¼ ÑÐ¸ÑÑÐ½Ð¾Ðº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64" y="2438399"/>
            <a:ext cx="10257635" cy="374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25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448" y="1009934"/>
            <a:ext cx="10018713" cy="2988860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rgbClr val="FF0000"/>
                </a:solidFill>
              </a:rPr>
              <a:t>Здоровье</a:t>
            </a:r>
            <a:r>
              <a:rPr lang="ru-RU" sz="2800" b="1" dirty="0">
                <a:solidFill>
                  <a:srgbClr val="FF0000"/>
                </a:solidFill>
              </a:rPr>
              <a:t> - это состояние полного физического, </a:t>
            </a:r>
            <a:r>
              <a:rPr lang="ru-RU" sz="2800" b="1" dirty="0" smtClean="0">
                <a:solidFill>
                  <a:srgbClr val="FF0000"/>
                </a:solidFill>
              </a:rPr>
              <a:t>психического  и </a:t>
            </a:r>
            <a:r>
              <a:rPr lang="ru-RU" sz="2800" b="1" dirty="0">
                <a:solidFill>
                  <a:srgbClr val="FF0000"/>
                </a:solidFill>
              </a:rPr>
              <a:t>социального благополучия</a:t>
            </a:r>
            <a:r>
              <a:rPr lang="ru-RU" sz="2800" b="1" dirty="0" smtClean="0">
                <a:solidFill>
                  <a:srgbClr val="FF0000"/>
                </a:solidFill>
              </a:rPr>
              <a:t>,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а не просто отсутствие болезней или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 физических дефектов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(Всемирная </a:t>
            </a:r>
            <a:r>
              <a:rPr lang="ru-RU" sz="2800" b="1" dirty="0" smtClean="0">
                <a:solidFill>
                  <a:srgbClr val="FF0000"/>
                </a:solidFill>
              </a:rPr>
              <a:t>организация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здравоохранения)</a:t>
            </a:r>
            <a:br>
              <a:rPr lang="ru-RU" sz="2800" b="1" dirty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ÐÐ°ÑÑÐ¸Ð½ÐºÐ¸ Ð¿Ð¾ Ð·Ð°Ð¿ÑÐ¾ÑÑ Ð´ÐµÑÐ¸ Ð¸ ÑÐ¿Ð¾ÑÑ ÑÐ¸ÑÑÐ½Ðº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621" y="2683365"/>
            <a:ext cx="4203510" cy="389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33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8219247" cy="4595884"/>
          </a:xfrm>
        </p:spPr>
        <p:txBody>
          <a:bodyPr>
            <a:noAutofit/>
          </a:bodyPr>
          <a:lstStyle/>
          <a:p>
            <a:r>
              <a:rPr lang="ru-RU" sz="2800" b="1" dirty="0" err="1">
                <a:solidFill>
                  <a:srgbClr val="FF0000"/>
                </a:solidFill>
              </a:rPr>
              <a:t>Здоровьесберегающие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методики </a:t>
            </a:r>
            <a:r>
              <a:rPr lang="ru-RU" sz="2400" b="1" dirty="0">
                <a:solidFill>
                  <a:srgbClr val="FF0000"/>
                </a:solidFill>
              </a:rPr>
              <a:t>-это  позитивное воздействия на здоровье детей путем различных оздоровительных мероприятий, которые грамотно “встроены” в общую систему функционирования </a:t>
            </a:r>
            <a:r>
              <a:rPr lang="ru-RU" sz="2400" b="1" dirty="0" smtClean="0">
                <a:solidFill>
                  <a:srgbClr val="FF0000"/>
                </a:solidFill>
              </a:rPr>
              <a:t>учреждения, </a:t>
            </a:r>
            <a:r>
              <a:rPr lang="ru-RU" sz="2400" b="1" dirty="0">
                <a:solidFill>
                  <a:srgbClr val="FF0000"/>
                </a:solidFill>
              </a:rPr>
              <a:t>направленные на благо здоровья детей  и отвечающую единству целей и задач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/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/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800" b="1" dirty="0" err="1">
                <a:solidFill>
                  <a:srgbClr val="FF0000"/>
                </a:solidFill>
              </a:rPr>
              <a:t>Здоровьесберегающие</a:t>
            </a:r>
            <a:r>
              <a:rPr lang="ru-RU" sz="2800" b="1" dirty="0">
                <a:solidFill>
                  <a:srgbClr val="FF0000"/>
                </a:solidFill>
              </a:rPr>
              <a:t>  </a:t>
            </a:r>
            <a:r>
              <a:rPr lang="ru-RU" sz="2800" b="1" dirty="0" smtClean="0">
                <a:solidFill>
                  <a:srgbClr val="FF0000"/>
                </a:solidFill>
              </a:rPr>
              <a:t>методики</a:t>
            </a:r>
            <a:r>
              <a:rPr lang="ru-RU" sz="2400" b="1" dirty="0">
                <a:solidFill>
                  <a:srgbClr val="FF0000"/>
                </a:solidFill>
              </a:rPr>
              <a:t> - 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развития.</a:t>
            </a:r>
            <a:br>
              <a:rPr lang="ru-RU" sz="2400" b="1" dirty="0">
                <a:solidFill>
                  <a:srgbClr val="FF0000"/>
                </a:solidFill>
              </a:rPr>
            </a:b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1638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558" y="2582569"/>
            <a:ext cx="2428245" cy="405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57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1436427"/>
            <a:ext cx="10018713" cy="1752599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b="1" dirty="0">
                <a:solidFill>
                  <a:srgbClr val="FF0000"/>
                </a:solidFill>
              </a:rPr>
              <a:t>Задачи </a:t>
            </a:r>
            <a:r>
              <a:rPr lang="ru-RU" sz="3100" b="1" dirty="0" smtClean="0">
                <a:solidFill>
                  <a:srgbClr val="FF0000"/>
                </a:solidFill>
              </a:rPr>
              <a:t>здоровьесбережения:</a:t>
            </a:r>
            <a:r>
              <a:rPr lang="ru-RU" sz="3100" dirty="0">
                <a:solidFill>
                  <a:srgbClr val="FF0000"/>
                </a:solidFill>
              </a:rPr>
              <a:t/>
            </a:r>
            <a:br>
              <a:rPr lang="ru-RU" sz="3100" dirty="0">
                <a:solidFill>
                  <a:srgbClr val="FF0000"/>
                </a:solidFill>
              </a:rPr>
            </a:br>
            <a:r>
              <a:rPr lang="ru-RU" sz="2700" dirty="0">
                <a:solidFill>
                  <a:srgbClr val="FF0000"/>
                </a:solidFill>
              </a:rPr>
              <a:t>-</a:t>
            </a:r>
            <a:r>
              <a:rPr lang="ru-RU" sz="2700" dirty="0" smtClean="0">
                <a:solidFill>
                  <a:srgbClr val="FF0000"/>
                </a:solidFill>
              </a:rPr>
              <a:t>сохранение </a:t>
            </a:r>
            <a:r>
              <a:rPr lang="ru-RU" sz="2700" dirty="0">
                <a:solidFill>
                  <a:srgbClr val="FF0000"/>
                </a:solidFill>
              </a:rPr>
              <a:t>здоровья детей и повышение двигательной активности и умственной </a:t>
            </a:r>
            <a:r>
              <a:rPr lang="ru-RU" sz="2700" dirty="0" smtClean="0">
                <a:solidFill>
                  <a:srgbClr val="FF0000"/>
                </a:solidFill>
              </a:rPr>
              <a:t>работоспособности</a:t>
            </a:r>
            <a:r>
              <a:rPr lang="ru-RU" sz="2700" dirty="0">
                <a:solidFill>
                  <a:srgbClr val="FF0000"/>
                </a:solidFill>
              </a:rPr>
              <a:t/>
            </a:r>
            <a:br>
              <a:rPr lang="ru-RU" sz="2700" dirty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-создание </a:t>
            </a:r>
            <a:r>
              <a:rPr lang="ru-RU" sz="2700" dirty="0">
                <a:solidFill>
                  <a:srgbClr val="FF0000"/>
                </a:solidFill>
              </a:rPr>
              <a:t>адекватных условий для развития, обучения, оздоровления детей</a:t>
            </a:r>
            <a:br>
              <a:rPr lang="ru-RU" sz="2700" dirty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-создание </a:t>
            </a:r>
            <a:r>
              <a:rPr lang="ru-RU" sz="2700" dirty="0">
                <a:solidFill>
                  <a:srgbClr val="FF0000"/>
                </a:solidFill>
              </a:rPr>
              <a:t>положительного эмоционального настроя и снятие психоэмоционального напряжения</a:t>
            </a:r>
            <a:br>
              <a:rPr lang="ru-RU" sz="2700" dirty="0">
                <a:solidFill>
                  <a:srgbClr val="FF0000"/>
                </a:solidFill>
              </a:rPr>
            </a:br>
            <a:r>
              <a:rPr lang="ru-RU" sz="2700" dirty="0" smtClean="0">
                <a:solidFill>
                  <a:srgbClr val="FF0000"/>
                </a:solidFill>
              </a:rPr>
              <a:t>-становление </a:t>
            </a:r>
            <a:r>
              <a:rPr lang="ru-RU" sz="2700" dirty="0">
                <a:solidFill>
                  <a:srgbClr val="FF0000"/>
                </a:solidFill>
              </a:rPr>
              <a:t>культуры здоровья </a:t>
            </a:r>
            <a:r>
              <a:rPr lang="ru-RU" sz="2700" dirty="0" smtClean="0">
                <a:solidFill>
                  <a:srgbClr val="FF0000"/>
                </a:solidFill>
              </a:rPr>
              <a:t>у  субъектов образовательного процесса</a:t>
            </a:r>
            <a:r>
              <a:rPr lang="ru-RU" sz="2700" dirty="0">
                <a:solidFill>
                  <a:srgbClr val="FF0000"/>
                </a:solidFill>
              </a:rPr>
              <a:t/>
            </a:r>
            <a:br>
              <a:rPr lang="ru-RU" sz="2700" dirty="0">
                <a:solidFill>
                  <a:srgbClr val="FF0000"/>
                </a:solidFill>
              </a:rPr>
            </a:br>
            <a:r>
              <a:rPr lang="ru-RU" b="1" i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ÐÐ°ÑÑÐ¸Ð½ÐºÐ¸ Ð¿Ð¾ Ð·Ð°Ð¿ÑÐ¾ÑÑ Ð´ÐµÑÐ¸ Ð¸ Ð²Ð¾ÑÐ¿Ð¸ÑÐ°ÑÐµÐ»Ñ Ð½Ð° ÑÐ¸Ð·ÐºÑÐ»ÑÑÑÑÐµ ÑÐ¸ÑÑÐ½ÐºÐ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620" y="3554963"/>
            <a:ext cx="6796585" cy="304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04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6913" y="382137"/>
            <a:ext cx="9005482" cy="49177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rgbClr val="FF0000"/>
                </a:solidFill>
              </a:rPr>
              <a:t>Классификация </a:t>
            </a:r>
            <a:r>
              <a:rPr lang="ru-RU" sz="3200" b="1" dirty="0" err="1">
                <a:solidFill>
                  <a:srgbClr val="FF0000"/>
                </a:solidFill>
              </a:rPr>
              <a:t>здоровьесберегающих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методик:</a:t>
            </a:r>
            <a:endParaRPr lang="ru-RU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1.Медико-профилактические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2.Физкультурно-оздоровительные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3.Социально-психологические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4</a:t>
            </a:r>
            <a:r>
              <a:rPr lang="ru-RU" sz="2800" b="1" dirty="0">
                <a:solidFill>
                  <a:srgbClr val="FF0000"/>
                </a:solidFill>
              </a:rPr>
              <a:t>. Образовательные 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5. </a:t>
            </a:r>
            <a:r>
              <a:rPr lang="ru-RU" sz="2800" b="1" dirty="0" err="1" smtClean="0">
                <a:solidFill>
                  <a:srgbClr val="FF0000"/>
                </a:solidFill>
              </a:rPr>
              <a:t>З</a:t>
            </a:r>
            <a:r>
              <a:rPr lang="ru-RU" sz="2800" b="1" dirty="0" err="1" smtClean="0">
                <a:solidFill>
                  <a:srgbClr val="FF0000"/>
                </a:solidFill>
              </a:rPr>
              <a:t>доровьесбережение</a:t>
            </a:r>
            <a:r>
              <a:rPr lang="ru-RU" sz="2800" b="1" dirty="0" smtClean="0">
                <a:solidFill>
                  <a:srgbClr val="FF0000"/>
                </a:solidFill>
              </a:rPr>
              <a:t>  </a:t>
            </a:r>
            <a:r>
              <a:rPr lang="ru-RU" sz="2800" b="1" dirty="0">
                <a:solidFill>
                  <a:srgbClr val="FF0000"/>
                </a:solidFill>
              </a:rPr>
              <a:t>педагогов 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</a:rPr>
              <a:t>6.Валеологическое просвещение родителей</a:t>
            </a:r>
          </a:p>
          <a:p>
            <a:endParaRPr lang="ru-RU" dirty="0"/>
          </a:p>
        </p:txBody>
      </p:sp>
      <p:pic>
        <p:nvPicPr>
          <p:cNvPr id="4100" name="Picture 4" descr="ÐÐ¾ÑÐ¾Ð¶ÐµÐµ Ð¸Ð·Ð¾Ð±ÑÐ°Ð¶ÐµÐ½Ð¸Ð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199" y="3086099"/>
            <a:ext cx="33147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80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0000"/>
                </a:solidFill>
              </a:rPr>
              <a:t>Медико-профилактические </a:t>
            </a:r>
            <a:r>
              <a:rPr lang="ru-RU" sz="2700" dirty="0" smtClean="0">
                <a:solidFill>
                  <a:srgbClr val="FF0000"/>
                </a:solidFill>
              </a:rPr>
              <a:t>– </a:t>
            </a:r>
            <a:r>
              <a:rPr lang="ru-RU" sz="2700" dirty="0">
                <a:solidFill>
                  <a:srgbClr val="FF0000"/>
                </a:solidFill>
              </a:rPr>
              <a:t>направлены на сохранение и приумножение здоровья детей под руководством медицинского персонала </a:t>
            </a:r>
            <a:r>
              <a:rPr lang="ru-RU" sz="2700" dirty="0" smtClean="0">
                <a:solidFill>
                  <a:srgbClr val="FF0000"/>
                </a:solidFill>
              </a:rPr>
              <a:t>учреждении </a:t>
            </a:r>
            <a:r>
              <a:rPr lang="ru-RU" sz="2700" dirty="0">
                <a:solidFill>
                  <a:srgbClr val="FF0000"/>
                </a:solidFill>
              </a:rPr>
              <a:t>в соответствии с медицинскими требованиями и нормами, с использованием медицинских средств.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</a:rPr>
              <a:t>Мониторинг здоровья</a:t>
            </a:r>
          </a:p>
          <a:p>
            <a:pPr lvl="0"/>
            <a:r>
              <a:rPr lang="ru-RU" b="1" dirty="0">
                <a:solidFill>
                  <a:srgbClr val="FF0000"/>
                </a:solidFill>
              </a:rPr>
              <a:t>Организация профилактических мероприятий</a:t>
            </a:r>
          </a:p>
          <a:p>
            <a:pPr lvl="0"/>
            <a:r>
              <a:rPr lang="ru-RU" b="1" dirty="0">
                <a:solidFill>
                  <a:srgbClr val="FF0000"/>
                </a:solidFill>
              </a:rPr>
              <a:t>Рациональное питание</a:t>
            </a:r>
          </a:p>
          <a:p>
            <a:pPr lvl="0"/>
            <a:r>
              <a:rPr lang="ru-RU" b="1" dirty="0">
                <a:solidFill>
                  <a:srgbClr val="FF0000"/>
                </a:solidFill>
              </a:rPr>
              <a:t>Рациональный режим дня</a:t>
            </a:r>
          </a:p>
          <a:p>
            <a:pPr lvl="0"/>
            <a:r>
              <a:rPr lang="ru-RU" b="1" dirty="0">
                <a:solidFill>
                  <a:srgbClr val="FF0000"/>
                </a:solidFill>
              </a:rPr>
              <a:t>Здоровьесберегающая среда</a:t>
            </a:r>
          </a:p>
          <a:p>
            <a:pPr lvl="0"/>
            <a:r>
              <a:rPr lang="ru-RU" b="1" dirty="0">
                <a:solidFill>
                  <a:srgbClr val="FF0000"/>
                </a:solidFill>
              </a:rPr>
              <a:t>Контроль и помощь в обеспечении </a:t>
            </a:r>
            <a:r>
              <a:rPr lang="ru-RU" b="1" dirty="0" smtClean="0">
                <a:solidFill>
                  <a:srgbClr val="FF0000"/>
                </a:solidFill>
              </a:rPr>
              <a:t>требований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СаНПиН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223" y="2666999"/>
            <a:ext cx="1850646" cy="406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85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1039" y="508379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FF0000"/>
                </a:solidFill>
              </a:rPr>
              <a:t>Физкультурно-оздоровительные </a:t>
            </a:r>
            <a:r>
              <a:rPr lang="ru-RU" sz="3100" b="1" dirty="0" smtClean="0">
                <a:solidFill>
                  <a:srgbClr val="FF0000"/>
                </a:solidFill>
              </a:rPr>
              <a:t> </a:t>
            </a:r>
            <a:r>
              <a:rPr lang="ru-RU" sz="2700" b="1" dirty="0" smtClean="0">
                <a:solidFill>
                  <a:srgbClr val="FF0000"/>
                </a:solidFill>
              </a:rPr>
              <a:t>- </a:t>
            </a:r>
            <a:r>
              <a:rPr lang="ru-RU" sz="2700" dirty="0" smtClean="0">
                <a:solidFill>
                  <a:srgbClr val="FF0000"/>
                </a:solidFill>
              </a:rPr>
              <a:t>направлены </a:t>
            </a:r>
            <a:r>
              <a:rPr lang="ru-RU" sz="2700" dirty="0">
                <a:solidFill>
                  <a:srgbClr val="FF0000"/>
                </a:solidFill>
              </a:rPr>
              <a:t>на  физическое развитие и укрепление здоровья ребенка развитие физических качеств, двигательной активности и становление физической культуры </a:t>
            </a:r>
            <a:r>
              <a:rPr lang="ru-RU" sz="2700" dirty="0" smtClean="0">
                <a:solidFill>
                  <a:srgbClr val="FF0000"/>
                </a:solidFill>
              </a:rPr>
              <a:t>детей дошкольного возраста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088107"/>
            <a:ext cx="10018713" cy="432634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800" b="1" dirty="0">
                <a:solidFill>
                  <a:srgbClr val="FF0000"/>
                </a:solidFill>
              </a:rPr>
              <a:t>Двигательный режим</a:t>
            </a:r>
          </a:p>
          <a:p>
            <a:pPr lvl="0"/>
            <a:r>
              <a:rPr lang="ru-RU" sz="2800" b="1" dirty="0">
                <a:solidFill>
                  <a:srgbClr val="FF0000"/>
                </a:solidFill>
              </a:rPr>
              <a:t>Динамические паузы</a:t>
            </a:r>
          </a:p>
          <a:p>
            <a:pPr lvl="0"/>
            <a:r>
              <a:rPr lang="ru-RU" sz="2800" b="1" dirty="0">
                <a:solidFill>
                  <a:srgbClr val="FF0000"/>
                </a:solidFill>
              </a:rPr>
              <a:t>Закаливание</a:t>
            </a:r>
          </a:p>
          <a:p>
            <a:pPr lvl="0"/>
            <a:r>
              <a:rPr lang="ru-RU" sz="2800" b="1" dirty="0">
                <a:solidFill>
                  <a:srgbClr val="FF0000"/>
                </a:solidFill>
              </a:rPr>
              <a:t>КГН</a:t>
            </a:r>
          </a:p>
          <a:p>
            <a:pPr lvl="0"/>
            <a:r>
              <a:rPr lang="ru-RU" sz="2800" b="1" dirty="0">
                <a:solidFill>
                  <a:srgbClr val="FF0000"/>
                </a:solidFill>
              </a:rPr>
              <a:t>Гимнастика</a:t>
            </a:r>
          </a:p>
          <a:p>
            <a:pPr lvl="0"/>
            <a:r>
              <a:rPr lang="ru-RU" sz="2800" b="1" dirty="0">
                <a:solidFill>
                  <a:srgbClr val="FF0000"/>
                </a:solidFill>
              </a:rPr>
              <a:t>Подвижные и спортивные игры</a:t>
            </a:r>
          </a:p>
          <a:p>
            <a:pPr lvl="0"/>
            <a:r>
              <a:rPr lang="ru-RU" sz="2800" b="1" dirty="0">
                <a:solidFill>
                  <a:srgbClr val="FF0000"/>
                </a:solidFill>
              </a:rPr>
              <a:t>Дни здоровья</a:t>
            </a:r>
          </a:p>
          <a:p>
            <a:pPr lvl="0"/>
            <a:r>
              <a:rPr lang="ru-RU" sz="2800" b="1" dirty="0">
                <a:solidFill>
                  <a:srgbClr val="FF0000"/>
                </a:solidFill>
              </a:rPr>
              <a:t>Спортивные развлечения, праздники</a:t>
            </a:r>
          </a:p>
          <a:p>
            <a:endParaRPr lang="ru-RU" dirty="0"/>
          </a:p>
        </p:txBody>
      </p:sp>
      <p:pic>
        <p:nvPicPr>
          <p:cNvPr id="512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479" y="1961427"/>
            <a:ext cx="3914102" cy="413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63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Социально-психологические </a:t>
            </a:r>
            <a:r>
              <a:rPr lang="ru-RU" sz="2800" b="1" dirty="0" smtClean="0">
                <a:solidFill>
                  <a:srgbClr val="FF0000"/>
                </a:solidFill>
              </a:rPr>
              <a:t>- </a:t>
            </a:r>
            <a:r>
              <a:rPr lang="ru-RU" sz="2400" dirty="0">
                <a:solidFill>
                  <a:srgbClr val="FF0000"/>
                </a:solidFill>
              </a:rPr>
              <a:t>обеспечивают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 индивидуальный и дифференцированный подхода в процессе воспитания для сохранения психологического здоровья ребенка.</a:t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7164" y="2438399"/>
            <a:ext cx="9280477" cy="4112526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600" b="1" dirty="0">
                <a:solidFill>
                  <a:srgbClr val="FF0000"/>
                </a:solidFill>
              </a:rPr>
              <a:t>Релаксация</a:t>
            </a:r>
          </a:p>
          <a:p>
            <a:pPr lvl="0"/>
            <a:r>
              <a:rPr lang="ru-RU" sz="2600" b="1" dirty="0">
                <a:solidFill>
                  <a:srgbClr val="FF0000"/>
                </a:solidFill>
              </a:rPr>
              <a:t>Музыкотерапия</a:t>
            </a:r>
          </a:p>
          <a:p>
            <a:pPr lvl="0"/>
            <a:r>
              <a:rPr lang="ru-RU" sz="2600" b="1" dirty="0">
                <a:solidFill>
                  <a:srgbClr val="FF0000"/>
                </a:solidFill>
              </a:rPr>
              <a:t>Психогимнастика</a:t>
            </a:r>
          </a:p>
          <a:p>
            <a:pPr lvl="0"/>
            <a:r>
              <a:rPr lang="ru-RU" sz="2600" b="1" dirty="0">
                <a:solidFill>
                  <a:srgbClr val="FF0000"/>
                </a:solidFill>
              </a:rPr>
              <a:t>Сказкотерапия</a:t>
            </a:r>
          </a:p>
          <a:p>
            <a:pPr lvl="0"/>
            <a:r>
              <a:rPr lang="ru-RU" sz="2600" b="1" dirty="0">
                <a:solidFill>
                  <a:srgbClr val="FF0000"/>
                </a:solidFill>
              </a:rPr>
              <a:t>Тренинги</a:t>
            </a:r>
          </a:p>
          <a:p>
            <a:pPr lvl="0"/>
            <a:r>
              <a:rPr lang="ru-RU" sz="2600" b="1" dirty="0">
                <a:solidFill>
                  <a:srgbClr val="FF0000"/>
                </a:solidFill>
              </a:rPr>
              <a:t>Р</a:t>
            </a:r>
            <a:r>
              <a:rPr lang="ru-RU" sz="2600" b="1" dirty="0" smtClean="0">
                <a:solidFill>
                  <a:srgbClr val="FF0000"/>
                </a:solidFill>
              </a:rPr>
              <a:t>азличные </a:t>
            </a:r>
            <a:r>
              <a:rPr lang="ru-RU" sz="2600" b="1" dirty="0">
                <a:solidFill>
                  <a:srgbClr val="FF0000"/>
                </a:solidFill>
              </a:rPr>
              <a:t>оздоровительные режимы (адаптационный, гибкий, щадящий, по сезонам, на время каникул</a:t>
            </a:r>
            <a:r>
              <a:rPr lang="ru-RU" sz="2600" b="1" dirty="0" smtClean="0">
                <a:solidFill>
                  <a:srgbClr val="FF0000"/>
                </a:solidFill>
              </a:rPr>
              <a:t>)</a:t>
            </a:r>
            <a:endParaRPr lang="ru-RU" sz="2600" b="1" dirty="0">
              <a:solidFill>
                <a:srgbClr val="FF0000"/>
              </a:solidFill>
            </a:endParaRPr>
          </a:p>
          <a:p>
            <a:pPr lvl="0"/>
            <a:r>
              <a:rPr lang="ru-RU" sz="2600" b="1" dirty="0">
                <a:solidFill>
                  <a:srgbClr val="FF0000"/>
                </a:solidFill>
              </a:rPr>
              <a:t>Выявление интересов, склонностей и способностей детей</a:t>
            </a:r>
          </a:p>
          <a:p>
            <a:endParaRPr lang="ru-RU" dirty="0"/>
          </a:p>
        </p:txBody>
      </p:sp>
      <p:pic>
        <p:nvPicPr>
          <p:cNvPr id="7172" name="Picture 4" descr="ÐÐ°ÑÑÐ¸Ð½ÐºÐ¸ Ð¿Ð¾ Ð·Ð°Ð¿ÑÐ¾ÑÑ ÑÐµÐ±ÐµÐ½Ð¾Ðº Ð² ÑÐ°Ð´Ð¸ÐºÐµ ÑÐ¸ÑÑÐ½Ðº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19" y="1637732"/>
            <a:ext cx="3202216" cy="300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33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217</TotalTime>
  <Words>467</Words>
  <Application>Microsoft Office PowerPoint</Application>
  <PresentationFormat>Произвольный</PresentationFormat>
  <Paragraphs>100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Параллакс</vt:lpstr>
      <vt:lpstr>Управление по образованию Октябрьского района г.Минска государственное учреждение образования «Ясли-сад № 131 г.Минска»</vt:lpstr>
      <vt:lpstr>«Детям совершенно так же, как и взрослым, хочется быть здоровыми и сильными, только дети не знают, что для этого надо делать. Объясни им, и они будут беречься» Януш Корчак </vt:lpstr>
      <vt:lpstr>Здоровье - это состояние полного физического, психического  и социального благополучия,  а не просто отсутствие болезней или  физических дефектов.  (Всемирная организация  здравоохранения) </vt:lpstr>
      <vt:lpstr>Здоровьесберегающие методики -это  позитивное воздействия на здоровье детей путем различных оздоровительных мероприятий, которые грамотно “встроены” в общую систему функционирования учреждения, направленные на благо здоровья детей  и отвечающую единству целей и задач.   Здоровьесберегающие  методики - 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развития. </vt:lpstr>
      <vt:lpstr>Задачи здоровьесбережения: -сохранение здоровья детей и повышение двигательной активности и умственной работоспособности -создание адекватных условий для развития, обучения, оздоровления детей -создание положительного эмоционального настроя и снятие психоэмоционального напряжения -становление культуры здоровья у  субъектов образовательного процесса   </vt:lpstr>
      <vt:lpstr>Презентация PowerPoint</vt:lpstr>
      <vt:lpstr>Медико-профилактические – направлены на сохранение и приумножение здоровья детей под руководством медицинского персонала учреждении в соответствии с медицинскими требованиями и нормами, с использованием медицинских средств. </vt:lpstr>
      <vt:lpstr>Физкультурно-оздоровительные  - направлены на  физическое развитие и укрепление здоровья ребенка развитие физических качеств, двигательной активности и становление физической культуры детей дошкольного возраста </vt:lpstr>
      <vt:lpstr>Социально-психологические - обеспечивают  индивидуальный и дифференцированный подхода в процессе воспитания для сохранения психологического здоровья ребенка. </vt:lpstr>
      <vt:lpstr>Образовательные </vt:lpstr>
      <vt:lpstr> Здоровьесбережение и здоровьеобогащение педагогов -  направлены на развитие культуры здоровья педагогов детского сада, в том числе культуры профессионального здоровья, развитие потребности к здоровому образу жизни.  </vt:lpstr>
      <vt:lpstr>Валеологическое просвещение родителей  - обеспечение валеологической образованности родителей воспитанников учреждения </vt:lpstr>
      <vt:lpstr>Этапы  внедрения здоровьесберегающей методики: </vt:lpstr>
      <vt:lpstr>Результаты внедрения здоровьесберегающей методики </vt:lpstr>
      <vt:lpstr>Нетрадиционные здоровьесберегающие средства</vt:lpstr>
      <vt:lpstr>Десять золотых правил здоровьесбережения: 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marina</cp:lastModifiedBy>
  <cp:revision>25</cp:revision>
  <dcterms:created xsi:type="dcterms:W3CDTF">2018-03-12T15:58:10Z</dcterms:created>
  <dcterms:modified xsi:type="dcterms:W3CDTF">2020-12-29T23:27:36Z</dcterms:modified>
</cp:coreProperties>
</file>