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31"/>
  </p:notesMasterIdLst>
  <p:sldIdLst>
    <p:sldId id="278" r:id="rId2"/>
    <p:sldId id="320" r:id="rId3"/>
    <p:sldId id="321" r:id="rId4"/>
    <p:sldId id="322" r:id="rId5"/>
    <p:sldId id="323" r:id="rId6"/>
    <p:sldId id="303" r:id="rId7"/>
    <p:sldId id="308" r:id="rId8"/>
    <p:sldId id="309" r:id="rId9"/>
    <p:sldId id="312" r:id="rId10"/>
    <p:sldId id="310" r:id="rId11"/>
    <p:sldId id="315" r:id="rId12"/>
    <p:sldId id="313" r:id="rId13"/>
    <p:sldId id="304" r:id="rId14"/>
    <p:sldId id="314" r:id="rId15"/>
    <p:sldId id="261" r:id="rId16"/>
    <p:sldId id="295" r:id="rId17"/>
    <p:sldId id="296" r:id="rId18"/>
    <p:sldId id="332" r:id="rId19"/>
    <p:sldId id="317" r:id="rId20"/>
    <p:sldId id="324" r:id="rId21"/>
    <p:sldId id="318" r:id="rId22"/>
    <p:sldId id="325" r:id="rId23"/>
    <p:sldId id="326" r:id="rId24"/>
    <p:sldId id="327" r:id="rId25"/>
    <p:sldId id="328" r:id="rId26"/>
    <p:sldId id="329" r:id="rId27"/>
    <p:sldId id="330" r:id="rId28"/>
    <p:sldId id="331" r:id="rId29"/>
    <p:sldId id="279" r:id="rId30"/>
  </p:sldIdLst>
  <p:sldSz cx="9144000" cy="6858000" type="screen4x3"/>
  <p:notesSz cx="6858000" cy="99472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58" autoAdjust="0"/>
  </p:normalViewPr>
  <p:slideViewPr>
    <p:cSldViewPr>
      <p:cViewPr varScale="1">
        <p:scale>
          <a:sx n="47" d="100"/>
          <a:sy n="47" d="100"/>
        </p:scale>
        <p:origin x="-102" y="-6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sz="1800" b="1" i="0" baseline="0">
                <a:effectLst/>
              </a:rPr>
              <a:t>Заболеваемость   инфекцией </a:t>
            </a:r>
            <a:r>
              <a:rPr lang="en-US" sz="1800" b="1" i="0" baseline="0">
                <a:effectLst/>
              </a:rPr>
              <a:t>COVID-19 </a:t>
            </a:r>
            <a:r>
              <a:rPr lang="ru-RU" sz="1800" b="1" i="0" baseline="0">
                <a:effectLst/>
              </a:rPr>
              <a:t>населения г.Минска</a:t>
            </a:r>
            <a:endParaRPr lang="ru-RU">
              <a:effectLst/>
            </a:endParaRPr>
          </a:p>
        </c:rich>
      </c:tx>
      <c:layout/>
      <c:overlay val="0"/>
      <c:spPr>
        <a:noFill/>
        <a:ln>
          <a:noFill/>
        </a:ln>
        <a:effectLst/>
      </c:spPr>
    </c:title>
    <c:autoTitleDeleted val="0"/>
    <c:plotArea>
      <c:layout/>
      <c:areaChart>
        <c:grouping val="standard"/>
        <c:varyColors val="0"/>
        <c:ser>
          <c:idx val="1"/>
          <c:order val="1"/>
          <c:tx>
            <c:strRef>
              <c:f>Лист1!$C$1</c:f>
              <c:strCache>
                <c:ptCount val="1"/>
                <c:pt idx="0">
                  <c:v> Всего</c:v>
                </c:pt>
              </c:strCache>
            </c:strRef>
          </c:tx>
          <c:spPr>
            <a:solidFill>
              <a:schemeClr val="accent1">
                <a:lumMod val="50000"/>
              </a:schemeClr>
            </a:solidFill>
            <a:ln>
              <a:noFill/>
            </a:ln>
            <a:effectLst/>
          </c:spPr>
          <c:cat>
            <c:strRef>
              <c:f>Лист1!$A$2:$A$53</c:f>
              <c:strCache>
                <c:ptCount val="52"/>
                <c:pt idx="0">
                  <c:v>02.03.2020 - 08.03.2020</c:v>
                </c:pt>
                <c:pt idx="1">
                  <c:v>09.03.2020 - 15.03.2020</c:v>
                </c:pt>
                <c:pt idx="2">
                  <c:v>16.03.2020 - 22.03.2020</c:v>
                </c:pt>
                <c:pt idx="3">
                  <c:v>23.03.2020 - 29.03.2020</c:v>
                </c:pt>
                <c:pt idx="4">
                  <c:v>30.03.2020 - 05.04.2020</c:v>
                </c:pt>
                <c:pt idx="5">
                  <c:v>06.04.2020 - 12.04.2020</c:v>
                </c:pt>
                <c:pt idx="6">
                  <c:v>13.04.2020 - 19.04.2020</c:v>
                </c:pt>
                <c:pt idx="7">
                  <c:v>20.04.2020 - 26.04.2020</c:v>
                </c:pt>
                <c:pt idx="8">
                  <c:v>27.04.2020 - 03.05.2020</c:v>
                </c:pt>
                <c:pt idx="9">
                  <c:v>04.05.2020 - 10.05.2020</c:v>
                </c:pt>
                <c:pt idx="10">
                  <c:v>11.05.2020 - 17.05.2020</c:v>
                </c:pt>
                <c:pt idx="11">
                  <c:v>18.05.2020 - 24.05.2020</c:v>
                </c:pt>
                <c:pt idx="12">
                  <c:v>25.05.2020 - 31.05.2020</c:v>
                </c:pt>
                <c:pt idx="13">
                  <c:v>01.06.2020 - 07.06.2020</c:v>
                </c:pt>
                <c:pt idx="14">
                  <c:v>08.06.2020 - 14.06.2020</c:v>
                </c:pt>
                <c:pt idx="15">
                  <c:v>15.06.2020 - 21.06.2020</c:v>
                </c:pt>
                <c:pt idx="16">
                  <c:v>22.06.2020 - 28.06.2020</c:v>
                </c:pt>
                <c:pt idx="17">
                  <c:v>29.06.2020 - 05.07.2020</c:v>
                </c:pt>
                <c:pt idx="18">
                  <c:v>06.07.2020 - 12.07.2020</c:v>
                </c:pt>
                <c:pt idx="19">
                  <c:v>13.07.2020 - 19.07.2020</c:v>
                </c:pt>
                <c:pt idx="20">
                  <c:v>20.07.2020 - 26.07.2020</c:v>
                </c:pt>
                <c:pt idx="21">
                  <c:v>27.07.2020 - 02.08.2020</c:v>
                </c:pt>
                <c:pt idx="22">
                  <c:v>03.08.2020 - 09.08.2020</c:v>
                </c:pt>
                <c:pt idx="23">
                  <c:v>10.08.2020 - 16.08.2020</c:v>
                </c:pt>
                <c:pt idx="24">
                  <c:v>17.08.2020 - 23.08.2020</c:v>
                </c:pt>
                <c:pt idx="25">
                  <c:v>24.08.2020 - 30.08.2020</c:v>
                </c:pt>
                <c:pt idx="26">
                  <c:v>31.08.2020 - 06.09.2020</c:v>
                </c:pt>
                <c:pt idx="27">
                  <c:v>07.09.2020 - 13.09.2020</c:v>
                </c:pt>
                <c:pt idx="28">
                  <c:v>14.09.2020 - 20.09.2020</c:v>
                </c:pt>
                <c:pt idx="29">
                  <c:v>21.09.2020 - 27.09.2020</c:v>
                </c:pt>
                <c:pt idx="30">
                  <c:v>28.09.2020 - 04.10.2020</c:v>
                </c:pt>
                <c:pt idx="31">
                  <c:v>05.10.2020 - 11.10.2020</c:v>
                </c:pt>
                <c:pt idx="32">
                  <c:v>12.10.2020 - 18.10.2020</c:v>
                </c:pt>
                <c:pt idx="33">
                  <c:v>19.10.2020 - 25.10.2020</c:v>
                </c:pt>
                <c:pt idx="34">
                  <c:v>26.10.2020 - 01.11.2020</c:v>
                </c:pt>
                <c:pt idx="35">
                  <c:v>02.11.2020 - 08.11.2020</c:v>
                </c:pt>
                <c:pt idx="36">
                  <c:v>09.11.2020 - 15.11.2020</c:v>
                </c:pt>
                <c:pt idx="37">
                  <c:v>16.11.2020 - 22.11.2020</c:v>
                </c:pt>
                <c:pt idx="38">
                  <c:v>23.11.2020 - 29.11.2020</c:v>
                </c:pt>
                <c:pt idx="39">
                  <c:v>30.11.2020 - 06.12.2020</c:v>
                </c:pt>
                <c:pt idx="40">
                  <c:v>07.12.2020 - 13.12.2020</c:v>
                </c:pt>
                <c:pt idx="41">
                  <c:v>14.12.2020 - 20.12.2020</c:v>
                </c:pt>
                <c:pt idx="42">
                  <c:v>21.12.2020 - 27.12.2020</c:v>
                </c:pt>
                <c:pt idx="43">
                  <c:v>28.12.2020 - 03.01.2021</c:v>
                </c:pt>
                <c:pt idx="44">
                  <c:v>04.01.2021 - 10.01.2021</c:v>
                </c:pt>
                <c:pt idx="45">
                  <c:v>11.01.2021 - 17.01.2021</c:v>
                </c:pt>
                <c:pt idx="46">
                  <c:v>18.01.2021 - 24.01.2021</c:v>
                </c:pt>
                <c:pt idx="47">
                  <c:v>25.01.2021 - 31.01.2021</c:v>
                </c:pt>
                <c:pt idx="48">
                  <c:v>01.02.2021 - 07.02.2021</c:v>
                </c:pt>
                <c:pt idx="49">
                  <c:v>08.02.2021 - 14.02.2021</c:v>
                </c:pt>
                <c:pt idx="50">
                  <c:v>15.02.2021 - 21.02.2021</c:v>
                </c:pt>
                <c:pt idx="51">
                  <c:v>22.02.2021 - 28.02.2021</c:v>
                </c:pt>
              </c:strCache>
            </c:strRef>
          </c:cat>
          <c:val>
            <c:numRef>
              <c:f>Лист1!$C$2:$C$53</c:f>
              <c:numCache>
                <c:formatCode>General</c:formatCode>
                <c:ptCount val="52"/>
                <c:pt idx="0">
                  <c:v>0.1</c:v>
                </c:pt>
                <c:pt idx="1">
                  <c:v>0.70000000000000007</c:v>
                </c:pt>
                <c:pt idx="2">
                  <c:v>1.3</c:v>
                </c:pt>
                <c:pt idx="3">
                  <c:v>1.6600000000000001</c:v>
                </c:pt>
                <c:pt idx="4">
                  <c:v>19.170000000000002</c:v>
                </c:pt>
                <c:pt idx="5">
                  <c:v>55.41</c:v>
                </c:pt>
                <c:pt idx="6">
                  <c:v>73.69</c:v>
                </c:pt>
                <c:pt idx="7">
                  <c:v>105.66</c:v>
                </c:pt>
                <c:pt idx="8">
                  <c:v>114.41999999999999</c:v>
                </c:pt>
                <c:pt idx="9">
                  <c:v>176.93</c:v>
                </c:pt>
                <c:pt idx="10">
                  <c:v>203.87</c:v>
                </c:pt>
                <c:pt idx="11">
                  <c:v>194.32</c:v>
                </c:pt>
                <c:pt idx="12">
                  <c:v>144.18</c:v>
                </c:pt>
                <c:pt idx="13">
                  <c:v>165.01</c:v>
                </c:pt>
                <c:pt idx="14">
                  <c:v>237.06</c:v>
                </c:pt>
                <c:pt idx="15">
                  <c:v>231.2</c:v>
                </c:pt>
                <c:pt idx="16">
                  <c:v>165.19999999999996</c:v>
                </c:pt>
                <c:pt idx="17">
                  <c:v>89.69</c:v>
                </c:pt>
                <c:pt idx="18">
                  <c:v>68.149999999999991</c:v>
                </c:pt>
                <c:pt idx="19">
                  <c:v>50.5</c:v>
                </c:pt>
                <c:pt idx="20">
                  <c:v>46.449999999999996</c:v>
                </c:pt>
                <c:pt idx="21">
                  <c:v>40.309999999999995</c:v>
                </c:pt>
                <c:pt idx="22">
                  <c:v>36.69</c:v>
                </c:pt>
                <c:pt idx="23">
                  <c:v>33.42</c:v>
                </c:pt>
                <c:pt idx="24">
                  <c:v>39.520000000000003</c:v>
                </c:pt>
                <c:pt idx="25">
                  <c:v>47.98</c:v>
                </c:pt>
                <c:pt idx="26">
                  <c:v>55.730000000000004</c:v>
                </c:pt>
                <c:pt idx="27">
                  <c:v>68.110000000000014</c:v>
                </c:pt>
                <c:pt idx="28">
                  <c:v>83</c:v>
                </c:pt>
                <c:pt idx="29">
                  <c:v>117.09</c:v>
                </c:pt>
                <c:pt idx="30">
                  <c:v>139.88999999999999</c:v>
                </c:pt>
                <c:pt idx="31">
                  <c:v>192.29</c:v>
                </c:pt>
                <c:pt idx="32">
                  <c:v>230.66</c:v>
                </c:pt>
                <c:pt idx="33">
                  <c:v>306.98</c:v>
                </c:pt>
                <c:pt idx="34">
                  <c:v>366.15</c:v>
                </c:pt>
                <c:pt idx="35">
                  <c:v>406.58000000000004</c:v>
                </c:pt>
                <c:pt idx="36">
                  <c:v>496.71999999999997</c:v>
                </c:pt>
                <c:pt idx="37">
                  <c:v>607.62</c:v>
                </c:pt>
                <c:pt idx="38">
                  <c:v>666.75</c:v>
                </c:pt>
                <c:pt idx="39">
                  <c:v>758.98</c:v>
                </c:pt>
                <c:pt idx="40">
                  <c:v>808.82</c:v>
                </c:pt>
                <c:pt idx="41">
                  <c:v>790.96</c:v>
                </c:pt>
                <c:pt idx="42">
                  <c:v>742.81999999999994</c:v>
                </c:pt>
                <c:pt idx="43">
                  <c:v>695.81</c:v>
                </c:pt>
                <c:pt idx="44">
                  <c:v>543.96</c:v>
                </c:pt>
                <c:pt idx="45">
                  <c:v>450.63</c:v>
                </c:pt>
                <c:pt idx="46">
                  <c:v>315.12</c:v>
                </c:pt>
                <c:pt idx="47">
                  <c:v>226.98000000000002</c:v>
                </c:pt>
                <c:pt idx="48">
                  <c:v>198.94999999999996</c:v>
                </c:pt>
                <c:pt idx="49">
                  <c:v>166.53</c:v>
                </c:pt>
                <c:pt idx="50">
                  <c:v>145.29</c:v>
                </c:pt>
                <c:pt idx="51">
                  <c:v>137.01000000000002</c:v>
                </c:pt>
              </c:numCache>
            </c:numRef>
          </c:val>
          <c:extLst xmlns:c16r2="http://schemas.microsoft.com/office/drawing/2015/06/chart">
            <c:ext xmlns:c16="http://schemas.microsoft.com/office/drawing/2014/chart" uri="{C3380CC4-5D6E-409C-BE32-E72D297353CC}">
              <c16:uniqueId val="{00000000-80C4-4919-BB6B-A024EA0AA866}"/>
            </c:ext>
          </c:extLst>
        </c:ser>
        <c:dLbls>
          <c:showLegendKey val="0"/>
          <c:showVal val="0"/>
          <c:showCatName val="0"/>
          <c:showSerName val="0"/>
          <c:showPercent val="0"/>
          <c:showBubbleSize val="0"/>
        </c:dLbls>
        <c:axId val="104971264"/>
        <c:axId val="103113472"/>
      </c:areaChart>
      <c:barChart>
        <c:barDir val="col"/>
        <c:grouping val="clustered"/>
        <c:varyColors val="0"/>
        <c:ser>
          <c:idx val="0"/>
          <c:order val="0"/>
          <c:tx>
            <c:strRef>
              <c:f>Лист1!$B$1</c:f>
              <c:strCache>
                <c:ptCount val="1"/>
                <c:pt idx="0">
                  <c:v>вс</c:v>
                </c:pt>
              </c:strCache>
            </c:strRef>
          </c:tx>
          <c:spPr>
            <a:solidFill>
              <a:schemeClr val="accent1">
                <a:lumMod val="50000"/>
              </a:schemeClr>
            </a:solidFill>
            <a:ln>
              <a:solidFill>
                <a:schemeClr val="accent1">
                  <a:lumMod val="50000"/>
                </a:schemeClr>
              </a:solidFill>
            </a:ln>
            <a:effectLst/>
          </c:spPr>
          <c:invertIfNegative val="0"/>
          <c:trendline>
            <c:spPr>
              <a:ln w="6350" cap="flat" cmpd="sng" algn="ctr">
                <a:solidFill>
                  <a:schemeClr val="dk1"/>
                </a:solidFill>
                <a:prstDash val="solid"/>
                <a:miter lim="800000"/>
              </a:ln>
              <a:effectLst>
                <a:glow rad="63500">
                  <a:schemeClr val="accent5">
                    <a:satMod val="175000"/>
                    <a:alpha val="40000"/>
                  </a:schemeClr>
                </a:glow>
              </a:effectLst>
            </c:spPr>
            <c:trendlineType val="poly"/>
            <c:order val="6"/>
            <c:dispRSqr val="0"/>
            <c:dispEq val="0"/>
          </c:trendline>
          <c:cat>
            <c:strRef>
              <c:f>Лист1!$A$2:$A$53</c:f>
              <c:strCache>
                <c:ptCount val="52"/>
                <c:pt idx="0">
                  <c:v>02.03.2020 - 08.03.2020</c:v>
                </c:pt>
                <c:pt idx="1">
                  <c:v>09.03.2020 - 15.03.2020</c:v>
                </c:pt>
                <c:pt idx="2">
                  <c:v>16.03.2020 - 22.03.2020</c:v>
                </c:pt>
                <c:pt idx="3">
                  <c:v>23.03.2020 - 29.03.2020</c:v>
                </c:pt>
                <c:pt idx="4">
                  <c:v>30.03.2020 - 05.04.2020</c:v>
                </c:pt>
                <c:pt idx="5">
                  <c:v>06.04.2020 - 12.04.2020</c:v>
                </c:pt>
                <c:pt idx="6">
                  <c:v>13.04.2020 - 19.04.2020</c:v>
                </c:pt>
                <c:pt idx="7">
                  <c:v>20.04.2020 - 26.04.2020</c:v>
                </c:pt>
                <c:pt idx="8">
                  <c:v>27.04.2020 - 03.05.2020</c:v>
                </c:pt>
                <c:pt idx="9">
                  <c:v>04.05.2020 - 10.05.2020</c:v>
                </c:pt>
                <c:pt idx="10">
                  <c:v>11.05.2020 - 17.05.2020</c:v>
                </c:pt>
                <c:pt idx="11">
                  <c:v>18.05.2020 - 24.05.2020</c:v>
                </c:pt>
                <c:pt idx="12">
                  <c:v>25.05.2020 - 31.05.2020</c:v>
                </c:pt>
                <c:pt idx="13">
                  <c:v>01.06.2020 - 07.06.2020</c:v>
                </c:pt>
                <c:pt idx="14">
                  <c:v>08.06.2020 - 14.06.2020</c:v>
                </c:pt>
                <c:pt idx="15">
                  <c:v>15.06.2020 - 21.06.2020</c:v>
                </c:pt>
                <c:pt idx="16">
                  <c:v>22.06.2020 - 28.06.2020</c:v>
                </c:pt>
                <c:pt idx="17">
                  <c:v>29.06.2020 - 05.07.2020</c:v>
                </c:pt>
                <c:pt idx="18">
                  <c:v>06.07.2020 - 12.07.2020</c:v>
                </c:pt>
                <c:pt idx="19">
                  <c:v>13.07.2020 - 19.07.2020</c:v>
                </c:pt>
                <c:pt idx="20">
                  <c:v>20.07.2020 - 26.07.2020</c:v>
                </c:pt>
                <c:pt idx="21">
                  <c:v>27.07.2020 - 02.08.2020</c:v>
                </c:pt>
                <c:pt idx="22">
                  <c:v>03.08.2020 - 09.08.2020</c:v>
                </c:pt>
                <c:pt idx="23">
                  <c:v>10.08.2020 - 16.08.2020</c:v>
                </c:pt>
                <c:pt idx="24">
                  <c:v>17.08.2020 - 23.08.2020</c:v>
                </c:pt>
                <c:pt idx="25">
                  <c:v>24.08.2020 - 30.08.2020</c:v>
                </c:pt>
                <c:pt idx="26">
                  <c:v>31.08.2020 - 06.09.2020</c:v>
                </c:pt>
                <c:pt idx="27">
                  <c:v>07.09.2020 - 13.09.2020</c:v>
                </c:pt>
                <c:pt idx="28">
                  <c:v>14.09.2020 - 20.09.2020</c:v>
                </c:pt>
                <c:pt idx="29">
                  <c:v>21.09.2020 - 27.09.2020</c:v>
                </c:pt>
                <c:pt idx="30">
                  <c:v>28.09.2020 - 04.10.2020</c:v>
                </c:pt>
                <c:pt idx="31">
                  <c:v>05.10.2020 - 11.10.2020</c:v>
                </c:pt>
                <c:pt idx="32">
                  <c:v>12.10.2020 - 18.10.2020</c:v>
                </c:pt>
                <c:pt idx="33">
                  <c:v>19.10.2020 - 25.10.2020</c:v>
                </c:pt>
                <c:pt idx="34">
                  <c:v>26.10.2020 - 01.11.2020</c:v>
                </c:pt>
                <c:pt idx="35">
                  <c:v>02.11.2020 - 08.11.2020</c:v>
                </c:pt>
                <c:pt idx="36">
                  <c:v>09.11.2020 - 15.11.2020</c:v>
                </c:pt>
                <c:pt idx="37">
                  <c:v>16.11.2020 - 22.11.2020</c:v>
                </c:pt>
                <c:pt idx="38">
                  <c:v>23.11.2020 - 29.11.2020</c:v>
                </c:pt>
                <c:pt idx="39">
                  <c:v>30.11.2020 - 06.12.2020</c:v>
                </c:pt>
                <c:pt idx="40">
                  <c:v>07.12.2020 - 13.12.2020</c:v>
                </c:pt>
                <c:pt idx="41">
                  <c:v>14.12.2020 - 20.12.2020</c:v>
                </c:pt>
                <c:pt idx="42">
                  <c:v>21.12.2020 - 27.12.2020</c:v>
                </c:pt>
                <c:pt idx="43">
                  <c:v>28.12.2020 - 03.01.2021</c:v>
                </c:pt>
                <c:pt idx="44">
                  <c:v>04.01.2021 - 10.01.2021</c:v>
                </c:pt>
                <c:pt idx="45">
                  <c:v>11.01.2021 - 17.01.2021</c:v>
                </c:pt>
                <c:pt idx="46">
                  <c:v>18.01.2021 - 24.01.2021</c:v>
                </c:pt>
                <c:pt idx="47">
                  <c:v>25.01.2021 - 31.01.2021</c:v>
                </c:pt>
                <c:pt idx="48">
                  <c:v>01.02.2021 - 07.02.2021</c:v>
                </c:pt>
                <c:pt idx="49">
                  <c:v>08.02.2021 - 14.02.2021</c:v>
                </c:pt>
                <c:pt idx="50">
                  <c:v>15.02.2021 - 21.02.2021</c:v>
                </c:pt>
                <c:pt idx="51">
                  <c:v>22.02.2021 - 28.02.2021</c:v>
                </c:pt>
              </c:strCache>
            </c:strRef>
          </c:cat>
          <c:val>
            <c:numRef>
              <c:f>Лист1!$B$2:$B$53</c:f>
              <c:numCache>
                <c:formatCode>General</c:formatCode>
                <c:ptCount val="52"/>
                <c:pt idx="0">
                  <c:v>0.1</c:v>
                </c:pt>
                <c:pt idx="1">
                  <c:v>0.70000000000000007</c:v>
                </c:pt>
                <c:pt idx="2">
                  <c:v>1.3</c:v>
                </c:pt>
                <c:pt idx="3">
                  <c:v>1.6600000000000001</c:v>
                </c:pt>
                <c:pt idx="4">
                  <c:v>19.170000000000002</c:v>
                </c:pt>
                <c:pt idx="5">
                  <c:v>55.41</c:v>
                </c:pt>
                <c:pt idx="6">
                  <c:v>73.69</c:v>
                </c:pt>
                <c:pt idx="7">
                  <c:v>105.66</c:v>
                </c:pt>
                <c:pt idx="8">
                  <c:v>114.41999999999999</c:v>
                </c:pt>
                <c:pt idx="9">
                  <c:v>176.93</c:v>
                </c:pt>
                <c:pt idx="10">
                  <c:v>203.87</c:v>
                </c:pt>
                <c:pt idx="11">
                  <c:v>194.32</c:v>
                </c:pt>
                <c:pt idx="12">
                  <c:v>144.18</c:v>
                </c:pt>
                <c:pt idx="13">
                  <c:v>165.01</c:v>
                </c:pt>
                <c:pt idx="14">
                  <c:v>237.06</c:v>
                </c:pt>
                <c:pt idx="15">
                  <c:v>231.2</c:v>
                </c:pt>
                <c:pt idx="16">
                  <c:v>165.19999999999996</c:v>
                </c:pt>
                <c:pt idx="17">
                  <c:v>89.69</c:v>
                </c:pt>
                <c:pt idx="18">
                  <c:v>68.149999999999991</c:v>
                </c:pt>
                <c:pt idx="19">
                  <c:v>50.5</c:v>
                </c:pt>
                <c:pt idx="20">
                  <c:v>46.449999999999996</c:v>
                </c:pt>
                <c:pt idx="21">
                  <c:v>40.309999999999995</c:v>
                </c:pt>
                <c:pt idx="22">
                  <c:v>36.69</c:v>
                </c:pt>
                <c:pt idx="23">
                  <c:v>33.42</c:v>
                </c:pt>
                <c:pt idx="24">
                  <c:v>39.520000000000003</c:v>
                </c:pt>
                <c:pt idx="25">
                  <c:v>47.98</c:v>
                </c:pt>
                <c:pt idx="26">
                  <c:v>55.730000000000004</c:v>
                </c:pt>
                <c:pt idx="27">
                  <c:v>68.110000000000014</c:v>
                </c:pt>
                <c:pt idx="28">
                  <c:v>83</c:v>
                </c:pt>
                <c:pt idx="29">
                  <c:v>117.09</c:v>
                </c:pt>
                <c:pt idx="30">
                  <c:v>139.88999999999999</c:v>
                </c:pt>
                <c:pt idx="31">
                  <c:v>192.29</c:v>
                </c:pt>
                <c:pt idx="32">
                  <c:v>230.66</c:v>
                </c:pt>
                <c:pt idx="33">
                  <c:v>306.98</c:v>
                </c:pt>
                <c:pt idx="34">
                  <c:v>366.15</c:v>
                </c:pt>
                <c:pt idx="35">
                  <c:v>406.58000000000004</c:v>
                </c:pt>
                <c:pt idx="36">
                  <c:v>496.71999999999997</c:v>
                </c:pt>
                <c:pt idx="37">
                  <c:v>607.62</c:v>
                </c:pt>
                <c:pt idx="38">
                  <c:v>666.75</c:v>
                </c:pt>
                <c:pt idx="39">
                  <c:v>758.98</c:v>
                </c:pt>
                <c:pt idx="40">
                  <c:v>808.82</c:v>
                </c:pt>
                <c:pt idx="41">
                  <c:v>790.96</c:v>
                </c:pt>
                <c:pt idx="42">
                  <c:v>742.81999999999994</c:v>
                </c:pt>
                <c:pt idx="43">
                  <c:v>695.81</c:v>
                </c:pt>
                <c:pt idx="44">
                  <c:v>543.96</c:v>
                </c:pt>
                <c:pt idx="45">
                  <c:v>450.63</c:v>
                </c:pt>
                <c:pt idx="46">
                  <c:v>315.12</c:v>
                </c:pt>
                <c:pt idx="47">
                  <c:v>226.98000000000002</c:v>
                </c:pt>
                <c:pt idx="48">
                  <c:v>198.94999999999996</c:v>
                </c:pt>
                <c:pt idx="49">
                  <c:v>166.53</c:v>
                </c:pt>
                <c:pt idx="50">
                  <c:v>145.29</c:v>
                </c:pt>
                <c:pt idx="51">
                  <c:v>137.01000000000002</c:v>
                </c:pt>
              </c:numCache>
            </c:numRef>
          </c:val>
          <c:extLst xmlns:c16r2="http://schemas.microsoft.com/office/drawing/2015/06/chart">
            <c:ext xmlns:c16="http://schemas.microsoft.com/office/drawing/2014/chart" uri="{C3380CC4-5D6E-409C-BE32-E72D297353CC}">
              <c16:uniqueId val="{00000002-80C4-4919-BB6B-A024EA0AA866}"/>
            </c:ext>
          </c:extLst>
        </c:ser>
        <c:dLbls>
          <c:showLegendKey val="0"/>
          <c:showVal val="0"/>
          <c:showCatName val="0"/>
          <c:showSerName val="0"/>
          <c:showPercent val="0"/>
          <c:showBubbleSize val="0"/>
        </c:dLbls>
        <c:gapWidth val="219"/>
        <c:overlap val="-27"/>
        <c:axId val="104971264"/>
        <c:axId val="103113472"/>
      </c:barChart>
      <c:catAx>
        <c:axId val="104971264"/>
        <c:scaling>
          <c:orientation val="minMax"/>
        </c:scaling>
        <c:delete val="1"/>
        <c:axPos val="b"/>
        <c:numFmt formatCode="General" sourceLinked="1"/>
        <c:majorTickMark val="none"/>
        <c:minorTickMark val="none"/>
        <c:tickLblPos val="nextTo"/>
        <c:crossAx val="103113472"/>
        <c:crosses val="autoZero"/>
        <c:auto val="1"/>
        <c:lblAlgn val="ctr"/>
        <c:lblOffset val="100"/>
        <c:noMultiLvlLbl val="0"/>
      </c:catAx>
      <c:valAx>
        <c:axId val="1031134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049712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autoUpdate val="0"/>
  </c:externalData>
</c:chartSpace>
</file>

<file path=ppt/diagrams/_rels/data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55C483-9D93-457D-A651-AE130171B072}" type="doc">
      <dgm:prSet loTypeId="urn:microsoft.com/office/officeart/2005/8/layout/radial5" loCatId="relationship" qsTypeId="urn:microsoft.com/office/officeart/2005/8/quickstyle/simple3" qsCatId="simple" csTypeId="urn:microsoft.com/office/officeart/2005/8/colors/colorful5" csCatId="colorful" phldr="1"/>
      <dgm:spPr/>
      <dgm:t>
        <a:bodyPr/>
        <a:lstStyle/>
        <a:p>
          <a:endParaRPr lang="ru-RU"/>
        </a:p>
      </dgm:t>
    </dgm:pt>
    <dgm:pt modelId="{8F214E80-424C-468F-AB8D-5612994F71F7}">
      <dgm:prSet phldrT="[Текст]" custT="1"/>
      <dgm:spPr/>
      <dgm:t>
        <a:bodyPr/>
        <a:lstStyle/>
        <a:p>
          <a:r>
            <a:rPr lang="ru-RU" sz="1400" b="1" i="1" dirty="0"/>
            <a:t>Острые респираторные инфекции (ОРИ) – группа заболеваний, которые вызываются множеством возбудителей, передаются воздушно-капельным путем и характеризуются острым поражением дыхательной системы человека. </a:t>
          </a:r>
          <a:endParaRPr lang="ru-RU" sz="1400" b="1" dirty="0"/>
        </a:p>
      </dgm:t>
    </dgm:pt>
    <dgm:pt modelId="{21BBB05B-7391-4052-82AD-508AAC7673DC}" type="parTrans" cxnId="{01592FDA-6F4F-47BE-9FE9-E853409557B0}">
      <dgm:prSet/>
      <dgm:spPr/>
      <dgm:t>
        <a:bodyPr/>
        <a:lstStyle/>
        <a:p>
          <a:endParaRPr lang="ru-RU" b="1"/>
        </a:p>
      </dgm:t>
    </dgm:pt>
    <dgm:pt modelId="{BFCC1F50-915B-4033-8F46-243414EC476D}" type="sibTrans" cxnId="{01592FDA-6F4F-47BE-9FE9-E853409557B0}">
      <dgm:prSet/>
      <dgm:spPr/>
      <dgm:t>
        <a:bodyPr/>
        <a:lstStyle/>
        <a:p>
          <a:endParaRPr lang="ru-RU" b="1"/>
        </a:p>
      </dgm:t>
    </dgm:pt>
    <dgm:pt modelId="{3F6733AA-C2C1-4116-B493-253384EB3CC9}">
      <dgm:prSet phldrT="[Текст]" custT="1"/>
      <dgm:spPr/>
      <dgm:t>
        <a:bodyPr/>
        <a:lstStyle/>
        <a:p>
          <a:r>
            <a:rPr lang="ru-RU" sz="1000" b="1"/>
            <a:t>вирусы парагриппа</a:t>
          </a:r>
          <a:endParaRPr lang="ru-RU" sz="1000" b="1" dirty="0"/>
        </a:p>
      </dgm:t>
    </dgm:pt>
    <dgm:pt modelId="{F3FB7D6A-58DB-4D51-9246-3F72D5741E82}" type="parTrans" cxnId="{51CFE690-55D1-45EB-9355-A7AC2509D4E8}">
      <dgm:prSet/>
      <dgm:spPr/>
      <dgm:t>
        <a:bodyPr/>
        <a:lstStyle/>
        <a:p>
          <a:endParaRPr lang="ru-RU" b="1"/>
        </a:p>
      </dgm:t>
    </dgm:pt>
    <dgm:pt modelId="{644A6F22-8FE9-4B72-9109-D206F002B060}" type="sibTrans" cxnId="{51CFE690-55D1-45EB-9355-A7AC2509D4E8}">
      <dgm:prSet/>
      <dgm:spPr/>
      <dgm:t>
        <a:bodyPr/>
        <a:lstStyle/>
        <a:p>
          <a:endParaRPr lang="ru-RU" b="1"/>
        </a:p>
      </dgm:t>
    </dgm:pt>
    <dgm:pt modelId="{E2E2E468-8439-4E2D-8329-739369735D73}">
      <dgm:prSet phldrT="[Текст]" custT="1"/>
      <dgm:spPr/>
      <dgm:t>
        <a:bodyPr/>
        <a:lstStyle/>
        <a:p>
          <a:r>
            <a:rPr lang="ru-RU" sz="1200" b="1"/>
            <a:t>аденовирусы</a:t>
          </a:r>
          <a:endParaRPr lang="ru-RU" sz="1100" b="1" dirty="0"/>
        </a:p>
      </dgm:t>
    </dgm:pt>
    <dgm:pt modelId="{8ABBFA6B-57EA-476B-9798-58E28F852687}" type="parTrans" cxnId="{712DAC32-829A-4FD8-9371-71F493583E75}">
      <dgm:prSet/>
      <dgm:spPr/>
      <dgm:t>
        <a:bodyPr/>
        <a:lstStyle/>
        <a:p>
          <a:endParaRPr lang="ru-RU" b="1"/>
        </a:p>
      </dgm:t>
    </dgm:pt>
    <dgm:pt modelId="{ED5A087A-0E20-43AE-82AD-511DA2DA76E9}" type="sibTrans" cxnId="{712DAC32-829A-4FD8-9371-71F493583E75}">
      <dgm:prSet/>
      <dgm:spPr/>
      <dgm:t>
        <a:bodyPr/>
        <a:lstStyle/>
        <a:p>
          <a:endParaRPr lang="ru-RU" b="1"/>
        </a:p>
      </dgm:t>
    </dgm:pt>
    <dgm:pt modelId="{B843DEBD-3A00-4AC1-B98D-6ECD98305BB9}">
      <dgm:prSet phldrT="[Текст]" custT="1"/>
      <dgm:spPr/>
      <dgm:t>
        <a:bodyPr/>
        <a:lstStyle/>
        <a:p>
          <a:r>
            <a:rPr lang="ru-RU" sz="1400" b="1" i="1" dirty="0"/>
            <a:t>вирусы гриппа</a:t>
          </a:r>
          <a:endParaRPr lang="ru-RU" sz="1400" b="1" dirty="0"/>
        </a:p>
      </dgm:t>
    </dgm:pt>
    <dgm:pt modelId="{B2497A37-6A6E-44FA-90E0-77E9AB13CA35}" type="parTrans" cxnId="{5833DC39-5500-40A0-A663-D9B80856A97D}">
      <dgm:prSet/>
      <dgm:spPr/>
      <dgm:t>
        <a:bodyPr/>
        <a:lstStyle/>
        <a:p>
          <a:endParaRPr lang="ru-RU" b="1"/>
        </a:p>
      </dgm:t>
    </dgm:pt>
    <dgm:pt modelId="{7CEF1098-19EC-4874-8A16-F0560429C67E}" type="sibTrans" cxnId="{5833DC39-5500-40A0-A663-D9B80856A97D}">
      <dgm:prSet/>
      <dgm:spPr/>
      <dgm:t>
        <a:bodyPr/>
        <a:lstStyle/>
        <a:p>
          <a:endParaRPr lang="ru-RU" b="1"/>
        </a:p>
      </dgm:t>
    </dgm:pt>
    <dgm:pt modelId="{F531EB69-3BBE-4178-8F8E-AA85F1E7A9A9}">
      <dgm:prSet custT="1"/>
      <dgm:spPr/>
      <dgm:t>
        <a:bodyPr/>
        <a:lstStyle/>
        <a:p>
          <a:r>
            <a:rPr lang="ru-RU" sz="1000" b="1" i="1"/>
            <a:t>респираторно-синцитиальный</a:t>
          </a:r>
          <a:r>
            <a:rPr lang="ru-RU" sz="1050" b="1" i="1"/>
            <a:t> вирус</a:t>
          </a:r>
          <a:endParaRPr lang="ru-RU" sz="1050" b="1" dirty="0"/>
        </a:p>
      </dgm:t>
    </dgm:pt>
    <dgm:pt modelId="{7AF07670-31FE-4A45-AB55-57CEB5A0B1D4}" type="parTrans" cxnId="{1A3D0EC5-327F-411A-81BB-C34602A4FF63}">
      <dgm:prSet/>
      <dgm:spPr/>
      <dgm:t>
        <a:bodyPr/>
        <a:lstStyle/>
        <a:p>
          <a:endParaRPr lang="ru-RU" b="1"/>
        </a:p>
      </dgm:t>
    </dgm:pt>
    <dgm:pt modelId="{C7B0A580-2255-456C-98F4-BDCEA02C0B81}" type="sibTrans" cxnId="{1A3D0EC5-327F-411A-81BB-C34602A4FF63}">
      <dgm:prSet/>
      <dgm:spPr/>
      <dgm:t>
        <a:bodyPr/>
        <a:lstStyle/>
        <a:p>
          <a:endParaRPr lang="ru-RU" b="1"/>
        </a:p>
      </dgm:t>
    </dgm:pt>
    <dgm:pt modelId="{DA9FECB8-A2B0-4530-80DF-54BC86CA59FD}">
      <dgm:prSet custT="1"/>
      <dgm:spPr/>
      <dgm:t>
        <a:bodyPr/>
        <a:lstStyle/>
        <a:p>
          <a:r>
            <a:rPr lang="ru-RU" sz="1100" b="1" dirty="0" err="1"/>
            <a:t>коронавирусы</a:t>
          </a:r>
          <a:endParaRPr lang="ru-RU" sz="1100" b="1" dirty="0"/>
        </a:p>
      </dgm:t>
    </dgm:pt>
    <dgm:pt modelId="{00BD7515-449C-404E-8E70-52379B2C095B}" type="parTrans" cxnId="{17CFFC80-E43E-4B49-9CD1-BBDB78061B7F}">
      <dgm:prSet/>
      <dgm:spPr/>
      <dgm:t>
        <a:bodyPr/>
        <a:lstStyle/>
        <a:p>
          <a:endParaRPr lang="ru-RU" b="1"/>
        </a:p>
      </dgm:t>
    </dgm:pt>
    <dgm:pt modelId="{F5DC977A-1588-407D-84F1-9F07A5CFF211}" type="sibTrans" cxnId="{17CFFC80-E43E-4B49-9CD1-BBDB78061B7F}">
      <dgm:prSet/>
      <dgm:spPr/>
      <dgm:t>
        <a:bodyPr/>
        <a:lstStyle/>
        <a:p>
          <a:endParaRPr lang="ru-RU" b="1"/>
        </a:p>
      </dgm:t>
    </dgm:pt>
    <dgm:pt modelId="{0B51ED16-E9A3-4420-AC33-A574597D1289}">
      <dgm:prSet custT="1"/>
      <dgm:spPr/>
      <dgm:t>
        <a:bodyPr/>
        <a:lstStyle/>
        <a:p>
          <a:r>
            <a:rPr lang="ru-RU" sz="1200" b="1" dirty="0" err="1"/>
            <a:t>бокавирус</a:t>
          </a:r>
          <a:endParaRPr lang="ru-RU" sz="1200" b="1" dirty="0"/>
        </a:p>
      </dgm:t>
    </dgm:pt>
    <dgm:pt modelId="{AB6B1D58-8B99-4E04-BF55-374BEB8CE9B1}" type="parTrans" cxnId="{3DCE4952-5909-4B05-9DB2-DD28AC277B64}">
      <dgm:prSet/>
      <dgm:spPr/>
      <dgm:t>
        <a:bodyPr/>
        <a:lstStyle/>
        <a:p>
          <a:endParaRPr lang="ru-RU" b="1"/>
        </a:p>
      </dgm:t>
    </dgm:pt>
    <dgm:pt modelId="{6DE55781-3DA5-4CD6-A9B7-B64F1F0534F5}" type="sibTrans" cxnId="{3DCE4952-5909-4B05-9DB2-DD28AC277B64}">
      <dgm:prSet/>
      <dgm:spPr/>
      <dgm:t>
        <a:bodyPr/>
        <a:lstStyle/>
        <a:p>
          <a:endParaRPr lang="ru-RU" b="1"/>
        </a:p>
      </dgm:t>
    </dgm:pt>
    <dgm:pt modelId="{A38C656E-FA8B-4945-A530-7E9D7ABDB257}" type="pres">
      <dgm:prSet presAssocID="{9F55C483-9D93-457D-A651-AE130171B072}" presName="Name0" presStyleCnt="0">
        <dgm:presLayoutVars>
          <dgm:chMax val="1"/>
          <dgm:dir/>
          <dgm:animLvl val="ctr"/>
          <dgm:resizeHandles val="exact"/>
        </dgm:presLayoutVars>
      </dgm:prSet>
      <dgm:spPr/>
      <dgm:t>
        <a:bodyPr/>
        <a:lstStyle/>
        <a:p>
          <a:endParaRPr lang="ru-RU"/>
        </a:p>
      </dgm:t>
    </dgm:pt>
    <dgm:pt modelId="{01972258-416C-4A03-9376-E25F624D69BF}" type="pres">
      <dgm:prSet presAssocID="{8F214E80-424C-468F-AB8D-5612994F71F7}" presName="centerShape" presStyleLbl="node0" presStyleIdx="0" presStyleCnt="1" custScaleX="890728" custScaleY="110902" custLinFactNeighborX="-226" custLinFactNeighborY="-44271"/>
      <dgm:spPr/>
      <dgm:t>
        <a:bodyPr/>
        <a:lstStyle/>
        <a:p>
          <a:endParaRPr lang="ru-RU"/>
        </a:p>
      </dgm:t>
    </dgm:pt>
    <dgm:pt modelId="{E9CBECF9-574F-4D69-86C2-80582762DAAB}" type="pres">
      <dgm:prSet presAssocID="{7AF07670-31FE-4A45-AB55-57CEB5A0B1D4}" presName="parTrans" presStyleLbl="sibTrans2D1" presStyleIdx="0" presStyleCnt="6"/>
      <dgm:spPr/>
      <dgm:t>
        <a:bodyPr/>
        <a:lstStyle/>
        <a:p>
          <a:endParaRPr lang="ru-RU"/>
        </a:p>
      </dgm:t>
    </dgm:pt>
    <dgm:pt modelId="{97FBBCD4-44D8-4D1C-B4CD-9A78C24572FD}" type="pres">
      <dgm:prSet presAssocID="{7AF07670-31FE-4A45-AB55-57CEB5A0B1D4}" presName="connectorText" presStyleLbl="sibTrans2D1" presStyleIdx="0" presStyleCnt="6"/>
      <dgm:spPr/>
      <dgm:t>
        <a:bodyPr/>
        <a:lstStyle/>
        <a:p>
          <a:endParaRPr lang="ru-RU"/>
        </a:p>
      </dgm:t>
    </dgm:pt>
    <dgm:pt modelId="{E094B766-232B-4A1C-B887-0737D1260723}" type="pres">
      <dgm:prSet presAssocID="{F531EB69-3BBE-4178-8F8E-AA85F1E7A9A9}" presName="node" presStyleLbl="node1" presStyleIdx="0" presStyleCnt="6" custScaleX="182732" custScaleY="113484" custRadScaleRad="186323" custRadScaleInc="-336166">
        <dgm:presLayoutVars>
          <dgm:bulletEnabled val="1"/>
        </dgm:presLayoutVars>
      </dgm:prSet>
      <dgm:spPr/>
      <dgm:t>
        <a:bodyPr/>
        <a:lstStyle/>
        <a:p>
          <a:endParaRPr lang="ru-RU"/>
        </a:p>
      </dgm:t>
    </dgm:pt>
    <dgm:pt modelId="{ECC65D78-24EA-48EF-9248-FC6861F7D30E}" type="pres">
      <dgm:prSet presAssocID="{F3FB7D6A-58DB-4D51-9246-3F72D5741E82}" presName="parTrans" presStyleLbl="sibTrans2D1" presStyleIdx="1" presStyleCnt="6"/>
      <dgm:spPr/>
      <dgm:t>
        <a:bodyPr/>
        <a:lstStyle/>
        <a:p>
          <a:endParaRPr lang="ru-RU"/>
        </a:p>
      </dgm:t>
    </dgm:pt>
    <dgm:pt modelId="{97BC5B28-0236-4BDE-81A7-7229809C5AD4}" type="pres">
      <dgm:prSet presAssocID="{F3FB7D6A-58DB-4D51-9246-3F72D5741E82}" presName="connectorText" presStyleLbl="sibTrans2D1" presStyleIdx="1" presStyleCnt="6"/>
      <dgm:spPr/>
      <dgm:t>
        <a:bodyPr/>
        <a:lstStyle/>
        <a:p>
          <a:endParaRPr lang="ru-RU"/>
        </a:p>
      </dgm:t>
    </dgm:pt>
    <dgm:pt modelId="{A2C0C46F-58B5-4337-968A-A3326E363294}" type="pres">
      <dgm:prSet presAssocID="{3F6733AA-C2C1-4116-B493-253384EB3CC9}" presName="node" presStyleLbl="node1" presStyleIdx="1" presStyleCnt="6" custScaleX="141582" custRadScaleRad="264969" custRadScaleInc="93323">
        <dgm:presLayoutVars>
          <dgm:bulletEnabled val="1"/>
        </dgm:presLayoutVars>
      </dgm:prSet>
      <dgm:spPr/>
      <dgm:t>
        <a:bodyPr/>
        <a:lstStyle/>
        <a:p>
          <a:endParaRPr lang="ru-RU"/>
        </a:p>
      </dgm:t>
    </dgm:pt>
    <dgm:pt modelId="{146EA9A2-2984-4C61-99B3-6F813D718C8C}" type="pres">
      <dgm:prSet presAssocID="{8ABBFA6B-57EA-476B-9798-58E28F852687}" presName="parTrans" presStyleLbl="sibTrans2D1" presStyleIdx="2" presStyleCnt="6"/>
      <dgm:spPr/>
      <dgm:t>
        <a:bodyPr/>
        <a:lstStyle/>
        <a:p>
          <a:endParaRPr lang="ru-RU"/>
        </a:p>
      </dgm:t>
    </dgm:pt>
    <dgm:pt modelId="{6F32DF4B-25AD-4393-89FD-F873B1000020}" type="pres">
      <dgm:prSet presAssocID="{8ABBFA6B-57EA-476B-9798-58E28F852687}" presName="connectorText" presStyleLbl="sibTrans2D1" presStyleIdx="2" presStyleCnt="6"/>
      <dgm:spPr/>
      <dgm:t>
        <a:bodyPr/>
        <a:lstStyle/>
        <a:p>
          <a:endParaRPr lang="ru-RU"/>
        </a:p>
      </dgm:t>
    </dgm:pt>
    <dgm:pt modelId="{A2D97493-A8A0-4E1C-BA70-3B0CE64CE9F6}" type="pres">
      <dgm:prSet presAssocID="{E2E2E468-8439-4E2D-8329-739369735D73}" presName="node" presStyleLbl="node1" presStyleIdx="2" presStyleCnt="6" custScaleX="167276" custScaleY="115735" custRadScaleRad="172223" custRadScaleInc="-50060">
        <dgm:presLayoutVars>
          <dgm:bulletEnabled val="1"/>
        </dgm:presLayoutVars>
      </dgm:prSet>
      <dgm:spPr/>
      <dgm:t>
        <a:bodyPr/>
        <a:lstStyle/>
        <a:p>
          <a:endParaRPr lang="ru-RU"/>
        </a:p>
      </dgm:t>
    </dgm:pt>
    <dgm:pt modelId="{48D29CB1-5194-48FD-98C9-DDC81439DE24}" type="pres">
      <dgm:prSet presAssocID="{AB6B1D58-8B99-4E04-BF55-374BEB8CE9B1}" presName="parTrans" presStyleLbl="sibTrans2D1" presStyleIdx="3" presStyleCnt="6"/>
      <dgm:spPr/>
      <dgm:t>
        <a:bodyPr/>
        <a:lstStyle/>
        <a:p>
          <a:endParaRPr lang="ru-RU"/>
        </a:p>
      </dgm:t>
    </dgm:pt>
    <dgm:pt modelId="{D44EB6E1-0EA0-4788-8484-91B9803C9C35}" type="pres">
      <dgm:prSet presAssocID="{AB6B1D58-8B99-4E04-BF55-374BEB8CE9B1}" presName="connectorText" presStyleLbl="sibTrans2D1" presStyleIdx="3" presStyleCnt="6"/>
      <dgm:spPr/>
      <dgm:t>
        <a:bodyPr/>
        <a:lstStyle/>
        <a:p>
          <a:endParaRPr lang="ru-RU"/>
        </a:p>
      </dgm:t>
    </dgm:pt>
    <dgm:pt modelId="{C6420BFD-6F2E-428B-88AD-AF30B293AB2E}" type="pres">
      <dgm:prSet presAssocID="{0B51ED16-E9A3-4420-AC33-A574597D1289}" presName="node" presStyleLbl="node1" presStyleIdx="3" presStyleCnt="6" custScaleX="159836" custRadScaleRad="69873" custRadScaleInc="-113354">
        <dgm:presLayoutVars>
          <dgm:bulletEnabled val="1"/>
        </dgm:presLayoutVars>
      </dgm:prSet>
      <dgm:spPr/>
      <dgm:t>
        <a:bodyPr/>
        <a:lstStyle/>
        <a:p>
          <a:endParaRPr lang="ru-RU"/>
        </a:p>
      </dgm:t>
    </dgm:pt>
    <dgm:pt modelId="{757D5AF2-6149-43D3-B8A9-0AF38464715B}" type="pres">
      <dgm:prSet presAssocID="{00BD7515-449C-404E-8E70-52379B2C095B}" presName="parTrans" presStyleLbl="sibTrans2D1" presStyleIdx="4" presStyleCnt="6"/>
      <dgm:spPr/>
      <dgm:t>
        <a:bodyPr/>
        <a:lstStyle/>
        <a:p>
          <a:endParaRPr lang="ru-RU"/>
        </a:p>
      </dgm:t>
    </dgm:pt>
    <dgm:pt modelId="{7452E204-9B6E-49F4-8C18-90938FA45DF4}" type="pres">
      <dgm:prSet presAssocID="{00BD7515-449C-404E-8E70-52379B2C095B}" presName="connectorText" presStyleLbl="sibTrans2D1" presStyleIdx="4" presStyleCnt="6"/>
      <dgm:spPr/>
      <dgm:t>
        <a:bodyPr/>
        <a:lstStyle/>
        <a:p>
          <a:endParaRPr lang="ru-RU"/>
        </a:p>
      </dgm:t>
    </dgm:pt>
    <dgm:pt modelId="{C50FEB07-A932-49B3-BEE8-B1E103075E83}" type="pres">
      <dgm:prSet presAssocID="{DA9FECB8-A2B0-4530-80DF-54BC86CA59FD}" presName="node" presStyleLbl="node1" presStyleIdx="4" presStyleCnt="6" custScaleX="174158" custScaleY="102251" custRadScaleRad="99192" custRadScaleInc="-6832">
        <dgm:presLayoutVars>
          <dgm:bulletEnabled val="1"/>
        </dgm:presLayoutVars>
      </dgm:prSet>
      <dgm:spPr/>
      <dgm:t>
        <a:bodyPr/>
        <a:lstStyle/>
        <a:p>
          <a:endParaRPr lang="ru-RU"/>
        </a:p>
      </dgm:t>
    </dgm:pt>
    <dgm:pt modelId="{66AC1307-EDF0-4681-A03C-B0E500AD7DD7}" type="pres">
      <dgm:prSet presAssocID="{B2497A37-6A6E-44FA-90E0-77E9AB13CA35}" presName="parTrans" presStyleLbl="sibTrans2D1" presStyleIdx="5" presStyleCnt="6"/>
      <dgm:spPr/>
      <dgm:t>
        <a:bodyPr/>
        <a:lstStyle/>
        <a:p>
          <a:endParaRPr lang="ru-RU"/>
        </a:p>
      </dgm:t>
    </dgm:pt>
    <dgm:pt modelId="{2DE168EA-4B07-4BD7-AAE8-D220AEB19953}" type="pres">
      <dgm:prSet presAssocID="{B2497A37-6A6E-44FA-90E0-77E9AB13CA35}" presName="connectorText" presStyleLbl="sibTrans2D1" presStyleIdx="5" presStyleCnt="6"/>
      <dgm:spPr/>
      <dgm:t>
        <a:bodyPr/>
        <a:lstStyle/>
        <a:p>
          <a:endParaRPr lang="ru-RU"/>
        </a:p>
      </dgm:t>
    </dgm:pt>
    <dgm:pt modelId="{9C5C7C8E-872F-4276-8826-EF493EA1BE2E}" type="pres">
      <dgm:prSet presAssocID="{B843DEBD-3A00-4AC1-B98D-6ECD98305BB9}" presName="node" presStyleLbl="node1" presStyleIdx="5" presStyleCnt="6" custAng="9269182" custFlipVert="1" custScaleX="107347" custScaleY="112217" custRadScaleRad="314282" custRadScaleInc="-91816">
        <dgm:presLayoutVars>
          <dgm:bulletEnabled val="1"/>
        </dgm:presLayoutVars>
      </dgm:prSet>
      <dgm:spPr/>
      <dgm:t>
        <a:bodyPr/>
        <a:lstStyle/>
        <a:p>
          <a:endParaRPr lang="ru-RU"/>
        </a:p>
      </dgm:t>
    </dgm:pt>
  </dgm:ptLst>
  <dgm:cxnLst>
    <dgm:cxn modelId="{1A3D0EC5-327F-411A-81BB-C34602A4FF63}" srcId="{8F214E80-424C-468F-AB8D-5612994F71F7}" destId="{F531EB69-3BBE-4178-8F8E-AA85F1E7A9A9}" srcOrd="0" destOrd="0" parTransId="{7AF07670-31FE-4A45-AB55-57CEB5A0B1D4}" sibTransId="{C7B0A580-2255-456C-98F4-BDCEA02C0B81}"/>
    <dgm:cxn modelId="{C2DD926F-EFF9-45DE-A629-C8ED6040461D}" type="presOf" srcId="{AB6B1D58-8B99-4E04-BF55-374BEB8CE9B1}" destId="{48D29CB1-5194-48FD-98C9-DDC81439DE24}" srcOrd="0" destOrd="0" presId="urn:microsoft.com/office/officeart/2005/8/layout/radial5"/>
    <dgm:cxn modelId="{17CFFC80-E43E-4B49-9CD1-BBDB78061B7F}" srcId="{8F214E80-424C-468F-AB8D-5612994F71F7}" destId="{DA9FECB8-A2B0-4530-80DF-54BC86CA59FD}" srcOrd="4" destOrd="0" parTransId="{00BD7515-449C-404E-8E70-52379B2C095B}" sibTransId="{F5DC977A-1588-407D-84F1-9F07A5CFF211}"/>
    <dgm:cxn modelId="{5833DC39-5500-40A0-A663-D9B80856A97D}" srcId="{8F214E80-424C-468F-AB8D-5612994F71F7}" destId="{B843DEBD-3A00-4AC1-B98D-6ECD98305BB9}" srcOrd="5" destOrd="0" parTransId="{B2497A37-6A6E-44FA-90E0-77E9AB13CA35}" sibTransId="{7CEF1098-19EC-4874-8A16-F0560429C67E}"/>
    <dgm:cxn modelId="{3DCE4952-5909-4B05-9DB2-DD28AC277B64}" srcId="{8F214E80-424C-468F-AB8D-5612994F71F7}" destId="{0B51ED16-E9A3-4420-AC33-A574597D1289}" srcOrd="3" destOrd="0" parTransId="{AB6B1D58-8B99-4E04-BF55-374BEB8CE9B1}" sibTransId="{6DE55781-3DA5-4CD6-A9B7-B64F1F0534F5}"/>
    <dgm:cxn modelId="{56296276-7D1A-4B12-9B9E-78920FBBC127}" type="presOf" srcId="{F3FB7D6A-58DB-4D51-9246-3F72D5741E82}" destId="{ECC65D78-24EA-48EF-9248-FC6861F7D30E}" srcOrd="0" destOrd="0" presId="urn:microsoft.com/office/officeart/2005/8/layout/radial5"/>
    <dgm:cxn modelId="{4397BFF5-0F19-42EF-9FED-0E088A7F9E32}" type="presOf" srcId="{3F6733AA-C2C1-4116-B493-253384EB3CC9}" destId="{A2C0C46F-58B5-4337-968A-A3326E363294}" srcOrd="0" destOrd="0" presId="urn:microsoft.com/office/officeart/2005/8/layout/radial5"/>
    <dgm:cxn modelId="{2B795BEF-2FB3-481F-92FF-A1AAA1BF8C05}" type="presOf" srcId="{8ABBFA6B-57EA-476B-9798-58E28F852687}" destId="{6F32DF4B-25AD-4393-89FD-F873B1000020}" srcOrd="1" destOrd="0" presId="urn:microsoft.com/office/officeart/2005/8/layout/radial5"/>
    <dgm:cxn modelId="{8EC4B828-3ADB-4135-9DBD-733F6C4651AB}" type="presOf" srcId="{00BD7515-449C-404E-8E70-52379B2C095B}" destId="{757D5AF2-6149-43D3-B8A9-0AF38464715B}" srcOrd="0" destOrd="0" presId="urn:microsoft.com/office/officeart/2005/8/layout/radial5"/>
    <dgm:cxn modelId="{EE2D784A-090A-46D9-8422-95CA064EBED4}" type="presOf" srcId="{F3FB7D6A-58DB-4D51-9246-3F72D5741E82}" destId="{97BC5B28-0236-4BDE-81A7-7229809C5AD4}" srcOrd="1" destOrd="0" presId="urn:microsoft.com/office/officeart/2005/8/layout/radial5"/>
    <dgm:cxn modelId="{C57B14B5-AD5E-4C2E-99B2-89A66D3813A6}" type="presOf" srcId="{8F214E80-424C-468F-AB8D-5612994F71F7}" destId="{01972258-416C-4A03-9376-E25F624D69BF}" srcOrd="0" destOrd="0" presId="urn:microsoft.com/office/officeart/2005/8/layout/radial5"/>
    <dgm:cxn modelId="{3FDE7230-0B29-4A0D-98FA-92386777B59B}" type="presOf" srcId="{B2497A37-6A6E-44FA-90E0-77E9AB13CA35}" destId="{66AC1307-EDF0-4681-A03C-B0E500AD7DD7}" srcOrd="0" destOrd="0" presId="urn:microsoft.com/office/officeart/2005/8/layout/radial5"/>
    <dgm:cxn modelId="{3591AA1B-0227-4DE1-8CCB-455CDD6B35E9}" type="presOf" srcId="{0B51ED16-E9A3-4420-AC33-A574597D1289}" destId="{C6420BFD-6F2E-428B-88AD-AF30B293AB2E}" srcOrd="0" destOrd="0" presId="urn:microsoft.com/office/officeart/2005/8/layout/radial5"/>
    <dgm:cxn modelId="{FEE4E616-0100-4DFA-B08A-2ADE8E5EED2F}" type="presOf" srcId="{00BD7515-449C-404E-8E70-52379B2C095B}" destId="{7452E204-9B6E-49F4-8C18-90938FA45DF4}" srcOrd="1" destOrd="0" presId="urn:microsoft.com/office/officeart/2005/8/layout/radial5"/>
    <dgm:cxn modelId="{03B23F74-D4EE-4619-88D0-A200D721053C}" type="presOf" srcId="{9F55C483-9D93-457D-A651-AE130171B072}" destId="{A38C656E-FA8B-4945-A530-7E9D7ABDB257}" srcOrd="0" destOrd="0" presId="urn:microsoft.com/office/officeart/2005/8/layout/radial5"/>
    <dgm:cxn modelId="{01592FDA-6F4F-47BE-9FE9-E853409557B0}" srcId="{9F55C483-9D93-457D-A651-AE130171B072}" destId="{8F214E80-424C-468F-AB8D-5612994F71F7}" srcOrd="0" destOrd="0" parTransId="{21BBB05B-7391-4052-82AD-508AAC7673DC}" sibTransId="{BFCC1F50-915B-4033-8F46-243414EC476D}"/>
    <dgm:cxn modelId="{712DAC32-829A-4FD8-9371-71F493583E75}" srcId="{8F214E80-424C-468F-AB8D-5612994F71F7}" destId="{E2E2E468-8439-4E2D-8329-739369735D73}" srcOrd="2" destOrd="0" parTransId="{8ABBFA6B-57EA-476B-9798-58E28F852687}" sibTransId="{ED5A087A-0E20-43AE-82AD-511DA2DA76E9}"/>
    <dgm:cxn modelId="{D703A7E1-E214-4303-B494-9590822FBF9A}" type="presOf" srcId="{F531EB69-3BBE-4178-8F8E-AA85F1E7A9A9}" destId="{E094B766-232B-4A1C-B887-0737D1260723}" srcOrd="0" destOrd="0" presId="urn:microsoft.com/office/officeart/2005/8/layout/radial5"/>
    <dgm:cxn modelId="{B7ADCEEB-97D5-44A2-963C-74104234CB0A}" type="presOf" srcId="{8ABBFA6B-57EA-476B-9798-58E28F852687}" destId="{146EA9A2-2984-4C61-99B3-6F813D718C8C}" srcOrd="0" destOrd="0" presId="urn:microsoft.com/office/officeart/2005/8/layout/radial5"/>
    <dgm:cxn modelId="{B4696171-7687-4D3C-8DF8-6E161A1CC922}" type="presOf" srcId="{E2E2E468-8439-4E2D-8329-739369735D73}" destId="{A2D97493-A8A0-4E1C-BA70-3B0CE64CE9F6}" srcOrd="0" destOrd="0" presId="urn:microsoft.com/office/officeart/2005/8/layout/radial5"/>
    <dgm:cxn modelId="{51CFE690-55D1-45EB-9355-A7AC2509D4E8}" srcId="{8F214E80-424C-468F-AB8D-5612994F71F7}" destId="{3F6733AA-C2C1-4116-B493-253384EB3CC9}" srcOrd="1" destOrd="0" parTransId="{F3FB7D6A-58DB-4D51-9246-3F72D5741E82}" sibTransId="{644A6F22-8FE9-4B72-9109-D206F002B060}"/>
    <dgm:cxn modelId="{4C32625B-E5B6-4223-9A48-358811038682}" type="presOf" srcId="{7AF07670-31FE-4A45-AB55-57CEB5A0B1D4}" destId="{97FBBCD4-44D8-4D1C-B4CD-9A78C24572FD}" srcOrd="1" destOrd="0" presId="urn:microsoft.com/office/officeart/2005/8/layout/radial5"/>
    <dgm:cxn modelId="{F2E0E374-CDBE-4947-B0AA-9FA37DC70907}" type="presOf" srcId="{7AF07670-31FE-4A45-AB55-57CEB5A0B1D4}" destId="{E9CBECF9-574F-4D69-86C2-80582762DAAB}" srcOrd="0" destOrd="0" presId="urn:microsoft.com/office/officeart/2005/8/layout/radial5"/>
    <dgm:cxn modelId="{1E928DA4-496F-458E-AAC9-6E095039F6DC}" type="presOf" srcId="{B2497A37-6A6E-44FA-90E0-77E9AB13CA35}" destId="{2DE168EA-4B07-4BD7-AAE8-D220AEB19953}" srcOrd="1" destOrd="0" presId="urn:microsoft.com/office/officeart/2005/8/layout/radial5"/>
    <dgm:cxn modelId="{B3FB0837-70D4-492F-990A-BB881F5EFAA0}" type="presOf" srcId="{B843DEBD-3A00-4AC1-B98D-6ECD98305BB9}" destId="{9C5C7C8E-872F-4276-8826-EF493EA1BE2E}" srcOrd="0" destOrd="0" presId="urn:microsoft.com/office/officeart/2005/8/layout/radial5"/>
    <dgm:cxn modelId="{0F98EE38-000C-4790-9D7E-6853B3B9D31A}" type="presOf" srcId="{DA9FECB8-A2B0-4530-80DF-54BC86CA59FD}" destId="{C50FEB07-A932-49B3-BEE8-B1E103075E83}" srcOrd="0" destOrd="0" presId="urn:microsoft.com/office/officeart/2005/8/layout/radial5"/>
    <dgm:cxn modelId="{01998638-747F-4C57-B790-04836E11AD2A}" type="presOf" srcId="{AB6B1D58-8B99-4E04-BF55-374BEB8CE9B1}" destId="{D44EB6E1-0EA0-4788-8484-91B9803C9C35}" srcOrd="1" destOrd="0" presId="urn:microsoft.com/office/officeart/2005/8/layout/radial5"/>
    <dgm:cxn modelId="{C5D33120-253B-4898-B24F-CA016E9E0928}" type="presParOf" srcId="{A38C656E-FA8B-4945-A530-7E9D7ABDB257}" destId="{01972258-416C-4A03-9376-E25F624D69BF}" srcOrd="0" destOrd="0" presId="urn:microsoft.com/office/officeart/2005/8/layout/radial5"/>
    <dgm:cxn modelId="{DBF05033-7770-4EFD-9BC0-630F7F7870C8}" type="presParOf" srcId="{A38C656E-FA8B-4945-A530-7E9D7ABDB257}" destId="{E9CBECF9-574F-4D69-86C2-80582762DAAB}" srcOrd="1" destOrd="0" presId="urn:microsoft.com/office/officeart/2005/8/layout/radial5"/>
    <dgm:cxn modelId="{8A8E305C-3238-4707-9112-61D01BF16950}" type="presParOf" srcId="{E9CBECF9-574F-4D69-86C2-80582762DAAB}" destId="{97FBBCD4-44D8-4D1C-B4CD-9A78C24572FD}" srcOrd="0" destOrd="0" presId="urn:microsoft.com/office/officeart/2005/8/layout/radial5"/>
    <dgm:cxn modelId="{100157ED-6B7B-491C-8CC0-522B447A299B}" type="presParOf" srcId="{A38C656E-FA8B-4945-A530-7E9D7ABDB257}" destId="{E094B766-232B-4A1C-B887-0737D1260723}" srcOrd="2" destOrd="0" presId="urn:microsoft.com/office/officeart/2005/8/layout/radial5"/>
    <dgm:cxn modelId="{B5F69802-491A-43B5-BE30-ACF076F464FF}" type="presParOf" srcId="{A38C656E-FA8B-4945-A530-7E9D7ABDB257}" destId="{ECC65D78-24EA-48EF-9248-FC6861F7D30E}" srcOrd="3" destOrd="0" presId="urn:microsoft.com/office/officeart/2005/8/layout/radial5"/>
    <dgm:cxn modelId="{CAD784F5-B428-4520-86EF-2BFB35E91C0C}" type="presParOf" srcId="{ECC65D78-24EA-48EF-9248-FC6861F7D30E}" destId="{97BC5B28-0236-4BDE-81A7-7229809C5AD4}" srcOrd="0" destOrd="0" presId="urn:microsoft.com/office/officeart/2005/8/layout/radial5"/>
    <dgm:cxn modelId="{FA41A826-A32F-4B14-8557-A19837E17266}" type="presParOf" srcId="{A38C656E-FA8B-4945-A530-7E9D7ABDB257}" destId="{A2C0C46F-58B5-4337-968A-A3326E363294}" srcOrd="4" destOrd="0" presId="urn:microsoft.com/office/officeart/2005/8/layout/radial5"/>
    <dgm:cxn modelId="{D309227B-3A6E-4158-BCC6-4B3DDE420274}" type="presParOf" srcId="{A38C656E-FA8B-4945-A530-7E9D7ABDB257}" destId="{146EA9A2-2984-4C61-99B3-6F813D718C8C}" srcOrd="5" destOrd="0" presId="urn:microsoft.com/office/officeart/2005/8/layout/radial5"/>
    <dgm:cxn modelId="{0D585548-BE04-4A13-82AB-1A07324C2690}" type="presParOf" srcId="{146EA9A2-2984-4C61-99B3-6F813D718C8C}" destId="{6F32DF4B-25AD-4393-89FD-F873B1000020}" srcOrd="0" destOrd="0" presId="urn:microsoft.com/office/officeart/2005/8/layout/radial5"/>
    <dgm:cxn modelId="{B94ABDCC-C549-4949-85FA-E5BC6EE72553}" type="presParOf" srcId="{A38C656E-FA8B-4945-A530-7E9D7ABDB257}" destId="{A2D97493-A8A0-4E1C-BA70-3B0CE64CE9F6}" srcOrd="6" destOrd="0" presId="urn:microsoft.com/office/officeart/2005/8/layout/radial5"/>
    <dgm:cxn modelId="{F7D9B432-2FE1-45D6-BFD7-B7521FEBC161}" type="presParOf" srcId="{A38C656E-FA8B-4945-A530-7E9D7ABDB257}" destId="{48D29CB1-5194-48FD-98C9-DDC81439DE24}" srcOrd="7" destOrd="0" presId="urn:microsoft.com/office/officeart/2005/8/layout/radial5"/>
    <dgm:cxn modelId="{7783B25D-C24F-439B-896F-09C6B8E78BF9}" type="presParOf" srcId="{48D29CB1-5194-48FD-98C9-DDC81439DE24}" destId="{D44EB6E1-0EA0-4788-8484-91B9803C9C35}" srcOrd="0" destOrd="0" presId="urn:microsoft.com/office/officeart/2005/8/layout/radial5"/>
    <dgm:cxn modelId="{8AFBB026-B6A7-4030-BD7B-D7CFAE068A98}" type="presParOf" srcId="{A38C656E-FA8B-4945-A530-7E9D7ABDB257}" destId="{C6420BFD-6F2E-428B-88AD-AF30B293AB2E}" srcOrd="8" destOrd="0" presId="urn:microsoft.com/office/officeart/2005/8/layout/radial5"/>
    <dgm:cxn modelId="{69F51FB6-0ED7-4A8D-9651-D88F5FFE0C77}" type="presParOf" srcId="{A38C656E-FA8B-4945-A530-7E9D7ABDB257}" destId="{757D5AF2-6149-43D3-B8A9-0AF38464715B}" srcOrd="9" destOrd="0" presId="urn:microsoft.com/office/officeart/2005/8/layout/radial5"/>
    <dgm:cxn modelId="{5D3652E5-8944-464A-825A-79205B6963D5}" type="presParOf" srcId="{757D5AF2-6149-43D3-B8A9-0AF38464715B}" destId="{7452E204-9B6E-49F4-8C18-90938FA45DF4}" srcOrd="0" destOrd="0" presId="urn:microsoft.com/office/officeart/2005/8/layout/radial5"/>
    <dgm:cxn modelId="{897A3FB5-0941-45C0-8C79-4F512AF59066}" type="presParOf" srcId="{A38C656E-FA8B-4945-A530-7E9D7ABDB257}" destId="{C50FEB07-A932-49B3-BEE8-B1E103075E83}" srcOrd="10" destOrd="0" presId="urn:microsoft.com/office/officeart/2005/8/layout/radial5"/>
    <dgm:cxn modelId="{3223BF08-333A-42AB-84F3-B5082B1A95A2}" type="presParOf" srcId="{A38C656E-FA8B-4945-A530-7E9D7ABDB257}" destId="{66AC1307-EDF0-4681-A03C-B0E500AD7DD7}" srcOrd="11" destOrd="0" presId="urn:microsoft.com/office/officeart/2005/8/layout/radial5"/>
    <dgm:cxn modelId="{F0E9C492-A39E-4821-8504-3DCED51612BF}" type="presParOf" srcId="{66AC1307-EDF0-4681-A03C-B0E500AD7DD7}" destId="{2DE168EA-4B07-4BD7-AAE8-D220AEB19953}" srcOrd="0" destOrd="0" presId="urn:microsoft.com/office/officeart/2005/8/layout/radial5"/>
    <dgm:cxn modelId="{60D70132-4899-4AE3-808A-28470DEBAFA1}" type="presParOf" srcId="{A38C656E-FA8B-4945-A530-7E9D7ABDB257}" destId="{9C5C7C8E-872F-4276-8826-EF493EA1BE2E}" srcOrd="12" destOrd="0" presId="urn:microsoft.com/office/officeart/2005/8/layout/radial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00D5F9-6323-4CB0-A92C-F32697816CFA}"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x-none"/>
        </a:p>
      </dgm:t>
    </dgm:pt>
    <dgm:pt modelId="{0D9F38EA-B1C0-4469-9DE3-A2734578B99E}">
      <dgm:prSet phldrT="[Текст]" custT="1"/>
      <dgm:spPr/>
      <dgm:t>
        <a:bodyPr/>
        <a:lstStyle/>
        <a:p>
          <a:r>
            <a:rPr lang="ru-RU" sz="2400" dirty="0"/>
            <a:t>Пункт 26</a:t>
          </a:r>
          <a:endParaRPr lang="x-none" sz="2400" dirty="0"/>
        </a:p>
      </dgm:t>
    </dgm:pt>
    <dgm:pt modelId="{A9754977-B260-41ED-B267-C006EC7CA82D}" type="parTrans" cxnId="{73266D46-B527-4455-992E-C59FF434CBEA}">
      <dgm:prSet/>
      <dgm:spPr/>
      <dgm:t>
        <a:bodyPr/>
        <a:lstStyle/>
        <a:p>
          <a:endParaRPr lang="x-none"/>
        </a:p>
      </dgm:t>
    </dgm:pt>
    <dgm:pt modelId="{1DB3E07C-C8C7-4E87-A472-B84C9A50785C}" type="sibTrans" cxnId="{73266D46-B527-4455-992E-C59FF434CBEA}">
      <dgm:prSet/>
      <dgm:spPr/>
      <dgm:t>
        <a:bodyPr/>
        <a:lstStyle/>
        <a:p>
          <a:endParaRPr lang="x-none"/>
        </a:p>
      </dgm:t>
    </dgm:pt>
    <dgm:pt modelId="{D7348BC3-D675-4876-9754-D5673304CA50}">
      <dgm:prSet phldrT="[Текст]"/>
      <dgm:spPr/>
      <dgm:t>
        <a:bodyPr/>
        <a:lstStyle/>
        <a:p>
          <a:r>
            <a:rPr lang="ru-RU" b="1" dirty="0">
              <a:solidFill>
                <a:srgbClr val="C00000"/>
              </a:solidFill>
            </a:rPr>
            <a:t>Обеспечить использование средств индивидуальной защиты органов дыхания (маска) при посещении объектов (недвижимых и движимых) и в организациях всех форм собственности </a:t>
          </a:r>
          <a:r>
            <a:rPr lang="ru-RU" b="1" dirty="0" err="1">
              <a:solidFill>
                <a:srgbClr val="C00000"/>
              </a:solidFill>
            </a:rPr>
            <a:t>г.Минска</a:t>
          </a:r>
          <a:r>
            <a:rPr lang="ru-RU" dirty="0"/>
            <a:t> (магазины, торговые центры, объекты общественного питания (за исключением времени приема пищи), аптеки, учреждения здравоохранения, учреждения образования, социального обслуживания населения, спортивные объекты, административные здания, отделения банков, связи, почты, объекты бытового обслуживания, учреждения культуры, развлекательные центры, общественный транспорт, в ом числе маршрутные такси, автомобили такси, метрополитен и прочие объекты)</a:t>
          </a:r>
          <a:endParaRPr lang="x-none" dirty="0"/>
        </a:p>
      </dgm:t>
    </dgm:pt>
    <dgm:pt modelId="{8AD046C4-A814-4A15-B354-A5B26B6BC13C}" type="parTrans" cxnId="{F8AB5738-D9D5-4708-B755-5CAA007FE661}">
      <dgm:prSet/>
      <dgm:spPr/>
      <dgm:t>
        <a:bodyPr/>
        <a:lstStyle/>
        <a:p>
          <a:endParaRPr lang="x-none"/>
        </a:p>
      </dgm:t>
    </dgm:pt>
    <dgm:pt modelId="{709FB057-CBA4-4C92-A504-5BCF2D89F545}" type="sibTrans" cxnId="{F8AB5738-D9D5-4708-B755-5CAA007FE661}">
      <dgm:prSet/>
      <dgm:spPr/>
      <dgm:t>
        <a:bodyPr/>
        <a:lstStyle/>
        <a:p>
          <a:endParaRPr lang="x-none"/>
        </a:p>
      </dgm:t>
    </dgm:pt>
    <dgm:pt modelId="{E84288D9-DC57-4335-999A-95CE90BAFC37}" type="pres">
      <dgm:prSet presAssocID="{8E00D5F9-6323-4CB0-A92C-F32697816CFA}" presName="Name0" presStyleCnt="0">
        <dgm:presLayoutVars>
          <dgm:chMax/>
          <dgm:chPref/>
          <dgm:dir/>
        </dgm:presLayoutVars>
      </dgm:prSet>
      <dgm:spPr/>
      <dgm:t>
        <a:bodyPr/>
        <a:lstStyle/>
        <a:p>
          <a:endParaRPr lang="ru-RU"/>
        </a:p>
      </dgm:t>
    </dgm:pt>
    <dgm:pt modelId="{139F765C-621C-4906-A045-1EFCFD8FF368}" type="pres">
      <dgm:prSet presAssocID="{0D9F38EA-B1C0-4469-9DE3-A2734578B99E}" presName="parenttextcomposite" presStyleCnt="0"/>
      <dgm:spPr/>
    </dgm:pt>
    <dgm:pt modelId="{33484AB7-FA71-425E-9437-AAF9B2F3DA9F}" type="pres">
      <dgm:prSet presAssocID="{0D9F38EA-B1C0-4469-9DE3-A2734578B99E}" presName="parenttext" presStyleLbl="revTx" presStyleIdx="0" presStyleCnt="1">
        <dgm:presLayoutVars>
          <dgm:chMax/>
          <dgm:chPref val="2"/>
          <dgm:bulletEnabled val="1"/>
        </dgm:presLayoutVars>
      </dgm:prSet>
      <dgm:spPr/>
      <dgm:t>
        <a:bodyPr/>
        <a:lstStyle/>
        <a:p>
          <a:endParaRPr lang="ru-RU"/>
        </a:p>
      </dgm:t>
    </dgm:pt>
    <dgm:pt modelId="{8CCF8239-8369-4ACD-8442-180DC5AC6915}" type="pres">
      <dgm:prSet presAssocID="{0D9F38EA-B1C0-4469-9DE3-A2734578B99E}" presName="composite" presStyleCnt="0"/>
      <dgm:spPr/>
    </dgm:pt>
    <dgm:pt modelId="{BE25AADD-DA11-4899-8202-0B64BC86C843}" type="pres">
      <dgm:prSet presAssocID="{0D9F38EA-B1C0-4469-9DE3-A2734578B99E}" presName="chevron1" presStyleLbl="alignNode1" presStyleIdx="0" presStyleCnt="7" custScaleY="287088"/>
      <dgm:spPr/>
    </dgm:pt>
    <dgm:pt modelId="{D9B7640A-554F-4B12-B3A3-CA4CEE80AFAB}" type="pres">
      <dgm:prSet presAssocID="{0D9F38EA-B1C0-4469-9DE3-A2734578B99E}" presName="chevron2" presStyleLbl="alignNode1" presStyleIdx="1" presStyleCnt="7" custScaleY="288714"/>
      <dgm:spPr/>
    </dgm:pt>
    <dgm:pt modelId="{CA5FDCE7-E4B5-4F42-87A3-282FE523BC57}" type="pres">
      <dgm:prSet presAssocID="{0D9F38EA-B1C0-4469-9DE3-A2734578B99E}" presName="chevron3" presStyleLbl="alignNode1" presStyleIdx="2" presStyleCnt="7" custScaleY="288714"/>
      <dgm:spPr/>
    </dgm:pt>
    <dgm:pt modelId="{F922A480-901D-4DEF-A122-7E968C9F1329}" type="pres">
      <dgm:prSet presAssocID="{0D9F38EA-B1C0-4469-9DE3-A2734578B99E}" presName="chevron4" presStyleLbl="alignNode1" presStyleIdx="3" presStyleCnt="7" custScaleY="288714"/>
      <dgm:spPr/>
    </dgm:pt>
    <dgm:pt modelId="{292D26B7-AF08-43E0-866C-F827D02B7496}" type="pres">
      <dgm:prSet presAssocID="{0D9F38EA-B1C0-4469-9DE3-A2734578B99E}" presName="chevron5" presStyleLbl="alignNode1" presStyleIdx="4" presStyleCnt="7" custScaleY="291967"/>
      <dgm:spPr/>
    </dgm:pt>
    <dgm:pt modelId="{836CA13A-14C5-4484-9CEC-570B2D79DCD4}" type="pres">
      <dgm:prSet presAssocID="{0D9F38EA-B1C0-4469-9DE3-A2734578B99E}" presName="chevron6" presStyleLbl="alignNode1" presStyleIdx="5" presStyleCnt="7" custScaleY="293594"/>
      <dgm:spPr/>
    </dgm:pt>
    <dgm:pt modelId="{47FB590D-6B84-400C-92D2-57E4EF48FDB3}" type="pres">
      <dgm:prSet presAssocID="{0D9F38EA-B1C0-4469-9DE3-A2734578B99E}" presName="chevron7" presStyleLbl="alignNode1" presStyleIdx="6" presStyleCnt="7" custScaleY="293594"/>
      <dgm:spPr/>
    </dgm:pt>
    <dgm:pt modelId="{96D9B94E-6DD9-431C-A559-4DA4280219F8}" type="pres">
      <dgm:prSet presAssocID="{0D9F38EA-B1C0-4469-9DE3-A2734578B99E}" presName="childtext" presStyleLbl="solidFgAcc1" presStyleIdx="0" presStyleCnt="1" custScaleY="291766">
        <dgm:presLayoutVars>
          <dgm:chMax/>
          <dgm:chPref val="0"/>
          <dgm:bulletEnabled val="1"/>
        </dgm:presLayoutVars>
      </dgm:prSet>
      <dgm:spPr/>
      <dgm:t>
        <a:bodyPr/>
        <a:lstStyle/>
        <a:p>
          <a:endParaRPr lang="ru-RU"/>
        </a:p>
      </dgm:t>
    </dgm:pt>
  </dgm:ptLst>
  <dgm:cxnLst>
    <dgm:cxn modelId="{201A68DB-9E0F-4E6A-B16E-4CB6C5CF842B}" type="presOf" srcId="{D7348BC3-D675-4876-9754-D5673304CA50}" destId="{96D9B94E-6DD9-431C-A559-4DA4280219F8}" srcOrd="0" destOrd="0" presId="urn:microsoft.com/office/officeart/2008/layout/VerticalAccentList"/>
    <dgm:cxn modelId="{5E931356-4EAF-41CD-B602-BDC7634DC01D}" type="presOf" srcId="{8E00D5F9-6323-4CB0-A92C-F32697816CFA}" destId="{E84288D9-DC57-4335-999A-95CE90BAFC37}" srcOrd="0" destOrd="0" presId="urn:microsoft.com/office/officeart/2008/layout/VerticalAccentList"/>
    <dgm:cxn modelId="{F8AB5738-D9D5-4708-B755-5CAA007FE661}" srcId="{0D9F38EA-B1C0-4469-9DE3-A2734578B99E}" destId="{D7348BC3-D675-4876-9754-D5673304CA50}" srcOrd="0" destOrd="0" parTransId="{8AD046C4-A814-4A15-B354-A5B26B6BC13C}" sibTransId="{709FB057-CBA4-4C92-A504-5BCF2D89F545}"/>
    <dgm:cxn modelId="{73266D46-B527-4455-992E-C59FF434CBEA}" srcId="{8E00D5F9-6323-4CB0-A92C-F32697816CFA}" destId="{0D9F38EA-B1C0-4469-9DE3-A2734578B99E}" srcOrd="0" destOrd="0" parTransId="{A9754977-B260-41ED-B267-C006EC7CA82D}" sibTransId="{1DB3E07C-C8C7-4E87-A472-B84C9A50785C}"/>
    <dgm:cxn modelId="{A3F7F2F2-2779-4C6B-AEBB-5A0DE9079881}" type="presOf" srcId="{0D9F38EA-B1C0-4469-9DE3-A2734578B99E}" destId="{33484AB7-FA71-425E-9437-AAF9B2F3DA9F}" srcOrd="0" destOrd="0" presId="urn:microsoft.com/office/officeart/2008/layout/VerticalAccentList"/>
    <dgm:cxn modelId="{21D45AE5-4ABF-46FB-AB30-BE1703BC2A53}" type="presParOf" srcId="{E84288D9-DC57-4335-999A-95CE90BAFC37}" destId="{139F765C-621C-4906-A045-1EFCFD8FF368}" srcOrd="0" destOrd="0" presId="urn:microsoft.com/office/officeart/2008/layout/VerticalAccentList"/>
    <dgm:cxn modelId="{211A4E1E-3EF4-419F-86EC-A702D366AD79}" type="presParOf" srcId="{139F765C-621C-4906-A045-1EFCFD8FF368}" destId="{33484AB7-FA71-425E-9437-AAF9B2F3DA9F}" srcOrd="0" destOrd="0" presId="urn:microsoft.com/office/officeart/2008/layout/VerticalAccentList"/>
    <dgm:cxn modelId="{CF751300-52EB-4FB3-A83F-B8FE27DA65FD}" type="presParOf" srcId="{E84288D9-DC57-4335-999A-95CE90BAFC37}" destId="{8CCF8239-8369-4ACD-8442-180DC5AC6915}" srcOrd="1" destOrd="0" presId="urn:microsoft.com/office/officeart/2008/layout/VerticalAccentList"/>
    <dgm:cxn modelId="{E9971E70-D648-47C3-B607-613FBC9940C6}" type="presParOf" srcId="{8CCF8239-8369-4ACD-8442-180DC5AC6915}" destId="{BE25AADD-DA11-4899-8202-0B64BC86C843}" srcOrd="0" destOrd="0" presId="urn:microsoft.com/office/officeart/2008/layout/VerticalAccentList"/>
    <dgm:cxn modelId="{2E3CF2CD-F8F9-4FB3-BD97-6BABABBFB157}" type="presParOf" srcId="{8CCF8239-8369-4ACD-8442-180DC5AC6915}" destId="{D9B7640A-554F-4B12-B3A3-CA4CEE80AFAB}" srcOrd="1" destOrd="0" presId="urn:microsoft.com/office/officeart/2008/layout/VerticalAccentList"/>
    <dgm:cxn modelId="{97C88AC5-7E93-4645-9BD5-248A8E299380}" type="presParOf" srcId="{8CCF8239-8369-4ACD-8442-180DC5AC6915}" destId="{CA5FDCE7-E4B5-4F42-87A3-282FE523BC57}" srcOrd="2" destOrd="0" presId="urn:microsoft.com/office/officeart/2008/layout/VerticalAccentList"/>
    <dgm:cxn modelId="{8DD4945F-2404-4FDD-BE74-69BD10491CDD}" type="presParOf" srcId="{8CCF8239-8369-4ACD-8442-180DC5AC6915}" destId="{F922A480-901D-4DEF-A122-7E968C9F1329}" srcOrd="3" destOrd="0" presId="urn:microsoft.com/office/officeart/2008/layout/VerticalAccentList"/>
    <dgm:cxn modelId="{8EEB2BE6-635D-4846-A4E5-2449396C8621}" type="presParOf" srcId="{8CCF8239-8369-4ACD-8442-180DC5AC6915}" destId="{292D26B7-AF08-43E0-866C-F827D02B7496}" srcOrd="4" destOrd="0" presId="urn:microsoft.com/office/officeart/2008/layout/VerticalAccentList"/>
    <dgm:cxn modelId="{F4010B4E-0D52-42DD-932E-2F24E7607F17}" type="presParOf" srcId="{8CCF8239-8369-4ACD-8442-180DC5AC6915}" destId="{836CA13A-14C5-4484-9CEC-570B2D79DCD4}" srcOrd="5" destOrd="0" presId="urn:microsoft.com/office/officeart/2008/layout/VerticalAccentList"/>
    <dgm:cxn modelId="{7CE8951A-08D1-4230-987D-C7C8B1BC5438}" type="presParOf" srcId="{8CCF8239-8369-4ACD-8442-180DC5AC6915}" destId="{47FB590D-6B84-400C-92D2-57E4EF48FDB3}" srcOrd="6" destOrd="0" presId="urn:microsoft.com/office/officeart/2008/layout/VerticalAccentList"/>
    <dgm:cxn modelId="{D74219B7-CC37-41E1-8EFC-7F54F0B6499D}" type="presParOf" srcId="{8CCF8239-8369-4ACD-8442-180DC5AC6915}" destId="{96D9B94E-6DD9-431C-A559-4DA4280219F8}"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4BBCB0-DA81-4DA1-BB66-DDD6C8DE7561}" type="doc">
      <dgm:prSet loTypeId="urn:microsoft.com/office/officeart/2005/8/layout/process1" loCatId="process" qsTypeId="urn:microsoft.com/office/officeart/2005/8/quickstyle/3d3" qsCatId="3D" csTypeId="urn:microsoft.com/office/officeart/2005/8/colors/accent1_2" csCatId="accent1" phldr="1"/>
      <dgm:spPr/>
    </dgm:pt>
    <dgm:pt modelId="{88867B8F-82A5-4E0C-9B3A-14897863C6FD}">
      <dgm:prSet phldrT="[Текст]" custT="1"/>
      <dgm:spPr>
        <a:solidFill>
          <a:srgbClr val="C00000"/>
        </a:solidFill>
      </dgm:spPr>
      <dgm:t>
        <a:bodyPr/>
        <a:lstStyle/>
        <a:p>
          <a:r>
            <a:rPr lang="ru-RU" sz="1600" b="1" dirty="0"/>
            <a:t>0,5 мл Компонента 2</a:t>
          </a:r>
          <a:endParaRPr lang="x-none" sz="1600" b="1" dirty="0"/>
        </a:p>
      </dgm:t>
    </dgm:pt>
    <dgm:pt modelId="{08CC5B85-B76C-402B-A64D-3F41602F039C}" type="parTrans" cxnId="{BE0830CC-9E38-4F48-90E4-7C4A7149067A}">
      <dgm:prSet/>
      <dgm:spPr/>
      <dgm:t>
        <a:bodyPr/>
        <a:lstStyle/>
        <a:p>
          <a:endParaRPr lang="x-none" sz="2000"/>
        </a:p>
      </dgm:t>
    </dgm:pt>
    <dgm:pt modelId="{E1226051-21E5-4544-B35D-114334A999DB}" type="sibTrans" cxnId="{BE0830CC-9E38-4F48-90E4-7C4A7149067A}">
      <dgm:prSet/>
      <dgm:spPr/>
      <dgm:t>
        <a:bodyPr/>
        <a:lstStyle/>
        <a:p>
          <a:endParaRPr lang="x-none" sz="2000"/>
        </a:p>
      </dgm:t>
    </dgm:pt>
    <dgm:pt modelId="{4C32E107-CC57-4CD8-B922-753645DB5A7A}">
      <dgm:prSet custT="1"/>
      <dgm:spPr>
        <a:solidFill>
          <a:srgbClr val="002060"/>
        </a:solidFill>
      </dgm:spPr>
      <dgm:t>
        <a:bodyPr/>
        <a:lstStyle/>
        <a:p>
          <a:r>
            <a:rPr lang="ru-RU" sz="1600" b="1" dirty="0"/>
            <a:t>0,5 мл Компонента 1 </a:t>
          </a:r>
          <a:endParaRPr lang="x-none" sz="1600" b="1" dirty="0"/>
        </a:p>
      </dgm:t>
    </dgm:pt>
    <dgm:pt modelId="{F8F0B6AE-5A10-4086-82F8-5345485CA5DE}" type="parTrans" cxnId="{F346779F-072C-43A8-9184-599792A40C53}">
      <dgm:prSet/>
      <dgm:spPr/>
      <dgm:t>
        <a:bodyPr/>
        <a:lstStyle/>
        <a:p>
          <a:endParaRPr lang="x-none" sz="2000"/>
        </a:p>
      </dgm:t>
    </dgm:pt>
    <dgm:pt modelId="{D2055BE7-F003-4F45-ACA2-AEFA7DCC05B7}" type="sibTrans" cxnId="{F346779F-072C-43A8-9184-599792A40C53}">
      <dgm:prSet custT="1"/>
      <dgm:spPr/>
      <dgm:t>
        <a:bodyPr/>
        <a:lstStyle/>
        <a:p>
          <a:endParaRPr lang="x-none" sz="1600"/>
        </a:p>
      </dgm:t>
    </dgm:pt>
    <dgm:pt modelId="{527F1E32-D99A-4985-BAEC-FD57B8AD5AB0}">
      <dgm:prSet custT="1">
        <dgm:style>
          <a:lnRef idx="2">
            <a:schemeClr val="accent5"/>
          </a:lnRef>
          <a:fillRef idx="1">
            <a:schemeClr val="lt1"/>
          </a:fillRef>
          <a:effectRef idx="0">
            <a:schemeClr val="accent5"/>
          </a:effectRef>
          <a:fontRef idx="minor">
            <a:schemeClr val="dk1"/>
          </a:fontRef>
        </dgm:style>
      </dgm:prSet>
      <dgm:spPr/>
      <dgm:t>
        <a:bodyPr/>
        <a:lstStyle/>
        <a:p>
          <a:r>
            <a:rPr lang="ru-RU" sz="2400" dirty="0"/>
            <a:t>Интервал 3 недели</a:t>
          </a:r>
          <a:endParaRPr lang="x-none" sz="2400" dirty="0"/>
        </a:p>
      </dgm:t>
    </dgm:pt>
    <dgm:pt modelId="{AE4CB5B9-7661-47AC-9EE4-7F6E932BDDFF}" type="parTrans" cxnId="{9BBF488F-D6EE-47E3-B34B-E4B53EEA3259}">
      <dgm:prSet/>
      <dgm:spPr/>
      <dgm:t>
        <a:bodyPr/>
        <a:lstStyle/>
        <a:p>
          <a:endParaRPr lang="x-none" sz="2000"/>
        </a:p>
      </dgm:t>
    </dgm:pt>
    <dgm:pt modelId="{A899760B-9CED-4869-81DA-68DF71C4D9D7}" type="sibTrans" cxnId="{9BBF488F-D6EE-47E3-B34B-E4B53EEA3259}">
      <dgm:prSet custT="1"/>
      <dgm:spPr/>
      <dgm:t>
        <a:bodyPr/>
        <a:lstStyle/>
        <a:p>
          <a:endParaRPr lang="x-none" sz="1600"/>
        </a:p>
      </dgm:t>
    </dgm:pt>
    <dgm:pt modelId="{F7151309-5CCE-4C1B-A592-B0D7C86C3943}" type="pres">
      <dgm:prSet presAssocID="{584BBCB0-DA81-4DA1-BB66-DDD6C8DE7561}" presName="Name0" presStyleCnt="0">
        <dgm:presLayoutVars>
          <dgm:dir/>
          <dgm:resizeHandles val="exact"/>
        </dgm:presLayoutVars>
      </dgm:prSet>
      <dgm:spPr/>
    </dgm:pt>
    <dgm:pt modelId="{8F12BC19-817B-4C7F-995F-AAF6E5F15EA3}" type="pres">
      <dgm:prSet presAssocID="{4C32E107-CC57-4CD8-B922-753645DB5A7A}" presName="node" presStyleLbl="node1" presStyleIdx="0" presStyleCnt="3">
        <dgm:presLayoutVars>
          <dgm:bulletEnabled val="1"/>
        </dgm:presLayoutVars>
      </dgm:prSet>
      <dgm:spPr/>
      <dgm:t>
        <a:bodyPr/>
        <a:lstStyle/>
        <a:p>
          <a:endParaRPr lang="ru-RU"/>
        </a:p>
      </dgm:t>
    </dgm:pt>
    <dgm:pt modelId="{F3B1C8E2-C52B-4E7C-AA28-9559999C823A}" type="pres">
      <dgm:prSet presAssocID="{D2055BE7-F003-4F45-ACA2-AEFA7DCC05B7}" presName="sibTrans" presStyleLbl="sibTrans2D1" presStyleIdx="0" presStyleCnt="2"/>
      <dgm:spPr/>
      <dgm:t>
        <a:bodyPr/>
        <a:lstStyle/>
        <a:p>
          <a:endParaRPr lang="ru-RU"/>
        </a:p>
      </dgm:t>
    </dgm:pt>
    <dgm:pt modelId="{8B283BFE-2A4E-4ACB-9799-22429E4447DE}" type="pres">
      <dgm:prSet presAssocID="{D2055BE7-F003-4F45-ACA2-AEFA7DCC05B7}" presName="connectorText" presStyleLbl="sibTrans2D1" presStyleIdx="0" presStyleCnt="2"/>
      <dgm:spPr/>
      <dgm:t>
        <a:bodyPr/>
        <a:lstStyle/>
        <a:p>
          <a:endParaRPr lang="ru-RU"/>
        </a:p>
      </dgm:t>
    </dgm:pt>
    <dgm:pt modelId="{0B8E6A88-B8A8-4A45-B0BD-8EBF066AB76F}" type="pres">
      <dgm:prSet presAssocID="{527F1E32-D99A-4985-BAEC-FD57B8AD5AB0}" presName="node" presStyleLbl="node1" presStyleIdx="1" presStyleCnt="3">
        <dgm:presLayoutVars>
          <dgm:bulletEnabled val="1"/>
        </dgm:presLayoutVars>
      </dgm:prSet>
      <dgm:spPr/>
      <dgm:t>
        <a:bodyPr/>
        <a:lstStyle/>
        <a:p>
          <a:endParaRPr lang="ru-RU"/>
        </a:p>
      </dgm:t>
    </dgm:pt>
    <dgm:pt modelId="{6D3491D6-5613-4DDA-BFE2-D357ABE0E483}" type="pres">
      <dgm:prSet presAssocID="{A899760B-9CED-4869-81DA-68DF71C4D9D7}" presName="sibTrans" presStyleLbl="sibTrans2D1" presStyleIdx="1" presStyleCnt="2"/>
      <dgm:spPr/>
      <dgm:t>
        <a:bodyPr/>
        <a:lstStyle/>
        <a:p>
          <a:endParaRPr lang="ru-RU"/>
        </a:p>
      </dgm:t>
    </dgm:pt>
    <dgm:pt modelId="{73973C21-32E6-4DA8-BDCF-97A23E3D45EE}" type="pres">
      <dgm:prSet presAssocID="{A899760B-9CED-4869-81DA-68DF71C4D9D7}" presName="connectorText" presStyleLbl="sibTrans2D1" presStyleIdx="1" presStyleCnt="2"/>
      <dgm:spPr/>
      <dgm:t>
        <a:bodyPr/>
        <a:lstStyle/>
        <a:p>
          <a:endParaRPr lang="ru-RU"/>
        </a:p>
      </dgm:t>
    </dgm:pt>
    <dgm:pt modelId="{16914A4B-673D-486F-B33D-969525FC71A8}" type="pres">
      <dgm:prSet presAssocID="{88867B8F-82A5-4E0C-9B3A-14897863C6FD}" presName="node" presStyleLbl="node1" presStyleIdx="2" presStyleCnt="3">
        <dgm:presLayoutVars>
          <dgm:bulletEnabled val="1"/>
        </dgm:presLayoutVars>
      </dgm:prSet>
      <dgm:spPr/>
      <dgm:t>
        <a:bodyPr/>
        <a:lstStyle/>
        <a:p>
          <a:endParaRPr lang="ru-RU"/>
        </a:p>
      </dgm:t>
    </dgm:pt>
  </dgm:ptLst>
  <dgm:cxnLst>
    <dgm:cxn modelId="{B8ED555D-5540-4443-BA38-43D85B38BE48}" type="presOf" srcId="{527F1E32-D99A-4985-BAEC-FD57B8AD5AB0}" destId="{0B8E6A88-B8A8-4A45-B0BD-8EBF066AB76F}" srcOrd="0" destOrd="0" presId="urn:microsoft.com/office/officeart/2005/8/layout/process1"/>
    <dgm:cxn modelId="{66EB23A6-552B-4FD2-BDB6-EDCD00FF8486}" type="presOf" srcId="{584BBCB0-DA81-4DA1-BB66-DDD6C8DE7561}" destId="{F7151309-5CCE-4C1B-A592-B0D7C86C3943}" srcOrd="0" destOrd="0" presId="urn:microsoft.com/office/officeart/2005/8/layout/process1"/>
    <dgm:cxn modelId="{6D541118-E065-4505-A4A5-2CA6261ED785}" type="presOf" srcId="{88867B8F-82A5-4E0C-9B3A-14897863C6FD}" destId="{16914A4B-673D-486F-B33D-969525FC71A8}" srcOrd="0" destOrd="0" presId="urn:microsoft.com/office/officeart/2005/8/layout/process1"/>
    <dgm:cxn modelId="{F346779F-072C-43A8-9184-599792A40C53}" srcId="{584BBCB0-DA81-4DA1-BB66-DDD6C8DE7561}" destId="{4C32E107-CC57-4CD8-B922-753645DB5A7A}" srcOrd="0" destOrd="0" parTransId="{F8F0B6AE-5A10-4086-82F8-5345485CA5DE}" sibTransId="{D2055BE7-F003-4F45-ACA2-AEFA7DCC05B7}"/>
    <dgm:cxn modelId="{C0F5884F-C982-4BA1-919B-78F9341C6511}" type="presOf" srcId="{A899760B-9CED-4869-81DA-68DF71C4D9D7}" destId="{73973C21-32E6-4DA8-BDCF-97A23E3D45EE}" srcOrd="1" destOrd="0" presId="urn:microsoft.com/office/officeart/2005/8/layout/process1"/>
    <dgm:cxn modelId="{5F4B0E09-B1CB-4BAD-92E8-8A700F664218}" type="presOf" srcId="{D2055BE7-F003-4F45-ACA2-AEFA7DCC05B7}" destId="{8B283BFE-2A4E-4ACB-9799-22429E4447DE}" srcOrd="1" destOrd="0" presId="urn:microsoft.com/office/officeart/2005/8/layout/process1"/>
    <dgm:cxn modelId="{AD04EA6E-BD7A-4B28-83DD-7AB46DD17FB6}" type="presOf" srcId="{A899760B-9CED-4869-81DA-68DF71C4D9D7}" destId="{6D3491D6-5613-4DDA-BFE2-D357ABE0E483}" srcOrd="0" destOrd="0" presId="urn:microsoft.com/office/officeart/2005/8/layout/process1"/>
    <dgm:cxn modelId="{D9022828-9570-495E-BBFC-DBE355731BD7}" type="presOf" srcId="{D2055BE7-F003-4F45-ACA2-AEFA7DCC05B7}" destId="{F3B1C8E2-C52B-4E7C-AA28-9559999C823A}" srcOrd="0" destOrd="0" presId="urn:microsoft.com/office/officeart/2005/8/layout/process1"/>
    <dgm:cxn modelId="{9BBF488F-D6EE-47E3-B34B-E4B53EEA3259}" srcId="{584BBCB0-DA81-4DA1-BB66-DDD6C8DE7561}" destId="{527F1E32-D99A-4985-BAEC-FD57B8AD5AB0}" srcOrd="1" destOrd="0" parTransId="{AE4CB5B9-7661-47AC-9EE4-7F6E932BDDFF}" sibTransId="{A899760B-9CED-4869-81DA-68DF71C4D9D7}"/>
    <dgm:cxn modelId="{BE0830CC-9E38-4F48-90E4-7C4A7149067A}" srcId="{584BBCB0-DA81-4DA1-BB66-DDD6C8DE7561}" destId="{88867B8F-82A5-4E0C-9B3A-14897863C6FD}" srcOrd="2" destOrd="0" parTransId="{08CC5B85-B76C-402B-A64D-3F41602F039C}" sibTransId="{E1226051-21E5-4544-B35D-114334A999DB}"/>
    <dgm:cxn modelId="{11B7B1B9-4212-48D4-8C98-9FBE3515C6E5}" type="presOf" srcId="{4C32E107-CC57-4CD8-B922-753645DB5A7A}" destId="{8F12BC19-817B-4C7F-995F-AAF6E5F15EA3}" srcOrd="0" destOrd="0" presId="urn:microsoft.com/office/officeart/2005/8/layout/process1"/>
    <dgm:cxn modelId="{74B89381-1C82-4404-B0ED-AF3991442743}" type="presParOf" srcId="{F7151309-5CCE-4C1B-A592-B0D7C86C3943}" destId="{8F12BC19-817B-4C7F-995F-AAF6E5F15EA3}" srcOrd="0" destOrd="0" presId="urn:microsoft.com/office/officeart/2005/8/layout/process1"/>
    <dgm:cxn modelId="{4B37983E-309B-4B3C-87BA-A22A1F4E43E6}" type="presParOf" srcId="{F7151309-5CCE-4C1B-A592-B0D7C86C3943}" destId="{F3B1C8E2-C52B-4E7C-AA28-9559999C823A}" srcOrd="1" destOrd="0" presId="urn:microsoft.com/office/officeart/2005/8/layout/process1"/>
    <dgm:cxn modelId="{1115604F-DCA6-4521-BFFC-34C61EEE0B24}" type="presParOf" srcId="{F3B1C8E2-C52B-4E7C-AA28-9559999C823A}" destId="{8B283BFE-2A4E-4ACB-9799-22429E4447DE}" srcOrd="0" destOrd="0" presId="urn:microsoft.com/office/officeart/2005/8/layout/process1"/>
    <dgm:cxn modelId="{05CA664C-8388-47C3-B4D5-91AF73F0F54E}" type="presParOf" srcId="{F7151309-5CCE-4C1B-A592-B0D7C86C3943}" destId="{0B8E6A88-B8A8-4A45-B0BD-8EBF066AB76F}" srcOrd="2" destOrd="0" presId="urn:microsoft.com/office/officeart/2005/8/layout/process1"/>
    <dgm:cxn modelId="{42F27FAB-8C9E-4DC0-A652-CDC4E5BDE9EA}" type="presParOf" srcId="{F7151309-5CCE-4C1B-A592-B0D7C86C3943}" destId="{6D3491D6-5613-4DDA-BFE2-D357ABE0E483}" srcOrd="3" destOrd="0" presId="urn:microsoft.com/office/officeart/2005/8/layout/process1"/>
    <dgm:cxn modelId="{CDAEE5A1-7ED3-4B0F-A81F-1943C0D71A93}" type="presParOf" srcId="{6D3491D6-5613-4DDA-BFE2-D357ABE0E483}" destId="{73973C21-32E6-4DA8-BDCF-97A23E3D45EE}" srcOrd="0" destOrd="0" presId="urn:microsoft.com/office/officeart/2005/8/layout/process1"/>
    <dgm:cxn modelId="{2010CE88-44DD-4BD6-9833-0EF6F5AEE71E}" type="presParOf" srcId="{F7151309-5CCE-4C1B-A592-B0D7C86C3943}" destId="{16914A4B-673D-486F-B33D-969525FC71A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F8F0E1-A94C-4342-B8AF-FFAC2B849010}" type="doc">
      <dgm:prSet loTypeId="urn:microsoft.com/office/officeart/2005/8/layout/hList7" loCatId="list" qsTypeId="urn:microsoft.com/office/officeart/2005/8/quickstyle/simple1" qsCatId="simple" csTypeId="urn:microsoft.com/office/officeart/2005/8/colors/accent1_2" csCatId="accent1" phldr="1"/>
      <dgm:spPr/>
    </dgm:pt>
    <dgm:pt modelId="{FF8CB992-F1E8-4671-BF0E-8B33AB3A551D}">
      <dgm:prSet phldrT="[Текст]"/>
      <dgm:spPr/>
      <dgm:t>
        <a:bodyPr/>
        <a:lstStyle/>
        <a:p>
          <a:r>
            <a:rPr lang="ru-RU" dirty="0"/>
            <a:t>Продолжать носить защитную маску</a:t>
          </a:r>
          <a:endParaRPr lang="x-none" dirty="0"/>
        </a:p>
      </dgm:t>
    </dgm:pt>
    <dgm:pt modelId="{B028A66A-2EF6-4588-92BE-A4F2EFB084EA}" type="parTrans" cxnId="{FF7885A1-91E9-4FBA-834A-224ED25B3B7A}">
      <dgm:prSet/>
      <dgm:spPr/>
      <dgm:t>
        <a:bodyPr/>
        <a:lstStyle/>
        <a:p>
          <a:endParaRPr lang="x-none"/>
        </a:p>
      </dgm:t>
    </dgm:pt>
    <dgm:pt modelId="{45B14711-1EAD-46E9-8ABB-A819636CFF8C}" type="sibTrans" cxnId="{FF7885A1-91E9-4FBA-834A-224ED25B3B7A}">
      <dgm:prSet/>
      <dgm:spPr/>
      <dgm:t>
        <a:bodyPr/>
        <a:lstStyle/>
        <a:p>
          <a:endParaRPr lang="x-none"/>
        </a:p>
      </dgm:t>
    </dgm:pt>
    <dgm:pt modelId="{18B8B3F6-E1E4-4AD1-8335-E22B22D3117F}">
      <dgm:prSet phldrT="[Текст]"/>
      <dgm:spPr/>
      <dgm:t>
        <a:bodyPr/>
        <a:lstStyle/>
        <a:p>
          <a:r>
            <a:rPr lang="ru-RU" dirty="0"/>
            <a:t>Часто мыть руки </a:t>
          </a:r>
          <a:endParaRPr lang="x-none" dirty="0"/>
        </a:p>
      </dgm:t>
    </dgm:pt>
    <dgm:pt modelId="{0BB83BD3-F060-4060-B440-56A2D56EB0D4}" type="parTrans" cxnId="{AC28B645-4AE5-4141-BF37-C06CB4E597EC}">
      <dgm:prSet/>
      <dgm:spPr/>
      <dgm:t>
        <a:bodyPr/>
        <a:lstStyle/>
        <a:p>
          <a:endParaRPr lang="x-none"/>
        </a:p>
      </dgm:t>
    </dgm:pt>
    <dgm:pt modelId="{4F0B2B79-7365-462C-905F-22651168F72F}" type="sibTrans" cxnId="{AC28B645-4AE5-4141-BF37-C06CB4E597EC}">
      <dgm:prSet/>
      <dgm:spPr/>
      <dgm:t>
        <a:bodyPr/>
        <a:lstStyle/>
        <a:p>
          <a:endParaRPr lang="x-none"/>
        </a:p>
      </dgm:t>
    </dgm:pt>
    <dgm:pt modelId="{4B586EDD-B3CE-496D-A743-12EC086D9FDF}">
      <dgm:prSet phldrT="[Текст]"/>
      <dgm:spPr/>
      <dgm:t>
        <a:bodyPr/>
        <a:lstStyle/>
        <a:p>
          <a:r>
            <a:rPr lang="ru-RU" dirty="0"/>
            <a:t>Соблюдать социальную дистанцию</a:t>
          </a:r>
          <a:endParaRPr lang="x-none" dirty="0"/>
        </a:p>
      </dgm:t>
    </dgm:pt>
    <dgm:pt modelId="{08581F45-AC3C-4EB1-936C-DEAF15912F17}" type="parTrans" cxnId="{190BEBB7-514C-4CBF-9675-69F2F675E688}">
      <dgm:prSet/>
      <dgm:spPr/>
      <dgm:t>
        <a:bodyPr/>
        <a:lstStyle/>
        <a:p>
          <a:endParaRPr lang="x-none"/>
        </a:p>
      </dgm:t>
    </dgm:pt>
    <dgm:pt modelId="{C5B99E84-6F3E-4681-A47D-215F0E1527B5}" type="sibTrans" cxnId="{190BEBB7-514C-4CBF-9675-69F2F675E688}">
      <dgm:prSet/>
      <dgm:spPr/>
      <dgm:t>
        <a:bodyPr/>
        <a:lstStyle/>
        <a:p>
          <a:endParaRPr lang="x-none"/>
        </a:p>
      </dgm:t>
    </dgm:pt>
    <dgm:pt modelId="{D70CE2FE-D659-4893-9F16-BE98813181AC}" type="pres">
      <dgm:prSet presAssocID="{A0F8F0E1-A94C-4342-B8AF-FFAC2B849010}" presName="Name0" presStyleCnt="0">
        <dgm:presLayoutVars>
          <dgm:dir/>
          <dgm:resizeHandles val="exact"/>
        </dgm:presLayoutVars>
      </dgm:prSet>
      <dgm:spPr/>
    </dgm:pt>
    <dgm:pt modelId="{E08DE1B5-006B-4B4B-A5D4-6DA71491E10B}" type="pres">
      <dgm:prSet presAssocID="{A0F8F0E1-A94C-4342-B8AF-FFAC2B849010}" presName="fgShape" presStyleLbl="fgShp" presStyleIdx="0" presStyleCnt="1"/>
      <dgm:spPr/>
    </dgm:pt>
    <dgm:pt modelId="{5A75F37D-CBE4-4A6A-B9CD-051D247231CF}" type="pres">
      <dgm:prSet presAssocID="{A0F8F0E1-A94C-4342-B8AF-FFAC2B849010}" presName="linComp" presStyleCnt="0"/>
      <dgm:spPr/>
    </dgm:pt>
    <dgm:pt modelId="{DF0B7229-83CD-4EC0-9A44-84E1E0DEE871}" type="pres">
      <dgm:prSet presAssocID="{FF8CB992-F1E8-4671-BF0E-8B33AB3A551D}" presName="compNode" presStyleCnt="0"/>
      <dgm:spPr/>
    </dgm:pt>
    <dgm:pt modelId="{DCC86C6E-FBED-4A30-A6A6-53E958A3147F}" type="pres">
      <dgm:prSet presAssocID="{FF8CB992-F1E8-4671-BF0E-8B33AB3A551D}" presName="bkgdShape" presStyleLbl="node1" presStyleIdx="0" presStyleCnt="3"/>
      <dgm:spPr/>
      <dgm:t>
        <a:bodyPr/>
        <a:lstStyle/>
        <a:p>
          <a:endParaRPr lang="ru-RU"/>
        </a:p>
      </dgm:t>
    </dgm:pt>
    <dgm:pt modelId="{98D731A4-A427-4489-B4E6-76F14EABBFFB}" type="pres">
      <dgm:prSet presAssocID="{FF8CB992-F1E8-4671-BF0E-8B33AB3A551D}" presName="nodeTx" presStyleLbl="node1" presStyleIdx="0" presStyleCnt="3">
        <dgm:presLayoutVars>
          <dgm:bulletEnabled val="1"/>
        </dgm:presLayoutVars>
      </dgm:prSet>
      <dgm:spPr/>
      <dgm:t>
        <a:bodyPr/>
        <a:lstStyle/>
        <a:p>
          <a:endParaRPr lang="ru-RU"/>
        </a:p>
      </dgm:t>
    </dgm:pt>
    <dgm:pt modelId="{724541A2-579F-42AF-B14C-C0E256EDEF81}" type="pres">
      <dgm:prSet presAssocID="{FF8CB992-F1E8-4671-BF0E-8B33AB3A551D}" presName="invisiNode" presStyleLbl="node1" presStyleIdx="0" presStyleCnt="3"/>
      <dgm:spPr/>
    </dgm:pt>
    <dgm:pt modelId="{E889538F-2DDE-4F43-9745-49EC16DC8387}" type="pres">
      <dgm:prSet presAssocID="{FF8CB992-F1E8-4671-BF0E-8B33AB3A551D}"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34A740A2-CFDA-4491-8AD8-4ED3E888140D}" type="pres">
      <dgm:prSet presAssocID="{45B14711-1EAD-46E9-8ABB-A819636CFF8C}" presName="sibTrans" presStyleLbl="sibTrans2D1" presStyleIdx="0" presStyleCnt="0"/>
      <dgm:spPr/>
      <dgm:t>
        <a:bodyPr/>
        <a:lstStyle/>
        <a:p>
          <a:endParaRPr lang="ru-RU"/>
        </a:p>
      </dgm:t>
    </dgm:pt>
    <dgm:pt modelId="{16AC3555-72CF-4E24-BB7E-2E4E94C8F4DB}" type="pres">
      <dgm:prSet presAssocID="{18B8B3F6-E1E4-4AD1-8335-E22B22D3117F}" presName="compNode" presStyleCnt="0"/>
      <dgm:spPr/>
    </dgm:pt>
    <dgm:pt modelId="{8C3B43D3-515C-4A5E-B773-4A6FB475368E}" type="pres">
      <dgm:prSet presAssocID="{18B8B3F6-E1E4-4AD1-8335-E22B22D3117F}" presName="bkgdShape" presStyleLbl="node1" presStyleIdx="1" presStyleCnt="3"/>
      <dgm:spPr/>
      <dgm:t>
        <a:bodyPr/>
        <a:lstStyle/>
        <a:p>
          <a:endParaRPr lang="ru-RU"/>
        </a:p>
      </dgm:t>
    </dgm:pt>
    <dgm:pt modelId="{6AF46BCC-5746-414E-B066-A07D334338C2}" type="pres">
      <dgm:prSet presAssocID="{18B8B3F6-E1E4-4AD1-8335-E22B22D3117F}" presName="nodeTx" presStyleLbl="node1" presStyleIdx="1" presStyleCnt="3">
        <dgm:presLayoutVars>
          <dgm:bulletEnabled val="1"/>
        </dgm:presLayoutVars>
      </dgm:prSet>
      <dgm:spPr/>
      <dgm:t>
        <a:bodyPr/>
        <a:lstStyle/>
        <a:p>
          <a:endParaRPr lang="ru-RU"/>
        </a:p>
      </dgm:t>
    </dgm:pt>
    <dgm:pt modelId="{47305132-1D2E-4A79-98D2-CAB4B44030F5}" type="pres">
      <dgm:prSet presAssocID="{18B8B3F6-E1E4-4AD1-8335-E22B22D3117F}" presName="invisiNode" presStyleLbl="node1" presStyleIdx="1" presStyleCnt="3"/>
      <dgm:spPr/>
    </dgm:pt>
    <dgm:pt modelId="{2F6D0581-D9C5-4306-A5D9-C6ABFF0E663E}" type="pres">
      <dgm:prSet presAssocID="{18B8B3F6-E1E4-4AD1-8335-E22B22D3117F}"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94000" r="-94000"/>
          </a:stretch>
        </a:blipFill>
      </dgm:spPr>
    </dgm:pt>
    <dgm:pt modelId="{AC4565F0-3C03-4AD8-A52A-A95F3DFBFCD0}" type="pres">
      <dgm:prSet presAssocID="{4F0B2B79-7365-462C-905F-22651168F72F}" presName="sibTrans" presStyleLbl="sibTrans2D1" presStyleIdx="0" presStyleCnt="0"/>
      <dgm:spPr/>
      <dgm:t>
        <a:bodyPr/>
        <a:lstStyle/>
        <a:p>
          <a:endParaRPr lang="ru-RU"/>
        </a:p>
      </dgm:t>
    </dgm:pt>
    <dgm:pt modelId="{FD8E5BC7-8859-400D-A87C-1E550E8E7970}" type="pres">
      <dgm:prSet presAssocID="{4B586EDD-B3CE-496D-A743-12EC086D9FDF}" presName="compNode" presStyleCnt="0"/>
      <dgm:spPr/>
    </dgm:pt>
    <dgm:pt modelId="{BBD2E32C-B7A5-44B1-AFFA-F80DF2CBEF74}" type="pres">
      <dgm:prSet presAssocID="{4B586EDD-B3CE-496D-A743-12EC086D9FDF}" presName="bkgdShape" presStyleLbl="node1" presStyleIdx="2" presStyleCnt="3"/>
      <dgm:spPr/>
      <dgm:t>
        <a:bodyPr/>
        <a:lstStyle/>
        <a:p>
          <a:endParaRPr lang="ru-RU"/>
        </a:p>
      </dgm:t>
    </dgm:pt>
    <dgm:pt modelId="{B5C336A9-9189-42E3-B1F3-B25CB25B6261}" type="pres">
      <dgm:prSet presAssocID="{4B586EDD-B3CE-496D-A743-12EC086D9FDF}" presName="nodeTx" presStyleLbl="node1" presStyleIdx="2" presStyleCnt="3">
        <dgm:presLayoutVars>
          <dgm:bulletEnabled val="1"/>
        </dgm:presLayoutVars>
      </dgm:prSet>
      <dgm:spPr/>
      <dgm:t>
        <a:bodyPr/>
        <a:lstStyle/>
        <a:p>
          <a:endParaRPr lang="ru-RU"/>
        </a:p>
      </dgm:t>
    </dgm:pt>
    <dgm:pt modelId="{2E1A2F73-50CF-47E6-86E9-2D043113250A}" type="pres">
      <dgm:prSet presAssocID="{4B586EDD-B3CE-496D-A743-12EC086D9FDF}" presName="invisiNode" presStyleLbl="node1" presStyleIdx="2" presStyleCnt="3"/>
      <dgm:spPr/>
    </dgm:pt>
    <dgm:pt modelId="{A824A5A8-8ACA-4FDB-93BE-62DA0E09F0D5}" type="pres">
      <dgm:prSet presAssocID="{4B586EDD-B3CE-496D-A743-12EC086D9FDF}"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dgm:spPr>
    </dgm:pt>
  </dgm:ptLst>
  <dgm:cxnLst>
    <dgm:cxn modelId="{4AEDDF0A-8E28-449A-AF31-2F4BB92B51E9}" type="presOf" srcId="{18B8B3F6-E1E4-4AD1-8335-E22B22D3117F}" destId="{8C3B43D3-515C-4A5E-B773-4A6FB475368E}" srcOrd="0" destOrd="0" presId="urn:microsoft.com/office/officeart/2005/8/layout/hList7"/>
    <dgm:cxn modelId="{7E72AB2D-63BF-4B19-94D9-F79538CEF01E}" type="presOf" srcId="{A0F8F0E1-A94C-4342-B8AF-FFAC2B849010}" destId="{D70CE2FE-D659-4893-9F16-BE98813181AC}" srcOrd="0" destOrd="0" presId="urn:microsoft.com/office/officeart/2005/8/layout/hList7"/>
    <dgm:cxn modelId="{08C43602-3319-4C00-8363-5FE6DB81C95E}" type="presOf" srcId="{4F0B2B79-7365-462C-905F-22651168F72F}" destId="{AC4565F0-3C03-4AD8-A52A-A95F3DFBFCD0}" srcOrd="0" destOrd="0" presId="urn:microsoft.com/office/officeart/2005/8/layout/hList7"/>
    <dgm:cxn modelId="{FF7885A1-91E9-4FBA-834A-224ED25B3B7A}" srcId="{A0F8F0E1-A94C-4342-B8AF-FFAC2B849010}" destId="{FF8CB992-F1E8-4671-BF0E-8B33AB3A551D}" srcOrd="0" destOrd="0" parTransId="{B028A66A-2EF6-4588-92BE-A4F2EFB084EA}" sibTransId="{45B14711-1EAD-46E9-8ABB-A819636CFF8C}"/>
    <dgm:cxn modelId="{5F03D880-3DCC-4CFC-862F-DEA31BD14F17}" type="presOf" srcId="{FF8CB992-F1E8-4671-BF0E-8B33AB3A551D}" destId="{DCC86C6E-FBED-4A30-A6A6-53E958A3147F}" srcOrd="0" destOrd="0" presId="urn:microsoft.com/office/officeart/2005/8/layout/hList7"/>
    <dgm:cxn modelId="{6E7926C6-1A91-42EB-80A7-CDBA60B50D75}" type="presOf" srcId="{FF8CB992-F1E8-4671-BF0E-8B33AB3A551D}" destId="{98D731A4-A427-4489-B4E6-76F14EABBFFB}" srcOrd="1" destOrd="0" presId="urn:microsoft.com/office/officeart/2005/8/layout/hList7"/>
    <dgm:cxn modelId="{190BEBB7-514C-4CBF-9675-69F2F675E688}" srcId="{A0F8F0E1-A94C-4342-B8AF-FFAC2B849010}" destId="{4B586EDD-B3CE-496D-A743-12EC086D9FDF}" srcOrd="2" destOrd="0" parTransId="{08581F45-AC3C-4EB1-936C-DEAF15912F17}" sibTransId="{C5B99E84-6F3E-4681-A47D-215F0E1527B5}"/>
    <dgm:cxn modelId="{61F4D1F8-EE6A-48BC-BE12-BDF9984F3046}" type="presOf" srcId="{4B586EDD-B3CE-496D-A743-12EC086D9FDF}" destId="{BBD2E32C-B7A5-44B1-AFFA-F80DF2CBEF74}" srcOrd="0" destOrd="0" presId="urn:microsoft.com/office/officeart/2005/8/layout/hList7"/>
    <dgm:cxn modelId="{5BDCECB6-2C00-41D5-96D7-DA6A054E015B}" type="presOf" srcId="{45B14711-1EAD-46E9-8ABB-A819636CFF8C}" destId="{34A740A2-CFDA-4491-8AD8-4ED3E888140D}" srcOrd="0" destOrd="0" presId="urn:microsoft.com/office/officeart/2005/8/layout/hList7"/>
    <dgm:cxn modelId="{AC28B645-4AE5-4141-BF37-C06CB4E597EC}" srcId="{A0F8F0E1-A94C-4342-B8AF-FFAC2B849010}" destId="{18B8B3F6-E1E4-4AD1-8335-E22B22D3117F}" srcOrd="1" destOrd="0" parTransId="{0BB83BD3-F060-4060-B440-56A2D56EB0D4}" sibTransId="{4F0B2B79-7365-462C-905F-22651168F72F}"/>
    <dgm:cxn modelId="{8D262389-D71B-463E-BEC7-DAEDA5B1447A}" type="presOf" srcId="{4B586EDD-B3CE-496D-A743-12EC086D9FDF}" destId="{B5C336A9-9189-42E3-B1F3-B25CB25B6261}" srcOrd="1" destOrd="0" presId="urn:microsoft.com/office/officeart/2005/8/layout/hList7"/>
    <dgm:cxn modelId="{8C64ED1F-1B01-43EA-B589-945BB0C05732}" type="presOf" srcId="{18B8B3F6-E1E4-4AD1-8335-E22B22D3117F}" destId="{6AF46BCC-5746-414E-B066-A07D334338C2}" srcOrd="1" destOrd="0" presId="urn:microsoft.com/office/officeart/2005/8/layout/hList7"/>
    <dgm:cxn modelId="{D9A2A9FE-43AD-4A55-B4ED-228EC8608AD9}" type="presParOf" srcId="{D70CE2FE-D659-4893-9F16-BE98813181AC}" destId="{E08DE1B5-006B-4B4B-A5D4-6DA71491E10B}" srcOrd="0" destOrd="0" presId="urn:microsoft.com/office/officeart/2005/8/layout/hList7"/>
    <dgm:cxn modelId="{A9F459EF-0ED2-443E-9B10-4D3982A588A0}" type="presParOf" srcId="{D70CE2FE-D659-4893-9F16-BE98813181AC}" destId="{5A75F37D-CBE4-4A6A-B9CD-051D247231CF}" srcOrd="1" destOrd="0" presId="urn:microsoft.com/office/officeart/2005/8/layout/hList7"/>
    <dgm:cxn modelId="{D78F976F-C082-454E-9CAD-EBAFA51E77CB}" type="presParOf" srcId="{5A75F37D-CBE4-4A6A-B9CD-051D247231CF}" destId="{DF0B7229-83CD-4EC0-9A44-84E1E0DEE871}" srcOrd="0" destOrd="0" presId="urn:microsoft.com/office/officeart/2005/8/layout/hList7"/>
    <dgm:cxn modelId="{D23AA276-D250-4B53-8A95-E284EDE63BAB}" type="presParOf" srcId="{DF0B7229-83CD-4EC0-9A44-84E1E0DEE871}" destId="{DCC86C6E-FBED-4A30-A6A6-53E958A3147F}" srcOrd="0" destOrd="0" presId="urn:microsoft.com/office/officeart/2005/8/layout/hList7"/>
    <dgm:cxn modelId="{2E4DFA56-608C-4D13-9154-B58874757BAD}" type="presParOf" srcId="{DF0B7229-83CD-4EC0-9A44-84E1E0DEE871}" destId="{98D731A4-A427-4489-B4E6-76F14EABBFFB}" srcOrd="1" destOrd="0" presId="urn:microsoft.com/office/officeart/2005/8/layout/hList7"/>
    <dgm:cxn modelId="{EBD4C953-6920-450C-A52A-F9D6AFFFB283}" type="presParOf" srcId="{DF0B7229-83CD-4EC0-9A44-84E1E0DEE871}" destId="{724541A2-579F-42AF-B14C-C0E256EDEF81}" srcOrd="2" destOrd="0" presId="urn:microsoft.com/office/officeart/2005/8/layout/hList7"/>
    <dgm:cxn modelId="{943E2EED-928F-46F2-AAC3-C6B28AC20D66}" type="presParOf" srcId="{DF0B7229-83CD-4EC0-9A44-84E1E0DEE871}" destId="{E889538F-2DDE-4F43-9745-49EC16DC8387}" srcOrd="3" destOrd="0" presId="urn:microsoft.com/office/officeart/2005/8/layout/hList7"/>
    <dgm:cxn modelId="{2DE6022B-EBE3-415E-8545-FB78FF5AAC49}" type="presParOf" srcId="{5A75F37D-CBE4-4A6A-B9CD-051D247231CF}" destId="{34A740A2-CFDA-4491-8AD8-4ED3E888140D}" srcOrd="1" destOrd="0" presId="urn:microsoft.com/office/officeart/2005/8/layout/hList7"/>
    <dgm:cxn modelId="{BD15693C-EF30-4C03-BE1B-7D2120C39E3E}" type="presParOf" srcId="{5A75F37D-CBE4-4A6A-B9CD-051D247231CF}" destId="{16AC3555-72CF-4E24-BB7E-2E4E94C8F4DB}" srcOrd="2" destOrd="0" presId="urn:microsoft.com/office/officeart/2005/8/layout/hList7"/>
    <dgm:cxn modelId="{D0C5094B-3D9C-4F68-9237-61BF8E58BA20}" type="presParOf" srcId="{16AC3555-72CF-4E24-BB7E-2E4E94C8F4DB}" destId="{8C3B43D3-515C-4A5E-B773-4A6FB475368E}" srcOrd="0" destOrd="0" presId="urn:microsoft.com/office/officeart/2005/8/layout/hList7"/>
    <dgm:cxn modelId="{09C86D96-1A17-4F4E-B328-3BA28EBBE90B}" type="presParOf" srcId="{16AC3555-72CF-4E24-BB7E-2E4E94C8F4DB}" destId="{6AF46BCC-5746-414E-B066-A07D334338C2}" srcOrd="1" destOrd="0" presId="urn:microsoft.com/office/officeart/2005/8/layout/hList7"/>
    <dgm:cxn modelId="{9546C8D3-063B-454F-A316-36D09100586C}" type="presParOf" srcId="{16AC3555-72CF-4E24-BB7E-2E4E94C8F4DB}" destId="{47305132-1D2E-4A79-98D2-CAB4B44030F5}" srcOrd="2" destOrd="0" presId="urn:microsoft.com/office/officeart/2005/8/layout/hList7"/>
    <dgm:cxn modelId="{6EFE397D-DF0F-4E7A-BFD5-26F5B9A9C58B}" type="presParOf" srcId="{16AC3555-72CF-4E24-BB7E-2E4E94C8F4DB}" destId="{2F6D0581-D9C5-4306-A5D9-C6ABFF0E663E}" srcOrd="3" destOrd="0" presId="urn:microsoft.com/office/officeart/2005/8/layout/hList7"/>
    <dgm:cxn modelId="{0DEEFC91-8265-4780-9E84-FFC94400EFAB}" type="presParOf" srcId="{5A75F37D-CBE4-4A6A-B9CD-051D247231CF}" destId="{AC4565F0-3C03-4AD8-A52A-A95F3DFBFCD0}" srcOrd="3" destOrd="0" presId="urn:microsoft.com/office/officeart/2005/8/layout/hList7"/>
    <dgm:cxn modelId="{EA49E022-266D-4600-BAA2-9DE986B4FC9A}" type="presParOf" srcId="{5A75F37D-CBE4-4A6A-B9CD-051D247231CF}" destId="{FD8E5BC7-8859-400D-A87C-1E550E8E7970}" srcOrd="4" destOrd="0" presId="urn:microsoft.com/office/officeart/2005/8/layout/hList7"/>
    <dgm:cxn modelId="{984651A3-269B-4E41-83F1-F76934BBB286}" type="presParOf" srcId="{FD8E5BC7-8859-400D-A87C-1E550E8E7970}" destId="{BBD2E32C-B7A5-44B1-AFFA-F80DF2CBEF74}" srcOrd="0" destOrd="0" presId="urn:microsoft.com/office/officeart/2005/8/layout/hList7"/>
    <dgm:cxn modelId="{DB6217D0-C795-410D-AC0F-A7BF908D0472}" type="presParOf" srcId="{FD8E5BC7-8859-400D-A87C-1E550E8E7970}" destId="{B5C336A9-9189-42E3-B1F3-B25CB25B6261}" srcOrd="1" destOrd="0" presId="urn:microsoft.com/office/officeart/2005/8/layout/hList7"/>
    <dgm:cxn modelId="{160C33C1-19CE-4514-A215-5CDEE821B6A3}" type="presParOf" srcId="{FD8E5BC7-8859-400D-A87C-1E550E8E7970}" destId="{2E1A2F73-50CF-47E6-86E9-2D043113250A}" srcOrd="2" destOrd="0" presId="urn:microsoft.com/office/officeart/2005/8/layout/hList7"/>
    <dgm:cxn modelId="{92AE05CD-6327-40DC-9143-9A93FA67C00A}" type="presParOf" srcId="{FD8E5BC7-8859-400D-A87C-1E550E8E7970}" destId="{A824A5A8-8ACA-4FDB-93BE-62DA0E09F0D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72258-416C-4A03-9376-E25F624D69BF}">
      <dsp:nvSpPr>
        <dsp:cNvPr id="0" name=""/>
        <dsp:cNvSpPr/>
      </dsp:nvSpPr>
      <dsp:spPr>
        <a:xfrm>
          <a:off x="0" y="166571"/>
          <a:ext cx="8610512" cy="1072070"/>
        </a:xfrm>
        <a:prstGeom prst="ellipse">
          <a:avLst/>
        </a:prstGeom>
        <a:gradFill rotWithShape="0">
          <a:gsLst>
            <a:gs pos="0">
              <a:schemeClr val="accent4">
                <a:hueOff val="0"/>
                <a:satOff val="0"/>
                <a:lumOff val="0"/>
                <a:alphaOff val="0"/>
                <a:tint val="70000"/>
                <a:satMod val="130000"/>
              </a:schemeClr>
            </a:gs>
            <a:gs pos="43000">
              <a:schemeClr val="accent4">
                <a:hueOff val="0"/>
                <a:satOff val="0"/>
                <a:lumOff val="0"/>
                <a:alphaOff val="0"/>
                <a:tint val="44000"/>
                <a:satMod val="165000"/>
              </a:schemeClr>
            </a:gs>
            <a:gs pos="93000">
              <a:schemeClr val="accent4">
                <a:hueOff val="0"/>
                <a:satOff val="0"/>
                <a:lumOff val="0"/>
                <a:alphaOff val="0"/>
                <a:tint val="15000"/>
                <a:satMod val="165000"/>
              </a:schemeClr>
            </a:gs>
            <a:gs pos="100000">
              <a:schemeClr val="accent4">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i="1" kern="1200" dirty="0"/>
            <a:t>Острые респираторные инфекции (ОРИ) – группа заболеваний, которые вызываются множеством возбудителей, передаются воздушно-капельным путем и характеризуются острым поражением дыхательной системы человека. </a:t>
          </a:r>
          <a:endParaRPr lang="ru-RU" sz="1400" b="1" kern="1200" dirty="0"/>
        </a:p>
      </dsp:txBody>
      <dsp:txXfrm>
        <a:off x="1260980" y="323572"/>
        <a:ext cx="6088552" cy="758068"/>
      </dsp:txXfrm>
    </dsp:sp>
    <dsp:sp modelId="{E9CBECF9-574F-4D69-86C2-80582762DAAB}">
      <dsp:nvSpPr>
        <dsp:cNvPr id="0" name=""/>
        <dsp:cNvSpPr/>
      </dsp:nvSpPr>
      <dsp:spPr>
        <a:xfrm rot="8755835">
          <a:off x="2282433" y="1572074"/>
          <a:ext cx="988287" cy="328672"/>
        </a:xfrm>
        <a:prstGeom prst="rightArrow">
          <a:avLst>
            <a:gd name="adj1" fmla="val 60000"/>
            <a:gd name="adj2" fmla="val 50000"/>
          </a:avLst>
        </a:prstGeom>
        <a:gradFill rotWithShape="0">
          <a:gsLst>
            <a:gs pos="0">
              <a:schemeClr val="accent5">
                <a:hueOff val="0"/>
                <a:satOff val="0"/>
                <a:lumOff val="0"/>
                <a:alphaOff val="0"/>
                <a:tint val="70000"/>
                <a:satMod val="130000"/>
              </a:schemeClr>
            </a:gs>
            <a:gs pos="43000">
              <a:schemeClr val="accent5">
                <a:hueOff val="0"/>
                <a:satOff val="0"/>
                <a:lumOff val="0"/>
                <a:alphaOff val="0"/>
                <a:tint val="44000"/>
                <a:satMod val="165000"/>
              </a:schemeClr>
            </a:gs>
            <a:gs pos="93000">
              <a:schemeClr val="accent5">
                <a:hueOff val="0"/>
                <a:satOff val="0"/>
                <a:lumOff val="0"/>
                <a:alphaOff val="0"/>
                <a:tint val="15000"/>
                <a:satMod val="165000"/>
              </a:schemeClr>
            </a:gs>
            <a:gs pos="100000">
              <a:schemeClr val="accent5">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satMod val="105000"/>
              <a:alpha val="48000"/>
            </a:scheme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b="1" kern="1200"/>
        </a:p>
      </dsp:txBody>
      <dsp:txXfrm rot="10800000">
        <a:off x="2372573" y="1610190"/>
        <a:ext cx="889685" cy="197204"/>
      </dsp:txXfrm>
    </dsp:sp>
    <dsp:sp modelId="{E094B766-232B-4A1C-B887-0737D1260723}">
      <dsp:nvSpPr>
        <dsp:cNvPr id="0" name=""/>
        <dsp:cNvSpPr/>
      </dsp:nvSpPr>
      <dsp:spPr>
        <a:xfrm>
          <a:off x="500469" y="2129867"/>
          <a:ext cx="1766438" cy="1097030"/>
        </a:xfrm>
        <a:prstGeom prst="ellipse">
          <a:avLst/>
        </a:prstGeom>
        <a:gradFill rotWithShape="0">
          <a:gsLst>
            <a:gs pos="0">
              <a:schemeClr val="accent5">
                <a:hueOff val="0"/>
                <a:satOff val="0"/>
                <a:lumOff val="0"/>
                <a:alphaOff val="0"/>
                <a:tint val="70000"/>
                <a:satMod val="130000"/>
              </a:schemeClr>
            </a:gs>
            <a:gs pos="43000">
              <a:schemeClr val="accent5">
                <a:hueOff val="0"/>
                <a:satOff val="0"/>
                <a:lumOff val="0"/>
                <a:alphaOff val="0"/>
                <a:tint val="44000"/>
                <a:satMod val="165000"/>
              </a:schemeClr>
            </a:gs>
            <a:gs pos="93000">
              <a:schemeClr val="accent5">
                <a:hueOff val="0"/>
                <a:satOff val="0"/>
                <a:lumOff val="0"/>
                <a:alphaOff val="0"/>
                <a:tint val="15000"/>
                <a:satMod val="165000"/>
              </a:schemeClr>
            </a:gs>
            <a:gs pos="100000">
              <a:schemeClr val="accent5">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i="1" kern="1200"/>
            <a:t>респираторно-синцитиальный</a:t>
          </a:r>
          <a:r>
            <a:rPr lang="ru-RU" sz="1050" b="1" i="1" kern="1200"/>
            <a:t> вирус</a:t>
          </a:r>
          <a:endParaRPr lang="ru-RU" sz="1050" b="1" kern="1200" dirty="0"/>
        </a:p>
      </dsp:txBody>
      <dsp:txXfrm>
        <a:off x="759158" y="2290523"/>
        <a:ext cx="1249060" cy="775718"/>
      </dsp:txXfrm>
    </dsp:sp>
    <dsp:sp modelId="{ECC65D78-24EA-48EF-9248-FC6861F7D30E}">
      <dsp:nvSpPr>
        <dsp:cNvPr id="0" name=""/>
        <dsp:cNvSpPr/>
      </dsp:nvSpPr>
      <dsp:spPr>
        <a:xfrm rot="1155338">
          <a:off x="6071142" y="1308957"/>
          <a:ext cx="880647" cy="328672"/>
        </a:xfrm>
        <a:prstGeom prst="rightArrow">
          <a:avLst>
            <a:gd name="adj1" fmla="val 60000"/>
            <a:gd name="adj2" fmla="val 50000"/>
          </a:avLst>
        </a:prstGeom>
        <a:gradFill rotWithShape="0">
          <a:gsLst>
            <a:gs pos="0">
              <a:schemeClr val="accent5">
                <a:hueOff val="-367427"/>
                <a:satOff val="54"/>
                <a:lumOff val="-1294"/>
                <a:alphaOff val="0"/>
                <a:tint val="70000"/>
                <a:satMod val="130000"/>
              </a:schemeClr>
            </a:gs>
            <a:gs pos="43000">
              <a:schemeClr val="accent5">
                <a:hueOff val="-367427"/>
                <a:satOff val="54"/>
                <a:lumOff val="-1294"/>
                <a:alphaOff val="0"/>
                <a:tint val="44000"/>
                <a:satMod val="165000"/>
              </a:schemeClr>
            </a:gs>
            <a:gs pos="93000">
              <a:schemeClr val="accent5">
                <a:hueOff val="-367427"/>
                <a:satOff val="54"/>
                <a:lumOff val="-1294"/>
                <a:alphaOff val="0"/>
                <a:tint val="15000"/>
                <a:satMod val="165000"/>
              </a:schemeClr>
            </a:gs>
            <a:gs pos="100000">
              <a:schemeClr val="accent5">
                <a:hueOff val="-367427"/>
                <a:satOff val="54"/>
                <a:lumOff val="-1294"/>
                <a:alphaOff val="0"/>
                <a:tint val="5000"/>
                <a:satMod val="250000"/>
              </a:schemeClr>
            </a:gs>
          </a:gsLst>
          <a:path path="circle">
            <a:fillToRect l="50000" t="130000" r="50000" b="-30000"/>
          </a:path>
        </a:gradFill>
        <a:ln>
          <a:noFill/>
        </a:ln>
        <a:effectLst>
          <a:outerShdw blurRad="57150" dist="38100" dir="5400000" algn="ctr" rotWithShape="0">
            <a:schemeClr val="accent5">
              <a:hueOff val="-367427"/>
              <a:satOff val="54"/>
              <a:lumOff val="-1294"/>
              <a:alphaOff val="0"/>
              <a:shade val="9000"/>
              <a:satMod val="105000"/>
              <a:alpha val="48000"/>
            </a:scheme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b="1" kern="1200"/>
        </a:p>
      </dsp:txBody>
      <dsp:txXfrm>
        <a:off x="6073900" y="1358432"/>
        <a:ext cx="782045" cy="197204"/>
      </dsp:txXfrm>
    </dsp:sp>
    <dsp:sp modelId="{A2C0C46F-58B5-4337-968A-A3326E363294}">
      <dsp:nvSpPr>
        <dsp:cNvPr id="0" name=""/>
        <dsp:cNvSpPr/>
      </dsp:nvSpPr>
      <dsp:spPr>
        <a:xfrm>
          <a:off x="7248395" y="1486432"/>
          <a:ext cx="1368648" cy="966682"/>
        </a:xfrm>
        <a:prstGeom prst="ellipse">
          <a:avLst/>
        </a:prstGeom>
        <a:gradFill rotWithShape="0">
          <a:gsLst>
            <a:gs pos="0">
              <a:schemeClr val="accent5">
                <a:hueOff val="-367427"/>
                <a:satOff val="54"/>
                <a:lumOff val="-1294"/>
                <a:alphaOff val="0"/>
                <a:tint val="70000"/>
                <a:satMod val="130000"/>
              </a:schemeClr>
            </a:gs>
            <a:gs pos="43000">
              <a:schemeClr val="accent5">
                <a:hueOff val="-367427"/>
                <a:satOff val="54"/>
                <a:lumOff val="-1294"/>
                <a:alphaOff val="0"/>
                <a:tint val="44000"/>
                <a:satMod val="165000"/>
              </a:schemeClr>
            </a:gs>
            <a:gs pos="93000">
              <a:schemeClr val="accent5">
                <a:hueOff val="-367427"/>
                <a:satOff val="54"/>
                <a:lumOff val="-1294"/>
                <a:alphaOff val="0"/>
                <a:tint val="15000"/>
                <a:satMod val="165000"/>
              </a:schemeClr>
            </a:gs>
            <a:gs pos="100000">
              <a:schemeClr val="accent5">
                <a:hueOff val="-367427"/>
                <a:satOff val="54"/>
                <a:lumOff val="-1294"/>
                <a:alphaOff val="0"/>
                <a:tint val="5000"/>
                <a:satMod val="250000"/>
              </a:schemeClr>
            </a:gs>
          </a:gsLst>
          <a:path path="circle">
            <a:fillToRect l="50000" t="130000" r="50000" b="-30000"/>
          </a:path>
        </a:gradFill>
        <a:ln>
          <a:noFill/>
        </a:ln>
        <a:effectLst>
          <a:outerShdw blurRad="57150" dist="38100" dir="5400000" algn="ctr" rotWithShape="0">
            <a:schemeClr val="accent5">
              <a:hueOff val="-367427"/>
              <a:satOff val="54"/>
              <a:lumOff val="-1294"/>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a:t>вирусы парагриппа</a:t>
          </a:r>
          <a:endParaRPr lang="ru-RU" sz="1000" b="1" kern="1200" dirty="0"/>
        </a:p>
      </dsp:txBody>
      <dsp:txXfrm>
        <a:off x="7448829" y="1627999"/>
        <a:ext cx="967780" cy="683548"/>
      </dsp:txXfrm>
    </dsp:sp>
    <dsp:sp modelId="{146EA9A2-2984-4C61-99B3-6F813D718C8C}">
      <dsp:nvSpPr>
        <dsp:cNvPr id="0" name=""/>
        <dsp:cNvSpPr/>
      </dsp:nvSpPr>
      <dsp:spPr>
        <a:xfrm rot="2317145">
          <a:off x="5182646" y="1637461"/>
          <a:ext cx="997204" cy="328672"/>
        </a:xfrm>
        <a:prstGeom prst="rightArrow">
          <a:avLst>
            <a:gd name="adj1" fmla="val 60000"/>
            <a:gd name="adj2" fmla="val 50000"/>
          </a:avLst>
        </a:prstGeom>
        <a:gradFill rotWithShape="0">
          <a:gsLst>
            <a:gs pos="0">
              <a:schemeClr val="accent5">
                <a:hueOff val="-734855"/>
                <a:satOff val="108"/>
                <a:lumOff val="-2588"/>
                <a:alphaOff val="0"/>
                <a:tint val="70000"/>
                <a:satMod val="130000"/>
              </a:schemeClr>
            </a:gs>
            <a:gs pos="43000">
              <a:schemeClr val="accent5">
                <a:hueOff val="-734855"/>
                <a:satOff val="108"/>
                <a:lumOff val="-2588"/>
                <a:alphaOff val="0"/>
                <a:tint val="44000"/>
                <a:satMod val="165000"/>
              </a:schemeClr>
            </a:gs>
            <a:gs pos="93000">
              <a:schemeClr val="accent5">
                <a:hueOff val="-734855"/>
                <a:satOff val="108"/>
                <a:lumOff val="-2588"/>
                <a:alphaOff val="0"/>
                <a:tint val="15000"/>
                <a:satMod val="165000"/>
              </a:schemeClr>
            </a:gs>
            <a:gs pos="100000">
              <a:schemeClr val="accent5">
                <a:hueOff val="-734855"/>
                <a:satOff val="108"/>
                <a:lumOff val="-2588"/>
                <a:alphaOff val="0"/>
                <a:tint val="5000"/>
                <a:satMod val="250000"/>
              </a:schemeClr>
            </a:gs>
          </a:gsLst>
          <a:path path="circle">
            <a:fillToRect l="50000" t="130000" r="50000" b="-30000"/>
          </a:path>
        </a:gradFill>
        <a:ln>
          <a:noFill/>
        </a:ln>
        <a:effectLst>
          <a:outerShdw blurRad="57150" dist="38100" dir="5400000" algn="ctr" rotWithShape="0">
            <a:schemeClr val="accent5">
              <a:hueOff val="-734855"/>
              <a:satOff val="108"/>
              <a:lumOff val="-2588"/>
              <a:alphaOff val="0"/>
              <a:shade val="9000"/>
              <a:satMod val="105000"/>
              <a:alpha val="48000"/>
            </a:scheme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b="1" kern="1200"/>
        </a:p>
      </dsp:txBody>
      <dsp:txXfrm>
        <a:off x="5193428" y="1672424"/>
        <a:ext cx="898602" cy="197204"/>
      </dsp:txXfrm>
    </dsp:sp>
    <dsp:sp modelId="{A2D97493-A8A0-4E1C-BA70-3B0CE64CE9F6}">
      <dsp:nvSpPr>
        <dsp:cNvPr id="0" name=""/>
        <dsp:cNvSpPr/>
      </dsp:nvSpPr>
      <dsp:spPr>
        <a:xfrm>
          <a:off x="6159139" y="2270027"/>
          <a:ext cx="1617027" cy="1118790"/>
        </a:xfrm>
        <a:prstGeom prst="ellipse">
          <a:avLst/>
        </a:prstGeom>
        <a:gradFill rotWithShape="0">
          <a:gsLst>
            <a:gs pos="0">
              <a:schemeClr val="accent5">
                <a:hueOff val="-734855"/>
                <a:satOff val="108"/>
                <a:lumOff val="-2588"/>
                <a:alphaOff val="0"/>
                <a:tint val="70000"/>
                <a:satMod val="130000"/>
              </a:schemeClr>
            </a:gs>
            <a:gs pos="43000">
              <a:schemeClr val="accent5">
                <a:hueOff val="-734855"/>
                <a:satOff val="108"/>
                <a:lumOff val="-2588"/>
                <a:alphaOff val="0"/>
                <a:tint val="44000"/>
                <a:satMod val="165000"/>
              </a:schemeClr>
            </a:gs>
            <a:gs pos="93000">
              <a:schemeClr val="accent5">
                <a:hueOff val="-734855"/>
                <a:satOff val="108"/>
                <a:lumOff val="-2588"/>
                <a:alphaOff val="0"/>
                <a:tint val="15000"/>
                <a:satMod val="165000"/>
              </a:schemeClr>
            </a:gs>
            <a:gs pos="100000">
              <a:schemeClr val="accent5">
                <a:hueOff val="-734855"/>
                <a:satOff val="108"/>
                <a:lumOff val="-2588"/>
                <a:alphaOff val="0"/>
                <a:tint val="5000"/>
                <a:satMod val="250000"/>
              </a:schemeClr>
            </a:gs>
          </a:gsLst>
          <a:path path="circle">
            <a:fillToRect l="50000" t="130000" r="50000" b="-30000"/>
          </a:path>
        </a:gradFill>
        <a:ln>
          <a:noFill/>
        </a:ln>
        <a:effectLst>
          <a:outerShdw blurRad="57150" dist="38100" dir="5400000" algn="ctr" rotWithShape="0">
            <a:schemeClr val="accent5">
              <a:hueOff val="-734855"/>
              <a:satOff val="108"/>
              <a:lumOff val="-2588"/>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a:t>аденовирусы</a:t>
          </a:r>
          <a:endParaRPr lang="ru-RU" sz="1100" b="1" kern="1200" dirty="0"/>
        </a:p>
      </dsp:txBody>
      <dsp:txXfrm>
        <a:off x="6395947" y="2433870"/>
        <a:ext cx="1143411" cy="791104"/>
      </dsp:txXfrm>
    </dsp:sp>
    <dsp:sp modelId="{48D29CB1-5194-48FD-98C9-DDC81439DE24}">
      <dsp:nvSpPr>
        <dsp:cNvPr id="0" name=""/>
        <dsp:cNvSpPr/>
      </dsp:nvSpPr>
      <dsp:spPr>
        <a:xfrm rot="4499171">
          <a:off x="4257248" y="1718374"/>
          <a:ext cx="729041" cy="328672"/>
        </a:xfrm>
        <a:prstGeom prst="rightArrow">
          <a:avLst>
            <a:gd name="adj1" fmla="val 60000"/>
            <a:gd name="adj2" fmla="val 50000"/>
          </a:avLst>
        </a:prstGeom>
        <a:gradFill rotWithShape="0">
          <a:gsLst>
            <a:gs pos="0">
              <a:schemeClr val="accent5">
                <a:hueOff val="-1102282"/>
                <a:satOff val="162"/>
                <a:lumOff val="-3883"/>
                <a:alphaOff val="0"/>
                <a:tint val="70000"/>
                <a:satMod val="130000"/>
              </a:schemeClr>
            </a:gs>
            <a:gs pos="43000">
              <a:schemeClr val="accent5">
                <a:hueOff val="-1102282"/>
                <a:satOff val="162"/>
                <a:lumOff val="-3883"/>
                <a:alphaOff val="0"/>
                <a:tint val="44000"/>
                <a:satMod val="165000"/>
              </a:schemeClr>
            </a:gs>
            <a:gs pos="93000">
              <a:schemeClr val="accent5">
                <a:hueOff val="-1102282"/>
                <a:satOff val="162"/>
                <a:lumOff val="-3883"/>
                <a:alphaOff val="0"/>
                <a:tint val="15000"/>
                <a:satMod val="165000"/>
              </a:schemeClr>
            </a:gs>
            <a:gs pos="100000">
              <a:schemeClr val="accent5">
                <a:hueOff val="-1102282"/>
                <a:satOff val="162"/>
                <a:lumOff val="-3883"/>
                <a:alphaOff val="0"/>
                <a:tint val="5000"/>
                <a:satMod val="250000"/>
              </a:schemeClr>
            </a:gs>
          </a:gsLst>
          <a:path path="circle">
            <a:fillToRect l="50000" t="130000" r="50000" b="-30000"/>
          </a:path>
        </a:gradFill>
        <a:ln>
          <a:noFill/>
        </a:ln>
        <a:effectLst>
          <a:outerShdw blurRad="57150" dist="38100" dir="5400000" algn="ctr" rotWithShape="0">
            <a:schemeClr val="accent5">
              <a:hueOff val="-1102282"/>
              <a:satOff val="162"/>
              <a:lumOff val="-3883"/>
              <a:alphaOff val="0"/>
              <a:shade val="9000"/>
              <a:satMod val="105000"/>
              <a:alpha val="48000"/>
            </a:scheme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b="1" kern="1200"/>
        </a:p>
      </dsp:txBody>
      <dsp:txXfrm>
        <a:off x="4293777" y="1736490"/>
        <a:ext cx="630439" cy="197204"/>
      </dsp:txXfrm>
    </dsp:sp>
    <dsp:sp modelId="{C6420BFD-6F2E-428B-88AD-AF30B293AB2E}">
      <dsp:nvSpPr>
        <dsp:cNvPr id="0" name=""/>
        <dsp:cNvSpPr/>
      </dsp:nvSpPr>
      <dsp:spPr>
        <a:xfrm>
          <a:off x="4160578" y="2560271"/>
          <a:ext cx="1545106" cy="966682"/>
        </a:xfrm>
        <a:prstGeom prst="ellipse">
          <a:avLst/>
        </a:prstGeom>
        <a:gradFill rotWithShape="0">
          <a:gsLst>
            <a:gs pos="0">
              <a:schemeClr val="accent5">
                <a:hueOff val="-1102282"/>
                <a:satOff val="162"/>
                <a:lumOff val="-3883"/>
                <a:alphaOff val="0"/>
                <a:tint val="70000"/>
                <a:satMod val="130000"/>
              </a:schemeClr>
            </a:gs>
            <a:gs pos="43000">
              <a:schemeClr val="accent5">
                <a:hueOff val="-1102282"/>
                <a:satOff val="162"/>
                <a:lumOff val="-3883"/>
                <a:alphaOff val="0"/>
                <a:tint val="44000"/>
                <a:satMod val="165000"/>
              </a:schemeClr>
            </a:gs>
            <a:gs pos="93000">
              <a:schemeClr val="accent5">
                <a:hueOff val="-1102282"/>
                <a:satOff val="162"/>
                <a:lumOff val="-3883"/>
                <a:alphaOff val="0"/>
                <a:tint val="15000"/>
                <a:satMod val="165000"/>
              </a:schemeClr>
            </a:gs>
            <a:gs pos="100000">
              <a:schemeClr val="accent5">
                <a:hueOff val="-1102282"/>
                <a:satOff val="162"/>
                <a:lumOff val="-3883"/>
                <a:alphaOff val="0"/>
                <a:tint val="5000"/>
                <a:satMod val="250000"/>
              </a:schemeClr>
            </a:gs>
          </a:gsLst>
          <a:path path="circle">
            <a:fillToRect l="50000" t="130000" r="50000" b="-30000"/>
          </a:path>
        </a:gradFill>
        <a:ln>
          <a:noFill/>
        </a:ln>
        <a:effectLst>
          <a:outerShdw blurRad="57150" dist="38100" dir="5400000" algn="ctr" rotWithShape="0">
            <a:schemeClr val="accent5">
              <a:hueOff val="-1102282"/>
              <a:satOff val="162"/>
              <a:lumOff val="-3883"/>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err="1"/>
            <a:t>бокавирус</a:t>
          </a:r>
          <a:endParaRPr lang="ru-RU" sz="1200" b="1" kern="1200" dirty="0"/>
        </a:p>
      </dsp:txBody>
      <dsp:txXfrm>
        <a:off x="4386854" y="2701838"/>
        <a:ext cx="1092554" cy="683548"/>
      </dsp:txXfrm>
    </dsp:sp>
    <dsp:sp modelId="{757D5AF2-6149-43D3-B8A9-0AF38464715B}">
      <dsp:nvSpPr>
        <dsp:cNvPr id="0" name=""/>
        <dsp:cNvSpPr/>
      </dsp:nvSpPr>
      <dsp:spPr>
        <a:xfrm rot="7242793">
          <a:off x="3239084" y="1681657"/>
          <a:ext cx="773843" cy="328672"/>
        </a:xfrm>
        <a:prstGeom prst="rightArrow">
          <a:avLst>
            <a:gd name="adj1" fmla="val 60000"/>
            <a:gd name="adj2" fmla="val 50000"/>
          </a:avLst>
        </a:prstGeom>
        <a:gradFill rotWithShape="0">
          <a:gsLst>
            <a:gs pos="0">
              <a:schemeClr val="accent5">
                <a:hueOff val="-1469710"/>
                <a:satOff val="216"/>
                <a:lumOff val="-5177"/>
                <a:alphaOff val="0"/>
                <a:tint val="70000"/>
                <a:satMod val="130000"/>
              </a:schemeClr>
            </a:gs>
            <a:gs pos="43000">
              <a:schemeClr val="accent5">
                <a:hueOff val="-1469710"/>
                <a:satOff val="216"/>
                <a:lumOff val="-5177"/>
                <a:alphaOff val="0"/>
                <a:tint val="44000"/>
                <a:satMod val="165000"/>
              </a:schemeClr>
            </a:gs>
            <a:gs pos="93000">
              <a:schemeClr val="accent5">
                <a:hueOff val="-1469710"/>
                <a:satOff val="216"/>
                <a:lumOff val="-5177"/>
                <a:alphaOff val="0"/>
                <a:tint val="15000"/>
                <a:satMod val="165000"/>
              </a:schemeClr>
            </a:gs>
            <a:gs pos="100000">
              <a:schemeClr val="accent5">
                <a:hueOff val="-1469710"/>
                <a:satOff val="216"/>
                <a:lumOff val="-5177"/>
                <a:alphaOff val="0"/>
                <a:tint val="5000"/>
                <a:satMod val="250000"/>
              </a:schemeClr>
            </a:gs>
          </a:gsLst>
          <a:path path="circle">
            <a:fillToRect l="50000" t="130000" r="50000" b="-30000"/>
          </a:path>
        </a:gradFill>
        <a:ln>
          <a:noFill/>
        </a:ln>
        <a:effectLst>
          <a:outerShdw blurRad="57150" dist="38100" dir="5400000" algn="ctr" rotWithShape="0">
            <a:schemeClr val="accent5">
              <a:hueOff val="-1469710"/>
              <a:satOff val="216"/>
              <a:lumOff val="-5177"/>
              <a:alphaOff val="0"/>
              <a:shade val="9000"/>
              <a:satMod val="105000"/>
              <a:alpha val="48000"/>
            </a:scheme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b="1" kern="1200"/>
        </a:p>
      </dsp:txBody>
      <dsp:txXfrm rot="10800000">
        <a:off x="3313565" y="1705005"/>
        <a:ext cx="675241" cy="197204"/>
      </dsp:txXfrm>
    </dsp:sp>
    <dsp:sp modelId="{C50FEB07-A932-49B3-BEE8-B1E103075E83}">
      <dsp:nvSpPr>
        <dsp:cNvPr id="0" name=""/>
        <dsp:cNvSpPr/>
      </dsp:nvSpPr>
      <dsp:spPr>
        <a:xfrm>
          <a:off x="2122957" y="2464893"/>
          <a:ext cx="1683554" cy="988442"/>
        </a:xfrm>
        <a:prstGeom prst="ellipse">
          <a:avLst/>
        </a:prstGeom>
        <a:gradFill rotWithShape="0">
          <a:gsLst>
            <a:gs pos="0">
              <a:schemeClr val="accent5">
                <a:hueOff val="-1469710"/>
                <a:satOff val="216"/>
                <a:lumOff val="-5177"/>
                <a:alphaOff val="0"/>
                <a:tint val="70000"/>
                <a:satMod val="130000"/>
              </a:schemeClr>
            </a:gs>
            <a:gs pos="43000">
              <a:schemeClr val="accent5">
                <a:hueOff val="-1469710"/>
                <a:satOff val="216"/>
                <a:lumOff val="-5177"/>
                <a:alphaOff val="0"/>
                <a:tint val="44000"/>
                <a:satMod val="165000"/>
              </a:schemeClr>
            </a:gs>
            <a:gs pos="93000">
              <a:schemeClr val="accent5">
                <a:hueOff val="-1469710"/>
                <a:satOff val="216"/>
                <a:lumOff val="-5177"/>
                <a:alphaOff val="0"/>
                <a:tint val="15000"/>
                <a:satMod val="165000"/>
              </a:schemeClr>
            </a:gs>
            <a:gs pos="100000">
              <a:schemeClr val="accent5">
                <a:hueOff val="-1469710"/>
                <a:satOff val="216"/>
                <a:lumOff val="-5177"/>
                <a:alphaOff val="0"/>
                <a:tint val="5000"/>
                <a:satMod val="250000"/>
              </a:schemeClr>
            </a:gs>
          </a:gsLst>
          <a:path path="circle">
            <a:fillToRect l="50000" t="130000" r="50000" b="-30000"/>
          </a:path>
        </a:gradFill>
        <a:ln>
          <a:noFill/>
        </a:ln>
        <a:effectLst>
          <a:outerShdw blurRad="57150" dist="38100" dir="5400000" algn="ctr" rotWithShape="0">
            <a:schemeClr val="accent5">
              <a:hueOff val="-1469710"/>
              <a:satOff val="216"/>
              <a:lumOff val="-5177"/>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ru-RU" sz="1100" b="1" kern="1200" dirty="0" err="1"/>
            <a:t>коронавирусы</a:t>
          </a:r>
          <a:endParaRPr lang="ru-RU" sz="1100" b="1" kern="1200" dirty="0"/>
        </a:p>
      </dsp:txBody>
      <dsp:txXfrm>
        <a:off x="2369508" y="2609647"/>
        <a:ext cx="1190452" cy="698934"/>
      </dsp:txXfrm>
    </dsp:sp>
    <dsp:sp modelId="{66AC1307-EDF0-4681-A03C-B0E500AD7DD7}">
      <dsp:nvSpPr>
        <dsp:cNvPr id="0" name=""/>
        <dsp:cNvSpPr/>
      </dsp:nvSpPr>
      <dsp:spPr>
        <a:xfrm rot="9694861">
          <a:off x="1573669" y="1299003"/>
          <a:ext cx="894531" cy="328672"/>
        </a:xfrm>
        <a:prstGeom prst="rightArrow">
          <a:avLst>
            <a:gd name="adj1" fmla="val 60000"/>
            <a:gd name="adj2" fmla="val 50000"/>
          </a:avLst>
        </a:prstGeom>
        <a:gradFill rotWithShape="0">
          <a:gsLst>
            <a:gs pos="0">
              <a:schemeClr val="accent5">
                <a:hueOff val="-1837137"/>
                <a:satOff val="270"/>
                <a:lumOff val="-6471"/>
                <a:alphaOff val="0"/>
                <a:tint val="70000"/>
                <a:satMod val="130000"/>
              </a:schemeClr>
            </a:gs>
            <a:gs pos="43000">
              <a:schemeClr val="accent5">
                <a:hueOff val="-1837137"/>
                <a:satOff val="270"/>
                <a:lumOff val="-6471"/>
                <a:alphaOff val="0"/>
                <a:tint val="44000"/>
                <a:satMod val="165000"/>
              </a:schemeClr>
            </a:gs>
            <a:gs pos="93000">
              <a:schemeClr val="accent5">
                <a:hueOff val="-1837137"/>
                <a:satOff val="270"/>
                <a:lumOff val="-6471"/>
                <a:alphaOff val="0"/>
                <a:tint val="15000"/>
                <a:satMod val="165000"/>
              </a:schemeClr>
            </a:gs>
            <a:gs pos="100000">
              <a:schemeClr val="accent5">
                <a:hueOff val="-1837137"/>
                <a:satOff val="270"/>
                <a:lumOff val="-6471"/>
                <a:alphaOff val="0"/>
                <a:tint val="5000"/>
                <a:satMod val="250000"/>
              </a:schemeClr>
            </a:gs>
          </a:gsLst>
          <a:path path="circle">
            <a:fillToRect l="50000" t="130000" r="50000" b="-30000"/>
          </a:path>
        </a:gradFill>
        <a:ln>
          <a:noFill/>
        </a:ln>
        <a:effectLst>
          <a:outerShdw blurRad="57150" dist="38100" dir="5400000" algn="ctr" rotWithShape="0">
            <a:schemeClr val="accent5">
              <a:hueOff val="-1837137"/>
              <a:satOff val="270"/>
              <a:lumOff val="-6471"/>
              <a:alphaOff val="0"/>
              <a:shade val="9000"/>
              <a:satMod val="105000"/>
              <a:alpha val="48000"/>
            </a:scheme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b="1" kern="1200"/>
        </a:p>
      </dsp:txBody>
      <dsp:txXfrm rot="10800000">
        <a:off x="1669745" y="1349160"/>
        <a:ext cx="795929" cy="197204"/>
      </dsp:txXfrm>
    </dsp:sp>
    <dsp:sp modelId="{9C5C7C8E-872F-4276-8826-EF493EA1BE2E}">
      <dsp:nvSpPr>
        <dsp:cNvPr id="0" name=""/>
        <dsp:cNvSpPr/>
      </dsp:nvSpPr>
      <dsp:spPr>
        <a:xfrm rot="12330818" flipV="1">
          <a:off x="183024" y="1360226"/>
          <a:ext cx="1037704" cy="1084782"/>
        </a:xfrm>
        <a:prstGeom prst="ellipse">
          <a:avLst/>
        </a:prstGeom>
        <a:gradFill rotWithShape="0">
          <a:gsLst>
            <a:gs pos="0">
              <a:schemeClr val="accent5">
                <a:hueOff val="-1837137"/>
                <a:satOff val="270"/>
                <a:lumOff val="-6471"/>
                <a:alphaOff val="0"/>
                <a:tint val="70000"/>
                <a:satMod val="130000"/>
              </a:schemeClr>
            </a:gs>
            <a:gs pos="43000">
              <a:schemeClr val="accent5">
                <a:hueOff val="-1837137"/>
                <a:satOff val="270"/>
                <a:lumOff val="-6471"/>
                <a:alphaOff val="0"/>
                <a:tint val="44000"/>
                <a:satMod val="165000"/>
              </a:schemeClr>
            </a:gs>
            <a:gs pos="93000">
              <a:schemeClr val="accent5">
                <a:hueOff val="-1837137"/>
                <a:satOff val="270"/>
                <a:lumOff val="-6471"/>
                <a:alphaOff val="0"/>
                <a:tint val="15000"/>
                <a:satMod val="165000"/>
              </a:schemeClr>
            </a:gs>
            <a:gs pos="100000">
              <a:schemeClr val="accent5">
                <a:hueOff val="-1837137"/>
                <a:satOff val="270"/>
                <a:lumOff val="-6471"/>
                <a:alphaOff val="0"/>
                <a:tint val="5000"/>
                <a:satMod val="250000"/>
              </a:schemeClr>
            </a:gs>
          </a:gsLst>
          <a:path path="circle">
            <a:fillToRect l="50000" t="130000" r="50000" b="-30000"/>
          </a:path>
        </a:gradFill>
        <a:ln>
          <a:noFill/>
        </a:ln>
        <a:effectLst>
          <a:outerShdw blurRad="57150" dist="38100" dir="5400000" algn="ctr" rotWithShape="0">
            <a:schemeClr val="accent5">
              <a:hueOff val="-1837137"/>
              <a:satOff val="270"/>
              <a:lumOff val="-6471"/>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i="1" kern="1200" dirty="0"/>
            <a:t>вирусы гриппа</a:t>
          </a:r>
          <a:endParaRPr lang="ru-RU" sz="1400" b="1" kern="1200" dirty="0"/>
        </a:p>
      </dsp:txBody>
      <dsp:txXfrm rot="-10800000">
        <a:off x="334992" y="1519089"/>
        <a:ext cx="733768" cy="7670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84AB7-FA71-425E-9437-AAF9B2F3DA9F}">
      <dsp:nvSpPr>
        <dsp:cNvPr id="0" name=""/>
        <dsp:cNvSpPr/>
      </dsp:nvSpPr>
      <dsp:spPr>
        <a:xfrm>
          <a:off x="94631" y="970194"/>
          <a:ext cx="5481042" cy="498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lvl="0" algn="l" defTabSz="1066800">
            <a:lnSpc>
              <a:spcPct val="90000"/>
            </a:lnSpc>
            <a:spcBef>
              <a:spcPct val="0"/>
            </a:spcBef>
            <a:spcAft>
              <a:spcPct val="35000"/>
            </a:spcAft>
          </a:pPr>
          <a:r>
            <a:rPr lang="ru-RU" sz="2400" kern="1200" dirty="0"/>
            <a:t>Пункт 26</a:t>
          </a:r>
          <a:endParaRPr lang="x-none" sz="2400" kern="1200" dirty="0"/>
        </a:p>
      </dsp:txBody>
      <dsp:txXfrm>
        <a:off x="94631" y="970194"/>
        <a:ext cx="5481042" cy="498276"/>
      </dsp:txXfrm>
    </dsp:sp>
    <dsp:sp modelId="{BE25AADD-DA11-4899-8202-0B64BC86C843}">
      <dsp:nvSpPr>
        <dsp:cNvPr id="0" name=""/>
        <dsp:cNvSpPr/>
      </dsp:nvSpPr>
      <dsp:spPr>
        <a:xfrm>
          <a:off x="94631" y="1501488"/>
          <a:ext cx="1282563" cy="2913965"/>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B7640A-554F-4B12-B3A3-CA4CEE80AFAB}">
      <dsp:nvSpPr>
        <dsp:cNvPr id="0" name=""/>
        <dsp:cNvSpPr/>
      </dsp:nvSpPr>
      <dsp:spPr>
        <a:xfrm>
          <a:off x="865022" y="1493236"/>
          <a:ext cx="1282563" cy="293046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5FDCE7-E4B5-4F42-87A3-282FE523BC57}">
      <dsp:nvSpPr>
        <dsp:cNvPr id="0" name=""/>
        <dsp:cNvSpPr/>
      </dsp:nvSpPr>
      <dsp:spPr>
        <a:xfrm>
          <a:off x="1636022" y="1493236"/>
          <a:ext cx="1282563" cy="293046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22A480-901D-4DEF-A122-7E968C9F1329}">
      <dsp:nvSpPr>
        <dsp:cNvPr id="0" name=""/>
        <dsp:cNvSpPr/>
      </dsp:nvSpPr>
      <dsp:spPr>
        <a:xfrm>
          <a:off x="2406413" y="1493236"/>
          <a:ext cx="1282563" cy="2930469"/>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2D26B7-AF08-43E0-866C-F827D02B7496}">
      <dsp:nvSpPr>
        <dsp:cNvPr id="0" name=""/>
        <dsp:cNvSpPr/>
      </dsp:nvSpPr>
      <dsp:spPr>
        <a:xfrm>
          <a:off x="3177413" y="1476727"/>
          <a:ext cx="1282563" cy="2963487"/>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6CA13A-14C5-4484-9CEC-570B2D79DCD4}">
      <dsp:nvSpPr>
        <dsp:cNvPr id="0" name=""/>
        <dsp:cNvSpPr/>
      </dsp:nvSpPr>
      <dsp:spPr>
        <a:xfrm>
          <a:off x="3947804" y="1468470"/>
          <a:ext cx="1282563" cy="2980002"/>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FB590D-6B84-400C-92D2-57E4EF48FDB3}">
      <dsp:nvSpPr>
        <dsp:cNvPr id="0" name=""/>
        <dsp:cNvSpPr/>
      </dsp:nvSpPr>
      <dsp:spPr>
        <a:xfrm>
          <a:off x="4718804" y="1468470"/>
          <a:ext cx="1282563" cy="2980002"/>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D9B94E-6DD9-431C-A559-4DA4280219F8}">
      <dsp:nvSpPr>
        <dsp:cNvPr id="0" name=""/>
        <dsp:cNvSpPr/>
      </dsp:nvSpPr>
      <dsp:spPr>
        <a:xfrm>
          <a:off x="94631" y="1773892"/>
          <a:ext cx="5552295" cy="2369158"/>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l" defTabSz="533400">
            <a:lnSpc>
              <a:spcPct val="90000"/>
            </a:lnSpc>
            <a:spcBef>
              <a:spcPct val="0"/>
            </a:spcBef>
            <a:spcAft>
              <a:spcPct val="35000"/>
            </a:spcAft>
          </a:pPr>
          <a:r>
            <a:rPr lang="ru-RU" sz="1200" b="1" kern="1200" dirty="0">
              <a:solidFill>
                <a:srgbClr val="C00000"/>
              </a:solidFill>
            </a:rPr>
            <a:t>Обеспечить использование средств индивидуальной защиты органов дыхания (маска) при посещении объектов (недвижимых и движимых) и в организациях всех форм собственности </a:t>
          </a:r>
          <a:r>
            <a:rPr lang="ru-RU" sz="1200" b="1" kern="1200" dirty="0" err="1">
              <a:solidFill>
                <a:srgbClr val="C00000"/>
              </a:solidFill>
            </a:rPr>
            <a:t>г.Минска</a:t>
          </a:r>
          <a:r>
            <a:rPr lang="ru-RU" sz="1200" kern="1200" dirty="0"/>
            <a:t> (магазины, торговые центры, объекты общественного питания (за исключением времени приема пищи), аптеки, учреждения здравоохранения, учреждения образования, социального обслуживания населения, спортивные объекты, административные здания, отделения банков, связи, почты, объекты бытового обслуживания, учреждения культуры, развлекательные центры, общественный транспорт, в ом числе маршрутные такси, автомобили такси, метрополитен и прочие объекты)</a:t>
          </a:r>
          <a:endParaRPr lang="x-none" sz="1200" kern="1200" dirty="0"/>
        </a:p>
      </dsp:txBody>
      <dsp:txXfrm>
        <a:off x="94631" y="1773892"/>
        <a:ext cx="5552295" cy="23691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2BC19-817B-4C7F-995F-AAF6E5F15EA3}">
      <dsp:nvSpPr>
        <dsp:cNvPr id="0" name=""/>
        <dsp:cNvSpPr/>
      </dsp:nvSpPr>
      <dsp:spPr>
        <a:xfrm>
          <a:off x="6332" y="387045"/>
          <a:ext cx="1892709" cy="1135625"/>
        </a:xfrm>
        <a:prstGeom prst="roundRect">
          <a:avLst>
            <a:gd name="adj" fmla="val 10000"/>
          </a:avLst>
        </a:prstGeom>
        <a:solidFill>
          <a:srgbClr val="002060"/>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a:t>0,5 мл Компонента 1 </a:t>
          </a:r>
          <a:endParaRPr lang="x-none" sz="1600" b="1" kern="1200" dirty="0"/>
        </a:p>
      </dsp:txBody>
      <dsp:txXfrm>
        <a:off x="39593" y="420306"/>
        <a:ext cx="1826187" cy="1069103"/>
      </dsp:txXfrm>
    </dsp:sp>
    <dsp:sp modelId="{F3B1C8E2-C52B-4E7C-AA28-9559999C823A}">
      <dsp:nvSpPr>
        <dsp:cNvPr id="0" name=""/>
        <dsp:cNvSpPr/>
      </dsp:nvSpPr>
      <dsp:spPr>
        <a:xfrm>
          <a:off x="2088313" y="720162"/>
          <a:ext cx="401254" cy="469392"/>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x-none" sz="1600" kern="1200"/>
        </a:p>
      </dsp:txBody>
      <dsp:txXfrm>
        <a:off x="2088313" y="814040"/>
        <a:ext cx="280878" cy="281636"/>
      </dsp:txXfrm>
    </dsp:sp>
    <dsp:sp modelId="{0B8E6A88-B8A8-4A45-B0BD-8EBF066AB76F}">
      <dsp:nvSpPr>
        <dsp:cNvPr id="0" name=""/>
        <dsp:cNvSpPr/>
      </dsp:nvSpPr>
      <dsp:spPr>
        <a:xfrm>
          <a:off x="2656126" y="387045"/>
          <a:ext cx="1892709" cy="1135625"/>
        </a:xfrm>
        <a:prstGeom prst="roundRect">
          <a:avLst>
            <a:gd name="adj" fmla="val 10000"/>
          </a:avLst>
        </a:prstGeom>
        <a:solidFill>
          <a:schemeClr val="lt1"/>
        </a:solidFill>
        <a:ln w="25400" cap="flat" cmpd="sng" algn="ctr">
          <a:solidFill>
            <a:schemeClr val="accent5"/>
          </a:solidFill>
          <a:prstDash val="solid"/>
        </a:ln>
        <a:effectLst/>
        <a:scene3d>
          <a:camera prst="orthographicFront">
            <a:rot lat="0" lon="0" rev="0"/>
          </a:camera>
          <a:lightRig rig="contrasting" dir="t">
            <a:rot lat="0" lon="0" rev="1200000"/>
          </a:lightRig>
        </a:scene3d>
        <a:sp3d/>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a:t>Интервал 3 недели</a:t>
          </a:r>
          <a:endParaRPr lang="x-none" sz="2400" kern="1200" dirty="0"/>
        </a:p>
      </dsp:txBody>
      <dsp:txXfrm>
        <a:off x="2689387" y="420306"/>
        <a:ext cx="1826187" cy="1069103"/>
      </dsp:txXfrm>
    </dsp:sp>
    <dsp:sp modelId="{6D3491D6-5613-4DDA-BFE2-D357ABE0E483}">
      <dsp:nvSpPr>
        <dsp:cNvPr id="0" name=""/>
        <dsp:cNvSpPr/>
      </dsp:nvSpPr>
      <dsp:spPr>
        <a:xfrm>
          <a:off x="4738106" y="720162"/>
          <a:ext cx="401254" cy="469392"/>
        </a:xfrm>
        <a:prstGeom prs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x-none" sz="1600" kern="1200"/>
        </a:p>
      </dsp:txBody>
      <dsp:txXfrm>
        <a:off x="4738106" y="814040"/>
        <a:ext cx="280878" cy="281636"/>
      </dsp:txXfrm>
    </dsp:sp>
    <dsp:sp modelId="{16914A4B-673D-486F-B33D-969525FC71A8}">
      <dsp:nvSpPr>
        <dsp:cNvPr id="0" name=""/>
        <dsp:cNvSpPr/>
      </dsp:nvSpPr>
      <dsp:spPr>
        <a:xfrm>
          <a:off x="5305919" y="387045"/>
          <a:ext cx="1892709" cy="1135625"/>
        </a:xfrm>
        <a:prstGeom prst="roundRect">
          <a:avLst>
            <a:gd name="adj" fmla="val 10000"/>
          </a:avLst>
        </a:prstGeom>
        <a:solidFill>
          <a:srgbClr val="C00000"/>
        </a:soli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a:t>0,5 мл Компонента 2</a:t>
          </a:r>
          <a:endParaRPr lang="x-none" sz="1600" b="1" kern="1200" dirty="0"/>
        </a:p>
      </dsp:txBody>
      <dsp:txXfrm>
        <a:off x="5339180" y="420306"/>
        <a:ext cx="1826187" cy="10691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86C6E-FBED-4A30-A6A6-53E958A3147F}">
      <dsp:nvSpPr>
        <dsp:cNvPr id="0" name=""/>
        <dsp:cNvSpPr/>
      </dsp:nvSpPr>
      <dsp:spPr>
        <a:xfrm>
          <a:off x="1306" y="0"/>
          <a:ext cx="2032945" cy="45962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ru-RU" sz="2400" kern="1200" dirty="0"/>
            <a:t>Продолжать носить защитную маску</a:t>
          </a:r>
          <a:endParaRPr lang="x-none" sz="2400" kern="1200" dirty="0"/>
        </a:p>
      </dsp:txBody>
      <dsp:txXfrm>
        <a:off x="1306" y="1838494"/>
        <a:ext cx="2032945" cy="1838494"/>
      </dsp:txXfrm>
    </dsp:sp>
    <dsp:sp modelId="{E889538F-2DDE-4F43-9745-49EC16DC8387}">
      <dsp:nvSpPr>
        <dsp:cNvPr id="0" name=""/>
        <dsp:cNvSpPr/>
      </dsp:nvSpPr>
      <dsp:spPr>
        <a:xfrm>
          <a:off x="252506" y="275774"/>
          <a:ext cx="1530546" cy="153054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3B43D3-515C-4A5E-B773-4A6FB475368E}">
      <dsp:nvSpPr>
        <dsp:cNvPr id="0" name=""/>
        <dsp:cNvSpPr/>
      </dsp:nvSpPr>
      <dsp:spPr>
        <a:xfrm>
          <a:off x="2095240" y="0"/>
          <a:ext cx="2032945" cy="45962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ru-RU" sz="2400" kern="1200" dirty="0"/>
            <a:t>Часто мыть руки </a:t>
          </a:r>
          <a:endParaRPr lang="x-none" sz="2400" kern="1200" dirty="0"/>
        </a:p>
      </dsp:txBody>
      <dsp:txXfrm>
        <a:off x="2095240" y="1838494"/>
        <a:ext cx="2032945" cy="1838494"/>
      </dsp:txXfrm>
    </dsp:sp>
    <dsp:sp modelId="{2F6D0581-D9C5-4306-A5D9-C6ABFF0E663E}">
      <dsp:nvSpPr>
        <dsp:cNvPr id="0" name=""/>
        <dsp:cNvSpPr/>
      </dsp:nvSpPr>
      <dsp:spPr>
        <a:xfrm>
          <a:off x="2346440" y="275774"/>
          <a:ext cx="1530546" cy="153054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4000" r="-9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D2E32C-B7A5-44B1-AFFA-F80DF2CBEF74}">
      <dsp:nvSpPr>
        <dsp:cNvPr id="0" name=""/>
        <dsp:cNvSpPr/>
      </dsp:nvSpPr>
      <dsp:spPr>
        <a:xfrm>
          <a:off x="4189174" y="0"/>
          <a:ext cx="2032945" cy="45962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ru-RU" sz="2400" kern="1200" dirty="0"/>
            <a:t>Соблюдать социальную дистанцию</a:t>
          </a:r>
          <a:endParaRPr lang="x-none" sz="2400" kern="1200" dirty="0"/>
        </a:p>
      </dsp:txBody>
      <dsp:txXfrm>
        <a:off x="4189174" y="1838494"/>
        <a:ext cx="2032945" cy="1838494"/>
      </dsp:txXfrm>
    </dsp:sp>
    <dsp:sp modelId="{A824A5A8-8ACA-4FDB-93BE-62DA0E09F0D5}">
      <dsp:nvSpPr>
        <dsp:cNvPr id="0" name=""/>
        <dsp:cNvSpPr/>
      </dsp:nvSpPr>
      <dsp:spPr>
        <a:xfrm>
          <a:off x="4440374" y="275774"/>
          <a:ext cx="1530546" cy="153054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8DE1B5-006B-4B4B-A5D4-6DA71491E10B}">
      <dsp:nvSpPr>
        <dsp:cNvPr id="0" name=""/>
        <dsp:cNvSpPr/>
      </dsp:nvSpPr>
      <dsp:spPr>
        <a:xfrm>
          <a:off x="248937" y="3676988"/>
          <a:ext cx="5725552" cy="689435"/>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B5342819-DD46-4AD6-9443-0CBE05867C23}" type="datetimeFigureOut">
              <a:rPr lang="ru-RU" smtClean="0"/>
              <a:pPr/>
              <a:t>11.06.2021</a:t>
            </a:fld>
            <a:endParaRPr lang="ru-RU"/>
          </a:p>
        </p:txBody>
      </p:sp>
      <p:sp>
        <p:nvSpPr>
          <p:cNvPr id="4" name="Образ слайда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956"/>
            <a:ext cx="5486400" cy="447627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7436AA8B-99EC-40B4-8532-429F3CCF35BE}" type="slidenum">
              <a:rPr lang="ru-RU" smtClean="0"/>
              <a:pPr/>
              <a:t>‹#›</a:t>
            </a:fld>
            <a:endParaRPr lang="ru-RU"/>
          </a:p>
        </p:txBody>
      </p:sp>
    </p:spTree>
    <p:extLst>
      <p:ext uri="{BB962C8B-B14F-4D97-AF65-F5344CB8AC3E}">
        <p14:creationId xmlns:p14="http://schemas.microsoft.com/office/powerpoint/2010/main" val="3386240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22532" name="Номер слайда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00A0BE1-7172-451A-ABD4-C292A528B666}" type="slidenum">
              <a:rPr lang="ru-RU" altLang="ru-RU">
                <a:latin typeface="Calibri" panose="020F0502020204030204" pitchFamily="34" charset="0"/>
              </a:rPr>
              <a:pPr eaLnBrk="1" hangingPunct="1"/>
              <a:t>1</a:t>
            </a:fld>
            <a:endParaRPr lang="ru-RU" altLang="ru-RU">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41388" y="746125"/>
            <a:ext cx="4975225" cy="3730625"/>
          </a:xfrm>
        </p:spPr>
      </p:sp>
      <p:sp>
        <p:nvSpPr>
          <p:cNvPr id="3" name="Заметки 2"/>
          <p:cNvSpPr>
            <a:spLocks noGrp="1"/>
          </p:cNvSpPr>
          <p:nvPr>
            <p:ph type="body" idx="1"/>
          </p:nvPr>
        </p:nvSpPr>
        <p:spPr/>
        <p:txBody>
          <a:bodyPr/>
          <a:lstStyle/>
          <a:p>
            <a:endParaRPr lang="x-none"/>
          </a:p>
        </p:txBody>
      </p:sp>
      <p:sp>
        <p:nvSpPr>
          <p:cNvPr id="4" name="Номер слайда 3"/>
          <p:cNvSpPr>
            <a:spLocks noGrp="1"/>
          </p:cNvSpPr>
          <p:nvPr>
            <p:ph type="sldNum"/>
          </p:nvPr>
        </p:nvSpPr>
        <p:spPr/>
        <p:txBody>
          <a:bodyPr/>
          <a:lstStyle/>
          <a:p>
            <a:pPr algn="r"/>
            <a:fld id="{9DBF8916-F071-4EAA-BC23-7101A55C1265}" type="slidenum">
              <a:rPr lang="ru-RU" sz="1400" spc="-1">
                <a:latin typeface="Times New Roman"/>
              </a:rPr>
              <a:t>25</a:t>
            </a:fld>
            <a:endParaRPr lang="ru-RU" sz="1400" spc="-1">
              <a:latin typeface="Times New Roman"/>
            </a:endParaRPr>
          </a:p>
        </p:txBody>
      </p:sp>
    </p:spTree>
    <p:extLst>
      <p:ext uri="{BB962C8B-B14F-4D97-AF65-F5344CB8AC3E}">
        <p14:creationId xmlns:p14="http://schemas.microsoft.com/office/powerpoint/2010/main" val="3527068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41388" y="746125"/>
            <a:ext cx="4975225" cy="3730625"/>
          </a:xfrm>
        </p:spPr>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p:nvPr>
        </p:nvSpPr>
        <p:spPr/>
        <p:txBody>
          <a:bodyPr/>
          <a:lstStyle/>
          <a:p>
            <a:pPr algn="r"/>
            <a:fld id="{9DBF8916-F071-4EAA-BC23-7101A55C1265}" type="slidenum">
              <a:rPr lang="ru-RU" sz="1400" spc="-1">
                <a:latin typeface="Times New Roman"/>
              </a:rPr>
              <a:t>26</a:t>
            </a:fld>
            <a:endParaRPr lang="ru-RU" sz="1400" spc="-1">
              <a:latin typeface="Times New Roman"/>
            </a:endParaRPr>
          </a:p>
        </p:txBody>
      </p:sp>
    </p:spTree>
    <p:extLst>
      <p:ext uri="{BB962C8B-B14F-4D97-AF65-F5344CB8AC3E}">
        <p14:creationId xmlns:p14="http://schemas.microsoft.com/office/powerpoint/2010/main" val="3496922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41388" y="746125"/>
            <a:ext cx="4975225" cy="3730625"/>
          </a:xfrm>
        </p:spPr>
      </p:sp>
      <p:sp>
        <p:nvSpPr>
          <p:cNvPr id="3" name="Заметки 2"/>
          <p:cNvSpPr>
            <a:spLocks noGrp="1"/>
          </p:cNvSpPr>
          <p:nvPr>
            <p:ph type="body" idx="1"/>
          </p:nvPr>
        </p:nvSpPr>
        <p:spPr/>
        <p:txBody>
          <a:bodyPr/>
          <a:lstStyle/>
          <a:p>
            <a:endParaRPr lang="x-none"/>
          </a:p>
        </p:txBody>
      </p:sp>
      <p:sp>
        <p:nvSpPr>
          <p:cNvPr id="4" name="Номер слайда 3"/>
          <p:cNvSpPr>
            <a:spLocks noGrp="1"/>
          </p:cNvSpPr>
          <p:nvPr>
            <p:ph type="sldNum"/>
          </p:nvPr>
        </p:nvSpPr>
        <p:spPr/>
        <p:txBody>
          <a:bodyPr/>
          <a:lstStyle/>
          <a:p>
            <a:pPr algn="r"/>
            <a:fld id="{9DBF8916-F071-4EAA-BC23-7101A55C1265}" type="slidenum">
              <a:rPr lang="ru-RU" sz="1400" spc="-1">
                <a:latin typeface="Times New Roman"/>
              </a:rPr>
              <a:t>27</a:t>
            </a:fld>
            <a:endParaRPr lang="ru-RU" sz="1400" spc="-1">
              <a:latin typeface="Times New Roman"/>
            </a:endParaRPr>
          </a:p>
        </p:txBody>
      </p:sp>
    </p:spTree>
    <p:extLst>
      <p:ext uri="{BB962C8B-B14F-4D97-AF65-F5344CB8AC3E}">
        <p14:creationId xmlns:p14="http://schemas.microsoft.com/office/powerpoint/2010/main" val="1930077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41388" y="746125"/>
            <a:ext cx="4975225" cy="3730625"/>
          </a:xfrm>
        </p:spPr>
      </p:sp>
      <p:sp>
        <p:nvSpPr>
          <p:cNvPr id="3" name="Заметки 2"/>
          <p:cNvSpPr>
            <a:spLocks noGrp="1"/>
          </p:cNvSpPr>
          <p:nvPr>
            <p:ph type="body" idx="1"/>
          </p:nvPr>
        </p:nvSpPr>
        <p:spPr/>
        <p:txBody>
          <a:bodyPr/>
          <a:lstStyle/>
          <a:p>
            <a:endParaRPr lang="x-none"/>
          </a:p>
        </p:txBody>
      </p:sp>
      <p:sp>
        <p:nvSpPr>
          <p:cNvPr id="4" name="Номер слайда 3"/>
          <p:cNvSpPr>
            <a:spLocks noGrp="1"/>
          </p:cNvSpPr>
          <p:nvPr>
            <p:ph type="sldNum"/>
          </p:nvPr>
        </p:nvSpPr>
        <p:spPr/>
        <p:txBody>
          <a:bodyPr/>
          <a:lstStyle/>
          <a:p>
            <a:pPr algn="r"/>
            <a:fld id="{9DBF8916-F071-4EAA-BC23-7101A55C1265}" type="slidenum">
              <a:rPr lang="ru-RU" sz="1400" spc="-1">
                <a:latin typeface="Times New Roman"/>
              </a:rPr>
              <a:t>28</a:t>
            </a:fld>
            <a:endParaRPr lang="ru-RU" sz="1400" spc="-1">
              <a:latin typeface="Times New Roman"/>
            </a:endParaRPr>
          </a:p>
        </p:txBody>
      </p:sp>
    </p:spTree>
    <p:extLst>
      <p:ext uri="{BB962C8B-B14F-4D97-AF65-F5344CB8AC3E}">
        <p14:creationId xmlns:p14="http://schemas.microsoft.com/office/powerpoint/2010/main" val="2049296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41388" y="746125"/>
            <a:ext cx="4975225" cy="3730625"/>
          </a:xfrm>
        </p:spPr>
      </p:sp>
      <p:sp>
        <p:nvSpPr>
          <p:cNvPr id="3" name="Заметки 2"/>
          <p:cNvSpPr>
            <a:spLocks noGrp="1"/>
          </p:cNvSpPr>
          <p:nvPr>
            <p:ph type="body" idx="1"/>
          </p:nvPr>
        </p:nvSpPr>
        <p:spPr/>
        <p:txBody>
          <a:bodyPr/>
          <a:lstStyle/>
          <a:p>
            <a:endParaRPr lang="x-none"/>
          </a:p>
        </p:txBody>
      </p:sp>
      <p:sp>
        <p:nvSpPr>
          <p:cNvPr id="4" name="Номер слайда 3"/>
          <p:cNvSpPr>
            <a:spLocks noGrp="1"/>
          </p:cNvSpPr>
          <p:nvPr>
            <p:ph type="sldNum"/>
          </p:nvPr>
        </p:nvSpPr>
        <p:spPr/>
        <p:txBody>
          <a:bodyPr/>
          <a:lstStyle/>
          <a:p>
            <a:pPr algn="r"/>
            <a:fld id="{9DBF8916-F071-4EAA-BC23-7101A55C1265}" type="slidenum">
              <a:rPr lang="ru-RU" sz="1400" spc="-1">
                <a:latin typeface="Times New Roman"/>
              </a:rPr>
              <a:t>2</a:t>
            </a:fld>
            <a:endParaRPr lang="ru-RU" sz="1400" spc="-1">
              <a:latin typeface="Times New Roman"/>
            </a:endParaRPr>
          </a:p>
        </p:txBody>
      </p:sp>
    </p:spTree>
    <p:extLst>
      <p:ext uri="{BB962C8B-B14F-4D97-AF65-F5344CB8AC3E}">
        <p14:creationId xmlns:p14="http://schemas.microsoft.com/office/powerpoint/2010/main" val="929984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PlaceHolder 1"/>
          <p:cNvSpPr>
            <a:spLocks noGrp="1" noRot="1" noChangeAspect="1"/>
          </p:cNvSpPr>
          <p:nvPr>
            <p:ph type="sldImg"/>
          </p:nvPr>
        </p:nvSpPr>
        <p:spPr>
          <a:xfrm>
            <a:off x="1192213" y="1246188"/>
            <a:ext cx="4470400" cy="3352800"/>
          </a:xfrm>
          <a:prstGeom prst="rect">
            <a:avLst/>
          </a:prstGeom>
        </p:spPr>
      </p:sp>
      <p:sp>
        <p:nvSpPr>
          <p:cNvPr id="266" name="PlaceHolder 2"/>
          <p:cNvSpPr>
            <a:spLocks noGrp="1"/>
          </p:cNvSpPr>
          <p:nvPr>
            <p:ph type="body"/>
          </p:nvPr>
        </p:nvSpPr>
        <p:spPr>
          <a:xfrm>
            <a:off x="685800" y="4787224"/>
            <a:ext cx="5484600" cy="3914685"/>
          </a:xfrm>
          <a:prstGeom prst="rect">
            <a:avLst/>
          </a:prstGeom>
        </p:spPr>
        <p:txBody>
          <a:bodyPr lIns="0" tIns="0" rIns="0" bIns="0">
            <a:normAutofit/>
          </a:bodyPr>
          <a:lstStyle/>
          <a:p>
            <a:endParaRPr lang="ru-RU" sz="2000" spc="-1">
              <a:latin typeface="Arial"/>
            </a:endParaRPr>
          </a:p>
        </p:txBody>
      </p:sp>
      <p:sp>
        <p:nvSpPr>
          <p:cNvPr id="267" name="Номер слайда 3"/>
          <p:cNvSpPr/>
          <p:nvPr/>
        </p:nvSpPr>
        <p:spPr>
          <a:xfrm>
            <a:off x="3884762" y="9448345"/>
            <a:ext cx="2970000" cy="496972"/>
          </a:xfrm>
          <a:prstGeom prst="rect">
            <a:avLst/>
          </a:prstGeom>
          <a:noFill/>
          <a:ln w="0">
            <a:noFill/>
          </a:ln>
          <a:effectLst>
            <a:outerShdw dist="25560" dir="10800000">
              <a:srgbClr val="BBE33D"/>
            </a:outerShdw>
          </a:effectLst>
        </p:spPr>
        <p:style>
          <a:lnRef idx="0">
            <a:scrgbClr r="0" g="0" b="0"/>
          </a:lnRef>
          <a:fillRef idx="0">
            <a:scrgbClr r="0" g="0" b="0"/>
          </a:fillRef>
          <a:effectRef idx="0">
            <a:scrgbClr r="0" g="0" b="0"/>
          </a:effectRef>
          <a:fontRef idx="minor"/>
        </p:style>
        <p:txBody>
          <a:bodyPr lIns="90432" tIns="45216" rIns="90432" bIns="45216" anchor="b">
            <a:noAutofit/>
          </a:bodyPr>
          <a:lstStyle/>
          <a:p>
            <a:pPr algn="r" defTabSz="918789">
              <a:defRPr/>
            </a:pPr>
            <a:fld id="{F5A202B5-30E9-48F2-AEBF-72C84DC7717C}" type="slidenum">
              <a:rPr lang="ru-RU" sz="1200" spc="-1">
                <a:solidFill>
                  <a:srgbClr val="000000"/>
                </a:solidFill>
                <a:latin typeface="Calibri"/>
              </a:rPr>
              <a:pPr algn="r" defTabSz="918789">
                <a:defRPr/>
              </a:pPr>
              <a:t>3</a:t>
            </a:fld>
            <a:endParaRPr lang="ru-RU" sz="1200" spc="-1">
              <a:solidFill>
                <a:prstClr val="black"/>
              </a:solidFill>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73125" y="884238"/>
            <a:ext cx="5815013" cy="4360862"/>
          </a:xfrm>
        </p:spPr>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p:nvPr>
        </p:nvSpPr>
        <p:spPr/>
        <p:txBody>
          <a:bodyPr/>
          <a:lstStyle/>
          <a:p>
            <a:pPr algn="r"/>
            <a:fld id="{9DBF8916-F071-4EAA-BC23-7101A55C1265}" type="slidenum">
              <a:rPr lang="ru-RU" sz="1400" spc="-1">
                <a:latin typeface="Times New Roman"/>
              </a:rPr>
              <a:t>4</a:t>
            </a:fld>
            <a:endParaRPr lang="ru-RU" sz="1400" spc="-1">
              <a:latin typeface="Times New Roman"/>
            </a:endParaRPr>
          </a:p>
        </p:txBody>
      </p:sp>
    </p:spTree>
    <p:extLst>
      <p:ext uri="{BB962C8B-B14F-4D97-AF65-F5344CB8AC3E}">
        <p14:creationId xmlns:p14="http://schemas.microsoft.com/office/powerpoint/2010/main" val="354231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1192213" y="1246188"/>
            <a:ext cx="4470400" cy="3352800"/>
          </a:xfrm>
          <a:prstGeom prst="rect">
            <a:avLst/>
          </a:prstGeom>
        </p:spPr>
      </p:sp>
      <p:sp>
        <p:nvSpPr>
          <p:cNvPr id="272" name="PlaceHolder 2"/>
          <p:cNvSpPr>
            <a:spLocks noGrp="1"/>
          </p:cNvSpPr>
          <p:nvPr>
            <p:ph type="body"/>
          </p:nvPr>
        </p:nvSpPr>
        <p:spPr>
          <a:xfrm>
            <a:off x="685800" y="4787224"/>
            <a:ext cx="5484600" cy="3914685"/>
          </a:xfrm>
          <a:prstGeom prst="rect">
            <a:avLst/>
          </a:prstGeom>
        </p:spPr>
        <p:txBody>
          <a:bodyPr lIns="0" tIns="0" rIns="0" bIns="0">
            <a:noAutofit/>
          </a:bodyPr>
          <a:lstStyle/>
          <a:p>
            <a:pPr marL="12660" indent="459395">
              <a:tabLst>
                <a:tab pos="0" algn="l"/>
              </a:tabLst>
            </a:pPr>
            <a:endParaRPr lang="ru-RU" spc="-1" dirty="0">
              <a:latin typeface="Arial"/>
            </a:endParaRPr>
          </a:p>
        </p:txBody>
      </p:sp>
      <p:sp>
        <p:nvSpPr>
          <p:cNvPr id="273" name="Номер слайда 3_0"/>
          <p:cNvSpPr/>
          <p:nvPr/>
        </p:nvSpPr>
        <p:spPr>
          <a:xfrm>
            <a:off x="3884762" y="9448345"/>
            <a:ext cx="2970000" cy="496972"/>
          </a:xfrm>
          <a:prstGeom prst="rect">
            <a:avLst/>
          </a:prstGeom>
          <a:noFill/>
          <a:ln w="0">
            <a:noFill/>
          </a:ln>
          <a:effectLst>
            <a:outerShdw dist="25560" dir="10800000">
              <a:srgbClr val="BBE33D"/>
            </a:outerShdw>
          </a:effectLst>
        </p:spPr>
        <p:style>
          <a:lnRef idx="0">
            <a:scrgbClr r="0" g="0" b="0"/>
          </a:lnRef>
          <a:fillRef idx="0">
            <a:scrgbClr r="0" g="0" b="0"/>
          </a:fillRef>
          <a:effectRef idx="0">
            <a:scrgbClr r="0" g="0" b="0"/>
          </a:effectRef>
          <a:fontRef idx="minor"/>
        </p:style>
        <p:txBody>
          <a:bodyPr lIns="90432" tIns="45216" rIns="90432" bIns="45216" anchor="b">
            <a:noAutofit/>
          </a:bodyPr>
          <a:lstStyle/>
          <a:p>
            <a:pPr algn="r" defTabSz="918789">
              <a:defRPr/>
            </a:pPr>
            <a:fld id="{3C5ACF85-7F91-44BD-96EB-980D24B08D86}" type="slidenum">
              <a:rPr lang="x-none" sz="1200" spc="-1">
                <a:solidFill>
                  <a:srgbClr val="000000"/>
                </a:solidFill>
                <a:latin typeface="Times New Roman"/>
              </a:rPr>
              <a:pPr algn="r" defTabSz="918789">
                <a:defRPr/>
              </a:pPr>
              <a:t>5</a:t>
            </a:fld>
            <a:endParaRPr lang="ru-RU" sz="1200" spc="-1">
              <a:solidFill>
                <a:prstClr val="black"/>
              </a:solidFill>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41388" y="746125"/>
            <a:ext cx="4975225" cy="3730625"/>
          </a:xfrm>
        </p:spPr>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p:nvPr>
        </p:nvSpPr>
        <p:spPr/>
        <p:txBody>
          <a:bodyPr/>
          <a:lstStyle/>
          <a:p>
            <a:pPr algn="r"/>
            <a:fld id="{9DBF8916-F071-4EAA-BC23-7101A55C1265}" type="slidenum">
              <a:rPr lang="ru-RU" sz="1400" spc="-1">
                <a:latin typeface="Times New Roman"/>
              </a:rPr>
              <a:t>18</a:t>
            </a:fld>
            <a:endParaRPr lang="ru-RU" sz="1400" spc="-1">
              <a:latin typeface="Times New Roman"/>
            </a:endParaRPr>
          </a:p>
        </p:txBody>
      </p:sp>
    </p:spTree>
    <p:extLst>
      <p:ext uri="{BB962C8B-B14F-4D97-AF65-F5344CB8AC3E}">
        <p14:creationId xmlns:p14="http://schemas.microsoft.com/office/powerpoint/2010/main" val="2943116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41388" y="746125"/>
            <a:ext cx="4975225" cy="3730625"/>
          </a:xfrm>
        </p:spPr>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p:nvPr>
        </p:nvSpPr>
        <p:spPr/>
        <p:txBody>
          <a:bodyPr/>
          <a:lstStyle/>
          <a:p>
            <a:pPr algn="r"/>
            <a:fld id="{9DBF8916-F071-4EAA-BC23-7101A55C1265}" type="slidenum">
              <a:rPr lang="ru-RU" sz="1400" spc="-1">
                <a:latin typeface="Times New Roman"/>
              </a:rPr>
              <a:t>20</a:t>
            </a:fld>
            <a:endParaRPr lang="ru-RU" sz="1400" spc="-1">
              <a:latin typeface="Times New Roman"/>
            </a:endParaRPr>
          </a:p>
        </p:txBody>
      </p:sp>
    </p:spTree>
    <p:extLst>
      <p:ext uri="{BB962C8B-B14F-4D97-AF65-F5344CB8AC3E}">
        <p14:creationId xmlns:p14="http://schemas.microsoft.com/office/powerpoint/2010/main" val="842816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41388" y="746125"/>
            <a:ext cx="4975225" cy="3730625"/>
          </a:xfrm>
        </p:spPr>
      </p:sp>
      <p:sp>
        <p:nvSpPr>
          <p:cNvPr id="3" name="Заметки 2"/>
          <p:cNvSpPr>
            <a:spLocks noGrp="1"/>
          </p:cNvSpPr>
          <p:nvPr>
            <p:ph type="body" idx="1"/>
          </p:nvPr>
        </p:nvSpPr>
        <p:spPr/>
        <p:txBody>
          <a:bodyPr/>
          <a:lstStyle/>
          <a:p>
            <a:pPr indent="452376" algn="just"/>
            <a:r>
              <a:rPr lang="ru-RU" sz="1000" dirty="0">
                <a:latin typeface="Times New Roman" panose="02020603050405020304" pitchFamily="18" charset="0"/>
                <a:ea typeface="Times New Roman" panose="02020603050405020304" pitchFamily="18" charset="0"/>
              </a:rPr>
              <a:t>Инфекция COVID-19 может вызвать серьезное заболевание с развитием осложнений и летальным исходом. Невозможно точно сказать, какое влияние инфекция окажет на Ваше здоровье. В случае заболевания, Вы можете распространить инфекцию среди друзей, членов семьи и окружающих вас людей. Одним из наиболее эффективных и безопасных средств защиты и профилактики заболеваний является вакцинация.</a:t>
            </a:r>
            <a:endParaRPr lang="x-none" sz="1000" dirty="0">
              <a:latin typeface="Times New Roman" panose="02020603050405020304" pitchFamily="18" charset="0"/>
              <a:ea typeface="Times New Roman" panose="02020603050405020304" pitchFamily="18" charset="0"/>
            </a:endParaRPr>
          </a:p>
          <a:p>
            <a:pPr indent="452376" algn="just"/>
            <a:r>
              <a:rPr lang="ru-RU" sz="1000" dirty="0">
                <a:latin typeface="Times New Roman" panose="02020603050405020304" pitchFamily="18" charset="0"/>
                <a:ea typeface="Times New Roman" panose="02020603050405020304" pitchFamily="18" charset="0"/>
              </a:rPr>
              <a:t>В настоящее время в </a:t>
            </a:r>
            <a:r>
              <a:rPr lang="ru-RU" sz="1000" dirty="0" err="1">
                <a:latin typeface="Times New Roman" panose="02020603050405020304" pitchFamily="18" charset="0"/>
                <a:ea typeface="Times New Roman" panose="02020603050405020304" pitchFamily="18" charset="0"/>
              </a:rPr>
              <a:t>г.Минске</a:t>
            </a:r>
            <a:r>
              <a:rPr lang="ru-RU" sz="1000" dirty="0">
                <a:latin typeface="Times New Roman" panose="02020603050405020304" pitchFamily="18" charset="0"/>
                <a:ea typeface="Times New Roman" panose="02020603050405020304" pitchFamily="18" charset="0"/>
              </a:rPr>
              <a:t> проходит кампания вакцинации против инфекции COVID-19. Вакцинация осуществляется с использованием вакцины «Гам-</a:t>
            </a:r>
            <a:r>
              <a:rPr lang="ru-RU" sz="1000" dirty="0" err="1">
                <a:latin typeface="Times New Roman" panose="02020603050405020304" pitchFamily="18" charset="0"/>
                <a:ea typeface="Times New Roman" panose="02020603050405020304" pitchFamily="18" charset="0"/>
              </a:rPr>
              <a:t>Ковид</a:t>
            </a:r>
            <a:r>
              <a:rPr lang="ru-RU" sz="1000" dirty="0">
                <a:latin typeface="Times New Roman" panose="02020603050405020304" pitchFamily="18" charset="0"/>
                <a:ea typeface="Times New Roman" panose="02020603050405020304" pitchFamily="18" charset="0"/>
              </a:rPr>
              <a:t>-</a:t>
            </a:r>
            <a:r>
              <a:rPr lang="ru-RU" sz="1000" dirty="0" err="1">
                <a:latin typeface="Times New Roman" panose="02020603050405020304" pitchFamily="18" charset="0"/>
                <a:ea typeface="Times New Roman" panose="02020603050405020304" pitchFamily="18" charset="0"/>
              </a:rPr>
              <a:t>Вак</a:t>
            </a:r>
            <a:r>
              <a:rPr lang="ru-RU" sz="1000" dirty="0">
                <a:latin typeface="Times New Roman" panose="02020603050405020304" pitchFamily="18" charset="0"/>
                <a:ea typeface="Times New Roman" panose="02020603050405020304" pitchFamily="18" charset="0"/>
              </a:rPr>
              <a:t>» (Спутник V), производства Российской Федерации, за счет средств республиканского бюджета. </a:t>
            </a:r>
            <a:endParaRPr lang="x-none" sz="1000" dirty="0">
              <a:latin typeface="Times New Roman" panose="02020603050405020304" pitchFamily="18" charset="0"/>
              <a:ea typeface="Times New Roman" panose="02020603050405020304" pitchFamily="18" charset="0"/>
            </a:endParaRPr>
          </a:p>
          <a:p>
            <a:pPr indent="452376" algn="just"/>
            <a:r>
              <a:rPr lang="ru-RU" sz="1000" dirty="0">
                <a:latin typeface="Times New Roman" panose="02020603050405020304" pitchFamily="18" charset="0"/>
                <a:ea typeface="Times New Roman" panose="02020603050405020304" pitchFamily="18" charset="0"/>
              </a:rPr>
              <a:t>«Гам-</a:t>
            </a:r>
            <a:r>
              <a:rPr lang="ru-RU" sz="1000" dirty="0" err="1">
                <a:latin typeface="Times New Roman" panose="02020603050405020304" pitchFamily="18" charset="0"/>
                <a:ea typeface="Times New Roman" panose="02020603050405020304" pitchFamily="18" charset="0"/>
              </a:rPr>
              <a:t>Ковид</a:t>
            </a:r>
            <a:r>
              <a:rPr lang="ru-RU" sz="1000" dirty="0">
                <a:latin typeface="Times New Roman" panose="02020603050405020304" pitchFamily="18" charset="0"/>
                <a:ea typeface="Times New Roman" panose="02020603050405020304" pitchFamily="18" charset="0"/>
              </a:rPr>
              <a:t>-</a:t>
            </a:r>
            <a:r>
              <a:rPr lang="ru-RU" sz="1000" dirty="0" err="1">
                <a:latin typeface="Times New Roman" panose="02020603050405020304" pitchFamily="18" charset="0"/>
                <a:ea typeface="Times New Roman" panose="02020603050405020304" pitchFamily="18" charset="0"/>
              </a:rPr>
              <a:t>Вак</a:t>
            </a:r>
            <a:r>
              <a:rPr lang="ru-RU" sz="1000" dirty="0">
                <a:latin typeface="Times New Roman" panose="02020603050405020304" pitchFamily="18" charset="0"/>
                <a:ea typeface="Times New Roman" panose="02020603050405020304" pitchFamily="18" charset="0"/>
              </a:rPr>
              <a:t>» – комбинированная векторная вакцина для профилактики коронавирусной инфекции, вызываемой вирусом SARS-CoV-2, первая в мире зарегистрированная вакцина на основе хорошо изученной платформы вектора аденовируса человека. Вакцина уже зарегистрирована более чем в 30 странах, в том числе в Республике Беларусь. Эффективность в профилактике заболевания COVID-19 достигает более 90%.</a:t>
            </a:r>
            <a:endParaRPr lang="x-none" sz="1000" dirty="0">
              <a:latin typeface="Times New Roman" panose="02020603050405020304" pitchFamily="18" charset="0"/>
              <a:ea typeface="Times New Roman" panose="02020603050405020304" pitchFamily="18" charset="0"/>
            </a:endParaRPr>
          </a:p>
          <a:p>
            <a:pPr indent="452376" algn="just"/>
            <a:r>
              <a:rPr lang="ru-RU" sz="1000" dirty="0">
                <a:latin typeface="Times New Roman" panose="02020603050405020304" pitchFamily="18" charset="0"/>
                <a:ea typeface="Times New Roman" panose="02020603050405020304" pitchFamily="18" charset="0"/>
              </a:rPr>
              <a:t>Процедура вакцинации состоит из 2 инъекций с интервалом 3 недели, которые позволят сформировать полноценную защиту от заболевания.</a:t>
            </a:r>
            <a:endParaRPr lang="x-none" sz="1000" dirty="0">
              <a:latin typeface="Times New Roman" panose="02020603050405020304" pitchFamily="18" charset="0"/>
              <a:ea typeface="Times New Roman" panose="02020603050405020304" pitchFamily="18" charset="0"/>
            </a:endParaRPr>
          </a:p>
          <a:p>
            <a:pPr indent="452376" algn="just"/>
            <a:r>
              <a:rPr lang="ru-RU" sz="1000" dirty="0">
                <a:latin typeface="Times New Roman" panose="02020603050405020304" pitchFamily="18" charset="0"/>
                <a:ea typeface="Times New Roman" panose="02020603050405020304" pitchFamily="18" charset="0"/>
              </a:rPr>
              <a:t>Процедуру вакцинации можно будет пройти в амбулаторно-поликлиническом учреждении по месту медицинского обслуживания.</a:t>
            </a:r>
            <a:endParaRPr lang="x-none" sz="1000" dirty="0">
              <a:latin typeface="Times New Roman" panose="02020603050405020304" pitchFamily="18" charset="0"/>
              <a:ea typeface="Times New Roman" panose="02020603050405020304" pitchFamily="18" charset="0"/>
            </a:endParaRPr>
          </a:p>
          <a:p>
            <a:endParaRPr lang="x-none" dirty="0"/>
          </a:p>
        </p:txBody>
      </p:sp>
      <p:sp>
        <p:nvSpPr>
          <p:cNvPr id="4" name="Номер слайда 3"/>
          <p:cNvSpPr>
            <a:spLocks noGrp="1"/>
          </p:cNvSpPr>
          <p:nvPr>
            <p:ph type="sldNum"/>
          </p:nvPr>
        </p:nvSpPr>
        <p:spPr/>
        <p:txBody>
          <a:bodyPr/>
          <a:lstStyle/>
          <a:p>
            <a:pPr algn="r"/>
            <a:fld id="{9DBF8916-F071-4EAA-BC23-7101A55C1265}" type="slidenum">
              <a:rPr lang="ru-RU" sz="1400" spc="-1">
                <a:latin typeface="Times New Roman"/>
              </a:rPr>
              <a:t>22</a:t>
            </a:fld>
            <a:endParaRPr lang="ru-RU" sz="1400" spc="-1">
              <a:latin typeface="Times New Roman"/>
            </a:endParaRPr>
          </a:p>
        </p:txBody>
      </p:sp>
    </p:spTree>
    <p:extLst>
      <p:ext uri="{BB962C8B-B14F-4D97-AF65-F5344CB8AC3E}">
        <p14:creationId xmlns:p14="http://schemas.microsoft.com/office/powerpoint/2010/main" val="241340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41388" y="746125"/>
            <a:ext cx="4975225" cy="3730625"/>
          </a:xfrm>
        </p:spPr>
      </p:sp>
      <p:sp>
        <p:nvSpPr>
          <p:cNvPr id="3" name="Заметки 2"/>
          <p:cNvSpPr>
            <a:spLocks noGrp="1"/>
          </p:cNvSpPr>
          <p:nvPr>
            <p:ph type="body" idx="1"/>
          </p:nvPr>
        </p:nvSpPr>
        <p:spPr/>
        <p:txBody>
          <a:bodyPr/>
          <a:lstStyle/>
          <a:p>
            <a:pPr indent="452376" algn="just"/>
            <a:r>
              <a:rPr lang="ru-RU" sz="1000" dirty="0">
                <a:latin typeface="Times New Roman" panose="02020603050405020304" pitchFamily="18" charset="0"/>
                <a:ea typeface="Times New Roman" panose="02020603050405020304" pitchFamily="18" charset="0"/>
              </a:rPr>
              <a:t>Препарат состоит из двух компонентов: компонент Ⅰ и компонент Ⅱ. В состав компонента Ⅰ входит рекомбинантный аденовирусный вектор на основе аденовируса человека 26 серотипа, несущий ген белка S-вируса SARS-CoV-2, в состав компонента Ⅱ входит вектор на основе аденовируса человека 5 серотипа, несущий ген белка S вируса SARS-CoV-2.</a:t>
            </a:r>
            <a:endParaRPr lang="x-none" sz="1000" dirty="0">
              <a:latin typeface="Times New Roman" panose="02020603050405020304" pitchFamily="18" charset="0"/>
              <a:ea typeface="Times New Roman" panose="02020603050405020304" pitchFamily="18" charset="0"/>
            </a:endParaRPr>
          </a:p>
          <a:p>
            <a:pPr indent="452376" algn="just"/>
            <a:r>
              <a:rPr lang="ru-RU" sz="1000" i="1" dirty="0">
                <a:latin typeface="Times New Roman" panose="02020603050405020304" pitchFamily="18" charset="0"/>
                <a:ea typeface="Times New Roman" panose="02020603050405020304" pitchFamily="18" charset="0"/>
              </a:rPr>
              <a:t>«Векторы» являются носителями, которые могут доставить генетический материал из другого вируса в клетку. При этом генетический материал аденовируса, который вызывает инфекцию, удаляется и вставляется материал с кодом белка от другого вируса, в данном случае от шипа коронавируса. Этот новый элемент безопасен для организма, но он помогает иммунной системе реагировать и вырабатывать антитела, которые защищают от инфекции</a:t>
            </a:r>
            <a:r>
              <a:rPr lang="ru-RU" sz="1000" dirty="0">
                <a:latin typeface="Times New Roman" panose="02020603050405020304" pitchFamily="18" charset="0"/>
                <a:ea typeface="Times New Roman" panose="02020603050405020304" pitchFamily="18" charset="0"/>
              </a:rPr>
              <a:t>.</a:t>
            </a:r>
            <a:endParaRPr lang="x-none" sz="1000" dirty="0">
              <a:latin typeface="Times New Roman" panose="02020603050405020304" pitchFamily="18" charset="0"/>
              <a:ea typeface="Times New Roman" panose="02020603050405020304" pitchFamily="18" charset="0"/>
            </a:endParaRPr>
          </a:p>
          <a:p>
            <a:endParaRPr lang="x-none" dirty="0"/>
          </a:p>
        </p:txBody>
      </p:sp>
      <p:sp>
        <p:nvSpPr>
          <p:cNvPr id="4" name="Номер слайда 3"/>
          <p:cNvSpPr>
            <a:spLocks noGrp="1"/>
          </p:cNvSpPr>
          <p:nvPr>
            <p:ph type="sldNum"/>
          </p:nvPr>
        </p:nvSpPr>
        <p:spPr/>
        <p:txBody>
          <a:bodyPr/>
          <a:lstStyle/>
          <a:p>
            <a:pPr algn="r"/>
            <a:fld id="{9DBF8916-F071-4EAA-BC23-7101A55C1265}" type="slidenum">
              <a:rPr lang="ru-RU" sz="1400" spc="-1">
                <a:latin typeface="Times New Roman"/>
              </a:rPr>
              <a:t>23</a:t>
            </a:fld>
            <a:endParaRPr lang="ru-RU" sz="1400" spc="-1">
              <a:latin typeface="Times New Roman"/>
            </a:endParaRPr>
          </a:p>
        </p:txBody>
      </p:sp>
    </p:spTree>
    <p:extLst>
      <p:ext uri="{BB962C8B-B14F-4D97-AF65-F5344CB8AC3E}">
        <p14:creationId xmlns:p14="http://schemas.microsoft.com/office/powerpoint/2010/main" val="2382564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11.06.2021</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11.06.2021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11.06.2021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89" name="PlaceHolder 1"/>
          <p:cNvSpPr>
            <a:spLocks noGrp="1"/>
          </p:cNvSpPr>
          <p:nvPr>
            <p:ph type="title"/>
          </p:nvPr>
        </p:nvSpPr>
        <p:spPr>
          <a:xfrm>
            <a:off x="628560" y="365040"/>
            <a:ext cx="7886430" cy="1325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90" name="PlaceHolder 2"/>
          <p:cNvSpPr>
            <a:spLocks noGrp="1"/>
          </p:cNvSpPr>
          <p:nvPr>
            <p:ph type="subTitle"/>
          </p:nvPr>
        </p:nvSpPr>
        <p:spPr>
          <a:xfrm>
            <a:off x="628560" y="1825560"/>
            <a:ext cx="7886430" cy="4350960"/>
          </a:xfrm>
          <a:prstGeom prst="rect">
            <a:avLst/>
          </a:prstGeom>
        </p:spPr>
        <p:txBody>
          <a:bodyPr lIns="0" tIns="0" rIns="0" bIns="0" anchor="ctr">
            <a:noAutofit/>
          </a:bodyPr>
          <a:lstStyle/>
          <a:p>
            <a:pPr algn="ctr"/>
            <a:endParaRPr lang="ru-RU" sz="3200" b="0" strike="noStrike" spc="-1">
              <a:latin typeface="Arial"/>
            </a:endParaRPr>
          </a:p>
        </p:txBody>
      </p:sp>
    </p:spTree>
    <p:extLst>
      <p:ext uri="{BB962C8B-B14F-4D97-AF65-F5344CB8AC3E}">
        <p14:creationId xmlns:p14="http://schemas.microsoft.com/office/powerpoint/2010/main" val="999885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11.06.2021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11.06.2021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11.06.2021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11.06.2021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11.06.2021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11.06.2021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11.06.2021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11.06.2021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725C68B6-61C2-468F-89AB-4B9F7531AA68}"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6E36-FD25-4E2D-B0AA-010F637433A0}" type="datetimeFigureOut">
              <a:rPr lang="ru-RU" smtClean="0"/>
              <a:pPr/>
              <a:t>11.06.2021</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5C68B6-61C2-468F-89AB-4B9F7531AA68}"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6.jpeg"/><Relationship Id="rId5" Type="http://schemas.openxmlformats.org/officeDocument/2006/relationships/diagramQuickStyle" Target="../diagrams/quickStyle1.xml"/><Relationship Id="rId15" Type="http://schemas.openxmlformats.org/officeDocument/2006/relationships/image" Target="../media/image10.png"/><Relationship Id="rId10" Type="http://schemas.openxmlformats.org/officeDocument/2006/relationships/image" Target="../media/image5.jpeg"/><Relationship Id="rId4" Type="http://schemas.openxmlformats.org/officeDocument/2006/relationships/diagramLayout" Target="../diagrams/layout1.xml"/><Relationship Id="rId9" Type="http://schemas.openxmlformats.org/officeDocument/2006/relationships/image" Target="../media/image4.jpe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thelancet.com/journals/lancet/article/PIIS0140-6736(21)00234-8/fulltext" TargetMode="Externa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Заголовок 64"/>
          <p:cNvSpPr>
            <a:spLocks noGrp="1"/>
          </p:cNvSpPr>
          <p:nvPr>
            <p:ph type="title"/>
          </p:nvPr>
        </p:nvSpPr>
        <p:spPr>
          <a:xfrm>
            <a:off x="428596" y="214290"/>
            <a:ext cx="8215370" cy="1270494"/>
          </a:xfrm>
          <a:ln>
            <a:miter lim="800000"/>
            <a:headEnd/>
            <a:tailEnd/>
          </a:ln>
        </p:spPr>
        <p:txBody>
          <a:bodyPr>
            <a:normAutofit/>
            <a:scene3d>
              <a:camera prst="orthographicFront"/>
              <a:lightRig rig="threePt" dir="t"/>
            </a:scene3d>
            <a:sp3d extrusionH="57150">
              <a:bevelT w="57150" h="38100" prst="hardEdge"/>
            </a:sp3d>
          </a:bodyPr>
          <a:lstStyle/>
          <a:p>
            <a:pPr algn="ctr" eaLnBrk="1" fontAlgn="auto" hangingPunct="1">
              <a:lnSpc>
                <a:spcPct val="80000"/>
              </a:lnSpc>
              <a:spcAft>
                <a:spcPts val="0"/>
              </a:spcAft>
              <a:defRPr/>
            </a:pPr>
            <a:r>
              <a:rPr lang="ru-RU" sz="2800" b="1" dirty="0">
                <a:ln/>
                <a:solidFill>
                  <a:srgbClr val="C00000"/>
                </a:solidFill>
                <a:effectLst>
                  <a:outerShdw blurRad="38100" dist="19050" dir="2700000" algn="tl" rotWithShape="0">
                    <a:schemeClr val="dk1">
                      <a:lumMod val="50000"/>
                      <a:alpha val="40000"/>
                    </a:schemeClr>
                  </a:outerShdw>
                </a:effectLst>
                <a:latin typeface="Arial Black" panose="020B0A04020102020204" pitchFamily="34" charset="0"/>
                <a:cs typeface="Times New Roman" pitchFamily="18" charset="0"/>
              </a:rPr>
              <a:t>Учреждение здравоохранения </a:t>
            </a:r>
            <a:r>
              <a:rPr lang="ru-RU" sz="2800" b="1" dirty="0" smtClean="0">
                <a:ln/>
                <a:solidFill>
                  <a:srgbClr val="C00000"/>
                </a:solidFill>
                <a:effectLst>
                  <a:outerShdw blurRad="38100" dist="19050" dir="2700000" algn="tl" rotWithShape="0">
                    <a:schemeClr val="dk1">
                      <a:lumMod val="50000"/>
                      <a:alpha val="40000"/>
                    </a:schemeClr>
                  </a:outerShdw>
                </a:effectLst>
                <a:latin typeface="Arial Black" panose="020B0A04020102020204" pitchFamily="34" charset="0"/>
                <a:cs typeface="Times New Roman" pitchFamily="18" charset="0"/>
              </a:rPr>
              <a:t/>
            </a:r>
            <a:br>
              <a:rPr lang="ru-RU" sz="2800" b="1" dirty="0" smtClean="0">
                <a:ln/>
                <a:solidFill>
                  <a:srgbClr val="C00000"/>
                </a:solidFill>
                <a:effectLst>
                  <a:outerShdw blurRad="38100" dist="19050" dir="2700000" algn="tl" rotWithShape="0">
                    <a:schemeClr val="dk1">
                      <a:lumMod val="50000"/>
                      <a:alpha val="40000"/>
                    </a:schemeClr>
                  </a:outerShdw>
                </a:effectLst>
                <a:latin typeface="Arial Black" panose="020B0A04020102020204" pitchFamily="34" charset="0"/>
                <a:cs typeface="Times New Roman" pitchFamily="18" charset="0"/>
              </a:rPr>
            </a:br>
            <a:r>
              <a:rPr lang="ru-RU" sz="2800" b="1" dirty="0" smtClean="0">
                <a:ln/>
                <a:solidFill>
                  <a:srgbClr val="C00000"/>
                </a:solidFill>
                <a:effectLst>
                  <a:outerShdw blurRad="38100" dist="19050" dir="2700000" algn="tl" rotWithShape="0">
                    <a:schemeClr val="dk1">
                      <a:lumMod val="50000"/>
                      <a:alpha val="40000"/>
                    </a:schemeClr>
                  </a:outerShdw>
                </a:effectLst>
                <a:latin typeface="Arial Black" panose="020B0A04020102020204" pitchFamily="34" charset="0"/>
                <a:cs typeface="Times New Roman" pitchFamily="18" charset="0"/>
              </a:rPr>
              <a:t>«3-я городская детская клиническая поликлиника» </a:t>
            </a:r>
            <a:endParaRPr lang="ru-RU" sz="2800" b="1" dirty="0">
              <a:ln/>
              <a:solidFill>
                <a:srgbClr val="C00000"/>
              </a:solidFill>
              <a:effectLst>
                <a:outerShdw blurRad="38100" dist="19050" dir="2700000" algn="tl" rotWithShape="0">
                  <a:schemeClr val="dk1">
                    <a:lumMod val="50000"/>
                    <a:alpha val="40000"/>
                  </a:schemeClr>
                </a:outerShdw>
              </a:effectLst>
              <a:latin typeface="Arial Black" panose="020B0A04020102020204" pitchFamily="34" charset="0"/>
              <a:cs typeface="Times New Roman" pitchFamily="18" charset="0"/>
            </a:endParaRPr>
          </a:p>
        </p:txBody>
      </p:sp>
      <p:sp>
        <p:nvSpPr>
          <p:cNvPr id="4" name="TextBox 3"/>
          <p:cNvSpPr txBox="1"/>
          <p:nvPr/>
        </p:nvSpPr>
        <p:spPr>
          <a:xfrm>
            <a:off x="1835696" y="5085184"/>
            <a:ext cx="6308204" cy="1200329"/>
          </a:xfrm>
          <a:prstGeom prst="rect">
            <a:avLst/>
          </a:prstGeom>
          <a:noFill/>
        </p:spPr>
        <p:txBody>
          <a:bodyPr wrap="square" rtlCol="0">
            <a:spAutoFit/>
          </a:bodyPr>
          <a:lstStyle/>
          <a:p>
            <a:pPr algn="ctr"/>
            <a:r>
              <a:rPr lang="ru-RU" sz="3600" b="1" dirty="0" smtClean="0">
                <a:latin typeface="Times New Roman" panose="02020603050405020304" pitchFamily="18" charset="0"/>
                <a:cs typeface="Times New Roman" panose="02020603050405020304" pitchFamily="18" charset="0"/>
              </a:rPr>
              <a:t>Вместе победим  </a:t>
            </a:r>
            <a:r>
              <a:rPr lang="en-US" sz="3600" b="1" cap="all" dirty="0" err="1">
                <a:latin typeface="Times New Roman" panose="02020603050405020304" pitchFamily="18" charset="0"/>
                <a:cs typeface="Times New Roman" panose="02020603050405020304" pitchFamily="18" charset="0"/>
              </a:rPr>
              <a:t>Covid</a:t>
            </a:r>
            <a:r>
              <a:rPr lang="en-US" sz="3600" b="1" cap="all" dirty="0">
                <a:latin typeface="Times New Roman" panose="02020603050405020304" pitchFamily="18" charset="0"/>
                <a:cs typeface="Times New Roman" panose="02020603050405020304" pitchFamily="18" charset="0"/>
              </a:rPr>
              <a:t>- 19</a:t>
            </a:r>
            <a:endParaRPr lang="ru-RU" sz="3600" b="1" cap="all" dirty="0">
              <a:latin typeface="Times New Roman" panose="02020603050405020304" pitchFamily="18" charset="0"/>
              <a:cs typeface="Times New Roman" panose="02020603050405020304" pitchFamily="18" charset="0"/>
            </a:endParaRPr>
          </a:p>
          <a:p>
            <a:pPr algn="ctr"/>
            <a:r>
              <a:rPr lang="ru-RU" sz="3600" b="1" dirty="0" smtClean="0">
                <a:solidFill>
                  <a:srgbClr val="FF0000"/>
                </a:solidFill>
                <a:latin typeface="Times New Roman" panose="02020603050405020304" pitchFamily="18" charset="0"/>
                <a:cs typeface="Times New Roman" panose="02020603050405020304" pitchFamily="18" charset="0"/>
              </a:rPr>
              <a:t> </a:t>
            </a:r>
            <a:endParaRPr lang="ru-RU" sz="3600" b="1"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4786314" y="2357430"/>
            <a:ext cx="3357586" cy="523220"/>
          </a:xfrm>
          <a:prstGeom prst="rect">
            <a:avLst/>
          </a:prstGeom>
        </p:spPr>
        <p:txBody>
          <a:bodyPr wrap="square">
            <a:spAutoFit/>
          </a:bodyPr>
          <a:lstStyle/>
          <a:p>
            <a:r>
              <a:rPr lang="ru-RU" sz="2800" b="1" dirty="0"/>
              <a:t> </a:t>
            </a:r>
          </a:p>
        </p:txBody>
      </p:sp>
      <p:sp>
        <p:nvSpPr>
          <p:cNvPr id="10" name="Прямоугольник 9"/>
          <p:cNvSpPr/>
          <p:nvPr/>
        </p:nvSpPr>
        <p:spPr>
          <a:xfrm>
            <a:off x="5004048" y="1928802"/>
            <a:ext cx="4032448" cy="2492990"/>
          </a:xfrm>
          <a:prstGeom prst="rect">
            <a:avLst/>
          </a:prstGeom>
        </p:spPr>
        <p:txBody>
          <a:bodyPr wrap="square">
            <a:spAutoFit/>
          </a:bodyPr>
          <a:lstStyle/>
          <a:p>
            <a:pPr algn="ctr"/>
            <a:r>
              <a:rPr lang="ru-RU" sz="2800" b="1" cap="all" dirty="0"/>
              <a:t> </a:t>
            </a:r>
          </a:p>
          <a:p>
            <a:pPr algn="ctr"/>
            <a:r>
              <a:rPr lang="ru-RU" sz="2000" b="1" cap="all" dirty="0" smtClean="0">
                <a:latin typeface="Times New Roman" panose="02020603050405020304" pitchFamily="18" charset="0"/>
                <a:cs typeface="Times New Roman" panose="02020603050405020304" pitchFamily="18" charset="0"/>
              </a:rPr>
              <a:t>Профилактика</a:t>
            </a:r>
            <a:r>
              <a:rPr lang="ru-RU" sz="2000" b="1" cap="all" dirty="0">
                <a:latin typeface="Times New Roman" panose="02020603050405020304" pitchFamily="18" charset="0"/>
                <a:cs typeface="Times New Roman" panose="02020603050405020304" pitchFamily="18" charset="0"/>
              </a:rPr>
              <a:t>, диагностика и лечение</a:t>
            </a:r>
          </a:p>
          <a:p>
            <a:pPr algn="ctr"/>
            <a:r>
              <a:rPr lang="ru-RU" sz="2000" b="1" cap="all" dirty="0" err="1">
                <a:latin typeface="Times New Roman" panose="02020603050405020304" pitchFamily="18" charset="0"/>
                <a:cs typeface="Times New Roman" panose="02020603050405020304" pitchFamily="18" charset="0"/>
              </a:rPr>
              <a:t>КОРОНАВИРУСНой</a:t>
            </a:r>
            <a:r>
              <a:rPr lang="ru-RU" sz="2000" b="1" cap="all" dirty="0">
                <a:latin typeface="Times New Roman" panose="02020603050405020304" pitchFamily="18" charset="0"/>
                <a:cs typeface="Times New Roman" panose="02020603050405020304" pitchFamily="18" charset="0"/>
              </a:rPr>
              <a:t> </a:t>
            </a:r>
            <a:r>
              <a:rPr lang="ru-RU" sz="2000" b="1" cap="all" dirty="0" err="1">
                <a:latin typeface="Times New Roman" panose="02020603050405020304" pitchFamily="18" charset="0"/>
                <a:cs typeface="Times New Roman" panose="02020603050405020304" pitchFamily="18" charset="0"/>
              </a:rPr>
              <a:t>ИНФЕКЦИи</a:t>
            </a:r>
            <a:r>
              <a:rPr lang="ru-RU" sz="2000" b="1" cap="all" dirty="0">
                <a:latin typeface="Times New Roman" panose="02020603050405020304" pitchFamily="18" charset="0"/>
                <a:cs typeface="Times New Roman" panose="02020603050405020304" pitchFamily="18" charset="0"/>
              </a:rPr>
              <a:t>  </a:t>
            </a:r>
            <a:endParaRPr lang="en-US" sz="2000" b="1" cap="all" dirty="0">
              <a:latin typeface="Times New Roman" panose="02020603050405020304" pitchFamily="18" charset="0"/>
              <a:cs typeface="Times New Roman" panose="02020603050405020304" pitchFamily="18" charset="0"/>
            </a:endParaRPr>
          </a:p>
          <a:p>
            <a:pPr algn="ctr"/>
            <a:r>
              <a:rPr lang="en-US" sz="2000" b="1" cap="all" dirty="0" err="1">
                <a:latin typeface="Times New Roman" panose="02020603050405020304" pitchFamily="18" charset="0"/>
                <a:cs typeface="Times New Roman" panose="02020603050405020304" pitchFamily="18" charset="0"/>
              </a:rPr>
              <a:t>Covid</a:t>
            </a:r>
            <a:r>
              <a:rPr lang="en-US" sz="2000" b="1" cap="all" dirty="0">
                <a:latin typeface="Times New Roman" panose="02020603050405020304" pitchFamily="18" charset="0"/>
                <a:cs typeface="Times New Roman" panose="02020603050405020304" pitchFamily="18" charset="0"/>
              </a:rPr>
              <a:t>- 19</a:t>
            </a:r>
            <a:endParaRPr lang="ru-RU" sz="2000" b="1" cap="all" dirty="0">
              <a:latin typeface="Times New Roman" panose="02020603050405020304" pitchFamily="18" charset="0"/>
              <a:cs typeface="Times New Roman" panose="02020603050405020304" pitchFamily="18" charset="0"/>
            </a:endParaRPr>
          </a:p>
          <a:p>
            <a:pPr algn="ctr"/>
            <a:endParaRPr lang="ru-RU" sz="2800" dirty="0"/>
          </a:p>
        </p:txBody>
      </p:sp>
      <p:pic>
        <p:nvPicPr>
          <p:cNvPr id="1027" name="Picture 3" descr="C:\Users\vrach-metod\Desktop\картинки\images (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9552" y="1928802"/>
            <a:ext cx="4246762" cy="2796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57200" y="188640"/>
            <a:ext cx="8229600" cy="648072"/>
          </a:xfrm>
        </p:spPr>
        <p:txBody>
          <a:bodyPr>
            <a:normAutofit fontScale="90000"/>
          </a:bodyPr>
          <a:lstStyle/>
          <a:p>
            <a:pPr algn="ctr"/>
            <a:r>
              <a:rPr lang="ru-RU" sz="2800" b="1" dirty="0">
                <a:solidFill>
                  <a:srgbClr val="C00000"/>
                </a:solidFill>
                <a:latin typeface="Times New Roman" panose="02020603050405020304" pitchFamily="18" charset="0"/>
                <a:cs typeface="Times New Roman" panose="02020603050405020304" pitchFamily="18" charset="0"/>
              </a:rPr>
              <a:t>Компьютерная томография органов  грудной клетки</a:t>
            </a:r>
          </a:p>
        </p:txBody>
      </p:sp>
      <p:sp>
        <p:nvSpPr>
          <p:cNvPr id="8" name="Текст 7"/>
          <p:cNvSpPr>
            <a:spLocks noGrp="1"/>
          </p:cNvSpPr>
          <p:nvPr>
            <p:ph type="body" idx="1"/>
          </p:nvPr>
        </p:nvSpPr>
        <p:spPr>
          <a:xfrm>
            <a:off x="457200" y="908720"/>
            <a:ext cx="4186808" cy="3816424"/>
          </a:xfrm>
        </p:spPr>
        <p:txBody>
          <a:bodyPr/>
          <a:lstStyle/>
          <a:p>
            <a:pPr algn="ctr"/>
            <a:r>
              <a:rPr lang="ru-RU" sz="1600" dirty="0">
                <a:solidFill>
                  <a:schemeClr val="tx1"/>
                </a:solidFill>
                <a:latin typeface="Times New Roman" panose="02020603050405020304" pitchFamily="18" charset="0"/>
                <a:cs typeface="Times New Roman" panose="02020603050405020304" pitchFamily="18" charset="0"/>
              </a:rPr>
              <a:t>Преимущества КТ легких -высокая информативность , максимальная чувствительность.</a:t>
            </a:r>
          </a:p>
          <a:p>
            <a:pPr algn="ctr"/>
            <a:r>
              <a:rPr lang="ru-RU" sz="1600" dirty="0">
                <a:solidFill>
                  <a:schemeClr val="tx1"/>
                </a:solidFill>
                <a:latin typeface="Times New Roman" panose="02020603050405020304" pitchFamily="18" charset="0"/>
                <a:cs typeface="Times New Roman" panose="02020603050405020304" pitchFamily="18" charset="0"/>
              </a:rPr>
              <a:t>Компьютерная томография позволяет «увидеть» структуру легких.</a:t>
            </a:r>
          </a:p>
          <a:p>
            <a:pPr algn="ctr"/>
            <a:r>
              <a:rPr lang="ru-RU" sz="1600" dirty="0">
                <a:solidFill>
                  <a:schemeClr val="tx1"/>
                </a:solidFill>
                <a:latin typeface="Times New Roman" panose="02020603050405020304" pitchFamily="18" charset="0"/>
                <a:cs typeface="Times New Roman" panose="02020603050405020304" pitchFamily="18" charset="0"/>
              </a:rPr>
              <a:t>Основные признаки – </a:t>
            </a:r>
          </a:p>
          <a:p>
            <a:pPr algn="ctr"/>
            <a:r>
              <a:rPr lang="ru-RU" sz="1600" dirty="0">
                <a:solidFill>
                  <a:schemeClr val="tx1"/>
                </a:solidFill>
                <a:latin typeface="Times New Roman" panose="02020603050405020304" pitchFamily="18" charset="0"/>
                <a:cs typeface="Times New Roman" panose="02020603050405020304" pitchFamily="18" charset="0"/>
              </a:rPr>
              <a:t>многочисленные  уплотнения по типу «матового стекла». </a:t>
            </a:r>
          </a:p>
          <a:p>
            <a:pPr algn="ctr"/>
            <a:r>
              <a:rPr lang="ru-RU" sz="1600" dirty="0">
                <a:solidFill>
                  <a:schemeClr val="tx1"/>
                </a:solidFill>
                <a:latin typeface="Times New Roman" panose="02020603050405020304" pitchFamily="18" charset="0"/>
                <a:cs typeface="Times New Roman" panose="02020603050405020304" pitchFamily="18" charset="0"/>
              </a:rPr>
              <a:t>У пациентов с COVID-19 в 56% случаев в первые 3 дня  изменения при КТ - исследовании легких могут отсутствовать</a:t>
            </a:r>
          </a:p>
          <a:p>
            <a:endParaRPr lang="ru-RU" sz="1200" dirty="0"/>
          </a:p>
        </p:txBody>
      </p:sp>
      <p:sp>
        <p:nvSpPr>
          <p:cNvPr id="10" name="Текст 9"/>
          <p:cNvSpPr>
            <a:spLocks noGrp="1"/>
          </p:cNvSpPr>
          <p:nvPr>
            <p:ph type="body" sz="half" idx="3"/>
          </p:nvPr>
        </p:nvSpPr>
        <p:spPr>
          <a:xfrm>
            <a:off x="4860032" y="980728"/>
            <a:ext cx="4104456" cy="4248472"/>
          </a:xfrm>
        </p:spPr>
        <p:txBody>
          <a:bodyPr>
            <a:normAutofit fontScale="32500" lnSpcReduction="20000"/>
          </a:bodyPr>
          <a:lstStyle/>
          <a:p>
            <a:pPr algn="ctr">
              <a:lnSpc>
                <a:spcPct val="120000"/>
              </a:lnSpc>
            </a:pPr>
            <a:r>
              <a:rPr lang="ru-RU" sz="4900" dirty="0">
                <a:solidFill>
                  <a:schemeClr val="tx1"/>
                </a:solidFill>
                <a:latin typeface="Times New Roman" panose="02020603050405020304" pitchFamily="18" charset="0"/>
                <a:cs typeface="Times New Roman" panose="02020603050405020304" pitchFamily="18" charset="0"/>
              </a:rPr>
              <a:t>Процедуру компьютерной томографии </a:t>
            </a:r>
          </a:p>
          <a:p>
            <a:pPr algn="ctr">
              <a:lnSpc>
                <a:spcPct val="120000"/>
              </a:lnSpc>
            </a:pPr>
            <a:r>
              <a:rPr lang="ru-RU" sz="4900" dirty="0">
                <a:solidFill>
                  <a:schemeClr val="tx1"/>
                </a:solidFill>
                <a:latin typeface="Times New Roman" panose="02020603050405020304" pitchFamily="18" charset="0"/>
                <a:cs typeface="Times New Roman" panose="02020603050405020304" pitchFamily="18" charset="0"/>
              </a:rPr>
              <a:t>нужно проводить только по назначению врача.</a:t>
            </a:r>
          </a:p>
          <a:p>
            <a:endParaRPr lang="ru-RU" sz="4900" dirty="0">
              <a:solidFill>
                <a:schemeClr val="tx1"/>
              </a:solidFill>
              <a:latin typeface="Times New Roman" panose="02020603050405020304" pitchFamily="18" charset="0"/>
              <a:cs typeface="Times New Roman" panose="02020603050405020304" pitchFamily="18" charset="0"/>
            </a:endParaRPr>
          </a:p>
          <a:p>
            <a:pPr algn="just">
              <a:lnSpc>
                <a:spcPct val="120000"/>
              </a:lnSpc>
            </a:pPr>
            <a:r>
              <a:rPr lang="ru-RU" sz="4900" dirty="0">
                <a:solidFill>
                  <a:schemeClr val="tx1"/>
                </a:solidFill>
                <a:latin typeface="Times New Roman" panose="02020603050405020304" pitchFamily="18" charset="0"/>
                <a:cs typeface="Times New Roman" panose="02020603050405020304" pitchFamily="18" charset="0"/>
              </a:rPr>
              <a:t>Для этого должны быть соответствующие показания — например, у человека долго, более 4–5 дней, держится температура выше 38–39 градусов, при осмотре, прослушивании врач обнаруживает какие-то изменения в легких, изменения со стороны функции дыхания и т.д.</a:t>
            </a:r>
          </a:p>
          <a:p>
            <a:pPr>
              <a:lnSpc>
                <a:spcPct val="120000"/>
              </a:lnSpc>
            </a:pPr>
            <a:endParaRPr lang="ru-RU" sz="4900" dirty="0">
              <a:solidFill>
                <a:schemeClr val="tx1"/>
              </a:solidFill>
              <a:latin typeface="Times New Roman" panose="02020603050405020304" pitchFamily="18" charset="0"/>
              <a:cs typeface="Times New Roman" panose="02020603050405020304" pitchFamily="18" charset="0"/>
            </a:endParaRPr>
          </a:p>
          <a:p>
            <a:pPr>
              <a:lnSpc>
                <a:spcPct val="120000"/>
              </a:lnSpc>
            </a:pPr>
            <a:r>
              <a:rPr lang="ru-RU" sz="4900" dirty="0">
                <a:solidFill>
                  <a:schemeClr val="tx1"/>
                </a:solidFill>
                <a:latin typeface="Times New Roman" panose="02020603050405020304" pitchFamily="18" charset="0"/>
                <a:cs typeface="Times New Roman" panose="02020603050405020304" pitchFamily="18" charset="0"/>
              </a:rPr>
              <a:t> </a:t>
            </a:r>
          </a:p>
          <a:p>
            <a:r>
              <a:rPr lang="ru-RU" sz="4900" dirty="0">
                <a:latin typeface="Times New Roman" panose="02020603050405020304" pitchFamily="18" charset="0"/>
                <a:cs typeface="Times New Roman" panose="02020603050405020304" pitchFamily="18" charset="0"/>
              </a:rPr>
              <a:t> </a:t>
            </a:r>
          </a:p>
          <a:p>
            <a:r>
              <a:rPr lang="ru-RU" dirty="0"/>
              <a:t> </a:t>
            </a:r>
          </a:p>
          <a:p>
            <a:r>
              <a:rPr lang="ru-RU" dirty="0"/>
              <a:t> </a:t>
            </a:r>
          </a:p>
          <a:p>
            <a:r>
              <a:rPr lang="ru-RU" dirty="0"/>
              <a:t> </a:t>
            </a:r>
          </a:p>
        </p:txBody>
      </p:sp>
      <p:pic>
        <p:nvPicPr>
          <p:cNvPr id="5122" name="Picture 2" descr="C:\Users\vrach-metod\Desktop\картинки\кт легких.jpg"/>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755576" y="4293096"/>
            <a:ext cx="2716510" cy="244827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vrach-metod\Desktop\картинки\легкие.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627686" y="4293096"/>
            <a:ext cx="2472705"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525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609600" y="1176997"/>
            <a:ext cx="2212848" cy="1027868"/>
          </a:xfrm>
        </p:spPr>
        <p:txBody>
          <a:bodyPr>
            <a:normAutofit/>
          </a:bodyPr>
          <a:lstStyle/>
          <a:p>
            <a:pPr algn="ctr"/>
            <a:r>
              <a:rPr lang="ru-RU" sz="2800" dirty="0">
                <a:solidFill>
                  <a:srgbClr val="C00000"/>
                </a:solidFill>
                <a:latin typeface="Times New Roman" panose="02020603050405020304" pitchFamily="18" charset="0"/>
                <a:cs typeface="Times New Roman" panose="02020603050405020304" pitchFamily="18" charset="0"/>
              </a:rPr>
              <a:t>КТ -легких</a:t>
            </a:r>
          </a:p>
        </p:txBody>
      </p:sp>
      <p:sp>
        <p:nvSpPr>
          <p:cNvPr id="9" name="Текст 8"/>
          <p:cNvSpPr>
            <a:spLocks noGrp="1"/>
          </p:cNvSpPr>
          <p:nvPr>
            <p:ph type="body" sz="half" idx="2"/>
          </p:nvPr>
        </p:nvSpPr>
        <p:spPr>
          <a:xfrm>
            <a:off x="251520" y="2348880"/>
            <a:ext cx="3024336" cy="3888432"/>
          </a:xfrm>
        </p:spPr>
        <p:txBody>
          <a:bodyPr>
            <a:noAutofit/>
          </a:bodyPr>
          <a:lstStyle/>
          <a:p>
            <a:pPr algn="ctr"/>
            <a:r>
              <a:rPr lang="ru-RU" sz="1800" b="1" dirty="0">
                <a:latin typeface="Times New Roman" panose="02020603050405020304" pitchFamily="18" charset="0"/>
                <a:cs typeface="Times New Roman" panose="02020603050405020304" pitchFamily="18" charset="0"/>
              </a:rPr>
              <a:t>«На всякий случай» томографию </a:t>
            </a:r>
          </a:p>
          <a:p>
            <a:pPr algn="ctr"/>
            <a:r>
              <a:rPr lang="ru-RU" sz="1800" b="1" dirty="0">
                <a:latin typeface="Times New Roman" panose="02020603050405020304" pitchFamily="18" charset="0"/>
                <a:cs typeface="Times New Roman" panose="02020603050405020304" pitchFamily="18" charset="0"/>
              </a:rPr>
              <a:t>делать</a:t>
            </a:r>
          </a:p>
          <a:p>
            <a:pPr algn="ctr"/>
            <a:r>
              <a:rPr lang="ru-RU" sz="1800" b="1" dirty="0">
                <a:latin typeface="Times New Roman" panose="02020603050405020304" pitchFamily="18" charset="0"/>
                <a:cs typeface="Times New Roman" panose="02020603050405020304" pitchFamily="18" charset="0"/>
              </a:rPr>
              <a:t> не стоит, </a:t>
            </a:r>
          </a:p>
          <a:p>
            <a:pPr algn="ctr"/>
            <a:r>
              <a:rPr lang="ru-RU" sz="1800" b="1" dirty="0">
                <a:latin typeface="Times New Roman" panose="02020603050405020304" pitchFamily="18" charset="0"/>
                <a:cs typeface="Times New Roman" panose="02020603050405020304" pitchFamily="18" charset="0"/>
              </a:rPr>
              <a:t>так как это серьезная лучевая нагрузка на организм.</a:t>
            </a:r>
          </a:p>
          <a:p>
            <a:pPr algn="ctr"/>
            <a:r>
              <a:rPr lang="ru-RU" sz="1800" b="1" dirty="0">
                <a:latin typeface="Times New Roman" panose="02020603050405020304" pitchFamily="18" charset="0"/>
                <a:cs typeface="Times New Roman" panose="02020603050405020304" pitchFamily="18" charset="0"/>
              </a:rPr>
              <a:t> «Один раз сделать КТ — это такая доза облучения, как если бы вы   еженедельно </a:t>
            </a:r>
          </a:p>
          <a:p>
            <a:pPr algn="ctr"/>
            <a:r>
              <a:rPr lang="ru-RU" sz="1800" b="1" dirty="0">
                <a:latin typeface="Times New Roman" panose="02020603050405020304" pitchFamily="18" charset="0"/>
                <a:cs typeface="Times New Roman" panose="02020603050405020304" pitchFamily="18" charset="0"/>
              </a:rPr>
              <a:t>в течение года делали рентген»</a:t>
            </a:r>
          </a:p>
          <a:p>
            <a:endParaRPr lang="ru-RU" sz="1800" dirty="0">
              <a:latin typeface="Times New Roman" panose="02020603050405020304" pitchFamily="18" charset="0"/>
              <a:cs typeface="Times New Roman" panose="02020603050405020304" pitchFamily="18" charset="0"/>
            </a:endParaRPr>
          </a:p>
        </p:txBody>
      </p:sp>
      <p:pic>
        <p:nvPicPr>
          <p:cNvPr id="10242" name="Picture 2" descr="C:\Users\vrach-metod\Desktop\картинки\756051864285951.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3658" r="1365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538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1224136"/>
          </a:xfrm>
        </p:spPr>
        <p:txBody>
          <a:bodyPr>
            <a:normAutofit fontScale="90000"/>
          </a:bodyPr>
          <a:lstStyle/>
          <a:p>
            <a:pPr algn="ctr"/>
            <a:r>
              <a:rPr lang="ru-RU" sz="2800" b="1" dirty="0">
                <a:solidFill>
                  <a:srgbClr val="C00000"/>
                </a:solidFill>
                <a:latin typeface="Times New Roman" panose="02020603050405020304" pitchFamily="18" charset="0"/>
                <a:cs typeface="Times New Roman" panose="02020603050405020304" pitchFamily="18" charset="0"/>
              </a:rPr>
              <a:t>Осложнения </a:t>
            </a:r>
            <a:r>
              <a:rPr lang="ru-RU" sz="2800" b="1" dirty="0" err="1">
                <a:solidFill>
                  <a:srgbClr val="C00000"/>
                </a:solidFill>
                <a:latin typeface="Times New Roman" panose="02020603050405020304" pitchFamily="18" charset="0"/>
                <a:cs typeface="Times New Roman" panose="02020603050405020304" pitchFamily="18" charset="0"/>
              </a:rPr>
              <a:t>короновирусной</a:t>
            </a:r>
            <a:r>
              <a:rPr lang="ru-RU" sz="2800" b="1" dirty="0">
                <a:solidFill>
                  <a:srgbClr val="C00000"/>
                </a:solidFill>
                <a:latin typeface="Times New Roman" panose="02020603050405020304" pitchFamily="18" charset="0"/>
                <a:cs typeface="Times New Roman" panose="02020603050405020304" pitchFamily="18" charset="0"/>
              </a:rPr>
              <a:t> инфекции</a:t>
            </a:r>
            <a:r>
              <a:rPr lang="ru-RU" dirty="0"/>
              <a:t/>
            </a:r>
            <a:br>
              <a:rPr lang="ru-RU" dirty="0"/>
            </a:br>
            <a:endParaRPr lang="ru-RU" dirty="0"/>
          </a:p>
        </p:txBody>
      </p:sp>
      <p:sp>
        <p:nvSpPr>
          <p:cNvPr id="4" name="Текст 3"/>
          <p:cNvSpPr>
            <a:spLocks noGrp="1"/>
          </p:cNvSpPr>
          <p:nvPr>
            <p:ph type="body" sz="half" idx="3"/>
          </p:nvPr>
        </p:nvSpPr>
        <p:spPr>
          <a:xfrm>
            <a:off x="5868144" y="1124745"/>
            <a:ext cx="2818656" cy="1512168"/>
          </a:xfrm>
        </p:spPr>
        <p:txBody>
          <a:bodyPr/>
          <a:lstStyle/>
          <a:p>
            <a:endParaRPr lang="ru-RU" dirty="0"/>
          </a:p>
        </p:txBody>
      </p:sp>
      <p:sp>
        <p:nvSpPr>
          <p:cNvPr id="5" name="Объект 4"/>
          <p:cNvSpPr>
            <a:spLocks noGrp="1"/>
          </p:cNvSpPr>
          <p:nvPr>
            <p:ph sz="quarter" idx="2"/>
          </p:nvPr>
        </p:nvSpPr>
        <p:spPr>
          <a:xfrm>
            <a:off x="251520" y="980728"/>
            <a:ext cx="4608512" cy="5760640"/>
          </a:xfrm>
        </p:spPr>
        <p:txBody>
          <a:bodyPr>
            <a:noAutofit/>
          </a:bodyPr>
          <a:lstStyle/>
          <a:p>
            <a:r>
              <a:rPr lang="ru-RU" sz="1800" dirty="0">
                <a:latin typeface="Times New Roman" panose="02020603050405020304" pitchFamily="18" charset="0"/>
                <a:cs typeface="Times New Roman" panose="02020603050405020304" pitchFamily="18" charset="0"/>
              </a:rPr>
              <a:t> в первую очередь это - лёгочные осложнения (пневмония, бронхит)</a:t>
            </a:r>
          </a:p>
          <a:p>
            <a:r>
              <a:rPr lang="ru-RU" sz="1800" dirty="0">
                <a:latin typeface="Times New Roman" panose="02020603050405020304" pitchFamily="18" charset="0"/>
                <a:cs typeface="Times New Roman" panose="02020603050405020304" pitchFamily="18" charset="0"/>
              </a:rPr>
              <a:t>заболевания, в том числе и верхних дыхательных путей и ЛОР органов</a:t>
            </a:r>
          </a:p>
          <a:p>
            <a:pPr marL="0" indent="0">
              <a:buNone/>
            </a:pPr>
            <a:r>
              <a:rPr lang="ru-RU" sz="1800" dirty="0">
                <a:latin typeface="Times New Roman" panose="02020603050405020304" pitchFamily="18" charset="0"/>
                <a:cs typeface="Times New Roman" panose="02020603050405020304" pitchFamily="18" charset="0"/>
              </a:rPr>
              <a:t>     (отит, синусит, ринит, трахеит)</a:t>
            </a:r>
          </a:p>
          <a:p>
            <a:r>
              <a:rPr lang="ru-RU" sz="1800" dirty="0">
                <a:latin typeface="Times New Roman" panose="02020603050405020304" pitchFamily="18" charset="0"/>
                <a:cs typeface="Times New Roman" panose="02020603050405020304" pitchFamily="18" charset="0"/>
              </a:rPr>
              <a:t> осложнения со стороны сердечно-сосудистой системы (миокардит, перикардит)</a:t>
            </a:r>
          </a:p>
          <a:p>
            <a:r>
              <a:rPr lang="ru-RU" sz="1800" dirty="0">
                <a:latin typeface="Times New Roman" panose="02020603050405020304" pitchFamily="18" charset="0"/>
                <a:cs typeface="Times New Roman" panose="02020603050405020304" pitchFamily="18" charset="0"/>
              </a:rPr>
              <a:t>со стороны нервной системы (менингит, </a:t>
            </a:r>
            <a:r>
              <a:rPr lang="ru-RU" sz="1800" dirty="0" err="1">
                <a:latin typeface="Times New Roman" panose="02020603050405020304" pitchFamily="18" charset="0"/>
                <a:cs typeface="Times New Roman" panose="02020603050405020304" pitchFamily="18" charset="0"/>
              </a:rPr>
              <a:t>менингоэнцефалит</a:t>
            </a:r>
            <a:r>
              <a:rPr lang="ru-RU" sz="1800" dirty="0">
                <a:latin typeface="Times New Roman" panose="02020603050405020304" pitchFamily="18" charset="0"/>
                <a:cs typeface="Times New Roman" panose="02020603050405020304" pitchFamily="18" charset="0"/>
              </a:rPr>
              <a:t>, энцефалит)</a:t>
            </a:r>
          </a:p>
          <a:p>
            <a:r>
              <a:rPr lang="ru-RU" sz="1800" dirty="0">
                <a:latin typeface="Times New Roman" panose="02020603050405020304" pitchFamily="18" charset="0"/>
                <a:cs typeface="Times New Roman" panose="02020603050405020304" pitchFamily="18" charset="0"/>
              </a:rPr>
              <a:t> желудочно-кишечная симптоматика возможна у маленьких детей</a:t>
            </a:r>
          </a:p>
          <a:p>
            <a:pPr algn="ct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коронавирусная</a:t>
            </a:r>
            <a:r>
              <a:rPr lang="ru-RU" sz="1800" dirty="0">
                <a:latin typeface="Times New Roman" panose="02020603050405020304" pitchFamily="18" charset="0"/>
                <a:cs typeface="Times New Roman" panose="02020603050405020304" pitchFamily="18" charset="0"/>
              </a:rPr>
              <a:t> инфекция может вызвать такие заболевания, как:</a:t>
            </a:r>
          </a:p>
          <a:p>
            <a:pPr marL="0" indent="0" algn="ctr">
              <a:buNone/>
            </a:pPr>
            <a:r>
              <a:rPr lang="ru-RU" sz="1800" b="1" dirty="0">
                <a:latin typeface="Times New Roman" panose="02020603050405020304" pitchFamily="18" charset="0"/>
                <a:cs typeface="Times New Roman" panose="02020603050405020304" pitchFamily="18" charset="0"/>
              </a:rPr>
              <a:t>тяжелый острый респираторный синдром </a:t>
            </a:r>
            <a:r>
              <a:rPr lang="ru-RU" sz="1800" dirty="0">
                <a:latin typeface="Times New Roman" panose="02020603050405020304" pitchFamily="18" charset="0"/>
                <a:cs typeface="Times New Roman" panose="02020603050405020304" pitchFamily="18" charset="0"/>
              </a:rPr>
              <a:t>(SARS) </a:t>
            </a:r>
          </a:p>
          <a:p>
            <a:pPr marL="0" indent="0" algn="ctr">
              <a:buNone/>
            </a:pPr>
            <a:r>
              <a:rPr lang="ru-RU" sz="1800" b="1" dirty="0">
                <a:latin typeface="Times New Roman" panose="02020603050405020304" pitchFamily="18" charset="0"/>
                <a:cs typeface="Times New Roman" panose="02020603050405020304" pitchFamily="18" charset="0"/>
              </a:rPr>
              <a:t>ближневосточный  респираторный синдром</a:t>
            </a:r>
            <a:r>
              <a:rPr lang="ru-RU" sz="1800" dirty="0">
                <a:latin typeface="Times New Roman" panose="02020603050405020304" pitchFamily="18" charset="0"/>
                <a:cs typeface="Times New Roman" panose="02020603050405020304" pitchFamily="18" charset="0"/>
              </a:rPr>
              <a:t> (MERS)</a:t>
            </a:r>
          </a:p>
          <a:p>
            <a:endParaRPr lang="ru-RU" sz="1800" dirty="0"/>
          </a:p>
          <a:p>
            <a:endParaRPr lang="ru-RU" sz="1800" dirty="0"/>
          </a:p>
        </p:txBody>
      </p:sp>
      <p:sp>
        <p:nvSpPr>
          <p:cNvPr id="6" name="Объект 5"/>
          <p:cNvSpPr>
            <a:spLocks noGrp="1"/>
          </p:cNvSpPr>
          <p:nvPr>
            <p:ph sz="quarter" idx="4"/>
          </p:nvPr>
        </p:nvSpPr>
        <p:spPr>
          <a:xfrm>
            <a:off x="5796136" y="3933056"/>
            <a:ext cx="2890664" cy="1728192"/>
          </a:xfrm>
        </p:spPr>
        <p:txBody>
          <a:bodyPr/>
          <a:lstStyle/>
          <a:p>
            <a:pPr marL="0" indent="0">
              <a:buNone/>
            </a:pPr>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4737" y="3356992"/>
            <a:ext cx="3733266"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descr="C:\Users\vrach-metod\Desktop\картинки\_117762606_15aee842-bf57-46cd-a6f6-eb3b459b248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124744"/>
            <a:ext cx="4104456"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510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1296144"/>
          </a:xfrm>
        </p:spPr>
        <p:txBody>
          <a:bodyPr>
            <a:normAutofit/>
          </a:bodyPr>
          <a:lstStyle/>
          <a:p>
            <a:pPr algn="ctr"/>
            <a:r>
              <a:rPr lang="ru-RU" sz="2800" b="1" dirty="0">
                <a:solidFill>
                  <a:srgbClr val="C00000"/>
                </a:solidFill>
                <a:latin typeface="Times New Roman" panose="02020603050405020304" pitchFamily="18" charset="0"/>
                <a:cs typeface="Times New Roman" panose="02020603050405020304" pitchFamily="18" charset="0"/>
              </a:rPr>
              <a:t>Факторы риска тяжелого и осложненного течения </a:t>
            </a:r>
            <a:r>
              <a:rPr lang="ru-RU" sz="2800" b="1" dirty="0" err="1">
                <a:solidFill>
                  <a:srgbClr val="C00000"/>
                </a:solidFill>
                <a:latin typeface="Times New Roman" panose="02020603050405020304" pitchFamily="18" charset="0"/>
                <a:cs typeface="Times New Roman" panose="02020603050405020304" pitchFamily="18" charset="0"/>
              </a:rPr>
              <a:t>коронавирусной</a:t>
            </a:r>
            <a:r>
              <a:rPr lang="ru-RU" sz="2800" b="1" dirty="0">
                <a:solidFill>
                  <a:srgbClr val="C00000"/>
                </a:solidFill>
                <a:latin typeface="Times New Roman" panose="02020603050405020304" pitchFamily="18" charset="0"/>
                <a:cs typeface="Times New Roman" panose="02020603050405020304" pitchFamily="18" charset="0"/>
              </a:rPr>
              <a:t> инфекции </a:t>
            </a:r>
            <a:r>
              <a:rPr lang="en-US" sz="2800" b="1" dirty="0">
                <a:solidFill>
                  <a:srgbClr val="C00000"/>
                </a:solidFill>
                <a:latin typeface="Times New Roman" panose="02020603050405020304" pitchFamily="18" charset="0"/>
                <a:cs typeface="Times New Roman" panose="02020603050405020304" pitchFamily="18" charset="0"/>
              </a:rPr>
              <a:t>COVID-19</a:t>
            </a:r>
            <a:r>
              <a:rPr lang="ru-RU" sz="1800" dirty="0"/>
              <a:t/>
            </a:r>
            <a:br>
              <a:rPr lang="ru-RU" sz="1800" dirty="0"/>
            </a:br>
            <a:r>
              <a:rPr lang="ru-RU" sz="1800" dirty="0"/>
              <a:t> </a:t>
            </a:r>
          </a:p>
        </p:txBody>
      </p:sp>
      <p:sp>
        <p:nvSpPr>
          <p:cNvPr id="4" name="Текст 3"/>
          <p:cNvSpPr>
            <a:spLocks noGrp="1"/>
          </p:cNvSpPr>
          <p:nvPr>
            <p:ph type="body" sz="half" idx="3"/>
          </p:nvPr>
        </p:nvSpPr>
        <p:spPr/>
        <p:txBody>
          <a:bodyPr>
            <a:normAutofit fontScale="85000" lnSpcReduction="10000"/>
          </a:bodyPr>
          <a:lstStyle/>
          <a:p>
            <a:r>
              <a:rPr lang="ru-RU" dirty="0">
                <a:solidFill>
                  <a:srgbClr val="C00000"/>
                </a:solidFill>
              </a:rPr>
              <a:t>Смертность в 5 раз выше, чем у лиц без факторов риска</a:t>
            </a:r>
          </a:p>
          <a:p>
            <a:endParaRPr lang="ru-RU" dirty="0"/>
          </a:p>
        </p:txBody>
      </p:sp>
      <p:sp>
        <p:nvSpPr>
          <p:cNvPr id="5" name="Объект 4"/>
          <p:cNvSpPr>
            <a:spLocks noGrp="1"/>
          </p:cNvSpPr>
          <p:nvPr>
            <p:ph sz="quarter" idx="2"/>
          </p:nvPr>
        </p:nvSpPr>
        <p:spPr>
          <a:xfrm>
            <a:off x="457200" y="1772816"/>
            <a:ext cx="4186808" cy="4587504"/>
          </a:xfrm>
        </p:spPr>
        <p:txBody>
          <a:bodyPr>
            <a:normAutofit fontScale="77500" lnSpcReduction="20000"/>
          </a:bodyPr>
          <a:lstStyle/>
          <a:p>
            <a:r>
              <a:rPr lang="ru-RU" sz="2300" b="1" dirty="0">
                <a:latin typeface="Times New Roman" panose="02020603050405020304" pitchFamily="18" charset="0"/>
                <a:cs typeface="Times New Roman" panose="02020603050405020304" pitchFamily="18" charset="0"/>
              </a:rPr>
              <a:t>Возраст старше 65 лет </a:t>
            </a:r>
          </a:p>
          <a:p>
            <a:r>
              <a:rPr lang="ru-RU" sz="2300" b="1" dirty="0">
                <a:latin typeface="Times New Roman" panose="02020603050405020304" pitchFamily="18" charset="0"/>
                <a:cs typeface="Times New Roman" panose="02020603050405020304" pitchFamily="18" charset="0"/>
              </a:rPr>
              <a:t>Сопутствующие БСК (артериальная гипертония, ХСН и др.)</a:t>
            </a:r>
          </a:p>
          <a:p>
            <a:r>
              <a:rPr lang="ru-RU" sz="2300" b="1" dirty="0">
                <a:latin typeface="Times New Roman" panose="02020603050405020304" pitchFamily="18" charset="0"/>
                <a:cs typeface="Times New Roman" panose="02020603050405020304" pitchFamily="18" charset="0"/>
              </a:rPr>
              <a:t>Сопутствующие хронические заболевания дыхательной системы (ХОБЛ, БА, фиброзные изменения в легких и др.)</a:t>
            </a:r>
          </a:p>
          <a:p>
            <a:r>
              <a:rPr lang="ru-RU" sz="2300" b="1" dirty="0">
                <a:latin typeface="Times New Roman" panose="02020603050405020304" pitchFamily="18" charset="0"/>
                <a:cs typeface="Times New Roman" panose="02020603050405020304" pitchFamily="18" charset="0"/>
              </a:rPr>
              <a:t>Эндокринопатии (сахарный диабет, метаболический синдром, ожирение и др.)</a:t>
            </a:r>
          </a:p>
          <a:p>
            <a:r>
              <a:rPr lang="ru-RU" sz="2300" b="1" dirty="0" err="1">
                <a:latin typeface="Times New Roman" panose="02020603050405020304" pitchFamily="18" charset="0"/>
                <a:cs typeface="Times New Roman" panose="02020603050405020304" pitchFamily="18" charset="0"/>
              </a:rPr>
              <a:t>Иммунодефицитные</a:t>
            </a:r>
            <a:r>
              <a:rPr lang="ru-RU" sz="2300" b="1" dirty="0">
                <a:latin typeface="Times New Roman" panose="02020603050405020304" pitchFamily="18" charset="0"/>
                <a:cs typeface="Times New Roman" panose="02020603050405020304" pitchFamily="18" charset="0"/>
              </a:rPr>
              <a:t> состояния (онкологические, гематологические больные, больные на </a:t>
            </a:r>
            <a:r>
              <a:rPr lang="ru-RU" sz="2300" b="1" dirty="0" err="1">
                <a:latin typeface="Times New Roman" panose="02020603050405020304" pitchFamily="18" charset="0"/>
                <a:cs typeface="Times New Roman" panose="02020603050405020304" pitchFamily="18" charset="0"/>
              </a:rPr>
              <a:t>иммуносупрессивной</a:t>
            </a:r>
            <a:r>
              <a:rPr lang="ru-RU" sz="2300" b="1" dirty="0">
                <a:latin typeface="Times New Roman" panose="02020603050405020304" pitchFamily="18" charset="0"/>
                <a:cs typeface="Times New Roman" panose="02020603050405020304" pitchFamily="18" charset="0"/>
              </a:rPr>
              <a:t> терапии и др.)</a:t>
            </a:r>
          </a:p>
          <a:p>
            <a:r>
              <a:rPr lang="ru-RU" sz="2300" b="1" dirty="0">
                <a:latin typeface="Times New Roman" panose="02020603050405020304" pitchFamily="18" charset="0"/>
                <a:cs typeface="Times New Roman" panose="02020603050405020304" pitchFamily="18" charset="0"/>
              </a:rPr>
              <a:t>Другие тяжелые хронические заболевания (ХБП и др.)</a:t>
            </a:r>
          </a:p>
          <a:p>
            <a:endParaRPr lang="ru-RU" dirty="0"/>
          </a:p>
        </p:txBody>
      </p:sp>
      <p:pic>
        <p:nvPicPr>
          <p:cNvPr id="4098" name="Picture 2" descr="C:\Users\vrach-metod\Desktop\картинки\cdyrzo4fazj_bundqiybkg.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2564904"/>
            <a:ext cx="367240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59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764704"/>
          </a:xfrm>
        </p:spPr>
        <p:txBody>
          <a:bodyPr>
            <a:normAutofit/>
          </a:bodyPr>
          <a:lstStyle/>
          <a:p>
            <a:pPr algn="ctr"/>
            <a:r>
              <a:rPr lang="ru-RU" sz="2800" b="1" dirty="0">
                <a:solidFill>
                  <a:srgbClr val="FF0000"/>
                </a:solidFill>
                <a:latin typeface="Times New Roman" panose="02020603050405020304" pitchFamily="18" charset="0"/>
                <a:cs typeface="Times New Roman" panose="02020603050405020304" pitchFamily="18" charset="0"/>
              </a:rPr>
              <a:t>Лечение </a:t>
            </a:r>
            <a:r>
              <a:rPr lang="en-US" sz="2800" b="1" dirty="0">
                <a:solidFill>
                  <a:srgbClr val="FF0000"/>
                </a:solidFill>
                <a:latin typeface="Times New Roman" panose="02020603050405020304" pitchFamily="18" charset="0"/>
                <a:cs typeface="Times New Roman" panose="02020603050405020304" pitchFamily="18" charset="0"/>
              </a:rPr>
              <a:t>COVID-19</a:t>
            </a:r>
            <a:endParaRPr lang="ru-RU" sz="2800" b="1" dirty="0">
              <a:solidFill>
                <a:srgbClr val="FF000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1547664" y="1855248"/>
            <a:ext cx="1728192" cy="659352"/>
          </a:xfrm>
        </p:spPr>
        <p:txBody>
          <a:bodyPr/>
          <a:lstStyle/>
          <a:p>
            <a:endParaRPr lang="ru-RU" dirty="0"/>
          </a:p>
        </p:txBody>
      </p:sp>
      <p:sp>
        <p:nvSpPr>
          <p:cNvPr id="4" name="Текст 3"/>
          <p:cNvSpPr>
            <a:spLocks noGrp="1"/>
          </p:cNvSpPr>
          <p:nvPr>
            <p:ph type="body" sz="half" idx="3"/>
          </p:nvPr>
        </p:nvSpPr>
        <p:spPr>
          <a:xfrm>
            <a:off x="6300192" y="1859757"/>
            <a:ext cx="1296144" cy="654843"/>
          </a:xfrm>
        </p:spPr>
        <p:txBody>
          <a:bodyPr/>
          <a:lstStyle/>
          <a:p>
            <a:endParaRPr lang="ru-RU" dirty="0"/>
          </a:p>
        </p:txBody>
      </p:sp>
      <p:sp>
        <p:nvSpPr>
          <p:cNvPr id="5" name="Объект 4"/>
          <p:cNvSpPr>
            <a:spLocks noGrp="1"/>
          </p:cNvSpPr>
          <p:nvPr>
            <p:ph sz="quarter" idx="2"/>
          </p:nvPr>
        </p:nvSpPr>
        <p:spPr>
          <a:xfrm>
            <a:off x="107504" y="2708920"/>
            <a:ext cx="4536504" cy="4149080"/>
          </a:xfrm>
        </p:spPr>
        <p:txBody>
          <a:bodyPr>
            <a:noAutofit/>
          </a:bodyPr>
          <a:lstStyle/>
          <a:p>
            <a:pPr marL="0" indent="0" algn="ctr">
              <a:buNone/>
            </a:pPr>
            <a:r>
              <a:rPr lang="ru-RU" sz="1600" b="1" dirty="0">
                <a:latin typeface="Times New Roman" panose="02020603050405020304" pitchFamily="18" charset="0"/>
                <a:cs typeface="Times New Roman" panose="02020603050405020304" pitchFamily="18" charset="0"/>
              </a:rPr>
              <a:t>Облегчение симптомов и симптоматическая  терапия являются основными методами лечения.  </a:t>
            </a:r>
          </a:p>
          <a:p>
            <a:pPr marL="0" indent="0" algn="ctr">
              <a:buNone/>
            </a:pPr>
            <a:r>
              <a:rPr lang="ru-RU" sz="1600" b="1" dirty="0">
                <a:latin typeface="Times New Roman" panose="02020603050405020304" pitchFamily="18" charset="0"/>
                <a:cs typeface="Times New Roman" panose="02020603050405020304" pitchFamily="18" charset="0"/>
              </a:rPr>
              <a:t> Лечение </a:t>
            </a:r>
            <a:r>
              <a:rPr lang="ru-RU" sz="1600" b="1" dirty="0" err="1">
                <a:latin typeface="Times New Roman" panose="02020603050405020304" pitchFamily="18" charset="0"/>
                <a:cs typeface="Times New Roman" panose="02020603050405020304" pitchFamily="18" charset="0"/>
              </a:rPr>
              <a:t>коронавирусной</a:t>
            </a:r>
            <a:r>
              <a:rPr lang="ru-RU" sz="1600" b="1" dirty="0">
                <a:latin typeface="Times New Roman" panose="02020603050405020304" pitchFamily="18" charset="0"/>
                <a:cs typeface="Times New Roman" panose="02020603050405020304" pitchFamily="18" charset="0"/>
              </a:rPr>
              <a:t> инфекции включает:</a:t>
            </a:r>
          </a:p>
          <a:p>
            <a:pPr marL="0" indent="0" algn="just">
              <a:buNone/>
            </a:pPr>
            <a:r>
              <a:rPr lang="ru-RU" sz="1600" b="1" dirty="0">
                <a:latin typeface="Times New Roman" panose="02020603050405020304" pitchFamily="18" charset="0"/>
                <a:cs typeface="Times New Roman" panose="02020603050405020304" pitchFamily="18" charset="0"/>
              </a:rPr>
              <a:t> • приём препаратов для снятия боли и противовирусных препаратов;</a:t>
            </a:r>
          </a:p>
          <a:p>
            <a:pPr marL="0" indent="0" algn="just">
              <a:buNone/>
            </a:pPr>
            <a:r>
              <a:rPr lang="ru-RU" sz="1600" b="1" dirty="0">
                <a:latin typeface="Times New Roman" panose="02020603050405020304" pitchFamily="18" charset="0"/>
                <a:cs typeface="Times New Roman" panose="02020603050405020304" pitchFamily="18" charset="0"/>
              </a:rPr>
              <a:t> • снижение температуры тела. Температуру выше 38,5 °C снижаем в обязательном порядке; </a:t>
            </a:r>
          </a:p>
          <a:p>
            <a:pPr marL="0" indent="0" algn="just">
              <a:buNone/>
            </a:pPr>
            <a:r>
              <a:rPr lang="ru-RU" sz="1600" b="1" dirty="0">
                <a:latin typeface="Times New Roman" panose="02020603050405020304" pitchFamily="18" charset="0"/>
                <a:cs typeface="Times New Roman" panose="02020603050405020304" pitchFamily="18" charset="0"/>
              </a:rPr>
              <a:t>• постельный режим - обязательный компонент в лечении вирусной инфекции; </a:t>
            </a:r>
          </a:p>
          <a:p>
            <a:pPr marL="0" indent="0" algn="just">
              <a:buNone/>
            </a:pPr>
            <a:r>
              <a:rPr lang="ru-RU" sz="1600" b="1" dirty="0">
                <a:latin typeface="Times New Roman" panose="02020603050405020304" pitchFamily="18" charset="0"/>
                <a:cs typeface="Times New Roman" panose="02020603050405020304" pitchFamily="18" charset="0"/>
              </a:rPr>
              <a:t>• достаточный водный режим - пить много и в обязательном порядке.   </a:t>
            </a:r>
          </a:p>
          <a:p>
            <a:pPr marL="0" indent="0">
              <a:buNone/>
            </a:pPr>
            <a:r>
              <a:rPr lang="ru-RU" sz="1400" b="1" dirty="0">
                <a:latin typeface="Times New Roman" panose="02020603050405020304" pitchFamily="18" charset="0"/>
                <a:cs typeface="Times New Roman" panose="02020603050405020304" pitchFamily="18" charset="0"/>
              </a:rPr>
              <a:t> </a:t>
            </a:r>
          </a:p>
          <a:p>
            <a:pPr marL="0" indent="0">
              <a:buNone/>
            </a:pPr>
            <a:r>
              <a:rPr lang="ru-RU" sz="1400" b="1" dirty="0">
                <a:latin typeface="Times New Roman" panose="02020603050405020304" pitchFamily="18" charset="0"/>
                <a:cs typeface="Times New Roman" panose="02020603050405020304" pitchFamily="18" charset="0"/>
              </a:rPr>
              <a:t> </a:t>
            </a:r>
          </a:p>
          <a:p>
            <a:endParaRPr lang="ru-RU" sz="1400" dirty="0"/>
          </a:p>
        </p:txBody>
      </p:sp>
      <p:sp>
        <p:nvSpPr>
          <p:cNvPr id="6" name="Объект 5"/>
          <p:cNvSpPr>
            <a:spLocks noGrp="1"/>
          </p:cNvSpPr>
          <p:nvPr>
            <p:ph sz="quarter" idx="4"/>
          </p:nvPr>
        </p:nvSpPr>
        <p:spPr>
          <a:xfrm>
            <a:off x="4716015" y="2708920"/>
            <a:ext cx="4320481" cy="4149080"/>
          </a:xfrm>
        </p:spPr>
        <p:txBody>
          <a:bodyPr>
            <a:noAutofit/>
          </a:bodyPr>
          <a:lstStyle/>
          <a:p>
            <a:pPr algn="just"/>
            <a:r>
              <a:rPr lang="ru-RU" sz="1600" b="1" dirty="0">
                <a:latin typeface="Times New Roman" panose="02020603050405020304" pitchFamily="18" charset="0"/>
                <a:cs typeface="Times New Roman" panose="02020603050405020304" pitchFamily="18" charset="0"/>
              </a:rPr>
              <a:t>Использование лекарственных средств должно проходить только под наблюдением и с назначения врача, а никак не самостоятельно. </a:t>
            </a:r>
          </a:p>
          <a:p>
            <a:pPr algn="just"/>
            <a:r>
              <a:rPr lang="ru-RU" sz="1600" b="1" dirty="0">
                <a:latin typeface="Times New Roman" panose="02020603050405020304" pitchFamily="18" charset="0"/>
                <a:cs typeface="Times New Roman" panose="02020603050405020304" pitchFamily="18" charset="0"/>
              </a:rPr>
              <a:t>Антибактериальные препараты назначаются только в случае вторичной инфекции – присоединения патогенных микроорганизмов и бактерий.</a:t>
            </a:r>
          </a:p>
          <a:p>
            <a:pPr algn="just"/>
            <a:r>
              <a:rPr lang="ru-RU" sz="1600" b="1" dirty="0">
                <a:latin typeface="Times New Roman" panose="02020603050405020304" pitchFamily="18" charset="0"/>
                <a:cs typeface="Times New Roman" panose="02020603050405020304" pitchFamily="18" charset="0"/>
              </a:rPr>
              <a:t>Прогноз заболевания </a:t>
            </a:r>
            <a:r>
              <a:rPr lang="ru-RU" sz="1600" b="1" dirty="0" err="1">
                <a:latin typeface="Times New Roman" panose="02020603050405020304" pitchFamily="18" charset="0"/>
                <a:cs typeface="Times New Roman" panose="02020603050405020304" pitchFamily="18" charset="0"/>
              </a:rPr>
              <a:t>коронавирусом</a:t>
            </a:r>
            <a:r>
              <a:rPr lang="ru-RU" sz="1600" b="1" dirty="0">
                <a:latin typeface="Times New Roman" panose="02020603050405020304" pitchFamily="18" charset="0"/>
                <a:cs typeface="Times New Roman" panose="02020603050405020304" pitchFamily="18" charset="0"/>
              </a:rPr>
              <a:t> зависит от состояния вашего здоровья на момент заражения.    </a:t>
            </a:r>
          </a:p>
          <a:p>
            <a:pPr marL="0" indent="0" algn="ctr">
              <a:buNone/>
            </a:pPr>
            <a:r>
              <a:rPr lang="ru-RU" sz="1800" b="1" dirty="0">
                <a:solidFill>
                  <a:srgbClr val="C00000"/>
                </a:solidFill>
                <a:latin typeface="Times New Roman" panose="02020603050405020304" pitchFamily="18" charset="0"/>
                <a:cs typeface="Times New Roman" panose="02020603050405020304" pitchFamily="18" charset="0"/>
              </a:rPr>
              <a:t>Чем раньше вы получите лечение, тем больше у вас шансов на выздоровление!!!</a:t>
            </a:r>
          </a:p>
          <a:p>
            <a:pPr>
              <a:lnSpc>
                <a:spcPct val="120000"/>
              </a:lnSpc>
            </a:pPr>
            <a:endParaRPr lang="ru-RU" sz="1600" dirty="0"/>
          </a:p>
        </p:txBody>
      </p:sp>
      <p:pic>
        <p:nvPicPr>
          <p:cNvPr id="9218" name="Picture 2" descr="C:\Users\vrach-metod\Desktop\картинки\промпозици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64704"/>
            <a:ext cx="3312368" cy="194421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vrach-metod\Desktop\755864241436069.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836712"/>
            <a:ext cx="3456384"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429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428604"/>
            <a:ext cx="8229600" cy="1992284"/>
          </a:xfrm>
        </p:spPr>
        <p:txBody>
          <a:bodyPr>
            <a:normAutofit fontScale="90000"/>
          </a:bodyPr>
          <a:lstStyle/>
          <a:p>
            <a:pPr algn="ctr"/>
            <a:r>
              <a:rPr lang="ru-RU" sz="2800" dirty="0">
                <a:solidFill>
                  <a:srgbClr val="FF0000"/>
                </a:solidFill>
              </a:rPr>
              <a:t/>
            </a:r>
            <a:br>
              <a:rPr lang="ru-RU" sz="2800" dirty="0">
                <a:solidFill>
                  <a:srgbClr val="FF0000"/>
                </a:solidFill>
              </a:rPr>
            </a:br>
            <a:r>
              <a:rPr lang="ru-RU" sz="2800" dirty="0">
                <a:solidFill>
                  <a:srgbClr val="FF0000"/>
                </a:solidFill>
              </a:rPr>
              <a:t/>
            </a:r>
            <a:br>
              <a:rPr lang="ru-RU" sz="2800" dirty="0">
                <a:solidFill>
                  <a:srgbClr val="FF0000"/>
                </a:solidFill>
              </a:rPr>
            </a:br>
            <a:r>
              <a:rPr lang="ru-RU" sz="2800" dirty="0">
                <a:solidFill>
                  <a:srgbClr val="FF0000"/>
                </a:solidFill>
              </a:rPr>
              <a:t/>
            </a:r>
            <a:br>
              <a:rPr lang="ru-RU" sz="2800" dirty="0">
                <a:solidFill>
                  <a:srgbClr val="FF0000"/>
                </a:solidFill>
              </a:rPr>
            </a:br>
            <a:r>
              <a:rPr lang="ru-RU" sz="2800" dirty="0">
                <a:solidFill>
                  <a:srgbClr val="FF0000"/>
                </a:solidFill>
              </a:rPr>
              <a:t/>
            </a:r>
            <a:br>
              <a:rPr lang="ru-RU" sz="2800" dirty="0">
                <a:solidFill>
                  <a:srgbClr val="FF0000"/>
                </a:solidFill>
              </a:rPr>
            </a:br>
            <a:r>
              <a:rPr lang="ru-RU" sz="2800" dirty="0">
                <a:solidFill>
                  <a:srgbClr val="FF0000"/>
                </a:solidFill>
              </a:rPr>
              <a:t/>
            </a:r>
            <a:br>
              <a:rPr lang="ru-RU" sz="2800" dirty="0">
                <a:solidFill>
                  <a:srgbClr val="FF0000"/>
                </a:solidFill>
              </a:rPr>
            </a:br>
            <a:r>
              <a:rPr lang="ru-RU" sz="2800" dirty="0">
                <a:solidFill>
                  <a:srgbClr val="FF0000"/>
                </a:solidFill>
              </a:rPr>
              <a:t/>
            </a:r>
            <a:br>
              <a:rPr lang="ru-RU" sz="2800" dirty="0">
                <a:solidFill>
                  <a:srgbClr val="FF0000"/>
                </a:solidFill>
              </a:rPr>
            </a:br>
            <a:r>
              <a:rPr lang="ru-RU" sz="3100" b="1" dirty="0">
                <a:solidFill>
                  <a:srgbClr val="FF0000"/>
                </a:solidFill>
              </a:rPr>
              <a:t/>
            </a:r>
            <a:br>
              <a:rPr lang="ru-RU" sz="3100" b="1" dirty="0">
                <a:solidFill>
                  <a:srgbClr val="FF0000"/>
                </a:solidFill>
              </a:rPr>
            </a:br>
            <a:r>
              <a:rPr lang="ru-RU" sz="3100" b="1" dirty="0">
                <a:solidFill>
                  <a:srgbClr val="FF0000"/>
                </a:solidFill>
              </a:rPr>
              <a:t/>
            </a:r>
            <a:br>
              <a:rPr lang="ru-RU" sz="3100" b="1" dirty="0">
                <a:solidFill>
                  <a:srgbClr val="FF0000"/>
                </a:solidFill>
              </a:rPr>
            </a:br>
            <a:r>
              <a:rPr lang="ru-RU" sz="3100" b="1" dirty="0">
                <a:solidFill>
                  <a:srgbClr val="FF0000"/>
                </a:solidFill>
              </a:rPr>
              <a:t/>
            </a:r>
            <a:br>
              <a:rPr lang="ru-RU" sz="3100" b="1" dirty="0">
                <a:solidFill>
                  <a:srgbClr val="FF0000"/>
                </a:solidFill>
              </a:rPr>
            </a:br>
            <a:r>
              <a:rPr lang="ru-RU" sz="3100" b="1" dirty="0">
                <a:solidFill>
                  <a:srgbClr val="FF0000"/>
                </a:solidFill>
              </a:rPr>
              <a:t/>
            </a:r>
            <a:br>
              <a:rPr lang="ru-RU" sz="3100" b="1" dirty="0">
                <a:solidFill>
                  <a:srgbClr val="FF0000"/>
                </a:solidFill>
              </a:rPr>
            </a:br>
            <a:r>
              <a:rPr lang="ru-RU" sz="3100" b="1" dirty="0">
                <a:solidFill>
                  <a:srgbClr val="FF0000"/>
                </a:solidFill>
                <a:latin typeface="Times New Roman" pitchFamily="18" charset="0"/>
                <a:cs typeface="Times New Roman" pitchFamily="18" charset="0"/>
              </a:rPr>
              <a:t>Профилактические меры </a:t>
            </a:r>
            <a:br>
              <a:rPr lang="ru-RU" sz="3100" b="1" dirty="0">
                <a:solidFill>
                  <a:srgbClr val="FF0000"/>
                </a:solidFill>
                <a:latin typeface="Times New Roman" pitchFamily="18" charset="0"/>
                <a:cs typeface="Times New Roman" pitchFamily="18" charset="0"/>
              </a:rPr>
            </a:br>
            <a:r>
              <a:rPr lang="ru-RU" sz="3100" b="1" dirty="0">
                <a:solidFill>
                  <a:srgbClr val="FF0000"/>
                </a:solidFill>
                <a:latin typeface="Times New Roman" pitchFamily="18" charset="0"/>
                <a:cs typeface="Times New Roman" pitchFamily="18" charset="0"/>
              </a:rPr>
              <a:t>по снижению риска  заражения  COVID-19  </a:t>
            </a:r>
            <a:br>
              <a:rPr lang="ru-RU" sz="3100" b="1" dirty="0">
                <a:solidFill>
                  <a:srgbClr val="FF0000"/>
                </a:solidFill>
                <a:latin typeface="Times New Roman" pitchFamily="18" charset="0"/>
                <a:cs typeface="Times New Roman" pitchFamily="18" charset="0"/>
              </a:rPr>
            </a:br>
            <a:r>
              <a:rPr lang="ru-RU" sz="3100" b="1" dirty="0">
                <a:solidFill>
                  <a:srgbClr val="FF0000"/>
                </a:solidFill>
                <a:latin typeface="Times New Roman" pitchFamily="18" charset="0"/>
                <a:cs typeface="Times New Roman" pitchFamily="18" charset="0"/>
              </a:rPr>
              <a:t/>
            </a:r>
            <a:br>
              <a:rPr lang="ru-RU" sz="3100" b="1" dirty="0">
                <a:solidFill>
                  <a:srgbClr val="FF0000"/>
                </a:solidFill>
                <a:latin typeface="Times New Roman" pitchFamily="18" charset="0"/>
                <a:cs typeface="Times New Roman" pitchFamily="18" charset="0"/>
              </a:rPr>
            </a:br>
            <a:r>
              <a:rPr lang="ru-RU" sz="3100" b="1" dirty="0">
                <a:solidFill>
                  <a:srgbClr val="FF0000"/>
                </a:solidFill>
                <a:latin typeface="Times New Roman" pitchFamily="18" charset="0"/>
                <a:cs typeface="Times New Roman" pitchFamily="18" charset="0"/>
              </a:rPr>
              <a:t>ПРАВИЛО ТРЁХ «З» </a:t>
            </a:r>
            <a:r>
              <a:rPr lang="ru-RU" sz="2200" dirty="0">
                <a:solidFill>
                  <a:srgbClr val="FF0000"/>
                </a:solidFill>
              </a:rPr>
              <a:t/>
            </a:r>
            <a:br>
              <a:rPr lang="ru-RU" sz="2200" dirty="0">
                <a:solidFill>
                  <a:srgbClr val="FF0000"/>
                </a:solidFill>
              </a:rPr>
            </a:br>
            <a:r>
              <a:rPr lang="ru-RU" sz="2800" b="1" dirty="0">
                <a:solidFill>
                  <a:srgbClr val="FF0000"/>
                </a:solidFill>
                <a:latin typeface="Times New Roman" pitchFamily="18" charset="0"/>
                <a:cs typeface="Times New Roman" pitchFamily="18" charset="0"/>
              </a:rPr>
              <a:t> </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496" y="1988839"/>
            <a:ext cx="7011008" cy="446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76672"/>
            <a:ext cx="7632848" cy="605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10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889" y="476672"/>
            <a:ext cx="6817246" cy="6070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391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C468975A-9507-4376-A267-3A93ABD1E0B9}"/>
              </a:ext>
            </a:extLst>
          </p:cNvPr>
          <p:cNvPicPr>
            <a:picLocks noChangeAspect="1"/>
          </p:cNvPicPr>
          <p:nvPr/>
        </p:nvPicPr>
        <p:blipFill rotWithShape="1">
          <a:blip r:embed="rId3"/>
          <a:srcRect l="37319" t="10120" r="33946" b="10522"/>
          <a:stretch/>
        </p:blipFill>
        <p:spPr>
          <a:xfrm>
            <a:off x="247880" y="707834"/>
            <a:ext cx="2627523" cy="544233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xmlns="" id="{556AF2A5-610B-40D3-95F6-2EFD9ABF46FC}"/>
              </a:ext>
            </a:extLst>
          </p:cNvPr>
          <p:cNvSpPr txBox="1"/>
          <p:nvPr/>
        </p:nvSpPr>
        <p:spPr>
          <a:xfrm>
            <a:off x="247880" y="-53"/>
            <a:ext cx="8648240" cy="707886"/>
          </a:xfrm>
          <a:prstGeom prst="rect">
            <a:avLst/>
          </a:prstGeom>
          <a:noFill/>
        </p:spPr>
        <p:txBody>
          <a:bodyPr wrap="square" rtlCol="0">
            <a:spAutoFit/>
          </a:bodyPr>
          <a:lstStyle/>
          <a:p>
            <a:pPr algn="ctr"/>
            <a:r>
              <a:rPr lang="ru-RU" sz="2000" b="1" dirty="0">
                <a:solidFill>
                  <a:srgbClr val="002060"/>
                </a:solidFill>
              </a:rPr>
              <a:t>Решение Мингорисполкома от 7 апреля 2020 года № 1069 </a:t>
            </a:r>
          </a:p>
          <a:p>
            <a:pPr algn="ctr"/>
            <a:r>
              <a:rPr lang="ru-RU" sz="2000" b="1" dirty="0">
                <a:solidFill>
                  <a:srgbClr val="002060"/>
                </a:solidFill>
              </a:rPr>
              <a:t>с изменениями от 12.11.2020 №3674 </a:t>
            </a:r>
          </a:p>
        </p:txBody>
      </p:sp>
      <p:sp>
        <p:nvSpPr>
          <p:cNvPr id="11" name="Заголовок 1">
            <a:extLst>
              <a:ext uri="{FF2B5EF4-FFF2-40B4-BE49-F238E27FC236}">
                <a16:creationId xmlns:a16="http://schemas.microsoft.com/office/drawing/2014/main" xmlns="" id="{90A66F1A-EEA6-47AC-AB03-890FBD68805D}"/>
              </a:ext>
            </a:extLst>
          </p:cNvPr>
          <p:cNvSpPr txBox="1">
            <a:spLocks/>
          </p:cNvSpPr>
          <p:nvPr/>
        </p:nvSpPr>
        <p:spPr>
          <a:xfrm>
            <a:off x="3419029" y="857480"/>
            <a:ext cx="5151763" cy="70788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a:lstStyle>
            <a:lvl1pPr algn="l" rtl="0" fontAlgn="base">
              <a:spcBef>
                <a:spcPct val="0"/>
              </a:spcBef>
              <a:spcAft>
                <a:spcPct val="0"/>
              </a:spcAft>
              <a:defRPr sz="4400">
                <a:solidFill>
                  <a:schemeClr val="dk1"/>
                </a:solidFill>
                <a:latin typeface="+mn-lt"/>
                <a:ea typeface="+mn-ea"/>
                <a:cs typeface="+mn-cs"/>
              </a:defRPr>
            </a:lvl1pPr>
            <a:lvl2pPr algn="l" rtl="0" fontAlgn="base">
              <a:spcBef>
                <a:spcPct val="0"/>
              </a:spcBef>
              <a:spcAft>
                <a:spcPct val="0"/>
              </a:spcAft>
              <a:defRPr sz="4400">
                <a:solidFill>
                  <a:schemeClr val="dk1"/>
                </a:solidFill>
                <a:latin typeface="+mn-lt"/>
                <a:ea typeface="+mn-ea"/>
                <a:cs typeface="+mn-cs"/>
              </a:defRPr>
            </a:lvl2pPr>
            <a:lvl3pPr algn="l" rtl="0" fontAlgn="base">
              <a:spcBef>
                <a:spcPct val="0"/>
              </a:spcBef>
              <a:spcAft>
                <a:spcPct val="0"/>
              </a:spcAft>
              <a:defRPr sz="4400">
                <a:solidFill>
                  <a:schemeClr val="dk1"/>
                </a:solidFill>
                <a:latin typeface="+mn-lt"/>
                <a:ea typeface="+mn-ea"/>
                <a:cs typeface="+mn-cs"/>
              </a:defRPr>
            </a:lvl3pPr>
            <a:lvl4pPr algn="l" rtl="0" fontAlgn="base">
              <a:spcBef>
                <a:spcPct val="0"/>
              </a:spcBef>
              <a:spcAft>
                <a:spcPct val="0"/>
              </a:spcAft>
              <a:defRPr sz="4400">
                <a:solidFill>
                  <a:schemeClr val="dk1"/>
                </a:solidFill>
                <a:latin typeface="+mn-lt"/>
                <a:ea typeface="+mn-ea"/>
                <a:cs typeface="+mn-cs"/>
              </a:defRPr>
            </a:lvl4pPr>
            <a:lvl5pPr algn="l" rtl="0" fontAlgn="base">
              <a:spcBef>
                <a:spcPct val="0"/>
              </a:spcBef>
              <a:spcAft>
                <a:spcPct val="0"/>
              </a:spcAft>
              <a:defRPr sz="4400">
                <a:solidFill>
                  <a:schemeClr val="dk1"/>
                </a:solidFill>
                <a:latin typeface="+mn-lt"/>
                <a:ea typeface="+mn-ea"/>
                <a:cs typeface="+mn-cs"/>
              </a:defRPr>
            </a:lvl5pPr>
            <a:lvl6pPr marL="457200" algn="l" rtl="0" fontAlgn="base">
              <a:spcBef>
                <a:spcPct val="0"/>
              </a:spcBef>
              <a:spcAft>
                <a:spcPct val="0"/>
              </a:spcAft>
              <a:defRPr sz="4400">
                <a:solidFill>
                  <a:schemeClr val="dk1"/>
                </a:solidFill>
                <a:latin typeface="+mn-lt"/>
                <a:ea typeface="+mn-ea"/>
                <a:cs typeface="+mn-cs"/>
              </a:defRPr>
            </a:lvl6pPr>
            <a:lvl7pPr marL="914400" algn="l" rtl="0" fontAlgn="base">
              <a:spcBef>
                <a:spcPct val="0"/>
              </a:spcBef>
              <a:spcAft>
                <a:spcPct val="0"/>
              </a:spcAft>
              <a:defRPr sz="4400">
                <a:solidFill>
                  <a:schemeClr val="dk1"/>
                </a:solidFill>
                <a:latin typeface="+mn-lt"/>
                <a:ea typeface="+mn-ea"/>
                <a:cs typeface="+mn-cs"/>
              </a:defRPr>
            </a:lvl7pPr>
            <a:lvl8pPr marL="1371600" algn="l" rtl="0" fontAlgn="base">
              <a:spcBef>
                <a:spcPct val="0"/>
              </a:spcBef>
              <a:spcAft>
                <a:spcPct val="0"/>
              </a:spcAft>
              <a:defRPr sz="4400">
                <a:solidFill>
                  <a:schemeClr val="dk1"/>
                </a:solidFill>
                <a:latin typeface="+mn-lt"/>
                <a:ea typeface="+mn-ea"/>
                <a:cs typeface="+mn-cs"/>
              </a:defRPr>
            </a:lvl8pPr>
            <a:lvl9pPr marL="1828800" algn="l" rtl="0" fontAlgn="base">
              <a:spcBef>
                <a:spcPct val="0"/>
              </a:spcBef>
              <a:spcAft>
                <a:spcPct val="0"/>
              </a:spcAft>
              <a:defRPr sz="4400">
                <a:solidFill>
                  <a:schemeClr val="dk1"/>
                </a:solidFill>
                <a:latin typeface="+mn-lt"/>
                <a:ea typeface="+mn-ea"/>
                <a:cs typeface="+mn-cs"/>
              </a:defRPr>
            </a:lvl9pPr>
          </a:lstStyle>
          <a:p>
            <a:pPr algn="ctr">
              <a:defRPr/>
            </a:pPr>
            <a:r>
              <a:rPr lang="ru-RU" sz="1400" b="1" kern="0" dirty="0">
                <a:solidFill>
                  <a:srgbClr val="002060"/>
                </a:solidFill>
              </a:rPr>
              <a:t>Комплексный план мероприятий по предупреждению распространения инфекции COVID-19 в г. Минске в период подъема заболеваемости острыми респираторными инфекциями в 2020-2021 гг.</a:t>
            </a:r>
          </a:p>
        </p:txBody>
      </p:sp>
      <p:graphicFrame>
        <p:nvGraphicFramePr>
          <p:cNvPr id="14" name="Схема 13">
            <a:extLst>
              <a:ext uri="{FF2B5EF4-FFF2-40B4-BE49-F238E27FC236}">
                <a16:creationId xmlns:a16="http://schemas.microsoft.com/office/drawing/2014/main" xmlns="" id="{4EF9EABE-AB9F-46FD-A91C-A5E6CFF66186}"/>
              </a:ext>
            </a:extLst>
          </p:cNvPr>
          <p:cNvGraphicFramePr/>
          <p:nvPr>
            <p:extLst>
              <p:ext uri="{D42A27DB-BD31-4B8C-83A1-F6EECF244321}">
                <p14:modId xmlns:p14="http://schemas.microsoft.com/office/powerpoint/2010/main" val="3368104299"/>
              </p:ext>
            </p:extLst>
          </p:nvPr>
        </p:nvGraphicFramePr>
        <p:xfrm>
          <a:off x="2946910" y="1073021"/>
          <a:ext cx="6096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39493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720080"/>
          </a:xfrm>
        </p:spPr>
        <p:txBody>
          <a:bodyPr>
            <a:normAutofit/>
          </a:bodyPr>
          <a:lstStyle/>
          <a:p>
            <a:pPr algn="ctr"/>
            <a:r>
              <a:rPr lang="ru-RU" sz="3600" b="1" dirty="0">
                <a:solidFill>
                  <a:schemeClr val="accent1">
                    <a:lumMod val="75000"/>
                  </a:schemeClr>
                </a:solidFill>
                <a:latin typeface="Times New Roman" panose="02020603050405020304" pitchFamily="18" charset="0"/>
                <a:cs typeface="Times New Roman" panose="02020603050405020304" pitchFamily="18" charset="0"/>
              </a:rPr>
              <a:t>Защитите свое сообщество</a:t>
            </a:r>
          </a:p>
        </p:txBody>
      </p:sp>
      <p:sp>
        <p:nvSpPr>
          <p:cNvPr id="3" name="Объект 2"/>
          <p:cNvSpPr>
            <a:spLocks noGrp="1"/>
          </p:cNvSpPr>
          <p:nvPr>
            <p:ph sz="half" idx="1"/>
          </p:nvPr>
        </p:nvSpPr>
        <p:spPr>
          <a:xfrm>
            <a:off x="251520" y="1124744"/>
            <a:ext cx="5328592" cy="4104456"/>
          </a:xfrm>
        </p:spPr>
        <p:txBody>
          <a:bodyPr>
            <a:normAutofit fontScale="25000" lnSpcReduction="20000"/>
          </a:bodyPr>
          <a:lstStyle/>
          <a:p>
            <a:pPr marL="0" indent="0" algn="just">
              <a:buNone/>
            </a:pPr>
            <a:r>
              <a:rPr lang="ru-RU" sz="6400" b="1" dirty="0">
                <a:latin typeface="Times New Roman" panose="02020603050405020304" pitchFamily="18" charset="0"/>
                <a:cs typeface="Times New Roman" panose="02020603050405020304" pitchFamily="18" charset="0"/>
              </a:rPr>
              <a:t> Как бы нам не хотелось, чтобы пандемия закончилась самостоятельно, это маловероятно либо займет слишком много времени.  </a:t>
            </a:r>
          </a:p>
          <a:p>
            <a:pPr marL="0" indent="0" algn="ctr">
              <a:buNone/>
            </a:pPr>
            <a:r>
              <a:rPr lang="ru-RU" sz="7200" b="1" dirty="0">
                <a:solidFill>
                  <a:srgbClr val="FF0000"/>
                </a:solidFill>
                <a:latin typeface="Times New Roman" panose="02020603050405020304" pitchFamily="18" charset="0"/>
                <a:cs typeface="Times New Roman" panose="02020603050405020304" pitchFamily="18" charset="0"/>
              </a:rPr>
              <a:t>Наиболее быстрый и эффективный способ взять вирус под контроль – это вакцинация. </a:t>
            </a:r>
          </a:p>
          <a:p>
            <a:pPr marL="0" indent="0" algn="just">
              <a:buNone/>
            </a:pPr>
            <a:r>
              <a:rPr lang="ru-RU" sz="6400" b="1" dirty="0">
                <a:latin typeface="Times New Roman" panose="02020603050405020304" pitchFamily="18" charset="0"/>
                <a:cs typeface="Times New Roman" panose="02020603050405020304" pitchFamily="18" charset="0"/>
              </a:rPr>
              <a:t>Чем больше людей имеет иммунитет к вирусу, тем быстрее он перестанет циркулировать в человеческой популяции.</a:t>
            </a:r>
          </a:p>
          <a:p>
            <a:pPr marL="0" indent="0" algn="just">
              <a:buNone/>
            </a:pPr>
            <a:r>
              <a:rPr lang="ru-RU" sz="6400" b="1" dirty="0">
                <a:latin typeface="Times New Roman" panose="02020603050405020304" pitchFamily="18" charset="0"/>
                <a:cs typeface="Times New Roman" panose="02020603050405020304" pitchFamily="18" charset="0"/>
              </a:rPr>
              <a:t>Вакцина в первую очередь необходима людям, которые имеют высокие шансы заболеть </a:t>
            </a:r>
            <a:r>
              <a:rPr lang="ru-RU" sz="6400" b="1" dirty="0" err="1">
                <a:latin typeface="Times New Roman" panose="02020603050405020304" pitchFamily="18" charset="0"/>
                <a:cs typeface="Times New Roman" panose="02020603050405020304" pitchFamily="18" charset="0"/>
              </a:rPr>
              <a:t>коронавирусной</a:t>
            </a:r>
            <a:r>
              <a:rPr lang="ru-RU" sz="6400" b="1">
                <a:latin typeface="Times New Roman" panose="02020603050405020304" pitchFamily="18" charset="0"/>
                <a:cs typeface="Times New Roman" panose="02020603050405020304" pitchFamily="18" charset="0"/>
              </a:rPr>
              <a:t> инфекцией </a:t>
            </a:r>
            <a:r>
              <a:rPr lang="ru-RU" sz="6400" b="1" dirty="0">
                <a:latin typeface="Times New Roman" panose="02020603050405020304" pitchFamily="18" charset="0"/>
                <a:cs typeface="Times New Roman" panose="02020603050405020304" pitchFamily="18" charset="0"/>
              </a:rPr>
              <a:t>и получить тяжелое течение заболевания с риском летального исхода (пожилые лица, лица с хроническими заболеваниями легких и сердца и т.д.). </a:t>
            </a:r>
          </a:p>
          <a:p>
            <a:pPr marL="0" indent="0" algn="just">
              <a:buNone/>
            </a:pPr>
            <a:r>
              <a:rPr lang="ru-RU" sz="6400" b="1" dirty="0">
                <a:latin typeface="Times New Roman" panose="02020603050405020304" pitchFamily="18" charset="0"/>
                <a:cs typeface="Times New Roman" panose="02020603050405020304" pitchFamily="18" charset="0"/>
              </a:rPr>
              <a:t>Приоритетная группа также – лица, по роду своей деятельности контактирующие с большим количеством людей и подверженные высокому риску инфицирования.</a:t>
            </a:r>
          </a:p>
          <a:p>
            <a:pPr marL="0" indent="0">
              <a:buNone/>
            </a:pPr>
            <a:r>
              <a:rPr lang="ru-RU" sz="5500" dirty="0"/>
              <a:t> </a:t>
            </a:r>
          </a:p>
          <a:p>
            <a:pPr marL="0" indent="0">
              <a:buNone/>
            </a:pPr>
            <a:r>
              <a:rPr lang="ru-RU" sz="5500" dirty="0"/>
              <a:t> </a:t>
            </a:r>
          </a:p>
          <a:p>
            <a:endParaRPr lang="ru-RU" dirty="0"/>
          </a:p>
        </p:txBody>
      </p:sp>
      <p:pic>
        <p:nvPicPr>
          <p:cNvPr id="11267" name="Picture 3" descr="C:\Users\vrach-metod\Desktop\400_400_max.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013176"/>
            <a:ext cx="3816424" cy="1728192"/>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5"/>
          <p:cNvSpPr>
            <a:spLocks noGrp="1"/>
          </p:cNvSpPr>
          <p:nvPr>
            <p:ph sz="half" idx="2"/>
          </p:nvPr>
        </p:nvSpPr>
        <p:spPr>
          <a:xfrm flipV="1">
            <a:off x="6588224" y="3969060"/>
            <a:ext cx="2304256" cy="2088232"/>
          </a:xfrm>
        </p:spPr>
        <p:txBody>
          <a:bodyPr>
            <a:normAutofit fontScale="25000" lnSpcReduction="20000"/>
          </a:bodyPr>
          <a:lstStyle/>
          <a:p>
            <a:endParaRPr lang="ru-RU" dirty="0"/>
          </a:p>
        </p:txBody>
      </p:sp>
      <p:pic>
        <p:nvPicPr>
          <p:cNvPr id="11270" name="Picture 6" descr="C:\Users\vrach-metod\Desktop\lu8fciI0eX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340768"/>
            <a:ext cx="3312368"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515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171951118"/>
              </p:ext>
            </p:extLst>
          </p:nvPr>
        </p:nvGraphicFramePr>
        <p:xfrm>
          <a:off x="307988" y="130673"/>
          <a:ext cx="8617044" cy="4170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Рисунок 5" descr="C:\Users\Татьяна\Desktop\фото\66213287-respiratory-syncytial-virus-3d-illustration-which-shows-structure--Stock-Photo.jpg"/>
          <p:cNvPicPr/>
          <p:nvPr/>
        </p:nvPicPr>
        <p:blipFill>
          <a:blip r:embed="rId8" cstate="print"/>
          <a:srcRect/>
          <a:stretch>
            <a:fillRect/>
          </a:stretch>
        </p:blipFill>
        <p:spPr bwMode="auto">
          <a:xfrm>
            <a:off x="755576" y="3358840"/>
            <a:ext cx="1224136" cy="719146"/>
          </a:xfrm>
          <a:prstGeom prst="rect">
            <a:avLst/>
          </a:prstGeom>
          <a:noFill/>
          <a:ln w="9525">
            <a:noFill/>
            <a:miter lim="800000"/>
            <a:headEnd/>
            <a:tailEnd/>
          </a:ln>
        </p:spPr>
      </p:pic>
      <p:pic>
        <p:nvPicPr>
          <p:cNvPr id="25604" name="Picture 4" descr="Похожее изображение"/>
          <p:cNvPicPr>
            <a:picLocks noChangeAspect="1" noChangeArrowheads="1"/>
          </p:cNvPicPr>
          <p:nvPr/>
        </p:nvPicPr>
        <p:blipFill>
          <a:blip r:embed="rId9" cstate="print"/>
          <a:srcRect/>
          <a:stretch>
            <a:fillRect/>
          </a:stretch>
        </p:blipFill>
        <p:spPr bwMode="auto">
          <a:xfrm>
            <a:off x="63310" y="2419917"/>
            <a:ext cx="811748" cy="721051"/>
          </a:xfrm>
          <a:prstGeom prst="rect">
            <a:avLst/>
          </a:prstGeom>
          <a:noFill/>
        </p:spPr>
      </p:pic>
      <p:sp>
        <p:nvSpPr>
          <p:cNvPr id="25606" name="AutoShape 6" descr="Картинки по запросу коронавирус"/>
          <p:cNvSpPr>
            <a:spLocks noChangeAspect="1" noChangeArrowheads="1"/>
          </p:cNvSpPr>
          <p:nvPr/>
        </p:nvSpPr>
        <p:spPr bwMode="auto">
          <a:xfrm>
            <a:off x="1259681" y="-1912938"/>
            <a:ext cx="4772025" cy="39909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 name="Рисунок 9" descr="C:\Users\Татьяна\Desktop\фото\f26a427d78b60a129e0899e0615ea55e.jpg"/>
          <p:cNvPicPr/>
          <p:nvPr/>
        </p:nvPicPr>
        <p:blipFill>
          <a:blip r:embed="rId10" cstate="print"/>
          <a:srcRect/>
          <a:stretch>
            <a:fillRect/>
          </a:stretch>
        </p:blipFill>
        <p:spPr bwMode="auto">
          <a:xfrm>
            <a:off x="2555776" y="3458375"/>
            <a:ext cx="1386390" cy="791517"/>
          </a:xfrm>
          <a:prstGeom prst="rect">
            <a:avLst/>
          </a:prstGeom>
          <a:noFill/>
          <a:ln w="9525">
            <a:noFill/>
            <a:miter lim="800000"/>
            <a:headEnd/>
            <a:tailEnd/>
          </a:ln>
        </p:spPr>
      </p:pic>
      <p:pic>
        <p:nvPicPr>
          <p:cNvPr id="12" name="Рисунок 11" descr="C:\Users\Татьяна\Desktop\фото\64622886-parainfluenza-virus-isolated-on-white-background-3d-illustration-common-cold-virus-paramyxovirus-ill-Stock-Photo.jpg"/>
          <p:cNvPicPr/>
          <p:nvPr/>
        </p:nvPicPr>
        <p:blipFill>
          <a:blip r:embed="rId11" cstate="print"/>
          <a:srcRect/>
          <a:stretch>
            <a:fillRect/>
          </a:stretch>
        </p:blipFill>
        <p:spPr bwMode="auto">
          <a:xfrm>
            <a:off x="7982866" y="2583840"/>
            <a:ext cx="1053630" cy="658512"/>
          </a:xfrm>
          <a:prstGeom prst="rect">
            <a:avLst/>
          </a:prstGeom>
          <a:noFill/>
          <a:ln w="9525">
            <a:noFill/>
            <a:miter lim="800000"/>
            <a:headEnd/>
            <a:tailEnd/>
          </a:ln>
        </p:spPr>
      </p:pic>
      <p:pic>
        <p:nvPicPr>
          <p:cNvPr id="13" name="Picture 7" descr="C:\Users\Татьяна\Desktop\фото\Adenovirus_3D_schematic.png"/>
          <p:cNvPicPr>
            <a:picLocks noChangeAspect="1" noChangeArrowheads="1"/>
          </p:cNvPicPr>
          <p:nvPr/>
        </p:nvPicPr>
        <p:blipFill>
          <a:blip r:embed="rId12" cstate="print"/>
          <a:srcRect/>
          <a:stretch>
            <a:fillRect/>
          </a:stretch>
        </p:blipFill>
        <p:spPr bwMode="auto">
          <a:xfrm>
            <a:off x="6949757" y="3242351"/>
            <a:ext cx="1225367" cy="1223565"/>
          </a:xfrm>
          <a:prstGeom prst="rect">
            <a:avLst/>
          </a:prstGeom>
          <a:noFill/>
        </p:spPr>
      </p:pic>
      <p:pic>
        <p:nvPicPr>
          <p:cNvPr id="25608" name="Picture 8" descr="C:\Users\Татьяна\Desktop\фото\virus_5.png"/>
          <p:cNvPicPr>
            <a:picLocks noChangeAspect="1" noChangeArrowheads="1"/>
          </p:cNvPicPr>
          <p:nvPr/>
        </p:nvPicPr>
        <p:blipFill>
          <a:blip r:embed="rId13" cstate="print"/>
          <a:srcRect/>
          <a:stretch>
            <a:fillRect/>
          </a:stretch>
        </p:blipFill>
        <p:spPr bwMode="auto">
          <a:xfrm>
            <a:off x="5076056" y="3535034"/>
            <a:ext cx="720080" cy="638201"/>
          </a:xfrm>
          <a:prstGeom prst="rect">
            <a:avLst/>
          </a:prstGeom>
          <a:noFill/>
        </p:spPr>
      </p:pic>
      <p:sp>
        <p:nvSpPr>
          <p:cNvPr id="14" name="Прямоугольник 1">
            <a:extLst>
              <a:ext uri="{FF2B5EF4-FFF2-40B4-BE49-F238E27FC236}">
                <a16:creationId xmlns:a16="http://schemas.microsoft.com/office/drawing/2014/main" xmlns="" id="{794DF424-969E-499C-97CA-19C1B6818E79}"/>
              </a:ext>
            </a:extLst>
          </p:cNvPr>
          <p:cNvSpPr>
            <a:spLocks noChangeArrowheads="1"/>
          </p:cNvSpPr>
          <p:nvPr/>
        </p:nvSpPr>
        <p:spPr bwMode="auto">
          <a:xfrm>
            <a:off x="0" y="4149080"/>
            <a:ext cx="700582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Char char="-"/>
            </a:pPr>
            <a:r>
              <a:rPr lang="ru-RU" altLang="x-none" sz="1600" dirty="0"/>
              <a:t>семейство из более чем 30 вирусов, которые были впервые выделены в 1965 году;</a:t>
            </a:r>
          </a:p>
          <a:p>
            <a:pPr eaLnBrk="1" hangingPunct="1">
              <a:buFontTx/>
              <a:buChar char="-"/>
            </a:pPr>
            <a:r>
              <a:rPr lang="ru-RU" altLang="x-none" sz="1600" dirty="0"/>
              <a:t>Коронавирусы поражают людей, домашних животных, свиней, крупный рогатый скот, птиц и способны провоцировать поражение </a:t>
            </a:r>
            <a:r>
              <a:rPr lang="ru-RU" altLang="x-none" sz="1600" dirty="0">
                <a:solidFill>
                  <a:srgbClr val="C00000"/>
                </a:solidFill>
              </a:rPr>
              <a:t>дыхательной системы, желудочно-кишечного тракта, нервной системы;</a:t>
            </a:r>
          </a:p>
          <a:p>
            <a:pPr eaLnBrk="1" hangingPunct="1">
              <a:buFontTx/>
              <a:buChar char="-"/>
            </a:pPr>
            <a:r>
              <a:rPr lang="ru-RU" altLang="x-none" sz="1600" dirty="0"/>
              <a:t>инфекция способна передаваться от человека к человеку. </a:t>
            </a:r>
          </a:p>
          <a:p>
            <a:pPr eaLnBrk="1" hangingPunct="1">
              <a:buFontTx/>
              <a:buChar char="-"/>
            </a:pPr>
            <a:r>
              <a:rPr lang="ru-RU" altLang="x-none" sz="1600" dirty="0"/>
              <a:t>Среди симптомов - </a:t>
            </a:r>
            <a:r>
              <a:rPr lang="ru-RU" altLang="x-none" sz="1600" dirty="0">
                <a:solidFill>
                  <a:srgbClr val="C00000"/>
                </a:solidFill>
              </a:rPr>
              <a:t>жар, кашель и затрудненное дыхание. </a:t>
            </a:r>
          </a:p>
          <a:p>
            <a:pPr eaLnBrk="1" hangingPunct="1">
              <a:buFontTx/>
              <a:buChar char="-"/>
            </a:pPr>
            <a:r>
              <a:rPr lang="ru-RU" altLang="x-none" sz="1600" dirty="0"/>
              <a:t>Поскольку эти симптомы похожи на многие другие респираторные заболевания, необходим дополнительный скрининг.</a:t>
            </a:r>
          </a:p>
        </p:txBody>
      </p:sp>
      <p:sp>
        <p:nvSpPr>
          <p:cNvPr id="15" name="Облачко с текстом: прямоугольное 14">
            <a:extLst>
              <a:ext uri="{FF2B5EF4-FFF2-40B4-BE49-F238E27FC236}">
                <a16:creationId xmlns:a16="http://schemas.microsoft.com/office/drawing/2014/main" xmlns="" id="{B20AF385-6823-4D6D-9061-4AF53FDD78E9}"/>
              </a:ext>
            </a:extLst>
          </p:cNvPr>
          <p:cNvSpPr/>
          <p:nvPr/>
        </p:nvSpPr>
        <p:spPr>
          <a:xfrm>
            <a:off x="6949757" y="4892545"/>
            <a:ext cx="1863144" cy="1326482"/>
          </a:xfrm>
          <a:prstGeom prst="wedgeRectCallout">
            <a:avLst>
              <a:gd name="adj1" fmla="val -108563"/>
              <a:gd name="adj2" fmla="val 6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5" name="Рисунок 4">
            <a:extLst>
              <a:ext uri="{FF2B5EF4-FFF2-40B4-BE49-F238E27FC236}">
                <a16:creationId xmlns:a16="http://schemas.microsoft.com/office/drawing/2014/main" xmlns="" id="{7A952DBE-D503-4A4C-A810-C045C21AD72A}"/>
              </a:ext>
            </a:extLst>
          </p:cNvPr>
          <p:cNvPicPr>
            <a:picLocks noChangeAspect="1"/>
          </p:cNvPicPr>
          <p:nvPr/>
        </p:nvPicPr>
        <p:blipFill>
          <a:blip r:embed="rId14"/>
          <a:stretch>
            <a:fillRect/>
          </a:stretch>
        </p:blipFill>
        <p:spPr>
          <a:xfrm>
            <a:off x="6949757" y="4795897"/>
            <a:ext cx="1975275" cy="646232"/>
          </a:xfrm>
          <a:prstGeom prst="rect">
            <a:avLst/>
          </a:prstGeom>
        </p:spPr>
      </p:pic>
      <p:pic>
        <p:nvPicPr>
          <p:cNvPr id="16" name="Рисунок 2">
            <a:extLst>
              <a:ext uri="{FF2B5EF4-FFF2-40B4-BE49-F238E27FC236}">
                <a16:creationId xmlns:a16="http://schemas.microsoft.com/office/drawing/2014/main" xmlns="" id="{B06CFB36-B090-40CC-802B-83ED20A26DD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l="37399" t="30400" r="37401" b="27600"/>
          <a:stretch>
            <a:fillRect/>
          </a:stretch>
        </p:blipFill>
        <p:spPr bwMode="auto">
          <a:xfrm>
            <a:off x="7562441" y="5555786"/>
            <a:ext cx="825983" cy="74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9802686"/>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8026" y="71416"/>
            <a:ext cx="5893635"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ru-RU" sz="3600" dirty="0"/>
              <a:t>Группы риска</a:t>
            </a:r>
          </a:p>
        </p:txBody>
      </p:sp>
      <p:sp>
        <p:nvSpPr>
          <p:cNvPr id="3" name="TextBox 2"/>
          <p:cNvSpPr txBox="1"/>
          <p:nvPr/>
        </p:nvSpPr>
        <p:spPr>
          <a:xfrm>
            <a:off x="400050" y="881225"/>
            <a:ext cx="8472488" cy="70788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sz="2000" dirty="0">
                <a:solidFill>
                  <a:schemeClr val="tx1"/>
                </a:solidFill>
              </a:rPr>
              <a:t>- лица, имеющие риск тяжелого течения инфекции </a:t>
            </a:r>
            <a:r>
              <a:rPr lang="en-US" sz="2000" dirty="0">
                <a:solidFill>
                  <a:schemeClr val="tx1"/>
                </a:solidFill>
              </a:rPr>
              <a:t>COVID-19 </a:t>
            </a:r>
            <a:r>
              <a:rPr lang="ru-RU" sz="2000" dirty="0">
                <a:solidFill>
                  <a:schemeClr val="tx1"/>
                </a:solidFill>
              </a:rPr>
              <a:t>или постоянно находящие в контакте с заболевшими лицами</a:t>
            </a:r>
          </a:p>
        </p:txBody>
      </p:sp>
      <p:sp>
        <p:nvSpPr>
          <p:cNvPr id="4" name="Прямоугольник 3"/>
          <p:cNvSpPr/>
          <p:nvPr/>
        </p:nvSpPr>
        <p:spPr>
          <a:xfrm>
            <a:off x="3130826" y="1589111"/>
            <a:ext cx="6013174" cy="2585323"/>
          </a:xfrm>
          <a:prstGeom prst="rect">
            <a:avLst/>
          </a:prstGeom>
          <a:solidFill>
            <a:srgbClr val="CCFFFF"/>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buFont typeface="Wingdings" pitchFamily="2" charset="2"/>
              <a:buChar char="Ø"/>
            </a:pPr>
            <a:r>
              <a:rPr lang="ru-RU" b="1" i="1" dirty="0"/>
              <a:t>взрослые с хроническими заболеваниями,</a:t>
            </a:r>
          </a:p>
          <a:p>
            <a:pPr algn="ctr">
              <a:buFont typeface="Wingdings" pitchFamily="2" charset="2"/>
              <a:buChar char="Ø"/>
            </a:pPr>
            <a:r>
              <a:rPr lang="ru-RU" b="1" i="1" dirty="0"/>
              <a:t> лица 61 год и старше,</a:t>
            </a:r>
          </a:p>
          <a:p>
            <a:pPr algn="ctr">
              <a:buFont typeface="Wingdings" pitchFamily="2" charset="2"/>
              <a:buChar char="Ø"/>
            </a:pPr>
            <a:r>
              <a:rPr lang="ru-RU" b="1" i="1" dirty="0"/>
              <a:t>медицинские и фармацевтические работники, </a:t>
            </a:r>
          </a:p>
          <a:p>
            <a:pPr algn="ctr">
              <a:buFont typeface="Wingdings" pitchFamily="2" charset="2"/>
              <a:buChar char="Ø"/>
            </a:pPr>
            <a:r>
              <a:rPr lang="ru-RU" b="1" i="1" dirty="0"/>
              <a:t> работники учреждений социального обслуживания,</a:t>
            </a:r>
          </a:p>
          <a:p>
            <a:pPr algn="ctr">
              <a:buFont typeface="Wingdings" pitchFamily="2" charset="2"/>
              <a:buChar char="Ø"/>
            </a:pPr>
            <a:r>
              <a:rPr lang="ru-RU" b="1" i="1" dirty="0"/>
              <a:t> лица, проживающие в учреждениях с круглосуточным режимом пребывания,</a:t>
            </a:r>
          </a:p>
          <a:p>
            <a:pPr algn="ctr">
              <a:buFont typeface="Wingdings" pitchFamily="2" charset="2"/>
              <a:buChar char="Ø"/>
            </a:pPr>
            <a:r>
              <a:rPr lang="ru-RU" b="1" i="1" dirty="0"/>
              <a:t> работники учреждений образования,</a:t>
            </a:r>
          </a:p>
          <a:p>
            <a:pPr algn="ctr">
              <a:buFont typeface="Wingdings" pitchFamily="2" charset="2"/>
              <a:buChar char="Ø"/>
            </a:pPr>
            <a:r>
              <a:rPr lang="ru-RU" b="1" i="1" dirty="0"/>
              <a:t> лица, занимающиеся жизнеобеспечением города. </a:t>
            </a:r>
            <a:endParaRPr lang="ru-RU" b="1" dirty="0"/>
          </a:p>
        </p:txBody>
      </p:sp>
      <p:pic>
        <p:nvPicPr>
          <p:cNvPr id="69634" name="Picture 2" descr="C:\Users\Татьяна\Desktop\фото\pensioners3.jpg"/>
          <p:cNvPicPr>
            <a:picLocks noChangeAspect="1" noChangeArrowheads="1"/>
          </p:cNvPicPr>
          <p:nvPr/>
        </p:nvPicPr>
        <p:blipFill>
          <a:blip r:embed="rId3" cstate="print"/>
          <a:srcRect/>
          <a:stretch>
            <a:fillRect/>
          </a:stretch>
        </p:blipFill>
        <p:spPr bwMode="auto">
          <a:xfrm>
            <a:off x="2368524" y="4878115"/>
            <a:ext cx="2267769" cy="1979885"/>
          </a:xfrm>
          <a:prstGeom prst="rect">
            <a:avLst/>
          </a:prstGeom>
          <a:ln>
            <a:noFill/>
          </a:ln>
          <a:effectLst>
            <a:outerShdw blurRad="292100" dist="139700" dir="2700000" algn="tl" rotWithShape="0">
              <a:srgbClr val="333333">
                <a:alpha val="65000"/>
              </a:srgbClr>
            </a:outerShdw>
          </a:effectLst>
        </p:spPr>
      </p:pic>
      <p:pic>
        <p:nvPicPr>
          <p:cNvPr id="69637" name="Picture 5" descr="C:\Users\Татьяна\Desktop\фото\sm_full.aspx.jpg"/>
          <p:cNvPicPr>
            <a:picLocks noChangeAspect="1" noChangeArrowheads="1"/>
          </p:cNvPicPr>
          <p:nvPr/>
        </p:nvPicPr>
        <p:blipFill>
          <a:blip r:embed="rId4" cstate="print"/>
          <a:srcRect/>
          <a:stretch>
            <a:fillRect/>
          </a:stretch>
        </p:blipFill>
        <p:spPr bwMode="auto">
          <a:xfrm>
            <a:off x="0" y="4878116"/>
            <a:ext cx="2368525" cy="1979885"/>
          </a:xfrm>
          <a:prstGeom prst="rect">
            <a:avLst/>
          </a:prstGeom>
          <a:ln>
            <a:noFill/>
          </a:ln>
          <a:effectLst>
            <a:outerShdw blurRad="292100" dist="139700" dir="2700000" algn="tl" rotWithShape="0">
              <a:srgbClr val="333333">
                <a:alpha val="65000"/>
              </a:srgbClr>
            </a:outerShdw>
          </a:effectLst>
        </p:spPr>
      </p:pic>
      <p:pic>
        <p:nvPicPr>
          <p:cNvPr id="10" name="Рисунок 9">
            <a:extLst>
              <a:ext uri="{FF2B5EF4-FFF2-40B4-BE49-F238E27FC236}">
                <a16:creationId xmlns:a16="http://schemas.microsoft.com/office/drawing/2014/main" xmlns="" id="{D73C4201-D86D-413A-B612-BE4636DFDE33}"/>
              </a:ext>
            </a:extLst>
          </p:cNvPr>
          <p:cNvPicPr>
            <a:picLocks noChangeAspect="1"/>
          </p:cNvPicPr>
          <p:nvPr/>
        </p:nvPicPr>
        <p:blipFill>
          <a:blip r:embed="rId5"/>
          <a:stretch>
            <a:fillRect/>
          </a:stretch>
        </p:blipFill>
        <p:spPr>
          <a:xfrm>
            <a:off x="4636294" y="4878116"/>
            <a:ext cx="2167954" cy="1930304"/>
          </a:xfrm>
          <a:prstGeom prst="rect">
            <a:avLst/>
          </a:prstGeom>
          <a:ln>
            <a:noFill/>
          </a:ln>
          <a:effectLst>
            <a:outerShdw blurRad="292100" dist="139700" dir="2700000" algn="tl" rotWithShape="0">
              <a:srgbClr val="333333">
                <a:alpha val="65000"/>
              </a:srgbClr>
            </a:outerShdw>
          </a:effectLst>
        </p:spPr>
      </p:pic>
      <p:pic>
        <p:nvPicPr>
          <p:cNvPr id="6" name="Рисунок 5">
            <a:extLst>
              <a:ext uri="{FF2B5EF4-FFF2-40B4-BE49-F238E27FC236}">
                <a16:creationId xmlns:a16="http://schemas.microsoft.com/office/drawing/2014/main" xmlns="" id="{9FF04284-F141-4E9E-879A-ADE9B36435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9396" y="4828539"/>
            <a:ext cx="2554604" cy="2029459"/>
          </a:xfrm>
          <a:prstGeom prst="rect">
            <a:avLst/>
          </a:prstGeom>
          <a:ln>
            <a:noFill/>
          </a:ln>
          <a:effectLst>
            <a:outerShdw blurRad="292100" dist="139700" dir="2700000" algn="tl" rotWithShape="0">
              <a:srgbClr val="333333">
                <a:alpha val="65000"/>
              </a:srgbClr>
            </a:outerShdw>
          </a:effectLst>
        </p:spPr>
      </p:pic>
      <p:pic>
        <p:nvPicPr>
          <p:cNvPr id="7" name="Рисунок 6">
            <a:extLst>
              <a:ext uri="{FF2B5EF4-FFF2-40B4-BE49-F238E27FC236}">
                <a16:creationId xmlns:a16="http://schemas.microsoft.com/office/drawing/2014/main" xmlns="" id="{E2BA543A-6893-4DC8-B688-6C58213925BA}"/>
              </a:ext>
            </a:extLst>
          </p:cNvPr>
          <p:cNvPicPr>
            <a:picLocks noChangeAspect="1"/>
          </p:cNvPicPr>
          <p:nvPr/>
        </p:nvPicPr>
        <p:blipFill rotWithShape="1">
          <a:blip r:embed="rId7"/>
          <a:srcRect l="29429" t="30435" r="24429" b="12850"/>
          <a:stretch/>
        </p:blipFill>
        <p:spPr>
          <a:xfrm>
            <a:off x="49938" y="1988840"/>
            <a:ext cx="2936176" cy="2706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7008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720080"/>
          </a:xfrm>
        </p:spPr>
        <p:txBody>
          <a:bodyPr>
            <a:normAutofit/>
          </a:bodyPr>
          <a:lstStyle/>
          <a:p>
            <a:pPr algn="ctr"/>
            <a:r>
              <a:rPr lang="ru-RU" sz="3600" b="1" dirty="0">
                <a:latin typeface="Times New Roman" panose="02020603050405020304" pitchFamily="18" charset="0"/>
                <a:cs typeface="Times New Roman" panose="02020603050405020304" pitchFamily="18" charset="0"/>
              </a:rPr>
              <a:t>Защитите свое сообщество</a:t>
            </a:r>
          </a:p>
        </p:txBody>
      </p:sp>
      <p:sp>
        <p:nvSpPr>
          <p:cNvPr id="3" name="Объект 2"/>
          <p:cNvSpPr>
            <a:spLocks noGrp="1"/>
          </p:cNvSpPr>
          <p:nvPr>
            <p:ph sz="half" idx="1"/>
          </p:nvPr>
        </p:nvSpPr>
        <p:spPr>
          <a:xfrm>
            <a:off x="251520" y="1052736"/>
            <a:ext cx="4968552" cy="5328592"/>
          </a:xfrm>
        </p:spPr>
        <p:txBody>
          <a:bodyPr>
            <a:noAutofit/>
          </a:bodyPr>
          <a:lstStyle/>
          <a:p>
            <a:r>
              <a:rPr lang="ru-RU" sz="1800" b="1" dirty="0">
                <a:latin typeface="Times New Roman" panose="02020603050405020304" pitchFamily="18" charset="0"/>
                <a:cs typeface="Times New Roman" panose="02020603050405020304" pitchFamily="18" charset="0"/>
              </a:rPr>
              <a:t>Результаты испытаний вакцины  против </a:t>
            </a:r>
            <a:r>
              <a:rPr lang="en-US" sz="1800" b="1" dirty="0">
                <a:latin typeface="Times New Roman" panose="02020603050405020304" pitchFamily="18" charset="0"/>
                <a:cs typeface="Times New Roman" panose="02020603050405020304" pitchFamily="18" charset="0"/>
              </a:rPr>
              <a:t>COVID-19</a:t>
            </a:r>
            <a:r>
              <a:rPr lang="ru-RU" sz="1800" b="1" dirty="0">
                <a:latin typeface="Times New Roman" panose="02020603050405020304" pitchFamily="18" charset="0"/>
                <a:cs typeface="Times New Roman" panose="02020603050405020304" pitchFamily="18" charset="0"/>
              </a:rPr>
              <a:t> показали устойчивый защитный эффект во всех возрастных группах участников.</a:t>
            </a:r>
          </a:p>
          <a:p>
            <a:r>
              <a:rPr lang="ru-RU" sz="1800" b="1" dirty="0">
                <a:latin typeface="Times New Roman" panose="02020603050405020304" pitchFamily="18" charset="0"/>
                <a:cs typeface="Times New Roman" panose="02020603050405020304" pitchFamily="18" charset="0"/>
              </a:rPr>
              <a:t>Вакцина показала хороший профиль безопасности.  </a:t>
            </a:r>
          </a:p>
          <a:p>
            <a:r>
              <a:rPr lang="ru-RU" sz="1800" b="1" dirty="0">
                <a:latin typeface="Times New Roman" panose="02020603050405020304" pitchFamily="18" charset="0"/>
                <a:cs typeface="Times New Roman" panose="02020603050405020304" pitchFamily="18" charset="0"/>
              </a:rPr>
              <a:t>Хотя некоторые вакцины против COVID-19, по-видимому, обладают высокой эффективностью, ни одна  вакцина не </a:t>
            </a:r>
            <a:r>
              <a:rPr lang="ru-RU" sz="1800" b="1">
                <a:latin typeface="Times New Roman" panose="02020603050405020304" pitchFamily="18" charset="0"/>
                <a:cs typeface="Times New Roman" panose="02020603050405020304" pitchFamily="18" charset="0"/>
              </a:rPr>
              <a:t>обеспечивает </a:t>
            </a:r>
            <a:r>
              <a:rPr lang="ru-RU" sz="1800" b="1" smtClean="0">
                <a:latin typeface="Times New Roman" panose="02020603050405020304" pitchFamily="18" charset="0"/>
                <a:cs typeface="Times New Roman" panose="02020603050405020304" pitchFamily="18" charset="0"/>
              </a:rPr>
              <a:t>100% </a:t>
            </a:r>
            <a:r>
              <a:rPr lang="ru-RU" sz="1800" b="1" dirty="0">
                <a:latin typeface="Times New Roman" panose="02020603050405020304" pitchFamily="18" charset="0"/>
                <a:cs typeface="Times New Roman" panose="02020603050405020304" pitchFamily="18" charset="0"/>
              </a:rPr>
              <a:t>защиту. </a:t>
            </a:r>
          </a:p>
          <a:p>
            <a:r>
              <a:rPr lang="ru-RU" sz="1800" b="1" dirty="0">
                <a:latin typeface="Times New Roman" panose="02020603050405020304" pitchFamily="18" charset="0"/>
                <a:cs typeface="Times New Roman" panose="02020603050405020304" pitchFamily="18" charset="0"/>
              </a:rPr>
              <a:t>Пока не известно, как долго сохранится иммунитет от различных вакцин против COVID-19.</a:t>
            </a:r>
          </a:p>
          <a:p>
            <a:pPr marL="0" indent="0">
              <a:buNone/>
            </a:pPr>
            <a:r>
              <a:rPr lang="ru-RU" sz="1800" b="1" dirty="0">
                <a:latin typeface="Times New Roman" panose="02020603050405020304" pitchFamily="18" charset="0"/>
                <a:cs typeface="Times New Roman" panose="02020603050405020304" pitchFamily="18" charset="0"/>
              </a:rPr>
              <a:t>      </a:t>
            </a:r>
          </a:p>
          <a:p>
            <a:pPr marL="0" indent="0" algn="ctr">
              <a:buNone/>
            </a:pPr>
            <a:r>
              <a:rPr lang="ru-RU" sz="2400" b="1" dirty="0">
                <a:solidFill>
                  <a:srgbClr val="FF0000"/>
                </a:solidFill>
                <a:latin typeface="Times New Roman" panose="02020603050405020304" pitchFamily="18" charset="0"/>
                <a:cs typeface="Times New Roman" panose="02020603050405020304" pitchFamily="18" charset="0"/>
              </a:rPr>
              <a:t>Важно даже после вакцинации соблюдать меры профилактики !</a:t>
            </a:r>
          </a:p>
        </p:txBody>
      </p:sp>
      <p:pic>
        <p:nvPicPr>
          <p:cNvPr id="12294"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76056" y="1484784"/>
            <a:ext cx="3888432"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6859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66FC536-8277-444A-B802-24AF64CAF4E3}"/>
              </a:ext>
            </a:extLst>
          </p:cNvPr>
          <p:cNvSpPr>
            <a:spLocks noGrp="1"/>
          </p:cNvSpPr>
          <p:nvPr>
            <p:ph type="title" idx="4294967295"/>
          </p:nvPr>
        </p:nvSpPr>
        <p:spPr>
          <a:xfrm>
            <a:off x="179512" y="1"/>
            <a:ext cx="8712967" cy="923925"/>
          </a:xfrm>
        </p:spPr>
        <p:txBody>
          <a:bodyPr>
            <a:normAutofit/>
          </a:bodyPr>
          <a:lstStyle/>
          <a:p>
            <a:pPr algn="ctr"/>
            <a:r>
              <a:rPr lang="ru-RU" sz="3600" b="1" dirty="0">
                <a:solidFill>
                  <a:srgbClr val="002060"/>
                </a:solidFill>
              </a:rPr>
              <a:t>Вакцинация против инфекции </a:t>
            </a:r>
            <a:r>
              <a:rPr lang="en-US" sz="3600" b="1" dirty="0">
                <a:solidFill>
                  <a:srgbClr val="002060"/>
                </a:solidFill>
              </a:rPr>
              <a:t>COVID-19</a:t>
            </a:r>
            <a:endParaRPr lang="x-none" sz="3600" b="1" dirty="0">
              <a:solidFill>
                <a:srgbClr val="002060"/>
              </a:solidFill>
            </a:endParaRPr>
          </a:p>
        </p:txBody>
      </p:sp>
      <p:graphicFrame>
        <p:nvGraphicFramePr>
          <p:cNvPr id="4" name="Схема 3">
            <a:extLst>
              <a:ext uri="{FF2B5EF4-FFF2-40B4-BE49-F238E27FC236}">
                <a16:creationId xmlns:a16="http://schemas.microsoft.com/office/drawing/2014/main" xmlns="" id="{4FD1A340-ABDB-4406-A4A4-824F1B37550B}"/>
              </a:ext>
            </a:extLst>
          </p:cNvPr>
          <p:cNvGraphicFramePr/>
          <p:nvPr>
            <p:extLst>
              <p:ext uri="{D42A27DB-BD31-4B8C-83A1-F6EECF244321}">
                <p14:modId xmlns:p14="http://schemas.microsoft.com/office/powerpoint/2010/main" val="397857021"/>
              </p:ext>
            </p:extLst>
          </p:nvPr>
        </p:nvGraphicFramePr>
        <p:xfrm>
          <a:off x="780308" y="1610427"/>
          <a:ext cx="7204962" cy="1909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xmlns="" id="{79088DB5-7D06-4D66-9F7B-D827553CC110}"/>
              </a:ext>
            </a:extLst>
          </p:cNvPr>
          <p:cNvSpPr txBox="1"/>
          <p:nvPr/>
        </p:nvSpPr>
        <p:spPr>
          <a:xfrm>
            <a:off x="0" y="855712"/>
            <a:ext cx="9036496" cy="707886"/>
          </a:xfrm>
          <a:prstGeom prst="rect">
            <a:avLst/>
          </a:prstGeom>
          <a:noFill/>
        </p:spPr>
        <p:txBody>
          <a:bodyPr wrap="square" rtlCol="0">
            <a:spAutoFit/>
          </a:bodyPr>
          <a:lstStyle/>
          <a:p>
            <a:pPr algn="ctr" defTabSz="457200"/>
            <a:r>
              <a:rPr lang="ru-RU" sz="2000" b="1" dirty="0">
                <a:solidFill>
                  <a:srgbClr val="C00000"/>
                </a:solidFill>
                <a:latin typeface="Calibri" panose="020F0502020204030204"/>
              </a:rPr>
              <a:t>Гам-</a:t>
            </a:r>
            <a:r>
              <a:rPr lang="ru-RU" sz="2000" b="1" dirty="0" err="1">
                <a:solidFill>
                  <a:srgbClr val="C00000"/>
                </a:solidFill>
                <a:latin typeface="Calibri" panose="020F0502020204030204"/>
              </a:rPr>
              <a:t>Ковид</a:t>
            </a:r>
            <a:r>
              <a:rPr lang="ru-RU" sz="2000" b="1" dirty="0">
                <a:solidFill>
                  <a:srgbClr val="C00000"/>
                </a:solidFill>
                <a:latin typeface="Calibri" panose="020F0502020204030204"/>
              </a:rPr>
              <a:t>-</a:t>
            </a:r>
            <a:r>
              <a:rPr lang="ru-RU" sz="2000" b="1" dirty="0" err="1">
                <a:solidFill>
                  <a:srgbClr val="C00000"/>
                </a:solidFill>
                <a:latin typeface="Calibri" panose="020F0502020204030204"/>
              </a:rPr>
              <a:t>Вак</a:t>
            </a:r>
            <a:r>
              <a:rPr lang="ru-RU" sz="2000" dirty="0">
                <a:solidFill>
                  <a:prstClr val="black"/>
                </a:solidFill>
                <a:latin typeface="Calibri" panose="020F0502020204030204"/>
              </a:rPr>
              <a:t> – комбинированная векторная вакцина для профилактики коронавирусной инфекции, вызываемой вирусом </a:t>
            </a:r>
            <a:r>
              <a:rPr lang="en-US" sz="2000" dirty="0">
                <a:solidFill>
                  <a:prstClr val="black"/>
                </a:solidFill>
                <a:latin typeface="Calibri" panose="020F0502020204030204"/>
              </a:rPr>
              <a:t>SARS-CoV-2</a:t>
            </a:r>
            <a:endParaRPr lang="x-none" sz="2000" dirty="0">
              <a:solidFill>
                <a:prstClr val="black"/>
              </a:solidFill>
              <a:latin typeface="Calibri" panose="020F0502020204030204"/>
            </a:endParaRPr>
          </a:p>
        </p:txBody>
      </p:sp>
      <p:pic>
        <p:nvPicPr>
          <p:cNvPr id="6" name="Рисунок 5">
            <a:extLst>
              <a:ext uri="{FF2B5EF4-FFF2-40B4-BE49-F238E27FC236}">
                <a16:creationId xmlns:a16="http://schemas.microsoft.com/office/drawing/2014/main" xmlns="" id="{9970229C-027F-4CE6-880C-6EBF6F99D65A}"/>
              </a:ext>
            </a:extLst>
          </p:cNvPr>
          <p:cNvPicPr>
            <a:picLocks noChangeAspect="1"/>
          </p:cNvPicPr>
          <p:nvPr/>
        </p:nvPicPr>
        <p:blipFill>
          <a:blip r:embed="rId8"/>
          <a:stretch>
            <a:fillRect/>
          </a:stretch>
        </p:blipFill>
        <p:spPr>
          <a:xfrm>
            <a:off x="725386" y="3594227"/>
            <a:ext cx="2903640" cy="2578493"/>
          </a:xfrm>
          <a:prstGeom prst="rect">
            <a:avLst/>
          </a:prstGeom>
          <a:ln>
            <a:noFill/>
          </a:ln>
          <a:effectLst>
            <a:softEdge rad="112500"/>
          </a:effectLst>
        </p:spPr>
      </p:pic>
      <p:pic>
        <p:nvPicPr>
          <p:cNvPr id="8" name="Рисунок 7">
            <a:extLst>
              <a:ext uri="{FF2B5EF4-FFF2-40B4-BE49-F238E27FC236}">
                <a16:creationId xmlns:a16="http://schemas.microsoft.com/office/drawing/2014/main" xmlns="" id="{03EF1A9E-141F-438C-BC4D-EBB7BFC6A7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93072" y="3583231"/>
            <a:ext cx="2592198" cy="2303128"/>
          </a:xfrm>
          <a:prstGeom prst="rect">
            <a:avLst/>
          </a:prstGeom>
          <a:ln>
            <a:noFill/>
          </a:ln>
          <a:effectLst>
            <a:softEdge rad="112500"/>
          </a:effectLst>
        </p:spPr>
      </p:pic>
      <p:sp>
        <p:nvSpPr>
          <p:cNvPr id="9" name="TextBox 8">
            <a:extLst>
              <a:ext uri="{FF2B5EF4-FFF2-40B4-BE49-F238E27FC236}">
                <a16:creationId xmlns:a16="http://schemas.microsoft.com/office/drawing/2014/main" xmlns="" id="{FD424A4F-44E2-4558-A60F-81C196BC9300}"/>
              </a:ext>
            </a:extLst>
          </p:cNvPr>
          <p:cNvSpPr txBox="1"/>
          <p:nvPr/>
        </p:nvSpPr>
        <p:spPr>
          <a:xfrm>
            <a:off x="4932040" y="5949448"/>
            <a:ext cx="3456383"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57200"/>
            <a:r>
              <a:rPr lang="ru-RU" sz="1600" dirty="0">
                <a:solidFill>
                  <a:prstClr val="black"/>
                </a:solidFill>
                <a:latin typeface="Calibri" panose="020F0502020204030204"/>
              </a:rPr>
              <a:t>Вакцину вводят в верхнюю треть наружной поверхности плеча</a:t>
            </a:r>
            <a:endParaRPr lang="x-none" sz="1600" dirty="0">
              <a:solidFill>
                <a:prstClr val="black"/>
              </a:solidFill>
              <a:latin typeface="Calibri" panose="020F0502020204030204"/>
            </a:endParaRPr>
          </a:p>
        </p:txBody>
      </p:sp>
    </p:spTree>
    <p:extLst>
      <p:ext uri="{BB962C8B-B14F-4D97-AF65-F5344CB8AC3E}">
        <p14:creationId xmlns:p14="http://schemas.microsoft.com/office/powerpoint/2010/main" val="3327596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B6F3F83-54DE-41AA-AD0E-9FF382273E46}"/>
              </a:ext>
            </a:extLst>
          </p:cNvPr>
          <p:cNvSpPr>
            <a:spLocks noGrp="1"/>
          </p:cNvSpPr>
          <p:nvPr>
            <p:ph type="title" idx="4294967295"/>
          </p:nvPr>
        </p:nvSpPr>
        <p:spPr>
          <a:xfrm>
            <a:off x="2299097" y="0"/>
            <a:ext cx="4945856" cy="602959"/>
          </a:xfrm>
        </p:spPr>
        <p:txBody>
          <a:bodyPr/>
          <a:lstStyle/>
          <a:p>
            <a:r>
              <a:rPr lang="ru-RU" sz="3600" b="1" dirty="0">
                <a:solidFill>
                  <a:srgbClr val="002060"/>
                </a:solidFill>
              </a:rPr>
              <a:t>Как работает вакцина?</a:t>
            </a:r>
            <a:endParaRPr lang="x-none" sz="3600" b="1" dirty="0">
              <a:solidFill>
                <a:srgbClr val="002060"/>
              </a:solidFill>
            </a:endParaRPr>
          </a:p>
        </p:txBody>
      </p:sp>
      <p:pic>
        <p:nvPicPr>
          <p:cNvPr id="6" name="Рисунок 5">
            <a:extLst>
              <a:ext uri="{FF2B5EF4-FFF2-40B4-BE49-F238E27FC236}">
                <a16:creationId xmlns:a16="http://schemas.microsoft.com/office/drawing/2014/main" xmlns="" id="{57EBDA0C-BA97-4062-8D19-39B7B4315173}"/>
              </a:ext>
            </a:extLst>
          </p:cNvPr>
          <p:cNvPicPr>
            <a:picLocks noChangeAspect="1"/>
          </p:cNvPicPr>
          <p:nvPr/>
        </p:nvPicPr>
        <p:blipFill rotWithShape="1">
          <a:blip r:embed="rId3"/>
          <a:srcRect l="25688" t="19846" r="25596" b="8471"/>
          <a:stretch/>
        </p:blipFill>
        <p:spPr>
          <a:xfrm>
            <a:off x="107504" y="602960"/>
            <a:ext cx="8784976" cy="61407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6479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EE9B5F3-9E25-40F2-A266-2B57A533262B}"/>
              </a:ext>
            </a:extLst>
          </p:cNvPr>
          <p:cNvSpPr txBox="1"/>
          <p:nvPr/>
        </p:nvSpPr>
        <p:spPr>
          <a:xfrm>
            <a:off x="0" y="76167"/>
            <a:ext cx="9143999" cy="523220"/>
          </a:xfrm>
          <a:prstGeom prst="rect">
            <a:avLst/>
          </a:prstGeom>
          <a:noFill/>
        </p:spPr>
        <p:txBody>
          <a:bodyPr wrap="square">
            <a:spAutoFit/>
          </a:bodyPr>
          <a:lstStyle/>
          <a:p>
            <a:pPr algn="ctr"/>
            <a:r>
              <a:rPr lang="ru-RU" sz="2800" b="1" dirty="0">
                <a:solidFill>
                  <a:srgbClr val="002060"/>
                </a:solidFill>
              </a:rPr>
              <a:t>Безопасность и эффективность</a:t>
            </a:r>
          </a:p>
        </p:txBody>
      </p:sp>
      <p:sp>
        <p:nvSpPr>
          <p:cNvPr id="7" name="TextBox 6">
            <a:extLst>
              <a:ext uri="{FF2B5EF4-FFF2-40B4-BE49-F238E27FC236}">
                <a16:creationId xmlns:a16="http://schemas.microsoft.com/office/drawing/2014/main" xmlns="" id="{B721B124-E678-4CFF-A90D-8773A4E5D7C7}"/>
              </a:ext>
            </a:extLst>
          </p:cNvPr>
          <p:cNvSpPr txBox="1"/>
          <p:nvPr/>
        </p:nvSpPr>
        <p:spPr>
          <a:xfrm>
            <a:off x="467544" y="908719"/>
            <a:ext cx="8676456"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ru-RU" dirty="0"/>
              <a:t>Чтобы обеспечить длительный иммунитет, российские ученые предложили использовать два разных типа аденовирусных векторов для первой и второй вакцинации, усиливая действие вакцины</a:t>
            </a:r>
            <a:r>
              <a:rPr lang="ru-RU" dirty="0" smtClean="0"/>
              <a:t>.</a:t>
            </a:r>
          </a:p>
          <a:p>
            <a:r>
              <a:rPr lang="ru-RU" dirty="0" smtClean="0"/>
              <a:t> </a:t>
            </a:r>
            <a:endParaRPr lang="x-none" dirty="0"/>
          </a:p>
        </p:txBody>
      </p:sp>
      <p:sp>
        <p:nvSpPr>
          <p:cNvPr id="9" name="TextBox 8">
            <a:extLst>
              <a:ext uri="{FF2B5EF4-FFF2-40B4-BE49-F238E27FC236}">
                <a16:creationId xmlns:a16="http://schemas.microsoft.com/office/drawing/2014/main" xmlns="" id="{3D1EE2B5-E233-4397-B54B-FC9465671B03}"/>
              </a:ext>
            </a:extLst>
          </p:cNvPr>
          <p:cNvSpPr txBox="1"/>
          <p:nvPr/>
        </p:nvSpPr>
        <p:spPr>
          <a:xfrm rot="10800000" flipV="1">
            <a:off x="467543" y="2123804"/>
            <a:ext cx="8676455" cy="92333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ru-RU" dirty="0"/>
              <a:t>Использование аденовирусов человека в качестве векторов безопасно, так как данные вирусы, вызывающие ОРВИ, не являются новыми и существуют уже тысячи лет. </a:t>
            </a:r>
            <a:endParaRPr lang="x-none" dirty="0"/>
          </a:p>
        </p:txBody>
      </p:sp>
      <p:sp>
        <p:nvSpPr>
          <p:cNvPr id="11" name="TextBox 10">
            <a:extLst>
              <a:ext uri="{FF2B5EF4-FFF2-40B4-BE49-F238E27FC236}">
                <a16:creationId xmlns:a16="http://schemas.microsoft.com/office/drawing/2014/main" xmlns="" id="{5E9E0F1E-716D-4798-83F1-1510B0ABE6A8}"/>
              </a:ext>
            </a:extLst>
          </p:cNvPr>
          <p:cNvSpPr txBox="1"/>
          <p:nvPr/>
        </p:nvSpPr>
        <p:spPr>
          <a:xfrm>
            <a:off x="467544" y="3068960"/>
            <a:ext cx="8676456" cy="181588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ru-RU" sz="1600" dirty="0"/>
              <a:t>По данным исследований, эффективность вакцины «Гам-</a:t>
            </a:r>
            <a:r>
              <a:rPr lang="ru-RU" sz="1600" dirty="0" err="1"/>
              <a:t>Ковид</a:t>
            </a:r>
            <a:r>
              <a:rPr lang="ru-RU" sz="1600" dirty="0"/>
              <a:t>-</a:t>
            </a:r>
            <a:r>
              <a:rPr lang="ru-RU" sz="1600" dirty="0" err="1"/>
              <a:t>Вак</a:t>
            </a:r>
            <a:r>
              <a:rPr lang="ru-RU" sz="1600" dirty="0"/>
              <a:t>» против COVID-19 составляет 91,6%. Расчет этого показателя производился на основе данных по 19 866 добровольцам, получившим и первую, и вторую инъекцию вакцины «Гам-</a:t>
            </a:r>
            <a:r>
              <a:rPr lang="ru-RU" sz="1600" dirty="0" err="1"/>
              <a:t>Ковид</a:t>
            </a:r>
            <a:r>
              <a:rPr lang="ru-RU" sz="1600" dirty="0"/>
              <a:t>-</a:t>
            </a:r>
            <a:r>
              <a:rPr lang="ru-RU" sz="1600" dirty="0" err="1"/>
              <a:t>Вак</a:t>
            </a:r>
            <a:r>
              <a:rPr lang="ru-RU" sz="1600" dirty="0"/>
              <a:t>» или плацебо – на заключительном контрольном этапе зафиксировано 78 подтвержденных случаев COVID-19. Результаты исследования эффективности вакцины «Гам-</a:t>
            </a:r>
            <a:r>
              <a:rPr lang="ru-RU" sz="1600" dirty="0" err="1"/>
              <a:t>Ковид</a:t>
            </a:r>
            <a:r>
              <a:rPr lang="ru-RU" sz="1600" dirty="0"/>
              <a:t>-</a:t>
            </a:r>
            <a:r>
              <a:rPr lang="ru-RU" sz="1600" dirty="0" err="1"/>
              <a:t>Вак</a:t>
            </a:r>
            <a:r>
              <a:rPr lang="ru-RU" sz="1600" dirty="0"/>
              <a:t>» прошли сравнительную международную оценку, полученные данные опубликованы в журнале </a:t>
            </a:r>
            <a:r>
              <a:rPr lang="ru-RU" sz="1600" dirty="0" err="1">
                <a:hlinkClick r:id="rId2"/>
              </a:rPr>
              <a:t>The</a:t>
            </a:r>
            <a:r>
              <a:rPr lang="ru-RU" sz="1600" dirty="0">
                <a:hlinkClick r:id="rId2"/>
              </a:rPr>
              <a:t> </a:t>
            </a:r>
            <a:r>
              <a:rPr lang="ru-RU" sz="1600" dirty="0" err="1">
                <a:hlinkClick r:id="rId2"/>
              </a:rPr>
              <a:t>Lancet</a:t>
            </a:r>
            <a:r>
              <a:rPr lang="ru-RU" sz="1600" dirty="0"/>
              <a:t>. </a:t>
            </a:r>
            <a:endParaRPr lang="x-none" sz="1600" dirty="0"/>
          </a:p>
        </p:txBody>
      </p:sp>
      <p:pic>
        <p:nvPicPr>
          <p:cNvPr id="13" name="Рисунок 12">
            <a:extLst>
              <a:ext uri="{FF2B5EF4-FFF2-40B4-BE49-F238E27FC236}">
                <a16:creationId xmlns:a16="http://schemas.microsoft.com/office/drawing/2014/main" xmlns="" id="{B12BDB1E-C166-4532-88AA-433D81F98960}"/>
              </a:ext>
            </a:extLst>
          </p:cNvPr>
          <p:cNvPicPr>
            <a:picLocks noChangeAspect="1"/>
          </p:cNvPicPr>
          <p:nvPr/>
        </p:nvPicPr>
        <p:blipFill rotWithShape="1">
          <a:blip r:embed="rId3"/>
          <a:srcRect t="7576" r="50014" b="51819"/>
          <a:stretch/>
        </p:blipFill>
        <p:spPr>
          <a:xfrm>
            <a:off x="1547664" y="4923204"/>
            <a:ext cx="5832648" cy="1934796"/>
          </a:xfrm>
          <a:prstGeom prst="rect">
            <a:avLst/>
          </a:prstGeom>
        </p:spPr>
      </p:pic>
    </p:spTree>
    <p:extLst>
      <p:ext uri="{BB962C8B-B14F-4D97-AF65-F5344CB8AC3E}">
        <p14:creationId xmlns:p14="http://schemas.microsoft.com/office/powerpoint/2010/main" val="2010760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951B6C0-EDC6-4AC0-BBC7-2536E37800B0}"/>
              </a:ext>
            </a:extLst>
          </p:cNvPr>
          <p:cNvSpPr>
            <a:spLocks noGrp="1"/>
          </p:cNvSpPr>
          <p:nvPr>
            <p:ph type="title" idx="4294967295"/>
          </p:nvPr>
        </p:nvSpPr>
        <p:spPr>
          <a:xfrm>
            <a:off x="1108579" y="185985"/>
            <a:ext cx="6286502" cy="677863"/>
          </a:xfrm>
        </p:spPr>
        <p:txBody>
          <a:bodyPr>
            <a:noAutofit/>
          </a:bodyPr>
          <a:lstStyle/>
          <a:p>
            <a:pPr algn="ctr"/>
            <a:r>
              <a:rPr lang="ru-RU" sz="2800" b="1" dirty="0">
                <a:solidFill>
                  <a:srgbClr val="002060"/>
                </a:solidFill>
              </a:rPr>
              <a:t>Возможные реакции после вакцинации</a:t>
            </a:r>
            <a:endParaRPr lang="en-US" sz="2800" b="1" dirty="0">
              <a:solidFill>
                <a:srgbClr val="002060"/>
              </a:solidFill>
            </a:endParaRPr>
          </a:p>
        </p:txBody>
      </p:sp>
      <p:grpSp>
        <p:nvGrpSpPr>
          <p:cNvPr id="4" name="Group 2">
            <a:extLst>
              <a:ext uri="{FF2B5EF4-FFF2-40B4-BE49-F238E27FC236}">
                <a16:creationId xmlns:a16="http://schemas.microsoft.com/office/drawing/2014/main" xmlns="" id="{65292163-1101-4350-8EC7-9542CA3CAD88}"/>
              </a:ext>
            </a:extLst>
          </p:cNvPr>
          <p:cNvGrpSpPr>
            <a:grpSpLocks/>
          </p:cNvGrpSpPr>
          <p:nvPr/>
        </p:nvGrpSpPr>
        <p:grpSpPr bwMode="auto">
          <a:xfrm>
            <a:off x="985007" y="4129829"/>
            <a:ext cx="3829050" cy="555626"/>
            <a:chOff x="1248" y="1440"/>
            <a:chExt cx="3216" cy="350"/>
          </a:xfrm>
        </p:grpSpPr>
        <p:sp>
          <p:nvSpPr>
            <p:cNvPr id="5" name="Line 3">
              <a:extLst>
                <a:ext uri="{FF2B5EF4-FFF2-40B4-BE49-F238E27FC236}">
                  <a16:creationId xmlns:a16="http://schemas.microsoft.com/office/drawing/2014/main" xmlns="" id="{FB6C66C9-349D-4FAF-B2FB-FCA04D18D693}"/>
                </a:ext>
              </a:extLst>
            </p:cNvPr>
            <p:cNvSpPr>
              <a:spLocks noChangeShapeType="1"/>
            </p:cNvSpPr>
            <p:nvPr/>
          </p:nvSpPr>
          <p:spPr bwMode="gray">
            <a:xfrm>
              <a:off x="1440" y="179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Rectangle 4">
              <a:extLst>
                <a:ext uri="{FF2B5EF4-FFF2-40B4-BE49-F238E27FC236}">
                  <a16:creationId xmlns:a16="http://schemas.microsoft.com/office/drawing/2014/main" xmlns="" id="{265570AD-7CE0-4CDF-8AA7-1AE4290A6A5C}"/>
                </a:ext>
              </a:extLst>
            </p:cNvPr>
            <p:cNvSpPr>
              <a:spLocks noChangeArrowheads="1"/>
            </p:cNvSpPr>
            <p:nvPr/>
          </p:nvSpPr>
          <p:spPr bwMode="gray">
            <a:xfrm rot="3419336">
              <a:off x="1261" y="1427"/>
              <a:ext cx="302" cy="328"/>
            </a:xfrm>
            <a:prstGeom prst="rect">
              <a:avLst/>
            </a:prstGeom>
            <a:gradFill rotWithShape="1">
              <a:gsLst>
                <a:gs pos="0">
                  <a:srgbClr val="FF7C80"/>
                </a:gs>
                <a:gs pos="100000">
                  <a:srgbClr val="FF7C8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FF7C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7" name="Text Box 5">
              <a:extLst>
                <a:ext uri="{FF2B5EF4-FFF2-40B4-BE49-F238E27FC236}">
                  <a16:creationId xmlns:a16="http://schemas.microsoft.com/office/drawing/2014/main" xmlns="" id="{F59CB788-7C3E-4C50-8DC9-40AD7F35B3F6}"/>
                </a:ext>
              </a:extLst>
            </p:cNvPr>
            <p:cNvSpPr txBox="1">
              <a:spLocks noChangeArrowheads="1"/>
            </p:cNvSpPr>
            <p:nvPr/>
          </p:nvSpPr>
          <p:spPr bwMode="gray">
            <a:xfrm>
              <a:off x="1753" y="1507"/>
              <a:ext cx="166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ru-RU" sz="2000" b="1" dirty="0">
                  <a:solidFill>
                    <a:srgbClr val="000000"/>
                  </a:solidFill>
                </a:rPr>
                <a:t>Головная боль</a:t>
              </a:r>
              <a:endParaRPr lang="en-US" sz="2000" b="1" dirty="0">
                <a:solidFill>
                  <a:srgbClr val="000000"/>
                </a:solidFill>
              </a:endParaRPr>
            </a:p>
          </p:txBody>
        </p:sp>
        <p:sp>
          <p:nvSpPr>
            <p:cNvPr id="8" name="Text Box 6">
              <a:extLst>
                <a:ext uri="{FF2B5EF4-FFF2-40B4-BE49-F238E27FC236}">
                  <a16:creationId xmlns:a16="http://schemas.microsoft.com/office/drawing/2014/main" xmlns="" id="{FCBFF379-E3E2-4461-A56F-9D7DFDFA6879}"/>
                </a:ext>
              </a:extLst>
            </p:cNvPr>
            <p:cNvSpPr txBox="1">
              <a:spLocks noChangeArrowheads="1"/>
            </p:cNvSpPr>
            <p:nvPr/>
          </p:nvSpPr>
          <p:spPr bwMode="gray">
            <a:xfrm>
              <a:off x="1296" y="1454"/>
              <a:ext cx="29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FFFFFF"/>
                  </a:solidFill>
                </a:rPr>
                <a:t>4</a:t>
              </a:r>
            </a:p>
          </p:txBody>
        </p:sp>
      </p:grpSp>
      <p:grpSp>
        <p:nvGrpSpPr>
          <p:cNvPr id="9" name="Group 7">
            <a:extLst>
              <a:ext uri="{FF2B5EF4-FFF2-40B4-BE49-F238E27FC236}">
                <a16:creationId xmlns:a16="http://schemas.microsoft.com/office/drawing/2014/main" xmlns="" id="{632990C1-BB5E-4CE9-ABE7-448AFECE8090}"/>
              </a:ext>
            </a:extLst>
          </p:cNvPr>
          <p:cNvGrpSpPr>
            <a:grpSpLocks/>
          </p:cNvGrpSpPr>
          <p:nvPr/>
        </p:nvGrpSpPr>
        <p:grpSpPr bwMode="auto">
          <a:xfrm>
            <a:off x="1051428" y="1534018"/>
            <a:ext cx="4947049" cy="555625"/>
            <a:chOff x="1248" y="2030"/>
            <a:chExt cx="4155" cy="350"/>
          </a:xfrm>
        </p:grpSpPr>
        <p:sp>
          <p:nvSpPr>
            <p:cNvPr id="10" name="Line 8">
              <a:extLst>
                <a:ext uri="{FF2B5EF4-FFF2-40B4-BE49-F238E27FC236}">
                  <a16:creationId xmlns:a16="http://schemas.microsoft.com/office/drawing/2014/main" xmlns="" id="{9FE75B3D-61AB-4432-B581-97A89E0D32DB}"/>
                </a:ext>
              </a:extLst>
            </p:cNvPr>
            <p:cNvSpPr>
              <a:spLocks noChangeShapeType="1"/>
            </p:cNvSpPr>
            <p:nvPr/>
          </p:nvSpPr>
          <p:spPr bwMode="gray">
            <a:xfrm>
              <a:off x="1440" y="238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9">
              <a:extLst>
                <a:ext uri="{FF2B5EF4-FFF2-40B4-BE49-F238E27FC236}">
                  <a16:creationId xmlns:a16="http://schemas.microsoft.com/office/drawing/2014/main" xmlns="" id="{B4B2649F-4536-4EC1-A678-DD7B94D397FE}"/>
                </a:ext>
              </a:extLst>
            </p:cNvPr>
            <p:cNvSpPr>
              <a:spLocks noChangeArrowheads="1"/>
            </p:cNvSpPr>
            <p:nvPr/>
          </p:nvSpPr>
          <p:spPr bwMode="gray">
            <a:xfrm rot="3419336">
              <a:off x="1261" y="2017"/>
              <a:ext cx="302" cy="328"/>
            </a:xfrm>
            <a:prstGeom prst="rect">
              <a:avLst/>
            </a:prstGeom>
            <a:gradFill rotWithShape="1">
              <a:gsLst>
                <a:gs pos="0">
                  <a:srgbClr val="99CC00"/>
                </a:gs>
                <a:gs pos="100000">
                  <a:srgbClr val="99CC0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2" name="Text Box 10">
              <a:extLst>
                <a:ext uri="{FF2B5EF4-FFF2-40B4-BE49-F238E27FC236}">
                  <a16:creationId xmlns:a16="http://schemas.microsoft.com/office/drawing/2014/main" xmlns="" id="{5FE51BF2-C84B-48EA-8C6F-B088956FF1B7}"/>
                </a:ext>
              </a:extLst>
            </p:cNvPr>
            <p:cNvSpPr txBox="1">
              <a:spLocks noChangeArrowheads="1"/>
            </p:cNvSpPr>
            <p:nvPr/>
          </p:nvSpPr>
          <p:spPr bwMode="gray">
            <a:xfrm>
              <a:off x="1701" y="2101"/>
              <a:ext cx="370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ru-RU" sz="2000" b="1" dirty="0">
                  <a:solidFill>
                    <a:srgbClr val="000000"/>
                  </a:solidFill>
                </a:rPr>
                <a:t>Болезненность в месте инъекции</a:t>
              </a:r>
              <a:endParaRPr lang="en-US" sz="2000" b="1" dirty="0">
                <a:solidFill>
                  <a:srgbClr val="000000"/>
                </a:solidFill>
              </a:endParaRPr>
            </a:p>
          </p:txBody>
        </p:sp>
        <p:sp>
          <p:nvSpPr>
            <p:cNvPr id="13" name="Text Box 11">
              <a:extLst>
                <a:ext uri="{FF2B5EF4-FFF2-40B4-BE49-F238E27FC236}">
                  <a16:creationId xmlns:a16="http://schemas.microsoft.com/office/drawing/2014/main" xmlns="" id="{C8ABD1A6-ADCF-42AF-9E8A-3B6F541604D1}"/>
                </a:ext>
              </a:extLst>
            </p:cNvPr>
            <p:cNvSpPr txBox="1">
              <a:spLocks noChangeArrowheads="1"/>
            </p:cNvSpPr>
            <p:nvPr/>
          </p:nvSpPr>
          <p:spPr bwMode="gray">
            <a:xfrm>
              <a:off x="1296" y="2044"/>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FFFFFF"/>
                  </a:solidFill>
                </a:rPr>
                <a:t>1</a:t>
              </a:r>
            </a:p>
          </p:txBody>
        </p:sp>
      </p:grpSp>
      <p:grpSp>
        <p:nvGrpSpPr>
          <p:cNvPr id="14" name="Group 12">
            <a:extLst>
              <a:ext uri="{FF2B5EF4-FFF2-40B4-BE49-F238E27FC236}">
                <a16:creationId xmlns:a16="http://schemas.microsoft.com/office/drawing/2014/main" xmlns="" id="{ED909E2E-ED57-48EF-8B82-0B8A4A70A2C0}"/>
              </a:ext>
            </a:extLst>
          </p:cNvPr>
          <p:cNvGrpSpPr>
            <a:grpSpLocks/>
          </p:cNvGrpSpPr>
          <p:nvPr/>
        </p:nvGrpSpPr>
        <p:grpSpPr bwMode="auto">
          <a:xfrm>
            <a:off x="1051430" y="2401648"/>
            <a:ext cx="3829050" cy="555625"/>
            <a:chOff x="1248" y="2640"/>
            <a:chExt cx="3216" cy="350"/>
          </a:xfrm>
        </p:grpSpPr>
        <p:sp>
          <p:nvSpPr>
            <p:cNvPr id="15" name="Line 13">
              <a:extLst>
                <a:ext uri="{FF2B5EF4-FFF2-40B4-BE49-F238E27FC236}">
                  <a16:creationId xmlns:a16="http://schemas.microsoft.com/office/drawing/2014/main" xmlns="" id="{57EEA3E2-B32A-4B61-83D8-6A39F4F5235D}"/>
                </a:ext>
              </a:extLst>
            </p:cNvPr>
            <p:cNvSpPr>
              <a:spLocks noChangeShapeType="1"/>
            </p:cNvSpPr>
            <p:nvPr/>
          </p:nvSpPr>
          <p:spPr bwMode="gray">
            <a:xfrm>
              <a:off x="1440" y="299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Rectangle 14">
              <a:extLst>
                <a:ext uri="{FF2B5EF4-FFF2-40B4-BE49-F238E27FC236}">
                  <a16:creationId xmlns:a16="http://schemas.microsoft.com/office/drawing/2014/main" xmlns="" id="{19960590-374A-47E8-91DF-2E54003F8225}"/>
                </a:ext>
              </a:extLst>
            </p:cNvPr>
            <p:cNvSpPr>
              <a:spLocks noChangeArrowheads="1"/>
            </p:cNvSpPr>
            <p:nvPr/>
          </p:nvSpPr>
          <p:spPr bwMode="gray">
            <a:xfrm rot="3419336">
              <a:off x="1261" y="2627"/>
              <a:ext cx="302" cy="328"/>
            </a:xfrm>
            <a:prstGeom prst="rect">
              <a:avLst/>
            </a:prstGeom>
            <a:gradFill rotWithShape="1">
              <a:gsLst>
                <a:gs pos="0">
                  <a:srgbClr val="006699"/>
                </a:gs>
                <a:gs pos="100000">
                  <a:srgbClr val="0066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0066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7" name="Text Box 15">
              <a:extLst>
                <a:ext uri="{FF2B5EF4-FFF2-40B4-BE49-F238E27FC236}">
                  <a16:creationId xmlns:a16="http://schemas.microsoft.com/office/drawing/2014/main" xmlns="" id="{490E220D-8010-4924-A8D4-E2CDFC3F8C2B}"/>
                </a:ext>
              </a:extLst>
            </p:cNvPr>
            <p:cNvSpPr txBox="1">
              <a:spLocks noChangeArrowheads="1"/>
            </p:cNvSpPr>
            <p:nvPr/>
          </p:nvSpPr>
          <p:spPr bwMode="gray">
            <a:xfrm>
              <a:off x="1714" y="2708"/>
              <a:ext cx="159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ru-RU" sz="2000" b="1" dirty="0">
                  <a:solidFill>
                    <a:srgbClr val="000000"/>
                  </a:solidFill>
                </a:rPr>
                <a:t>Недомогание</a:t>
              </a:r>
              <a:endParaRPr lang="en-US" sz="2000" b="1" dirty="0">
                <a:solidFill>
                  <a:srgbClr val="000000"/>
                </a:solidFill>
              </a:endParaRPr>
            </a:p>
          </p:txBody>
        </p:sp>
        <p:sp>
          <p:nvSpPr>
            <p:cNvPr id="18" name="Text Box 16">
              <a:extLst>
                <a:ext uri="{FF2B5EF4-FFF2-40B4-BE49-F238E27FC236}">
                  <a16:creationId xmlns:a16="http://schemas.microsoft.com/office/drawing/2014/main" xmlns="" id="{7BF1EF27-AFF1-4DE5-B2B9-3EADF7849264}"/>
                </a:ext>
              </a:extLst>
            </p:cNvPr>
            <p:cNvSpPr txBox="1">
              <a:spLocks noChangeArrowheads="1"/>
            </p:cNvSpPr>
            <p:nvPr/>
          </p:nvSpPr>
          <p:spPr bwMode="gray">
            <a:xfrm>
              <a:off x="1296" y="2654"/>
              <a:ext cx="28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FFFFFF"/>
                  </a:solidFill>
                </a:rPr>
                <a:t>2</a:t>
              </a:r>
            </a:p>
          </p:txBody>
        </p:sp>
      </p:grpSp>
      <p:grpSp>
        <p:nvGrpSpPr>
          <p:cNvPr id="19" name="Group 17">
            <a:extLst>
              <a:ext uri="{FF2B5EF4-FFF2-40B4-BE49-F238E27FC236}">
                <a16:creationId xmlns:a16="http://schemas.microsoft.com/office/drawing/2014/main" xmlns="" id="{D4A41851-B584-4174-974F-514B426A4A90}"/>
              </a:ext>
            </a:extLst>
          </p:cNvPr>
          <p:cNvGrpSpPr>
            <a:grpSpLocks/>
          </p:cNvGrpSpPr>
          <p:nvPr/>
        </p:nvGrpSpPr>
        <p:grpSpPr bwMode="auto">
          <a:xfrm>
            <a:off x="985004" y="3241927"/>
            <a:ext cx="6711559" cy="555625"/>
            <a:chOff x="1248" y="3230"/>
            <a:chExt cx="5637" cy="350"/>
          </a:xfrm>
        </p:grpSpPr>
        <p:sp>
          <p:nvSpPr>
            <p:cNvPr id="20" name="Line 18">
              <a:extLst>
                <a:ext uri="{FF2B5EF4-FFF2-40B4-BE49-F238E27FC236}">
                  <a16:creationId xmlns:a16="http://schemas.microsoft.com/office/drawing/2014/main" xmlns="" id="{8DA58C34-4C8C-4C52-BEE1-A747A917003D}"/>
                </a:ext>
              </a:extLst>
            </p:cNvPr>
            <p:cNvSpPr>
              <a:spLocks noChangeShapeType="1"/>
            </p:cNvSpPr>
            <p:nvPr/>
          </p:nvSpPr>
          <p:spPr bwMode="gray">
            <a:xfrm>
              <a:off x="1441" y="3579"/>
              <a:ext cx="3023" cy="1"/>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Rectangle 19">
              <a:extLst>
                <a:ext uri="{FF2B5EF4-FFF2-40B4-BE49-F238E27FC236}">
                  <a16:creationId xmlns:a16="http://schemas.microsoft.com/office/drawing/2014/main" xmlns="" id="{F8328007-73D0-4888-9CDC-A7409995F540}"/>
                </a:ext>
              </a:extLst>
            </p:cNvPr>
            <p:cNvSpPr>
              <a:spLocks noChangeArrowheads="1"/>
            </p:cNvSpPr>
            <p:nvPr/>
          </p:nvSpPr>
          <p:spPr bwMode="gray">
            <a:xfrm rot="3419336">
              <a:off x="1261" y="3217"/>
              <a:ext cx="302" cy="328"/>
            </a:xfrm>
            <a:prstGeom prst="rect">
              <a:avLst/>
            </a:prstGeom>
            <a:gradFill rotWithShape="1">
              <a:gsLst>
                <a:gs pos="0">
                  <a:srgbClr val="FF9933"/>
                </a:gs>
                <a:gs pos="100000">
                  <a:srgbClr val="FF9933">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FF99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22" name="Text Box 20">
              <a:extLst>
                <a:ext uri="{FF2B5EF4-FFF2-40B4-BE49-F238E27FC236}">
                  <a16:creationId xmlns:a16="http://schemas.microsoft.com/office/drawing/2014/main" xmlns="" id="{AB930EE5-F79B-4EC3-8D0C-496B94AE5223}"/>
                </a:ext>
              </a:extLst>
            </p:cNvPr>
            <p:cNvSpPr txBox="1">
              <a:spLocks noChangeArrowheads="1"/>
            </p:cNvSpPr>
            <p:nvPr/>
          </p:nvSpPr>
          <p:spPr bwMode="gray">
            <a:xfrm>
              <a:off x="1701" y="3294"/>
              <a:ext cx="518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ru-RU" sz="2000" b="1" dirty="0">
                  <a:solidFill>
                    <a:srgbClr val="000000"/>
                  </a:solidFill>
                </a:rPr>
                <a:t>Незначительное повышение температуры тела</a:t>
              </a:r>
              <a:endParaRPr lang="en-US" sz="2000" b="1" dirty="0">
                <a:solidFill>
                  <a:srgbClr val="000000"/>
                </a:solidFill>
              </a:endParaRPr>
            </a:p>
          </p:txBody>
        </p:sp>
        <p:sp>
          <p:nvSpPr>
            <p:cNvPr id="23" name="Text Box 21">
              <a:extLst>
                <a:ext uri="{FF2B5EF4-FFF2-40B4-BE49-F238E27FC236}">
                  <a16:creationId xmlns:a16="http://schemas.microsoft.com/office/drawing/2014/main" xmlns="" id="{8178048B-139F-4440-908D-ABD04215F15D}"/>
                </a:ext>
              </a:extLst>
            </p:cNvPr>
            <p:cNvSpPr txBox="1">
              <a:spLocks noChangeArrowheads="1"/>
            </p:cNvSpPr>
            <p:nvPr/>
          </p:nvSpPr>
          <p:spPr bwMode="gray">
            <a:xfrm>
              <a:off x="1296" y="3244"/>
              <a:ext cx="2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FFFFFF"/>
                  </a:solidFill>
                </a:rPr>
                <a:t>3</a:t>
              </a:r>
            </a:p>
          </p:txBody>
        </p:sp>
      </p:grpSp>
      <p:sp>
        <p:nvSpPr>
          <p:cNvPr id="3" name="TextBox 2">
            <a:extLst>
              <a:ext uri="{FF2B5EF4-FFF2-40B4-BE49-F238E27FC236}">
                <a16:creationId xmlns:a16="http://schemas.microsoft.com/office/drawing/2014/main" xmlns="" id="{E04A1793-795A-4C5D-BB1E-DA6B7690EF82}"/>
              </a:ext>
            </a:extLst>
          </p:cNvPr>
          <p:cNvSpPr txBox="1"/>
          <p:nvPr/>
        </p:nvSpPr>
        <p:spPr>
          <a:xfrm>
            <a:off x="761443" y="5268023"/>
            <a:ext cx="5212709"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dirty="0"/>
              <a:t>Могут развиваться в первые-вторые сутки после вакцинации и исчезнуть в течение 3-х последующих дней.</a:t>
            </a:r>
            <a:endParaRPr lang="x-none" dirty="0"/>
          </a:p>
        </p:txBody>
      </p:sp>
      <p:pic>
        <p:nvPicPr>
          <p:cNvPr id="30" name="Рисунок 29">
            <a:extLst>
              <a:ext uri="{FF2B5EF4-FFF2-40B4-BE49-F238E27FC236}">
                <a16:creationId xmlns:a16="http://schemas.microsoft.com/office/drawing/2014/main" xmlns="" id="{B3018282-9561-46FA-8A08-44B9C82A8FAB}"/>
              </a:ext>
            </a:extLst>
          </p:cNvPr>
          <p:cNvPicPr>
            <a:picLocks noChangeAspect="1"/>
          </p:cNvPicPr>
          <p:nvPr/>
        </p:nvPicPr>
        <p:blipFill rotWithShape="1">
          <a:blip r:embed="rId3"/>
          <a:srcRect l="22568" t="35603" r="68533" b="47189"/>
          <a:stretch/>
        </p:blipFill>
        <p:spPr>
          <a:xfrm>
            <a:off x="7078520" y="618023"/>
            <a:ext cx="2065480" cy="2182899"/>
          </a:xfrm>
          <a:prstGeom prst="rect">
            <a:avLst/>
          </a:prstGeom>
          <a:ln>
            <a:noFill/>
          </a:ln>
          <a:effectLst>
            <a:softEdge rad="112500"/>
          </a:effectLst>
        </p:spPr>
      </p:pic>
      <p:pic>
        <p:nvPicPr>
          <p:cNvPr id="32" name="Рисунок 31">
            <a:extLst>
              <a:ext uri="{FF2B5EF4-FFF2-40B4-BE49-F238E27FC236}">
                <a16:creationId xmlns:a16="http://schemas.microsoft.com/office/drawing/2014/main" xmlns="" id="{A36C46B4-D67D-4DC8-9571-AD4F3695CFE4}"/>
              </a:ext>
            </a:extLst>
          </p:cNvPr>
          <p:cNvPicPr>
            <a:picLocks noChangeAspect="1"/>
          </p:cNvPicPr>
          <p:nvPr/>
        </p:nvPicPr>
        <p:blipFill rotWithShape="1">
          <a:blip r:embed="rId3"/>
          <a:srcRect l="31285" t="51216" r="59326" b="32472"/>
          <a:stretch/>
        </p:blipFill>
        <p:spPr>
          <a:xfrm>
            <a:off x="7105750" y="2861069"/>
            <a:ext cx="2038250" cy="1965029"/>
          </a:xfrm>
          <a:prstGeom prst="rect">
            <a:avLst/>
          </a:prstGeom>
          <a:ln>
            <a:noFill/>
          </a:ln>
          <a:effectLst>
            <a:softEdge rad="112500"/>
          </a:effectLst>
        </p:spPr>
      </p:pic>
      <p:pic>
        <p:nvPicPr>
          <p:cNvPr id="34" name="Рисунок 33">
            <a:extLst>
              <a:ext uri="{FF2B5EF4-FFF2-40B4-BE49-F238E27FC236}">
                <a16:creationId xmlns:a16="http://schemas.microsoft.com/office/drawing/2014/main" xmlns="" id="{48A82D36-C4C9-4458-A543-D46F8B68A05E}"/>
              </a:ext>
            </a:extLst>
          </p:cNvPr>
          <p:cNvPicPr>
            <a:picLocks noChangeAspect="1"/>
          </p:cNvPicPr>
          <p:nvPr/>
        </p:nvPicPr>
        <p:blipFill rotWithShape="1">
          <a:blip r:embed="rId3"/>
          <a:srcRect l="67156" t="50733" r="23069" b="32226"/>
          <a:stretch/>
        </p:blipFill>
        <p:spPr>
          <a:xfrm>
            <a:off x="7135616" y="4886244"/>
            <a:ext cx="2008384" cy="1971756"/>
          </a:xfrm>
          <a:prstGeom prst="rect">
            <a:avLst/>
          </a:prstGeom>
          <a:ln>
            <a:noFill/>
          </a:ln>
          <a:effectLst>
            <a:softEdge rad="112500"/>
          </a:effectLst>
        </p:spPr>
      </p:pic>
    </p:spTree>
    <p:extLst>
      <p:ext uri="{BB962C8B-B14F-4D97-AF65-F5344CB8AC3E}">
        <p14:creationId xmlns:p14="http://schemas.microsoft.com/office/powerpoint/2010/main" val="1451409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xmlns="" id="{8EF0A962-5E05-4EB4-961B-98BCA4A0CC89}"/>
              </a:ext>
            </a:extLst>
          </p:cNvPr>
          <p:cNvSpPr txBox="1">
            <a:spLocks/>
          </p:cNvSpPr>
          <p:nvPr/>
        </p:nvSpPr>
        <p:spPr>
          <a:xfrm>
            <a:off x="347031" y="110169"/>
            <a:ext cx="8700572" cy="923925"/>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450215" algn="ctr"/>
            <a:r>
              <a:rPr lang="ru-RU" sz="2800" b="1" dirty="0">
                <a:solidFill>
                  <a:srgbClr val="002060"/>
                </a:solidFill>
                <a:effectLst/>
                <a:latin typeface="+mn-lt"/>
                <a:ea typeface="Times New Roman" panose="02020603050405020304" pitchFamily="18" charset="0"/>
              </a:rPr>
              <a:t>Какие имеются противопоказания к проведению прививки?</a:t>
            </a:r>
            <a:endParaRPr lang="x-none" sz="2800" dirty="0">
              <a:solidFill>
                <a:srgbClr val="002060"/>
              </a:solidFill>
              <a:effectLst/>
              <a:latin typeface="+mn-lt"/>
              <a:ea typeface="Times New Roman" panose="02020603050405020304" pitchFamily="18" charset="0"/>
            </a:endParaRPr>
          </a:p>
        </p:txBody>
      </p:sp>
      <p:sp>
        <p:nvSpPr>
          <p:cNvPr id="7" name="TextBox 6">
            <a:extLst>
              <a:ext uri="{FF2B5EF4-FFF2-40B4-BE49-F238E27FC236}">
                <a16:creationId xmlns:a16="http://schemas.microsoft.com/office/drawing/2014/main" xmlns="" id="{BD561775-8BCF-4F1D-B430-319C935AD1AC}"/>
              </a:ext>
            </a:extLst>
          </p:cNvPr>
          <p:cNvSpPr txBox="1"/>
          <p:nvPr/>
        </p:nvSpPr>
        <p:spPr>
          <a:xfrm>
            <a:off x="107504" y="1210365"/>
            <a:ext cx="8940099" cy="258532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lgn="just">
              <a:buFont typeface="Wingdings" panose="05000000000000000000" pitchFamily="2" charset="2"/>
              <a:buChar char="Ø"/>
            </a:pPr>
            <a:r>
              <a:rPr lang="ru-RU" sz="1800" dirty="0">
                <a:solidFill>
                  <a:srgbClr val="002060"/>
                </a:solidFill>
                <a:effectLst/>
                <a:latin typeface="Times New Roman" panose="02020603050405020304" pitchFamily="18" charset="0"/>
                <a:ea typeface="Times New Roman" panose="02020603050405020304" pitchFamily="18" charset="0"/>
              </a:rPr>
              <a:t>Гиперчувствительность к какому-либо компоненту вакцины или вакцины, содержащей аналогичные компоненты;</a:t>
            </a:r>
            <a:endParaRPr lang="ru-RU" sz="1600" dirty="0">
              <a:solidFill>
                <a:srgbClr val="002060"/>
              </a:solidFill>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Ø"/>
            </a:pPr>
            <a:r>
              <a:rPr lang="ru-RU" sz="1800" dirty="0">
                <a:solidFill>
                  <a:srgbClr val="002060"/>
                </a:solidFill>
                <a:effectLst/>
                <a:latin typeface="Times New Roman" panose="02020603050405020304" pitchFamily="18" charset="0"/>
                <a:ea typeface="Times New Roman" panose="02020603050405020304" pitchFamily="18" charset="0"/>
              </a:rPr>
              <a:t>тяжёлые аллергические реакции в анамнезе;</a:t>
            </a:r>
            <a:endParaRPr lang="ru-RU" sz="1600" dirty="0">
              <a:solidFill>
                <a:srgbClr val="002060"/>
              </a:solidFill>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Ø"/>
            </a:pPr>
            <a:r>
              <a:rPr lang="ru-RU" sz="1800" dirty="0">
                <a:solidFill>
                  <a:srgbClr val="002060"/>
                </a:solidFill>
                <a:effectLst/>
                <a:latin typeface="Times New Roman" panose="02020603050405020304" pitchFamily="18" charset="0"/>
                <a:ea typeface="Times New Roman" panose="02020603050405020304" pitchFamily="18" charset="0"/>
              </a:rPr>
              <a:t>острые инфекционные и неинфекционные заболевания, обострение хронических заболеваний — вакцинацию проводят через 2–4 недели после выздоровления или ремиссии. При нетяжёлых ОРВИ, острых инфекционных заболеваниях ЖКТ — вакцинацию проводят после нормализации температуры;</a:t>
            </a:r>
            <a:endParaRPr lang="ru-RU" sz="1600" dirty="0">
              <a:solidFill>
                <a:srgbClr val="002060"/>
              </a:solidFill>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Ø"/>
            </a:pPr>
            <a:r>
              <a:rPr lang="ru-RU" sz="1800" dirty="0">
                <a:solidFill>
                  <a:srgbClr val="002060"/>
                </a:solidFill>
                <a:effectLst/>
                <a:latin typeface="Times New Roman" panose="02020603050405020304" pitchFamily="18" charset="0"/>
                <a:ea typeface="Times New Roman" panose="02020603050405020304" pitchFamily="18" charset="0"/>
              </a:rPr>
              <a:t>беременность и период грудного вскармливания;</a:t>
            </a:r>
            <a:endParaRPr lang="ru-RU" sz="1600" dirty="0">
              <a:solidFill>
                <a:srgbClr val="002060"/>
              </a:solidFill>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Ø"/>
            </a:pPr>
            <a:r>
              <a:rPr lang="ru-RU" sz="1800" dirty="0">
                <a:solidFill>
                  <a:srgbClr val="002060"/>
                </a:solidFill>
                <a:effectLst/>
                <a:latin typeface="Times New Roman" panose="02020603050405020304" pitchFamily="18" charset="0"/>
                <a:ea typeface="Times New Roman" panose="02020603050405020304" pitchFamily="18" charset="0"/>
              </a:rPr>
              <a:t>возраст до 18 лет (в связи с отсутствием данных об эффективности и безопасности).</a:t>
            </a:r>
            <a:endParaRPr lang="x-none" dirty="0">
              <a:solidFill>
                <a:srgbClr val="002060"/>
              </a:solidFill>
            </a:endParaRPr>
          </a:p>
        </p:txBody>
      </p:sp>
      <p:sp>
        <p:nvSpPr>
          <p:cNvPr id="9" name="TextBox 8">
            <a:extLst>
              <a:ext uri="{FF2B5EF4-FFF2-40B4-BE49-F238E27FC236}">
                <a16:creationId xmlns:a16="http://schemas.microsoft.com/office/drawing/2014/main" xmlns="" id="{F261348F-C075-4B64-9E61-63A2708A7FD0}"/>
              </a:ext>
            </a:extLst>
          </p:cNvPr>
          <p:cNvSpPr txBox="1"/>
          <p:nvPr/>
        </p:nvSpPr>
        <p:spPr>
          <a:xfrm>
            <a:off x="107504" y="4440174"/>
            <a:ext cx="8784975"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450215" algn="just"/>
            <a:r>
              <a:rPr lang="ru-RU" sz="1800" u="sng" dirty="0">
                <a:solidFill>
                  <a:srgbClr val="002060"/>
                </a:solidFill>
                <a:effectLst/>
                <a:latin typeface="Times New Roman" panose="02020603050405020304" pitchFamily="18" charset="0"/>
                <a:ea typeface="Times New Roman" panose="02020603050405020304" pitchFamily="18" charset="0"/>
              </a:rPr>
              <a:t>Противопоказания для введения компонента Ⅱ</a:t>
            </a:r>
            <a:endParaRPr lang="ru-RU" sz="1600" u="sng" dirty="0">
              <a:solidFill>
                <a:srgbClr val="002060"/>
              </a:solidFill>
              <a:latin typeface="Times New Roman" panose="02020603050405020304" pitchFamily="18" charset="0"/>
              <a:ea typeface="Times New Roman" panose="02020603050405020304" pitchFamily="18" charset="0"/>
            </a:endParaRPr>
          </a:p>
          <a:p>
            <a:pPr marL="285750" indent="-285750" algn="just">
              <a:buFont typeface="Wingdings" panose="05000000000000000000" pitchFamily="2" charset="2"/>
              <a:buChar char="Ø"/>
            </a:pPr>
            <a:r>
              <a:rPr lang="ru-RU" sz="1800" dirty="0">
                <a:solidFill>
                  <a:srgbClr val="002060"/>
                </a:solidFill>
                <a:effectLst/>
                <a:latin typeface="Times New Roman" panose="02020603050405020304" pitchFamily="18" charset="0"/>
                <a:ea typeface="Times New Roman" panose="02020603050405020304" pitchFamily="18" charset="0"/>
              </a:rPr>
              <a:t>тяжёлые поствакцинальные осложнения (анафилактический шок, тяжёлые генерализованные аллергические реакции, судорожный синдром, температура выше 40 °C и т.д.) на введение компонента Ⅰ вакцины.</a:t>
            </a:r>
            <a:endParaRPr lang="x-none" sz="16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5925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86B6BC9-440D-4FFC-BE87-7DA3BC94DE9E}"/>
              </a:ext>
            </a:extLst>
          </p:cNvPr>
          <p:cNvSpPr txBox="1"/>
          <p:nvPr/>
        </p:nvSpPr>
        <p:spPr>
          <a:xfrm>
            <a:off x="557213" y="278571"/>
            <a:ext cx="8236744" cy="1077218"/>
          </a:xfrm>
          <a:prstGeom prst="rect">
            <a:avLst/>
          </a:prstGeom>
          <a:noFill/>
        </p:spPr>
        <p:txBody>
          <a:bodyPr wrap="square">
            <a:spAutoFit/>
          </a:bodyPr>
          <a:lstStyle/>
          <a:p>
            <a:pPr algn="ctr"/>
            <a:r>
              <a:rPr lang="ru-RU" sz="3200" b="1" dirty="0">
                <a:ln w="0"/>
                <a:solidFill>
                  <a:srgbClr val="002060"/>
                </a:solidFill>
                <a:effectLst>
                  <a:outerShdw blurRad="38100" dist="25400" dir="5400000" algn="ctr" rotWithShape="0">
                    <a:srgbClr val="6E747A">
                      <a:alpha val="43000"/>
                    </a:srgbClr>
                  </a:outerShdw>
                </a:effectLst>
              </a:rPr>
              <a:t>Несмотря на прохождение вакцинации, необходимо</a:t>
            </a:r>
            <a:endParaRPr lang="x-none" sz="3200" b="1" dirty="0">
              <a:ln w="0"/>
              <a:solidFill>
                <a:srgbClr val="002060"/>
              </a:solidFill>
              <a:effectLst>
                <a:outerShdw blurRad="38100" dist="25400" dir="5400000" algn="ctr" rotWithShape="0">
                  <a:srgbClr val="6E747A">
                    <a:alpha val="43000"/>
                  </a:srgbClr>
                </a:outerShdw>
              </a:effectLst>
            </a:endParaRPr>
          </a:p>
        </p:txBody>
      </p:sp>
      <p:graphicFrame>
        <p:nvGraphicFramePr>
          <p:cNvPr id="8" name="Схема 7">
            <a:extLst>
              <a:ext uri="{FF2B5EF4-FFF2-40B4-BE49-F238E27FC236}">
                <a16:creationId xmlns:a16="http://schemas.microsoft.com/office/drawing/2014/main" xmlns="" id="{6700B772-D390-499B-9321-CFB83BF4644A}"/>
              </a:ext>
            </a:extLst>
          </p:cNvPr>
          <p:cNvGraphicFramePr/>
          <p:nvPr>
            <p:extLst>
              <p:ext uri="{D42A27DB-BD31-4B8C-83A1-F6EECF244321}">
                <p14:modId xmlns:p14="http://schemas.microsoft.com/office/powerpoint/2010/main" val="2127621616"/>
              </p:ext>
            </p:extLst>
          </p:nvPr>
        </p:nvGraphicFramePr>
        <p:xfrm>
          <a:off x="1395993" y="1371601"/>
          <a:ext cx="6223427" cy="4596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2760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14290"/>
            <a:ext cx="9144000" cy="1143000"/>
          </a:xfrm>
        </p:spPr>
        <p:style>
          <a:lnRef idx="2">
            <a:schemeClr val="accent1"/>
          </a:lnRef>
          <a:fillRef idx="1">
            <a:schemeClr val="lt1"/>
          </a:fillRef>
          <a:effectRef idx="0">
            <a:schemeClr val="accent1"/>
          </a:effectRef>
          <a:fontRef idx="minor">
            <a:schemeClr val="dk1"/>
          </a:fontRef>
        </p:style>
        <p:txBody>
          <a:bodyPr>
            <a:noAutofit/>
          </a:bodyPr>
          <a:lstStyle/>
          <a:p>
            <a:pPr algn="ctr"/>
            <a:r>
              <a:rPr lang="ru-RU" sz="2400" b="1" dirty="0"/>
              <a:t>Если в семье появился заболевший, необходимо соблюдать следующие правила</a:t>
            </a:r>
            <a:endParaRPr lang="ru-RU" sz="2400" dirty="0"/>
          </a:p>
        </p:txBody>
      </p:sp>
      <p:sp>
        <p:nvSpPr>
          <p:cNvPr id="3" name="Прямоугольник 2"/>
          <p:cNvSpPr/>
          <p:nvPr/>
        </p:nvSpPr>
        <p:spPr>
          <a:xfrm>
            <a:off x="251520" y="1412776"/>
            <a:ext cx="8136904" cy="532453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buFont typeface="Wingdings" pitchFamily="2" charset="2"/>
              <a:buChar char="Ø"/>
            </a:pPr>
            <a:r>
              <a:rPr lang="ru-RU" sz="2000" i="1" dirty="0"/>
              <a:t> </a:t>
            </a:r>
            <a:r>
              <a:rPr lang="ru-RU" sz="2000" b="1" i="1" dirty="0"/>
              <a:t>по возможности, разместить заболевшего члена семьи </a:t>
            </a:r>
            <a:r>
              <a:rPr lang="ru-RU" sz="2000" b="1" i="1" dirty="0">
                <a:solidFill>
                  <a:srgbClr val="C00000"/>
                </a:solidFill>
              </a:rPr>
              <a:t>отдельно</a:t>
            </a:r>
            <a:r>
              <a:rPr lang="ru-RU" sz="2000" b="1" i="1" dirty="0"/>
              <a:t> от других,</a:t>
            </a:r>
          </a:p>
          <a:p>
            <a:pPr algn="ctr">
              <a:buFont typeface="Wingdings" pitchFamily="2" charset="2"/>
              <a:buChar char="Ø"/>
            </a:pPr>
            <a:r>
              <a:rPr lang="ru-RU" sz="2000" b="1" i="1" dirty="0"/>
              <a:t> </a:t>
            </a:r>
            <a:r>
              <a:rPr lang="ru-RU" sz="2000" b="1" i="1" dirty="0">
                <a:solidFill>
                  <a:srgbClr val="C00000"/>
                </a:solidFill>
              </a:rPr>
              <a:t>уход </a:t>
            </a:r>
            <a:r>
              <a:rPr lang="ru-RU" sz="2000" b="1" i="1" dirty="0"/>
              <a:t>за заболевшим желательно осуществлять </a:t>
            </a:r>
            <a:r>
              <a:rPr lang="ru-RU" sz="2000" b="1" i="1" dirty="0">
                <a:solidFill>
                  <a:srgbClr val="C00000"/>
                </a:solidFill>
              </a:rPr>
              <a:t>одному</a:t>
            </a:r>
            <a:r>
              <a:rPr lang="ru-RU" sz="2000" b="1" i="1" dirty="0"/>
              <a:t> человеку,</a:t>
            </a:r>
          </a:p>
          <a:p>
            <a:pPr algn="ctr">
              <a:buFont typeface="Wingdings" pitchFamily="2" charset="2"/>
              <a:buChar char="Ø"/>
            </a:pPr>
            <a:r>
              <a:rPr lang="ru-RU" sz="2000" b="1" i="1" dirty="0"/>
              <a:t> </a:t>
            </a:r>
            <a:r>
              <a:rPr lang="ru-RU" sz="2000" b="1" i="1" dirty="0">
                <a:solidFill>
                  <a:srgbClr val="C00000"/>
                </a:solidFill>
              </a:rPr>
              <a:t>избегайте </a:t>
            </a:r>
            <a:r>
              <a:rPr lang="ru-RU" sz="2000" b="1" i="1" dirty="0">
                <a:solidFill>
                  <a:schemeClr val="tx1"/>
                </a:solidFill>
              </a:rPr>
              <a:t>того,</a:t>
            </a:r>
            <a:r>
              <a:rPr lang="ru-RU" sz="2000" b="1" i="1" dirty="0"/>
              <a:t> чтобы за заболевшим ухаживала </a:t>
            </a:r>
            <a:r>
              <a:rPr lang="ru-RU" sz="2000" b="1" i="1" dirty="0">
                <a:solidFill>
                  <a:srgbClr val="C00000"/>
                </a:solidFill>
              </a:rPr>
              <a:t>беременная</a:t>
            </a:r>
            <a:r>
              <a:rPr lang="ru-RU" sz="2000" b="1" i="1" dirty="0"/>
              <a:t> женщина,</a:t>
            </a:r>
          </a:p>
          <a:p>
            <a:pPr algn="ctr">
              <a:buFont typeface="Wingdings" pitchFamily="2" charset="2"/>
              <a:buChar char="Ø"/>
            </a:pPr>
            <a:r>
              <a:rPr lang="ru-RU" sz="2000" b="1" i="1" dirty="0"/>
              <a:t> все члены семьи должны соблюдать </a:t>
            </a:r>
            <a:r>
              <a:rPr lang="ru-RU" sz="2000" b="1" i="1" dirty="0">
                <a:solidFill>
                  <a:srgbClr val="C00000"/>
                </a:solidFill>
              </a:rPr>
              <a:t>гигиенические меры</a:t>
            </a:r>
            <a:r>
              <a:rPr lang="ru-RU" sz="2000" b="1" i="1" dirty="0"/>
              <a:t> – использование масок, частое мытье рук, протирание рук дезинфицирующими средствами,</a:t>
            </a:r>
          </a:p>
          <a:p>
            <a:pPr algn="ctr">
              <a:buFont typeface="Wingdings" pitchFamily="2" charset="2"/>
              <a:buChar char="Ø"/>
            </a:pPr>
            <a:r>
              <a:rPr lang="ru-RU" sz="2000" b="1" i="1" dirty="0"/>
              <a:t> </a:t>
            </a:r>
            <a:r>
              <a:rPr lang="ru-RU" sz="2000" b="1" i="1" dirty="0">
                <a:solidFill>
                  <a:srgbClr val="C00000"/>
                </a:solidFill>
              </a:rPr>
              <a:t>следить</a:t>
            </a:r>
            <a:r>
              <a:rPr lang="ru-RU" sz="2000" b="1" i="1" dirty="0"/>
              <a:t> за собой и за другими членами </a:t>
            </a:r>
            <a:r>
              <a:rPr lang="ru-RU" sz="2000" b="1" i="1" dirty="0">
                <a:solidFill>
                  <a:srgbClr val="C00000"/>
                </a:solidFill>
              </a:rPr>
              <a:t>семьи на предмет появления симптомов</a:t>
            </a:r>
            <a:r>
              <a:rPr lang="ru-RU" sz="2000" b="1" i="1" dirty="0"/>
              <a:t>,</a:t>
            </a:r>
          </a:p>
          <a:p>
            <a:pPr algn="ctr">
              <a:buFont typeface="Wingdings" pitchFamily="2" charset="2"/>
              <a:buChar char="Ø"/>
            </a:pPr>
            <a:r>
              <a:rPr lang="ru-RU" sz="2000" b="1" i="1" dirty="0"/>
              <a:t> стараться находиться от заболевшего </a:t>
            </a:r>
            <a:r>
              <a:rPr lang="ru-RU" sz="2000" b="1" i="1" dirty="0">
                <a:solidFill>
                  <a:srgbClr val="C00000"/>
                </a:solidFill>
              </a:rPr>
              <a:t>на расстоянии не менее 1 метра</a:t>
            </a:r>
            <a:r>
              <a:rPr lang="ru-RU" sz="2000" b="1" i="1" dirty="0"/>
              <a:t>,</a:t>
            </a:r>
          </a:p>
          <a:p>
            <a:pPr algn="ctr">
              <a:buFont typeface="Wingdings" pitchFamily="2" charset="2"/>
              <a:buChar char="Ø"/>
            </a:pPr>
            <a:r>
              <a:rPr lang="ru-RU" sz="2000" b="1" i="1" dirty="0"/>
              <a:t> выделить для заболевшего </a:t>
            </a:r>
            <a:r>
              <a:rPr lang="ru-RU" sz="2000" b="1" i="1" dirty="0">
                <a:solidFill>
                  <a:srgbClr val="C00000"/>
                </a:solidFill>
              </a:rPr>
              <a:t>отдельную посуду,</a:t>
            </a:r>
          </a:p>
          <a:p>
            <a:pPr algn="ctr">
              <a:buFont typeface="Wingdings" pitchFamily="2" charset="2"/>
              <a:buChar char="Ø"/>
            </a:pPr>
            <a:r>
              <a:rPr lang="ru-RU" sz="2000" b="1" i="1" dirty="0"/>
              <a:t> внимательно </a:t>
            </a:r>
            <a:r>
              <a:rPr lang="ru-RU" sz="2000" b="1" i="1" dirty="0">
                <a:solidFill>
                  <a:srgbClr val="C00000"/>
                </a:solidFill>
              </a:rPr>
              <a:t>следить за состоянием заболевшего</a:t>
            </a:r>
            <a:r>
              <a:rPr lang="ru-RU" sz="2000" b="1" i="1" dirty="0"/>
              <a:t>, чтобы при возможном ухудшении самочувствия </a:t>
            </a:r>
            <a:r>
              <a:rPr lang="ru-RU" sz="2000" b="1" i="1" dirty="0">
                <a:solidFill>
                  <a:srgbClr val="C00000"/>
                </a:solidFill>
              </a:rPr>
              <a:t>своевременно обратиться за медицинской помощью</a:t>
            </a:r>
            <a:r>
              <a:rPr lang="ru-RU" sz="2000" b="1" i="1" dirty="0"/>
              <a:t>.</a:t>
            </a:r>
          </a:p>
        </p:txBody>
      </p:sp>
      <p:pic>
        <p:nvPicPr>
          <p:cNvPr id="70658" name="Picture 2" descr="C:\Users\Татьяна\Desktop\фото\exclamation_mark_red.png"/>
          <p:cNvPicPr>
            <a:picLocks noChangeAspect="1" noChangeArrowheads="1"/>
          </p:cNvPicPr>
          <p:nvPr/>
        </p:nvPicPr>
        <p:blipFill>
          <a:blip r:embed="rId3" cstate="print"/>
          <a:srcRect/>
          <a:stretch>
            <a:fillRect/>
          </a:stretch>
        </p:blipFill>
        <p:spPr bwMode="auto">
          <a:xfrm>
            <a:off x="8217825" y="2708920"/>
            <a:ext cx="1178711" cy="1470168"/>
          </a:xfrm>
          <a:prstGeom prst="rect">
            <a:avLst/>
          </a:prstGeom>
          <a:noFill/>
        </p:spPr>
      </p:pic>
    </p:spTree>
    <p:extLst>
      <p:ext uri="{BB962C8B-B14F-4D97-AF65-F5344CB8AC3E}">
        <p14:creationId xmlns:p14="http://schemas.microsoft.com/office/powerpoint/2010/main" val="3665692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1"/>
          <p:cNvSpPr>
            <a:spLocks noGrp="1"/>
          </p:cNvSpPr>
          <p:nvPr>
            <p:ph type="ctrTitle"/>
          </p:nvPr>
        </p:nvSpPr>
        <p:spPr/>
        <p:txBody>
          <a:bodyPr>
            <a:normAutofit/>
          </a:bodyPr>
          <a:lstStyle/>
          <a:p>
            <a:pPr algn="ctr"/>
            <a:r>
              <a:rPr lang="ru-RU" altLang="ru-RU" sz="4400" b="1" dirty="0">
                <a:solidFill>
                  <a:srgbClr val="FF0000"/>
                </a:solidFill>
              </a:rPr>
              <a:t>Благодарю за внимание !</a:t>
            </a:r>
            <a:br>
              <a:rPr lang="ru-RU" altLang="ru-RU" sz="4400" b="1" dirty="0">
                <a:solidFill>
                  <a:srgbClr val="FF0000"/>
                </a:solidFill>
              </a:rPr>
            </a:br>
            <a:r>
              <a:rPr lang="ru-RU" altLang="ru-RU" sz="4400" dirty="0">
                <a:solidFill>
                  <a:srgbClr val="FF0000"/>
                </a:solidFill>
              </a:rPr>
              <a:t>Будьте здоровы! </a:t>
            </a:r>
            <a:endParaRPr lang="ru-RU" altLang="ru-RU" sz="44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Box 13"/>
          <p:cNvSpPr/>
          <p:nvPr/>
        </p:nvSpPr>
        <p:spPr>
          <a:xfrm>
            <a:off x="5364088" y="2316191"/>
            <a:ext cx="3580830" cy="1814428"/>
          </a:xfrm>
          <a:prstGeom prst="rect">
            <a:avLst/>
          </a:prstGeom>
          <a:solidFill>
            <a:schemeClr val="accent5">
              <a:lumMod val="40000"/>
              <a:lumOff val="60000"/>
            </a:schemeClr>
          </a:solidFill>
          <a:ln>
            <a:noFill/>
          </a:ln>
          <a:effectLst>
            <a:outerShdw blurRad="39960" dist="20160" dir="5400000" rotWithShape="0">
              <a:srgbClr val="000000">
                <a:alpha val="38000"/>
              </a:srgbClr>
            </a:outerShdw>
          </a:effectLst>
        </p:spPr>
        <p:style>
          <a:lnRef idx="1">
            <a:schemeClr val="accent5"/>
          </a:lnRef>
          <a:fillRef idx="2">
            <a:schemeClr val="accent5"/>
          </a:fillRef>
          <a:effectRef idx="1">
            <a:schemeClr val="accent5"/>
          </a:effectRef>
          <a:fontRef idx="minor"/>
        </p:style>
        <p:txBody>
          <a:bodyPr wrap="square" lIns="90000" tIns="45000" rIns="90000" bIns="45000">
            <a:spAutoFit/>
          </a:bodyPr>
          <a:lstStyle/>
          <a:p>
            <a:pPr marL="216000" marR="0" lvl="0" indent="-214560" algn="l" defTabSz="914400" rtl="0" eaLnBrk="1" fontAlgn="auto" latinLnBrk="0" hangingPunct="1">
              <a:lnSpc>
                <a:spcPct val="100000"/>
              </a:lnSpc>
              <a:spcBef>
                <a:spcPts val="0"/>
              </a:spcBef>
              <a:spcAft>
                <a:spcPts val="0"/>
              </a:spcAft>
              <a:buClr>
                <a:srgbClr val="083763"/>
              </a:buClr>
              <a:buSzTx/>
              <a:buFont typeface="Arial"/>
              <a:buChar char="•"/>
              <a:tabLst/>
              <a:defRPr/>
            </a:pPr>
            <a:r>
              <a:rPr kumimoji="0" lang="ru-RU" sz="1400" b="1" i="0" u="none" strike="noStrike" kern="1200" cap="none" spc="-1" normalizeH="0" baseline="0" noProof="0" dirty="0">
                <a:ln>
                  <a:noFill/>
                </a:ln>
                <a:solidFill>
                  <a:srgbClr val="002060"/>
                </a:solidFill>
                <a:effectLst/>
                <a:uLnTx/>
                <a:uFillTx/>
                <a:latin typeface="Calibri"/>
                <a:ea typeface="Arial Unicode MS"/>
              </a:rPr>
              <a:t>Всего заболело (с</a:t>
            </a:r>
            <a:r>
              <a:rPr kumimoji="0" lang="en-US" sz="1400" b="1" i="0" u="none" strike="noStrike" kern="1200" cap="none" spc="-1" normalizeH="0" baseline="0" noProof="0" dirty="0" err="1">
                <a:ln>
                  <a:noFill/>
                </a:ln>
                <a:solidFill>
                  <a:srgbClr val="002060"/>
                </a:solidFill>
                <a:effectLst/>
                <a:uLnTx/>
                <a:uFillTx/>
                <a:latin typeface="Calibri"/>
                <a:ea typeface="Arial Unicode MS"/>
              </a:rPr>
              <a:t>umulative</a:t>
            </a:r>
            <a:r>
              <a:rPr kumimoji="0" lang="en-US" sz="1400" b="1" i="0" u="none" strike="noStrike" kern="1200" cap="none" spc="-1" normalizeH="0" baseline="0" noProof="0" dirty="0">
                <a:ln>
                  <a:noFill/>
                </a:ln>
                <a:solidFill>
                  <a:srgbClr val="002060"/>
                </a:solidFill>
                <a:effectLst/>
                <a:uLnTx/>
                <a:uFillTx/>
                <a:latin typeface="Calibri"/>
                <a:ea typeface="Arial Unicode MS"/>
              </a:rPr>
              <a:t> cases)</a:t>
            </a:r>
            <a:r>
              <a:rPr kumimoji="0" lang="ru-RU" sz="1400" b="1" i="0" u="none" strike="noStrike" kern="1200" cap="none" spc="-1" normalizeH="0" baseline="0" noProof="0" dirty="0">
                <a:ln>
                  <a:noFill/>
                </a:ln>
                <a:solidFill>
                  <a:srgbClr val="002060"/>
                </a:solidFill>
                <a:effectLst/>
                <a:uLnTx/>
                <a:uFillTx/>
                <a:latin typeface="Calibri"/>
                <a:ea typeface="Arial Unicode MS"/>
              </a:rPr>
              <a:t>  </a:t>
            </a:r>
            <a:r>
              <a:rPr kumimoji="0" lang="en-US" sz="1400" b="1" i="0" u="none" strike="noStrike" kern="1200" cap="none" spc="-1" normalizeH="0" baseline="0" noProof="0" dirty="0">
                <a:ln>
                  <a:noFill/>
                </a:ln>
                <a:solidFill>
                  <a:srgbClr val="002060"/>
                </a:solidFill>
                <a:effectLst/>
                <a:uLnTx/>
                <a:uFillTx/>
                <a:latin typeface="Calibri"/>
                <a:ea typeface="Arial Unicode MS"/>
              </a:rPr>
              <a:t> - </a:t>
            </a:r>
            <a:r>
              <a:rPr kumimoji="0" lang="ru-RU" sz="1400" b="1" i="0" u="none" strike="noStrike" kern="1200" cap="none" spc="-1" normalizeH="0" baseline="0" noProof="0" dirty="0">
                <a:ln>
                  <a:noFill/>
                </a:ln>
                <a:solidFill>
                  <a:srgbClr val="002060"/>
                </a:solidFill>
                <a:effectLst/>
                <a:uLnTx/>
                <a:uFillTx/>
                <a:latin typeface="Calibri"/>
                <a:ea typeface="Arial Unicode MS"/>
              </a:rPr>
              <a:t>113 467 303</a:t>
            </a:r>
            <a:endParaRPr kumimoji="0" lang="ru-RU" sz="1400" b="0" i="0" u="none" strike="noStrike" kern="1200" cap="none" spc="-1" normalizeH="0" baseline="0" noProof="0" dirty="0">
              <a:ln>
                <a:noFill/>
              </a:ln>
              <a:solidFill>
                <a:srgbClr val="002060"/>
              </a:solidFill>
              <a:effectLst/>
              <a:uLnTx/>
              <a:uFillTx/>
              <a:latin typeface="Arial"/>
            </a:endParaRPr>
          </a:p>
          <a:p>
            <a:pPr marL="216000" indent="-214560">
              <a:buClr>
                <a:srgbClr val="083763"/>
              </a:buClr>
              <a:buFont typeface="Arial"/>
              <a:buChar char="•"/>
              <a:defRPr/>
            </a:pPr>
            <a:r>
              <a:rPr lang="ru-RU" sz="1400" b="1" spc="-1" dirty="0">
                <a:solidFill>
                  <a:srgbClr val="002060"/>
                </a:solidFill>
                <a:latin typeface="Calibri"/>
                <a:ea typeface="Arial Unicode MS"/>
              </a:rPr>
              <a:t>Прирост за 7 дней (</a:t>
            </a:r>
            <a:r>
              <a:rPr lang="en-US" sz="1400" b="1" spc="-1" dirty="0">
                <a:solidFill>
                  <a:srgbClr val="002060"/>
                </a:solidFill>
                <a:latin typeface="Calibri"/>
                <a:ea typeface="Arial Unicode MS"/>
              </a:rPr>
              <a:t>new cases in last 7 days</a:t>
            </a:r>
            <a:r>
              <a:rPr lang="ru-RU" sz="1400" b="1" spc="-1" dirty="0">
                <a:solidFill>
                  <a:srgbClr val="002060"/>
                </a:solidFill>
                <a:latin typeface="Calibri"/>
                <a:ea typeface="Arial Unicode MS"/>
              </a:rPr>
              <a:t>)  – 2</a:t>
            </a:r>
            <a:r>
              <a:rPr lang="en-US" sz="1400" b="1" spc="-1" dirty="0">
                <a:solidFill>
                  <a:srgbClr val="002060"/>
                </a:solidFill>
                <a:latin typeface="Calibri"/>
                <a:ea typeface="Arial Unicode MS"/>
              </a:rPr>
              <a:t> </a:t>
            </a:r>
            <a:r>
              <a:rPr lang="ru-RU" sz="1400" b="1" spc="-1" dirty="0">
                <a:solidFill>
                  <a:srgbClr val="002060"/>
                </a:solidFill>
                <a:latin typeface="Calibri"/>
                <a:ea typeface="Arial Unicode MS"/>
              </a:rPr>
              <a:t>653</a:t>
            </a:r>
            <a:r>
              <a:rPr lang="en-US" sz="1400" b="1" spc="-1" dirty="0">
                <a:solidFill>
                  <a:srgbClr val="002060"/>
                </a:solidFill>
                <a:latin typeface="Calibri"/>
                <a:ea typeface="Arial Unicode MS"/>
              </a:rPr>
              <a:t> </a:t>
            </a:r>
            <a:r>
              <a:rPr lang="ru-RU" sz="1400" b="1" spc="-1" dirty="0">
                <a:solidFill>
                  <a:srgbClr val="002060"/>
                </a:solidFill>
                <a:latin typeface="Calibri"/>
                <a:ea typeface="Arial Unicode MS"/>
              </a:rPr>
              <a:t>924</a:t>
            </a:r>
            <a:endParaRPr lang="ru-RU" sz="1400" spc="-1" dirty="0">
              <a:solidFill>
                <a:srgbClr val="002060"/>
              </a:solidFill>
            </a:endParaRPr>
          </a:p>
          <a:p>
            <a:pPr marL="216000" marR="0" lvl="0" indent="-214560" algn="l" defTabSz="914400" rtl="0" eaLnBrk="1" fontAlgn="auto" latinLnBrk="0" hangingPunct="1">
              <a:lnSpc>
                <a:spcPct val="100000"/>
              </a:lnSpc>
              <a:spcBef>
                <a:spcPts val="0"/>
              </a:spcBef>
              <a:spcAft>
                <a:spcPts val="0"/>
              </a:spcAft>
              <a:buClr>
                <a:srgbClr val="083763"/>
              </a:buClr>
              <a:buSzTx/>
              <a:buFont typeface="Arial"/>
              <a:buChar char="•"/>
              <a:tabLst/>
              <a:defRPr/>
            </a:pPr>
            <a:r>
              <a:rPr kumimoji="0" lang="ru-RU" sz="1400" b="1" i="0" u="none" strike="noStrike" kern="1200" cap="none" spc="-1" normalizeH="0" baseline="0" noProof="0" dirty="0">
                <a:ln>
                  <a:noFill/>
                </a:ln>
                <a:solidFill>
                  <a:srgbClr val="002060"/>
                </a:solidFill>
                <a:effectLst/>
                <a:uLnTx/>
                <a:uFillTx/>
                <a:latin typeface="Calibri"/>
                <a:ea typeface="Arial Unicode MS"/>
              </a:rPr>
              <a:t>Летальные исходы </a:t>
            </a:r>
            <a:r>
              <a:rPr kumimoji="0" lang="en-US" sz="1400" b="1" i="0" u="none" strike="noStrike" kern="1200" cap="none" spc="-1" normalizeH="0" baseline="0" noProof="0" dirty="0">
                <a:ln>
                  <a:noFill/>
                </a:ln>
                <a:solidFill>
                  <a:srgbClr val="002060"/>
                </a:solidFill>
                <a:effectLst/>
                <a:uLnTx/>
                <a:uFillTx/>
                <a:latin typeface="Calibri"/>
                <a:ea typeface="Arial Unicode MS"/>
              </a:rPr>
              <a:t> (cumulative deaths) </a:t>
            </a:r>
            <a:r>
              <a:rPr kumimoji="0" lang="ru-RU" sz="1400" b="1" i="0" u="none" strike="noStrike" kern="1200" cap="none" spc="-1" normalizeH="0" baseline="0" noProof="0" dirty="0">
                <a:ln>
                  <a:noFill/>
                </a:ln>
                <a:solidFill>
                  <a:srgbClr val="002060"/>
                </a:solidFill>
                <a:effectLst/>
                <a:uLnTx/>
                <a:uFillTx/>
                <a:latin typeface="Calibri"/>
                <a:ea typeface="Arial Unicode MS"/>
              </a:rPr>
              <a:t>– </a:t>
            </a:r>
            <a:r>
              <a:rPr kumimoji="0" lang="en-US" sz="1400" b="1" i="0" u="none" strike="noStrike" kern="1200" cap="none" spc="-1" normalizeH="0" baseline="0" noProof="0" dirty="0">
                <a:ln>
                  <a:noFill/>
                </a:ln>
                <a:solidFill>
                  <a:srgbClr val="002060"/>
                </a:solidFill>
                <a:effectLst/>
                <a:uLnTx/>
                <a:uFillTx/>
                <a:latin typeface="Calibri"/>
              </a:rPr>
              <a:t>2 </a:t>
            </a:r>
            <a:r>
              <a:rPr kumimoji="0" lang="ru-RU" sz="1400" b="1" i="0" u="none" strike="noStrike" kern="1200" cap="none" spc="-1" normalizeH="0" baseline="0" noProof="0" dirty="0">
                <a:ln>
                  <a:noFill/>
                </a:ln>
                <a:solidFill>
                  <a:srgbClr val="002060"/>
                </a:solidFill>
                <a:effectLst/>
                <a:uLnTx/>
                <a:uFillTx/>
                <a:latin typeface="Calibri"/>
              </a:rPr>
              <a:t>520</a:t>
            </a:r>
            <a:r>
              <a:rPr kumimoji="0" lang="en-US" sz="1400" b="1" i="0" u="none" strike="noStrike" kern="1200" cap="none" spc="-1" normalizeH="0" baseline="0" noProof="0" dirty="0">
                <a:ln>
                  <a:noFill/>
                </a:ln>
                <a:solidFill>
                  <a:srgbClr val="002060"/>
                </a:solidFill>
                <a:effectLst/>
                <a:uLnTx/>
                <a:uFillTx/>
                <a:latin typeface="Calibri"/>
              </a:rPr>
              <a:t> </a:t>
            </a:r>
            <a:r>
              <a:rPr kumimoji="0" lang="ru-RU" sz="1400" b="1" i="0" u="none" strike="noStrike" kern="1200" cap="none" spc="-1" normalizeH="0" baseline="0" noProof="0" dirty="0">
                <a:ln>
                  <a:noFill/>
                </a:ln>
                <a:solidFill>
                  <a:srgbClr val="002060"/>
                </a:solidFill>
                <a:effectLst/>
                <a:uLnTx/>
                <a:uFillTx/>
                <a:latin typeface="Calibri"/>
              </a:rPr>
              <a:t>550</a:t>
            </a:r>
          </a:p>
          <a:p>
            <a:pPr marL="216000" marR="0" lvl="0" indent="-214560" algn="l" defTabSz="914400" rtl="0" eaLnBrk="1" fontAlgn="auto" latinLnBrk="0" hangingPunct="1">
              <a:lnSpc>
                <a:spcPct val="100000"/>
              </a:lnSpc>
              <a:spcBef>
                <a:spcPts val="0"/>
              </a:spcBef>
              <a:spcAft>
                <a:spcPts val="0"/>
              </a:spcAft>
              <a:buClr>
                <a:srgbClr val="083763"/>
              </a:buClr>
              <a:buSzTx/>
              <a:buFont typeface="Arial"/>
              <a:buChar char="•"/>
              <a:tabLst/>
              <a:defRPr/>
            </a:pPr>
            <a:r>
              <a:rPr kumimoji="0" lang="ru-RU" sz="1400" b="1" i="0" u="none" strike="noStrike" kern="1200" cap="none" spc="-1" normalizeH="0" baseline="0" noProof="0" dirty="0">
                <a:ln>
                  <a:noFill/>
                </a:ln>
                <a:solidFill>
                  <a:srgbClr val="002060"/>
                </a:solidFill>
                <a:effectLst/>
                <a:uLnTx/>
                <a:uFillTx/>
                <a:latin typeface="Calibri"/>
                <a:ea typeface="Arial Unicode MS"/>
              </a:rPr>
              <a:t>Прирост за 7 дней (</a:t>
            </a:r>
            <a:r>
              <a:rPr kumimoji="0" lang="en-US" sz="1400" b="1" i="0" u="none" strike="noStrike" kern="1200" cap="none" spc="-1" normalizeH="0" baseline="0" noProof="0" dirty="0">
                <a:ln>
                  <a:noFill/>
                </a:ln>
                <a:solidFill>
                  <a:srgbClr val="002060"/>
                </a:solidFill>
                <a:effectLst/>
                <a:uLnTx/>
                <a:uFillTx/>
                <a:latin typeface="Calibri"/>
                <a:ea typeface="Arial Unicode MS"/>
              </a:rPr>
              <a:t>new deaths in last 7 days</a:t>
            </a:r>
            <a:r>
              <a:rPr kumimoji="0" lang="ru-RU" sz="1400" b="1" i="0" u="none" strike="noStrike" kern="1200" cap="none" spc="-1" normalizeH="0" baseline="0" noProof="0" dirty="0">
                <a:ln>
                  <a:noFill/>
                </a:ln>
                <a:solidFill>
                  <a:srgbClr val="002060"/>
                </a:solidFill>
                <a:effectLst/>
                <a:uLnTx/>
                <a:uFillTx/>
                <a:latin typeface="Calibri"/>
                <a:ea typeface="Arial Unicode MS"/>
              </a:rPr>
              <a:t>)</a:t>
            </a:r>
            <a:r>
              <a:rPr kumimoji="0" lang="en-US" sz="1400" b="1" i="0" u="none" strike="noStrike" kern="1200" cap="none" spc="-1" normalizeH="0" baseline="0" noProof="0" dirty="0">
                <a:ln>
                  <a:noFill/>
                </a:ln>
                <a:solidFill>
                  <a:srgbClr val="002060"/>
                </a:solidFill>
                <a:effectLst/>
                <a:uLnTx/>
                <a:uFillTx/>
                <a:latin typeface="Calibri"/>
                <a:ea typeface="Arial Unicode MS"/>
              </a:rPr>
              <a:t> – </a:t>
            </a:r>
            <a:r>
              <a:rPr kumimoji="0" lang="ru-RU" sz="1400" b="1" i="0" u="none" strike="noStrike" kern="1200" cap="none" spc="-1" normalizeH="0" baseline="0" noProof="0" dirty="0">
                <a:ln>
                  <a:noFill/>
                </a:ln>
                <a:solidFill>
                  <a:srgbClr val="002060"/>
                </a:solidFill>
                <a:effectLst/>
                <a:uLnTx/>
                <a:uFillTx/>
                <a:latin typeface="Calibri"/>
                <a:ea typeface="Arial Unicode MS"/>
              </a:rPr>
              <a:t>63 370</a:t>
            </a:r>
            <a:endParaRPr kumimoji="0" lang="ru-RU" sz="1400" b="0" i="0" u="none" strike="noStrike" kern="1200" cap="none" spc="-1" normalizeH="0" baseline="0" noProof="0" dirty="0">
              <a:ln>
                <a:noFill/>
              </a:ln>
              <a:solidFill>
                <a:srgbClr val="002060"/>
              </a:solidFill>
              <a:effectLst/>
              <a:uLnTx/>
              <a:uFillTx/>
              <a:latin typeface="Arial"/>
            </a:endParaRPr>
          </a:p>
        </p:txBody>
      </p:sp>
      <p:sp>
        <p:nvSpPr>
          <p:cNvPr id="190" name="TextBox 7_0"/>
          <p:cNvSpPr/>
          <p:nvPr/>
        </p:nvSpPr>
        <p:spPr>
          <a:xfrm>
            <a:off x="251520" y="920086"/>
            <a:ext cx="8693398" cy="367878"/>
          </a:xfrm>
          <a:prstGeom prst="rect">
            <a:avLst/>
          </a:prstGeom>
          <a:solidFill>
            <a:srgbClr val="FF0000"/>
          </a:soli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1" normalizeH="0" baseline="0" noProof="0" dirty="0" smtClean="0">
                <a:ln>
                  <a:noFill/>
                </a:ln>
                <a:solidFill>
                  <a:srgbClr val="FFFFFF"/>
                </a:solidFill>
                <a:effectLst/>
                <a:uLnTx/>
                <a:uFillTx/>
                <a:latin typeface="Calibri"/>
                <a:ea typeface="DejaVu Sans"/>
              </a:rPr>
              <a:t>11.03.2020 </a:t>
            </a:r>
            <a:r>
              <a:rPr kumimoji="0" lang="ru-RU" sz="1800" b="1" i="0" u="none" strike="noStrike" kern="1200" cap="none" spc="-1" normalizeH="0" baseline="0" noProof="0" dirty="0">
                <a:ln>
                  <a:noFill/>
                </a:ln>
                <a:solidFill>
                  <a:srgbClr val="FFFFFF"/>
                </a:solidFill>
                <a:effectLst/>
                <a:uLnTx/>
                <a:uFillTx/>
                <a:latin typeface="Calibri"/>
                <a:ea typeface="DejaVu Sans"/>
              </a:rPr>
              <a:t>ВОЗ объявила пандемию новой </a:t>
            </a:r>
            <a:r>
              <a:rPr kumimoji="0" lang="ru-RU" sz="1800" b="1" i="0" u="none" strike="noStrike" kern="1200" cap="none" spc="-1" normalizeH="0" baseline="0" noProof="0" dirty="0" err="1">
                <a:ln>
                  <a:noFill/>
                </a:ln>
                <a:solidFill>
                  <a:srgbClr val="FFFFFF"/>
                </a:solidFill>
                <a:effectLst/>
                <a:uLnTx/>
                <a:uFillTx/>
                <a:latin typeface="Calibri"/>
                <a:ea typeface="DejaVu Sans"/>
              </a:rPr>
              <a:t>коронавирусной</a:t>
            </a:r>
            <a:r>
              <a:rPr kumimoji="0" lang="ru-RU" sz="1800" b="1" i="0" u="none" strike="noStrike" kern="1200" cap="none" spc="-1" normalizeH="0" baseline="0" noProof="0" dirty="0">
                <a:ln>
                  <a:noFill/>
                </a:ln>
                <a:solidFill>
                  <a:srgbClr val="FFFFFF"/>
                </a:solidFill>
                <a:effectLst/>
                <a:uLnTx/>
                <a:uFillTx/>
                <a:latin typeface="Calibri"/>
                <a:ea typeface="DejaVu Sans"/>
              </a:rPr>
              <a:t> инфекции</a:t>
            </a:r>
            <a:endParaRPr kumimoji="0" lang="ru-RU" sz="1800" b="0" i="0" u="none" strike="noStrike" kern="1200" cap="none" spc="-1" normalizeH="0" baseline="0" noProof="0" dirty="0">
              <a:ln>
                <a:noFill/>
              </a:ln>
              <a:solidFill>
                <a:prstClr val="black"/>
              </a:solidFill>
              <a:effectLst/>
              <a:uLnTx/>
              <a:uFillTx/>
              <a:latin typeface="Arial"/>
            </a:endParaRPr>
          </a:p>
        </p:txBody>
      </p:sp>
      <p:sp>
        <p:nvSpPr>
          <p:cNvPr id="10" name="TextBox 9">
            <a:extLst>
              <a:ext uri="{FF2B5EF4-FFF2-40B4-BE49-F238E27FC236}">
                <a16:creationId xmlns:a16="http://schemas.microsoft.com/office/drawing/2014/main" xmlns="" id="{CB4CC8F5-B1AD-4DF4-98BF-3DA6BD907230}"/>
              </a:ext>
            </a:extLst>
          </p:cNvPr>
          <p:cNvSpPr txBox="1"/>
          <p:nvPr/>
        </p:nvSpPr>
        <p:spPr>
          <a:xfrm>
            <a:off x="394971" y="212200"/>
            <a:ext cx="7350710" cy="707886"/>
          </a:xfrm>
          <a:prstGeom prst="rect">
            <a:avLst/>
          </a:prstGeom>
          <a:noFill/>
        </p:spPr>
        <p:txBody>
          <a:bodyPr wrap="square">
            <a:spAutoFit/>
          </a:bodyPr>
          <a:lstStyle/>
          <a:p>
            <a:pPr algn="ctr"/>
            <a:r>
              <a:rPr lang="ru-RU" sz="2000" b="1" dirty="0">
                <a:solidFill>
                  <a:schemeClr val="accent5">
                    <a:lumMod val="50000"/>
                  </a:schemeClr>
                </a:solidFill>
                <a:latin typeface="Times New Roman" panose="02020603050405020304" pitchFamily="18" charset="0"/>
                <a:cs typeface="Times New Roman" panose="02020603050405020304" pitchFamily="18" charset="0"/>
              </a:rPr>
              <a:t>Эпидемиологическая ситуация по заболеваемости инфекцией  COVID-19 в мире</a:t>
            </a:r>
          </a:p>
        </p:txBody>
      </p:sp>
      <p:pic>
        <p:nvPicPr>
          <p:cNvPr id="4" name="Рисунок 3">
            <a:extLst>
              <a:ext uri="{FF2B5EF4-FFF2-40B4-BE49-F238E27FC236}">
                <a16:creationId xmlns:a16="http://schemas.microsoft.com/office/drawing/2014/main" xmlns="" id="{49AB390D-E496-4877-B241-F05D9FEC0FC4}"/>
              </a:ext>
            </a:extLst>
          </p:cNvPr>
          <p:cNvPicPr>
            <a:picLocks noChangeAspect="1"/>
          </p:cNvPicPr>
          <p:nvPr/>
        </p:nvPicPr>
        <p:blipFill rotWithShape="1">
          <a:blip r:embed="rId3"/>
          <a:srcRect l="19951" t="14079" r="8604" b="16748"/>
          <a:stretch/>
        </p:blipFill>
        <p:spPr>
          <a:xfrm>
            <a:off x="0" y="1623425"/>
            <a:ext cx="4452444" cy="3957845"/>
          </a:xfrm>
          <a:prstGeom prst="rect">
            <a:avLst/>
          </a:prstGeom>
        </p:spPr>
      </p:pic>
      <p:pic>
        <p:nvPicPr>
          <p:cNvPr id="7" name="Рисунок 6">
            <a:extLst>
              <a:ext uri="{FF2B5EF4-FFF2-40B4-BE49-F238E27FC236}">
                <a16:creationId xmlns:a16="http://schemas.microsoft.com/office/drawing/2014/main" xmlns="" id="{D1AD4CC3-DDDB-4414-BDF1-BA8525C60C70}"/>
              </a:ext>
            </a:extLst>
          </p:cNvPr>
          <p:cNvPicPr>
            <a:picLocks noChangeAspect="1"/>
          </p:cNvPicPr>
          <p:nvPr/>
        </p:nvPicPr>
        <p:blipFill rotWithShape="1">
          <a:blip r:embed="rId4"/>
          <a:srcRect l="10399" t="27124" r="12172" b="13984"/>
          <a:stretch/>
        </p:blipFill>
        <p:spPr>
          <a:xfrm>
            <a:off x="3131840" y="4114342"/>
            <a:ext cx="5968047" cy="2681539"/>
          </a:xfrm>
          <a:prstGeom prst="rect">
            <a:avLst/>
          </a:prstGeom>
        </p:spPr>
      </p:pic>
      <p:sp>
        <p:nvSpPr>
          <p:cNvPr id="187" name="TextBox 7"/>
          <p:cNvSpPr/>
          <p:nvPr/>
        </p:nvSpPr>
        <p:spPr>
          <a:xfrm>
            <a:off x="4452444" y="1623425"/>
            <a:ext cx="4492474" cy="367878"/>
          </a:xfrm>
          <a:prstGeom prst="rect">
            <a:avLst/>
          </a:prstGeom>
          <a:gradFill rotWithShape="0">
            <a:gsLst>
              <a:gs pos="0">
                <a:srgbClr val="F08C56">
                  <a:alpha val="70196"/>
                </a:srgbClr>
              </a:gs>
              <a:gs pos="100000">
                <a:srgbClr val="F57A27">
                  <a:alpha val="70196"/>
                </a:srgbClr>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1" normalizeH="0" baseline="0" noProof="0" dirty="0">
                <a:ln>
                  <a:noFill/>
                </a:ln>
                <a:solidFill>
                  <a:srgbClr val="FFFFFF"/>
                </a:solidFill>
                <a:effectLst/>
                <a:uLnTx/>
                <a:uFillTx/>
                <a:latin typeface="Calibri"/>
                <a:ea typeface="DejaVu Sans"/>
              </a:rPr>
              <a:t>По состоянию на </a:t>
            </a:r>
            <a:r>
              <a:rPr lang="ru-RU" b="1" spc="-1" dirty="0">
                <a:solidFill>
                  <a:srgbClr val="FFFFFF"/>
                </a:solidFill>
                <a:latin typeface="Calibri"/>
                <a:ea typeface="DejaVu Sans"/>
              </a:rPr>
              <a:t>01</a:t>
            </a:r>
            <a:r>
              <a:rPr kumimoji="0" lang="ru-RU" sz="1800" b="1" i="0" u="none" strike="noStrike" kern="1200" cap="none" spc="-1" normalizeH="0" baseline="0" noProof="0" dirty="0">
                <a:ln>
                  <a:noFill/>
                </a:ln>
                <a:solidFill>
                  <a:srgbClr val="FFFFFF"/>
                </a:solidFill>
                <a:effectLst/>
                <a:uLnTx/>
                <a:uFillTx/>
                <a:latin typeface="Calibri"/>
                <a:ea typeface="DejaVu Sans"/>
              </a:rPr>
              <a:t>.03.2021</a:t>
            </a:r>
            <a:endParaRPr kumimoji="0" lang="ru-RU" sz="18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410244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a:extLst>
              <a:ext uri="{FF2B5EF4-FFF2-40B4-BE49-F238E27FC236}">
                <a16:creationId xmlns:a16="http://schemas.microsoft.com/office/drawing/2014/main" xmlns="" id="{6ED58FED-B785-49BB-8A76-3DE26D71D24D}"/>
              </a:ext>
            </a:extLst>
          </p:cNvPr>
          <p:cNvSpPr/>
          <p:nvPr/>
        </p:nvSpPr>
        <p:spPr>
          <a:xfrm>
            <a:off x="2179207" y="3919250"/>
            <a:ext cx="2896848" cy="1814428"/>
          </a:xfrm>
          <a:prstGeom prst="rect">
            <a:avLst/>
          </a:prstGeom>
          <a:gradFill rotWithShape="0">
            <a:gsLst>
              <a:gs pos="0">
                <a:srgbClr val="A8B7DF">
                  <a:alpha val="70196"/>
                </a:srgbClr>
              </a:gs>
              <a:gs pos="100000">
                <a:srgbClr val="9AABD9">
                  <a:alpha val="70196"/>
                </a:srgbClr>
              </a:gs>
            </a:gsLst>
            <a:lin ang="5400000"/>
          </a:gradFill>
          <a:ln>
            <a:solidFill>
              <a:srgbClr val="4472C4"/>
            </a:solidFill>
          </a:ln>
          <a:effectLst>
            <a:outerShdw blurRad="39960" dist="20160" dir="5400000" rotWithShape="0">
              <a:srgbClr val="000000">
                <a:alpha val="38000"/>
              </a:srgbClr>
            </a:outerShdw>
          </a:effectLst>
        </p:spPr>
        <p:style>
          <a:lnRef idx="1">
            <a:schemeClr val="accent5"/>
          </a:lnRef>
          <a:fillRef idx="2">
            <a:schemeClr val="accent5"/>
          </a:fillRef>
          <a:effectRef idx="1">
            <a:schemeClr val="accent5"/>
          </a:effectRef>
          <a:fontRef idx="minor"/>
        </p:style>
        <p:txBody>
          <a:bodyPr wrap="square" lIns="90000" tIns="45000" rIns="90000" bIns="45000">
            <a:spAutoFit/>
          </a:bodyPr>
          <a:lstStyle/>
          <a:p>
            <a:pPr marL="216000" marR="0" lvl="0" indent="-214560" algn="l" defTabSz="914400" rtl="0" eaLnBrk="1" fontAlgn="auto" latinLnBrk="0" hangingPunct="1">
              <a:lnSpc>
                <a:spcPct val="100000"/>
              </a:lnSpc>
              <a:spcBef>
                <a:spcPts val="0"/>
              </a:spcBef>
              <a:spcAft>
                <a:spcPts val="0"/>
              </a:spcAft>
              <a:buClr>
                <a:srgbClr val="083763"/>
              </a:buClr>
              <a:buSzTx/>
              <a:buFont typeface="Arial"/>
              <a:buChar char="•"/>
              <a:tabLst/>
              <a:defRPr/>
            </a:pPr>
            <a:r>
              <a:rPr kumimoji="0" lang="ru-RU"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Всего заболело (</a:t>
            </a:r>
            <a:r>
              <a:rPr kumimoji="0" lang="en-US"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total cases)</a:t>
            </a:r>
            <a:r>
              <a:rPr kumimoji="0" lang="ru-RU"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  </a:t>
            </a:r>
            <a:r>
              <a:rPr kumimoji="0" lang="en-US"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 - 2</a:t>
            </a:r>
            <a:r>
              <a:rPr kumimoji="0" lang="ru-RU"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85</a:t>
            </a:r>
            <a:r>
              <a:rPr kumimoji="0" lang="en-US"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 </a:t>
            </a:r>
            <a:r>
              <a:rPr kumimoji="0" lang="ru-RU"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959</a:t>
            </a:r>
            <a:endParaRPr kumimoji="0" lang="ru-RU" sz="14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16000" marR="0" lvl="0" indent="-214560" algn="l" defTabSz="914400" rtl="0" eaLnBrk="1" fontAlgn="auto" latinLnBrk="0" hangingPunct="1">
              <a:lnSpc>
                <a:spcPct val="100000"/>
              </a:lnSpc>
              <a:spcBef>
                <a:spcPts val="0"/>
              </a:spcBef>
              <a:spcAft>
                <a:spcPts val="0"/>
              </a:spcAft>
              <a:buClr>
                <a:srgbClr val="083763"/>
              </a:buClr>
              <a:buSzTx/>
              <a:buFont typeface="Arial"/>
              <a:buChar char="•"/>
              <a:tabLst/>
              <a:defRPr/>
            </a:pPr>
            <a:r>
              <a:rPr kumimoji="0" lang="ru-RU"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Прирост за 7 дней (</a:t>
            </a:r>
            <a:r>
              <a:rPr kumimoji="0" lang="en-US"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last 7 days</a:t>
            </a:r>
            <a:r>
              <a:rPr kumimoji="0" lang="ru-RU"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  – 8</a:t>
            </a:r>
            <a:r>
              <a:rPr kumimoji="0" lang="en-US"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 </a:t>
            </a:r>
            <a:r>
              <a:rPr kumimoji="0" lang="ru-RU"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969</a:t>
            </a:r>
            <a:endParaRPr kumimoji="0" lang="ru-RU" sz="14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16000" marR="0" lvl="0" indent="-214560" algn="l" defTabSz="914400" rtl="0" eaLnBrk="1" fontAlgn="auto" latinLnBrk="0" hangingPunct="1">
              <a:lnSpc>
                <a:spcPct val="100000"/>
              </a:lnSpc>
              <a:spcBef>
                <a:spcPts val="0"/>
              </a:spcBef>
              <a:spcAft>
                <a:spcPts val="0"/>
              </a:spcAft>
              <a:buClr>
                <a:srgbClr val="083763"/>
              </a:buClr>
              <a:buSzTx/>
              <a:buFont typeface="Arial"/>
              <a:buChar char="•"/>
              <a:tabLst/>
              <a:defRPr/>
            </a:pPr>
            <a:r>
              <a:rPr kumimoji="0" lang="ru-RU"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Летальные исходы </a:t>
            </a:r>
            <a:r>
              <a:rPr kumimoji="0" lang="en-US"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 (total deaths) </a:t>
            </a:r>
            <a:r>
              <a:rPr kumimoji="0" lang="ru-RU"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 1 966</a:t>
            </a:r>
            <a:endParaRPr kumimoji="0" lang="ru-RU" sz="14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16000" marR="0" lvl="0" indent="-214560" algn="l" defTabSz="914400" rtl="0" eaLnBrk="1" fontAlgn="auto" latinLnBrk="0" hangingPunct="1">
              <a:lnSpc>
                <a:spcPct val="100000"/>
              </a:lnSpc>
              <a:spcBef>
                <a:spcPts val="0"/>
              </a:spcBef>
              <a:spcAft>
                <a:spcPts val="0"/>
              </a:spcAft>
              <a:buClr>
                <a:srgbClr val="083763"/>
              </a:buClr>
              <a:buSzTx/>
              <a:buFont typeface="Arial"/>
              <a:buChar char="•"/>
              <a:tabLst/>
              <a:defRPr/>
            </a:pPr>
            <a:r>
              <a:rPr kumimoji="0" lang="ru-RU"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Прирост за 7 дней (</a:t>
            </a:r>
            <a:r>
              <a:rPr kumimoji="0" lang="en-US"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last 7 days</a:t>
            </a:r>
            <a:r>
              <a:rPr kumimoji="0" lang="ru-RU"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a:t>
            </a:r>
            <a:r>
              <a:rPr kumimoji="0" lang="en-US"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 – 6</a:t>
            </a:r>
            <a:r>
              <a:rPr kumimoji="0" lang="ru-RU"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3</a:t>
            </a:r>
            <a:endParaRPr kumimoji="0" lang="ru-RU" sz="14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TextBox 13">
            <a:extLst>
              <a:ext uri="{FF2B5EF4-FFF2-40B4-BE49-F238E27FC236}">
                <a16:creationId xmlns:a16="http://schemas.microsoft.com/office/drawing/2014/main" xmlns="" id="{BD325D66-817A-4F9D-BA4C-E51751396750}"/>
              </a:ext>
            </a:extLst>
          </p:cNvPr>
          <p:cNvSpPr/>
          <p:nvPr/>
        </p:nvSpPr>
        <p:spPr>
          <a:xfrm>
            <a:off x="0" y="4459065"/>
            <a:ext cx="1969272" cy="1168097"/>
          </a:xfrm>
          <a:prstGeom prst="rect">
            <a:avLst/>
          </a:prstGeom>
          <a:solidFill>
            <a:srgbClr val="FFE699"/>
          </a:solidFill>
          <a:ln>
            <a:noFill/>
          </a:ln>
          <a:effectLst>
            <a:outerShdw blurRad="39960" dist="20160" dir="5400000" rotWithShape="0">
              <a:srgbClr val="000000">
                <a:alpha val="38000"/>
              </a:srgbClr>
            </a:outerShdw>
          </a:effectLst>
        </p:spPr>
        <p:style>
          <a:lnRef idx="1">
            <a:schemeClr val="accent5"/>
          </a:lnRef>
          <a:fillRef idx="2">
            <a:schemeClr val="accent5"/>
          </a:fillRef>
          <a:effectRef idx="1">
            <a:schemeClr val="accent5"/>
          </a:effectRef>
          <a:fontRef idx="minor"/>
        </p:style>
        <p:txBody>
          <a:bodyPr wrap="square" lIns="90000" tIns="45000" rIns="90000" bIns="45000">
            <a:spAutoFit/>
          </a:bodyPr>
          <a:lstStyle/>
          <a:p>
            <a:pPr marL="1440" marR="0" lvl="0" indent="0" algn="l" defTabSz="914400" rtl="0" eaLnBrk="1" fontAlgn="auto" latinLnBrk="0" hangingPunct="1">
              <a:lnSpc>
                <a:spcPct val="100000"/>
              </a:lnSpc>
              <a:spcBef>
                <a:spcPts val="0"/>
              </a:spcBef>
              <a:spcAft>
                <a:spcPts val="0"/>
              </a:spcAft>
              <a:buClr>
                <a:srgbClr val="083763"/>
              </a:buClr>
              <a:buSzTx/>
              <a:buFontTx/>
              <a:buNone/>
              <a:tabLst/>
              <a:defRPr/>
            </a:pPr>
            <a:r>
              <a:rPr kumimoji="0" lang="ru-RU"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Репродуктивное число (</a:t>
            </a:r>
            <a:r>
              <a:rPr kumimoji="0" lang="en-US"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Ro)</a:t>
            </a:r>
            <a:r>
              <a:rPr kumimoji="0" lang="ru-RU"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a:t>
            </a:r>
          </a:p>
          <a:p>
            <a:pPr marL="216000" marR="0" lvl="0" indent="-214560" algn="l" defTabSz="914400" rtl="0" eaLnBrk="1" fontAlgn="auto" latinLnBrk="0" hangingPunct="1">
              <a:lnSpc>
                <a:spcPct val="100000"/>
              </a:lnSpc>
              <a:spcBef>
                <a:spcPts val="0"/>
              </a:spcBef>
              <a:spcAft>
                <a:spcPts val="0"/>
              </a:spcAft>
              <a:buClr>
                <a:srgbClr val="083763"/>
              </a:buClr>
              <a:buSzTx/>
              <a:buFont typeface="Arial"/>
              <a:buChar char="•"/>
              <a:tabLst/>
              <a:defRPr/>
            </a:pPr>
            <a:r>
              <a:rPr kumimoji="0" lang="ru-RU"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В мире – 0,91</a:t>
            </a:r>
          </a:p>
          <a:p>
            <a:pPr marL="216000" marR="0" lvl="0" indent="-214560" algn="l" defTabSz="914400" rtl="0" eaLnBrk="1" fontAlgn="auto" latinLnBrk="0" hangingPunct="1">
              <a:lnSpc>
                <a:spcPct val="100000"/>
              </a:lnSpc>
              <a:spcBef>
                <a:spcPts val="0"/>
              </a:spcBef>
              <a:spcAft>
                <a:spcPts val="0"/>
              </a:spcAft>
              <a:buClr>
                <a:srgbClr val="083763"/>
              </a:buClr>
              <a:buSzTx/>
              <a:buFont typeface="Arial"/>
              <a:buChar char="•"/>
              <a:tabLst/>
              <a:defRPr/>
            </a:pPr>
            <a:r>
              <a:rPr kumimoji="0" lang="ru-RU"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В РБ – 0,91</a:t>
            </a:r>
          </a:p>
          <a:p>
            <a:pPr marL="216000" marR="0" lvl="0" indent="-214560" algn="l" defTabSz="914400" rtl="0" eaLnBrk="1" fontAlgn="auto" latinLnBrk="0" hangingPunct="1">
              <a:lnSpc>
                <a:spcPct val="100000"/>
              </a:lnSpc>
              <a:spcBef>
                <a:spcPts val="0"/>
              </a:spcBef>
              <a:spcAft>
                <a:spcPts val="0"/>
              </a:spcAft>
              <a:buClr>
                <a:srgbClr val="083763"/>
              </a:buClr>
              <a:buSzTx/>
              <a:buFont typeface="Arial"/>
              <a:buChar char="•"/>
              <a:tabLst/>
              <a:defRPr/>
            </a:pPr>
            <a:r>
              <a:rPr kumimoji="0" lang="ru-RU" sz="1400" b="1" i="0" u="none" strike="noStrike" kern="1200" cap="none" spc="-1" normalizeH="0" baseline="0" noProof="0" dirty="0">
                <a:ln>
                  <a:noFill/>
                </a:ln>
                <a:solidFill>
                  <a:srgbClr val="083763"/>
                </a:solidFill>
                <a:effectLst/>
                <a:uLnTx/>
                <a:uFillTx/>
                <a:latin typeface="Times New Roman" panose="02020603050405020304" pitchFamily="18" charset="0"/>
                <a:ea typeface="Arial Unicode MS"/>
                <a:cs typeface="Times New Roman" panose="02020603050405020304" pitchFamily="18" charset="0"/>
              </a:rPr>
              <a:t>В Минске – 0,82</a:t>
            </a:r>
            <a:endParaRPr kumimoji="0" lang="ru-RU" sz="1400" b="0" i="0" u="none" strike="noStrike" kern="1200" cap="none" spc="-1"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AutoShape 3" descr="R_{0}">
            <a:extLst>
              <a:ext uri="{FF2B5EF4-FFF2-40B4-BE49-F238E27FC236}">
                <a16:creationId xmlns:a16="http://schemas.microsoft.com/office/drawing/2014/main" xmlns="" id="{4053B660-F28F-4B39-859D-9F6DD355D6BA}"/>
              </a:ext>
            </a:extLst>
          </p:cNvPr>
          <p:cNvSpPr>
            <a:spLocks noChangeAspect="1" noChangeArrowheads="1"/>
          </p:cNvSpPr>
          <p:nvPr/>
        </p:nvSpPr>
        <p:spPr bwMode="auto">
          <a:xfrm>
            <a:off x="1153716"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 name="TextBox 15">
            <a:extLst>
              <a:ext uri="{FF2B5EF4-FFF2-40B4-BE49-F238E27FC236}">
                <a16:creationId xmlns:a16="http://schemas.microsoft.com/office/drawing/2014/main" xmlns="" id="{47318428-52C9-473E-BE18-1DABE1034B8D}"/>
              </a:ext>
            </a:extLst>
          </p:cNvPr>
          <p:cNvSpPr txBox="1"/>
          <p:nvPr/>
        </p:nvSpPr>
        <p:spPr>
          <a:xfrm>
            <a:off x="0" y="5783145"/>
            <a:ext cx="9144000" cy="1231106"/>
          </a:xfrm>
          <a:prstGeom prst="rect">
            <a:avLst/>
          </a:prstGeom>
          <a:solidFill>
            <a:srgbClr val="FFE699"/>
          </a:solidFill>
        </p:spPr>
        <p:txBody>
          <a:bodyPr wrap="square" rtlCol="0">
            <a:spAutoFit/>
          </a:bodyPr>
          <a:lstStyle/>
          <a:p>
            <a:r>
              <a:rPr lang="ru-RU" sz="1400" b="1" dirty="0">
                <a:solidFill>
                  <a:schemeClr val="accent1">
                    <a:lumMod val="50000"/>
                  </a:schemeClr>
                </a:solidFill>
                <a:latin typeface="Times New Roman" panose="02020603050405020304" pitchFamily="18" charset="0"/>
                <a:cs typeface="Times New Roman" panose="02020603050405020304" pitchFamily="18" charset="0"/>
              </a:rPr>
              <a:t>Индекс репродукции</a:t>
            </a:r>
            <a:r>
              <a:rPr lang="en-US" sz="1400" b="1" dirty="0">
                <a:solidFill>
                  <a:schemeClr val="accent1">
                    <a:lumMod val="50000"/>
                  </a:schemeClr>
                </a:solidFill>
                <a:latin typeface="Times New Roman" panose="02020603050405020304" pitchFamily="18" charset="0"/>
                <a:cs typeface="Times New Roman" panose="02020603050405020304" pitchFamily="18" charset="0"/>
              </a:rPr>
              <a:t> </a:t>
            </a:r>
            <a:r>
              <a:rPr lang="ru-RU" sz="1200" dirty="0">
                <a:solidFill>
                  <a:schemeClr val="accent1">
                    <a:lumMod val="50000"/>
                  </a:schemeClr>
                </a:solidFill>
                <a:latin typeface="Times New Roman" panose="02020603050405020304" pitchFamily="18" charset="0"/>
                <a:cs typeface="Times New Roman" panose="02020603050405020304" pitchFamily="18" charset="0"/>
              </a:rPr>
              <a:t>(</a:t>
            </a:r>
            <a:r>
              <a:rPr lang="en-US" sz="1200" dirty="0">
                <a:solidFill>
                  <a:schemeClr val="accent1">
                    <a:lumMod val="50000"/>
                  </a:schemeClr>
                </a:solidFill>
                <a:latin typeface="Times New Roman" panose="02020603050405020304" pitchFamily="18" charset="0"/>
                <a:cs typeface="Times New Roman" panose="02020603050405020304" pitchFamily="18" charset="0"/>
              </a:rPr>
              <a:t>Ro</a:t>
            </a:r>
            <a:r>
              <a:rPr lang="ru-RU" sz="1200" dirty="0">
                <a:solidFill>
                  <a:schemeClr val="accent1">
                    <a:lumMod val="50000"/>
                  </a:schemeClr>
                </a:solidFill>
                <a:latin typeface="Times New Roman" panose="02020603050405020304" pitchFamily="18" charset="0"/>
                <a:cs typeface="Times New Roman" panose="02020603050405020304" pitchFamily="18" charset="0"/>
              </a:rPr>
              <a:t>, репродуктивное число) — безразмерный параметр, характеризующий заразность инфекционного заболевания в эпидемиологии.</a:t>
            </a:r>
            <a:r>
              <a:rPr lang="en-US" sz="1200" dirty="0">
                <a:solidFill>
                  <a:schemeClr val="accent1">
                    <a:lumMod val="50000"/>
                  </a:schemeClr>
                </a:solidFill>
                <a:latin typeface="Times New Roman" panose="02020603050405020304" pitchFamily="18" charset="0"/>
                <a:cs typeface="Times New Roman" panose="02020603050405020304" pitchFamily="18" charset="0"/>
              </a:rPr>
              <a:t> </a:t>
            </a:r>
            <a:endParaRPr lang="ru-RU" sz="1200" dirty="0">
              <a:solidFill>
                <a:schemeClr val="accent1">
                  <a:lumMod val="50000"/>
                </a:schemeClr>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ru-RU" sz="1200" b="1" dirty="0">
                <a:solidFill>
                  <a:schemeClr val="accent1">
                    <a:lumMod val="50000"/>
                  </a:schemeClr>
                </a:solidFill>
                <a:latin typeface="Times New Roman" panose="02020603050405020304" pitchFamily="18" charset="0"/>
                <a:cs typeface="Times New Roman" panose="02020603050405020304" pitchFamily="18" charset="0"/>
              </a:rPr>
              <a:t>Если </a:t>
            </a:r>
            <a:r>
              <a:rPr lang="en-US" sz="1200" b="1" dirty="0">
                <a:solidFill>
                  <a:schemeClr val="accent1">
                    <a:lumMod val="50000"/>
                  </a:schemeClr>
                </a:solidFill>
                <a:latin typeface="Times New Roman" panose="02020603050405020304" pitchFamily="18" charset="0"/>
                <a:cs typeface="Times New Roman" panose="02020603050405020304" pitchFamily="18" charset="0"/>
              </a:rPr>
              <a:t>Ro</a:t>
            </a:r>
            <a:r>
              <a:rPr lang="ru-RU" sz="1200" b="1" dirty="0">
                <a:solidFill>
                  <a:schemeClr val="accent1">
                    <a:lumMod val="50000"/>
                  </a:schemeClr>
                </a:solidFill>
                <a:latin typeface="Times New Roman" panose="02020603050405020304" pitchFamily="18" charset="0"/>
                <a:cs typeface="Times New Roman" panose="02020603050405020304" pitchFamily="18" charset="0"/>
              </a:rPr>
              <a:t> меньше 1</a:t>
            </a:r>
            <a:r>
              <a:rPr lang="ru-RU" sz="1200" dirty="0">
                <a:solidFill>
                  <a:schemeClr val="accent1">
                    <a:lumMod val="50000"/>
                  </a:schemeClr>
                </a:solidFill>
                <a:latin typeface="Times New Roman" panose="02020603050405020304" pitchFamily="18" charset="0"/>
                <a:cs typeface="Times New Roman" panose="02020603050405020304" pitchFamily="18" charset="0"/>
              </a:rPr>
              <a:t>, то каждый существующий эпизод инфекции вызывает менее 1 эпизода новой инфекции. В этом случае </a:t>
            </a:r>
            <a:r>
              <a:rPr lang="ru-RU" sz="1200" b="1" dirty="0">
                <a:solidFill>
                  <a:schemeClr val="accent1">
                    <a:lumMod val="50000"/>
                  </a:schemeClr>
                </a:solidFill>
                <a:latin typeface="Times New Roman" panose="02020603050405020304" pitchFamily="18" charset="0"/>
                <a:cs typeface="Times New Roman" panose="02020603050405020304" pitchFamily="18" charset="0"/>
              </a:rPr>
              <a:t>заболеваемость регрессирует</a:t>
            </a:r>
            <a:r>
              <a:rPr lang="ru-RU" sz="1200" dirty="0">
                <a:solidFill>
                  <a:schemeClr val="accent1">
                    <a:lumMod val="50000"/>
                  </a:schemeClr>
                </a:solidFill>
                <a:latin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r>
              <a:rPr lang="ru-RU" sz="1200" b="1" dirty="0">
                <a:solidFill>
                  <a:schemeClr val="accent1">
                    <a:lumMod val="50000"/>
                  </a:schemeClr>
                </a:solidFill>
                <a:latin typeface="Times New Roman" panose="02020603050405020304" pitchFamily="18" charset="0"/>
                <a:cs typeface="Times New Roman" panose="02020603050405020304" pitchFamily="18" charset="0"/>
              </a:rPr>
              <a:t>Если </a:t>
            </a:r>
            <a:r>
              <a:rPr lang="en-US" sz="1200" b="1" dirty="0">
                <a:solidFill>
                  <a:schemeClr val="accent1">
                    <a:lumMod val="50000"/>
                  </a:schemeClr>
                </a:solidFill>
                <a:latin typeface="Times New Roman" panose="02020603050405020304" pitchFamily="18" charset="0"/>
                <a:cs typeface="Times New Roman" panose="02020603050405020304" pitchFamily="18" charset="0"/>
              </a:rPr>
              <a:t>Ro</a:t>
            </a:r>
            <a:r>
              <a:rPr lang="ru-RU" sz="1200" b="1" dirty="0">
                <a:solidFill>
                  <a:schemeClr val="accent1">
                    <a:lumMod val="50000"/>
                  </a:schemeClr>
                </a:solidFill>
                <a:latin typeface="Times New Roman" panose="02020603050405020304" pitchFamily="18" charset="0"/>
                <a:cs typeface="Times New Roman" panose="02020603050405020304" pitchFamily="18" charset="0"/>
              </a:rPr>
              <a:t> равно или больше 1</a:t>
            </a:r>
            <a:r>
              <a:rPr lang="ru-RU" sz="1200" dirty="0">
                <a:solidFill>
                  <a:schemeClr val="accent1">
                    <a:lumMod val="50000"/>
                  </a:schemeClr>
                </a:solidFill>
                <a:latin typeface="Times New Roman" panose="02020603050405020304" pitchFamily="18" charset="0"/>
                <a:cs typeface="Times New Roman" panose="02020603050405020304" pitchFamily="18" charset="0"/>
              </a:rPr>
              <a:t>, каждый существующий эпизод инфекции вызывает одно или более новых эпизодов заражения. </a:t>
            </a:r>
            <a:r>
              <a:rPr lang="ru-RU" sz="1200" b="1" dirty="0">
                <a:solidFill>
                  <a:schemeClr val="accent1">
                    <a:lumMod val="50000"/>
                  </a:schemeClr>
                </a:solidFill>
                <a:latin typeface="Times New Roman" panose="02020603050405020304" pitchFamily="18" charset="0"/>
                <a:cs typeface="Times New Roman" panose="02020603050405020304" pitchFamily="18" charset="0"/>
              </a:rPr>
              <a:t>Отмечается активное распространение инфекции.</a:t>
            </a:r>
          </a:p>
        </p:txBody>
      </p:sp>
      <p:sp>
        <p:nvSpPr>
          <p:cNvPr id="18" name="TextBox 17">
            <a:extLst>
              <a:ext uri="{FF2B5EF4-FFF2-40B4-BE49-F238E27FC236}">
                <a16:creationId xmlns:a16="http://schemas.microsoft.com/office/drawing/2014/main" xmlns="" id="{6CAFA817-AB0D-4D6F-8D25-1FE87EA3AFDD}"/>
              </a:ext>
            </a:extLst>
          </p:cNvPr>
          <p:cNvSpPr txBox="1"/>
          <p:nvPr/>
        </p:nvSpPr>
        <p:spPr>
          <a:xfrm>
            <a:off x="892207" y="10606"/>
            <a:ext cx="7730231" cy="707886"/>
          </a:xfrm>
          <a:prstGeom prst="rect">
            <a:avLst/>
          </a:prstGeom>
          <a:noFill/>
        </p:spPr>
        <p:txBody>
          <a:bodyPr wrap="square">
            <a:spAutoFit/>
          </a:bodyPr>
          <a:lstStyle/>
          <a:p>
            <a:pPr algn="ctr"/>
            <a:r>
              <a:rPr lang="ru-RU" sz="2000" b="1" dirty="0">
                <a:solidFill>
                  <a:schemeClr val="accent5">
                    <a:lumMod val="50000"/>
                  </a:schemeClr>
                </a:solidFill>
                <a:latin typeface="Times New Roman" panose="02020603050405020304" pitchFamily="18" charset="0"/>
                <a:cs typeface="Times New Roman" panose="02020603050405020304" pitchFamily="18" charset="0"/>
              </a:rPr>
              <a:t>Эпидемиологическая ситуация по заболеваемости инфекцией COVID-19 в РБ</a:t>
            </a:r>
          </a:p>
        </p:txBody>
      </p:sp>
      <p:pic>
        <p:nvPicPr>
          <p:cNvPr id="3" name="Рисунок 2">
            <a:extLst>
              <a:ext uri="{FF2B5EF4-FFF2-40B4-BE49-F238E27FC236}">
                <a16:creationId xmlns:a16="http://schemas.microsoft.com/office/drawing/2014/main" xmlns="" id="{AFF2565B-F266-4B1D-875A-02EAC29335B6}"/>
              </a:ext>
            </a:extLst>
          </p:cNvPr>
          <p:cNvPicPr>
            <a:picLocks noChangeAspect="1"/>
          </p:cNvPicPr>
          <p:nvPr/>
        </p:nvPicPr>
        <p:blipFill rotWithShape="1">
          <a:blip r:embed="rId3"/>
          <a:srcRect l="25339" t="23090" r="29438" b="21089"/>
          <a:stretch/>
        </p:blipFill>
        <p:spPr>
          <a:xfrm>
            <a:off x="251520" y="1137458"/>
            <a:ext cx="3855375" cy="2781792"/>
          </a:xfrm>
          <a:prstGeom prst="rect">
            <a:avLst/>
          </a:prstGeom>
        </p:spPr>
      </p:pic>
      <p:pic>
        <p:nvPicPr>
          <p:cNvPr id="9" name="Рисунок 8">
            <a:extLst>
              <a:ext uri="{FF2B5EF4-FFF2-40B4-BE49-F238E27FC236}">
                <a16:creationId xmlns:a16="http://schemas.microsoft.com/office/drawing/2014/main" xmlns="" id="{2238D788-0D5E-406C-BF46-CD5070AFB50A}"/>
              </a:ext>
            </a:extLst>
          </p:cNvPr>
          <p:cNvPicPr>
            <a:picLocks noChangeAspect="1"/>
          </p:cNvPicPr>
          <p:nvPr/>
        </p:nvPicPr>
        <p:blipFill rotWithShape="1">
          <a:blip r:embed="rId4"/>
          <a:srcRect l="1254" t="13333" r="1849" b="8943"/>
          <a:stretch/>
        </p:blipFill>
        <p:spPr>
          <a:xfrm>
            <a:off x="4355976" y="744084"/>
            <a:ext cx="3623684" cy="2422194"/>
          </a:xfrm>
          <a:prstGeom prst="rect">
            <a:avLst/>
          </a:prstGeom>
        </p:spPr>
      </p:pic>
      <p:pic>
        <p:nvPicPr>
          <p:cNvPr id="14" name="Рисунок 13">
            <a:extLst>
              <a:ext uri="{FF2B5EF4-FFF2-40B4-BE49-F238E27FC236}">
                <a16:creationId xmlns:a16="http://schemas.microsoft.com/office/drawing/2014/main" xmlns="" id="{8F72C1F3-8F21-419B-9AF1-51550FA368DE}"/>
              </a:ext>
            </a:extLst>
          </p:cNvPr>
          <p:cNvPicPr>
            <a:picLocks noChangeAspect="1"/>
          </p:cNvPicPr>
          <p:nvPr/>
        </p:nvPicPr>
        <p:blipFill rotWithShape="1">
          <a:blip r:embed="rId5"/>
          <a:srcRect l="542" t="13333" r="1593" b="9106"/>
          <a:stretch/>
        </p:blipFill>
        <p:spPr>
          <a:xfrm>
            <a:off x="5436096" y="3064704"/>
            <a:ext cx="3623684" cy="2301574"/>
          </a:xfrm>
          <a:prstGeom prst="rect">
            <a:avLst/>
          </a:prstGeom>
        </p:spPr>
      </p:pic>
      <p:sp>
        <p:nvSpPr>
          <p:cNvPr id="10" name="TextBox 7">
            <a:extLst>
              <a:ext uri="{FF2B5EF4-FFF2-40B4-BE49-F238E27FC236}">
                <a16:creationId xmlns:a16="http://schemas.microsoft.com/office/drawing/2014/main" xmlns="" id="{C5A966AD-7889-45D1-8718-DCB149747F7C}"/>
              </a:ext>
            </a:extLst>
          </p:cNvPr>
          <p:cNvSpPr/>
          <p:nvPr/>
        </p:nvSpPr>
        <p:spPr>
          <a:xfrm>
            <a:off x="618995" y="534553"/>
            <a:ext cx="2981282" cy="367878"/>
          </a:xfrm>
          <a:prstGeom prst="rect">
            <a:avLst/>
          </a:prstGeom>
          <a:gradFill rotWithShape="0">
            <a:gsLst>
              <a:gs pos="0">
                <a:srgbClr val="F08C56">
                  <a:alpha val="70196"/>
                </a:srgbClr>
              </a:gs>
              <a:gs pos="100000">
                <a:srgbClr val="F57A27">
                  <a:alpha val="70196"/>
                </a:srgbClr>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1" normalizeH="0" baseline="0" noProof="0" dirty="0">
                <a:ln>
                  <a:noFill/>
                </a:ln>
                <a:solidFill>
                  <a:srgbClr val="FFFFFF"/>
                </a:solidFill>
                <a:effectLst/>
                <a:uLnTx/>
                <a:uFillTx/>
                <a:latin typeface="Calibri"/>
                <a:ea typeface="DejaVu Sans"/>
              </a:rPr>
              <a:t>По состоянию на </a:t>
            </a:r>
            <a:r>
              <a:rPr lang="ru-RU" b="1" spc="-1" dirty="0">
                <a:solidFill>
                  <a:srgbClr val="FFFFFF"/>
                </a:solidFill>
                <a:latin typeface="Calibri"/>
                <a:ea typeface="DejaVu Sans"/>
              </a:rPr>
              <a:t>01</a:t>
            </a:r>
            <a:r>
              <a:rPr kumimoji="0" lang="ru-RU" sz="1800" b="1" i="0" u="none" strike="noStrike" kern="1200" cap="none" spc="-1" normalizeH="0" baseline="0" noProof="0" dirty="0">
                <a:ln>
                  <a:noFill/>
                </a:ln>
                <a:solidFill>
                  <a:srgbClr val="FFFFFF"/>
                </a:solidFill>
                <a:effectLst/>
                <a:uLnTx/>
                <a:uFillTx/>
                <a:latin typeface="Calibri"/>
                <a:ea typeface="DejaVu Sans"/>
              </a:rPr>
              <a:t>.03.2021</a:t>
            </a:r>
            <a:endParaRPr kumimoji="0" lang="ru-RU" sz="18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340758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Прямоугольник 5_0"/>
          <p:cNvSpPr/>
          <p:nvPr/>
        </p:nvSpPr>
        <p:spPr>
          <a:xfrm>
            <a:off x="810000" y="0"/>
            <a:ext cx="8228520" cy="718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ru-RU" sz="2000" b="1" i="0" u="none" strike="noStrike" kern="1200" cap="none" spc="-1" normalizeH="0" baseline="0" noProof="0" dirty="0">
                <a:ln>
                  <a:noFill/>
                </a:ln>
                <a:solidFill>
                  <a:srgbClr val="083763"/>
                </a:solidFill>
                <a:effectLst/>
                <a:uLnTx/>
                <a:uFillTx/>
                <a:latin typeface="Times New Roman"/>
                <a:ea typeface="DejaVu Sans"/>
              </a:rPr>
              <a:t>Эпидемиологическая ситуация по заболеваемости инфекцией </a:t>
            </a:r>
            <a:endParaRPr kumimoji="0" lang="ru-RU" sz="2000" b="1" i="0" u="none" strike="noStrike" kern="1200" cap="none" spc="-1" normalizeH="0" baseline="0" noProof="0" dirty="0" smtClean="0">
              <a:ln>
                <a:noFill/>
              </a:ln>
              <a:solidFill>
                <a:srgbClr val="083763"/>
              </a:solidFill>
              <a:effectLst/>
              <a:uLnTx/>
              <a:uFillTx/>
              <a:latin typeface="Times New Roman"/>
              <a:ea typeface="DejaVu Sans"/>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000" b="1" i="0" u="none" strike="noStrike" kern="1200" cap="none" spc="-1" normalizeH="0" baseline="0" noProof="0" dirty="0" smtClean="0">
                <a:ln>
                  <a:noFill/>
                </a:ln>
                <a:solidFill>
                  <a:srgbClr val="083763"/>
                </a:solidFill>
                <a:effectLst/>
                <a:uLnTx/>
                <a:uFillTx/>
                <a:latin typeface="Times New Roman"/>
                <a:ea typeface="DejaVu Sans"/>
              </a:rPr>
              <a:t>COVID-19</a:t>
            </a:r>
            <a:r>
              <a:rPr kumimoji="0" lang="ru-RU" sz="2000" b="1" i="0" u="none" strike="noStrike" kern="1200" cap="none" spc="-1" normalizeH="0" baseline="0" noProof="0" dirty="0" smtClean="0">
                <a:ln>
                  <a:noFill/>
                </a:ln>
                <a:solidFill>
                  <a:srgbClr val="083763"/>
                </a:solidFill>
                <a:effectLst/>
                <a:uLnTx/>
                <a:uFillTx/>
                <a:latin typeface="Times New Roman"/>
                <a:ea typeface="DejaVu Sans"/>
              </a:rPr>
              <a:t> </a:t>
            </a:r>
            <a:r>
              <a:rPr kumimoji="0" lang="ru-RU" sz="2000" b="1" i="0" u="none" strike="noStrike" kern="1200" cap="none" spc="-1" normalizeH="0" baseline="0" noProof="0" dirty="0">
                <a:ln>
                  <a:noFill/>
                </a:ln>
                <a:solidFill>
                  <a:srgbClr val="083763"/>
                </a:solidFill>
                <a:effectLst/>
                <a:uLnTx/>
                <a:uFillTx/>
                <a:latin typeface="Times New Roman"/>
                <a:ea typeface="DejaVu Sans"/>
              </a:rPr>
              <a:t>в </a:t>
            </a:r>
            <a:r>
              <a:rPr kumimoji="0" lang="ru-RU" sz="2000" b="1" i="0" u="none" strike="noStrike" kern="1200" cap="none" spc="-1" normalizeH="0" baseline="0" noProof="0" dirty="0" err="1" smtClean="0">
                <a:ln>
                  <a:noFill/>
                </a:ln>
                <a:solidFill>
                  <a:srgbClr val="083763"/>
                </a:solidFill>
                <a:effectLst/>
                <a:uLnTx/>
                <a:uFillTx/>
                <a:latin typeface="Times New Roman"/>
                <a:ea typeface="DejaVu Sans"/>
              </a:rPr>
              <a:t>г.Минске</a:t>
            </a:r>
            <a:endParaRPr kumimoji="0" lang="ru-RU" sz="2000" b="0" i="0" u="none" strike="noStrike" kern="1200" cap="none" spc="-1" normalizeH="0" baseline="0" noProof="0" dirty="0">
              <a:ln>
                <a:noFill/>
              </a:ln>
              <a:solidFill>
                <a:prstClr val="black"/>
              </a:solidFill>
              <a:effectLst/>
              <a:uLnTx/>
              <a:uFillTx/>
              <a:latin typeface="Arial"/>
            </a:endParaRPr>
          </a:p>
        </p:txBody>
      </p:sp>
      <p:graphicFrame>
        <p:nvGraphicFramePr>
          <p:cNvPr id="6" name="Таблица 7">
            <a:extLst>
              <a:ext uri="{FF2B5EF4-FFF2-40B4-BE49-F238E27FC236}">
                <a16:creationId xmlns:a16="http://schemas.microsoft.com/office/drawing/2014/main" xmlns="" id="{9D139291-4984-4532-ADCE-D674D9CB182A}"/>
              </a:ext>
            </a:extLst>
          </p:cNvPr>
          <p:cNvGraphicFramePr>
            <a:graphicFrameLocks noGrp="1"/>
          </p:cNvGraphicFramePr>
          <p:nvPr/>
        </p:nvGraphicFramePr>
        <p:xfrm>
          <a:off x="908901" y="3557901"/>
          <a:ext cx="8030720" cy="375285"/>
        </p:xfrm>
        <a:graphic>
          <a:graphicData uri="http://schemas.openxmlformats.org/drawingml/2006/table">
            <a:tbl>
              <a:tblPr firstRow="1" bandRow="1">
                <a:tableStyleId>{5940675A-B579-460E-94D1-54222C63F5DA}</a:tableStyleId>
              </a:tblPr>
              <a:tblGrid>
                <a:gridCol w="237530">
                  <a:extLst>
                    <a:ext uri="{9D8B030D-6E8A-4147-A177-3AD203B41FA5}">
                      <a16:colId xmlns:a16="http://schemas.microsoft.com/office/drawing/2014/main" xmlns="" val="3338446559"/>
                    </a:ext>
                  </a:extLst>
                </a:gridCol>
                <a:gridCol w="679532">
                  <a:extLst>
                    <a:ext uri="{9D8B030D-6E8A-4147-A177-3AD203B41FA5}">
                      <a16:colId xmlns:a16="http://schemas.microsoft.com/office/drawing/2014/main" xmlns="" val="3059271024"/>
                    </a:ext>
                  </a:extLst>
                </a:gridCol>
                <a:gridCol w="565666">
                  <a:extLst>
                    <a:ext uri="{9D8B030D-6E8A-4147-A177-3AD203B41FA5}">
                      <a16:colId xmlns:a16="http://schemas.microsoft.com/office/drawing/2014/main" xmlns="" val="2259352926"/>
                    </a:ext>
                  </a:extLst>
                </a:gridCol>
                <a:gridCol w="702796">
                  <a:extLst>
                    <a:ext uri="{9D8B030D-6E8A-4147-A177-3AD203B41FA5}">
                      <a16:colId xmlns:a16="http://schemas.microsoft.com/office/drawing/2014/main" xmlns="" val="1385843448"/>
                    </a:ext>
                  </a:extLst>
                </a:gridCol>
                <a:gridCol w="711366">
                  <a:extLst>
                    <a:ext uri="{9D8B030D-6E8A-4147-A177-3AD203B41FA5}">
                      <a16:colId xmlns:a16="http://schemas.microsoft.com/office/drawing/2014/main" xmlns="" val="3777007047"/>
                    </a:ext>
                  </a:extLst>
                </a:gridCol>
                <a:gridCol w="711365">
                  <a:extLst>
                    <a:ext uri="{9D8B030D-6E8A-4147-A177-3AD203B41FA5}">
                      <a16:colId xmlns:a16="http://schemas.microsoft.com/office/drawing/2014/main" xmlns="" val="313474478"/>
                    </a:ext>
                  </a:extLst>
                </a:gridCol>
                <a:gridCol w="715979">
                  <a:extLst>
                    <a:ext uri="{9D8B030D-6E8A-4147-A177-3AD203B41FA5}">
                      <a16:colId xmlns:a16="http://schemas.microsoft.com/office/drawing/2014/main" xmlns="" val="2538922017"/>
                    </a:ext>
                  </a:extLst>
                </a:gridCol>
                <a:gridCol w="681041">
                  <a:extLst>
                    <a:ext uri="{9D8B030D-6E8A-4147-A177-3AD203B41FA5}">
                      <a16:colId xmlns:a16="http://schemas.microsoft.com/office/drawing/2014/main" xmlns="" val="3304556053"/>
                    </a:ext>
                  </a:extLst>
                </a:gridCol>
                <a:gridCol w="664904">
                  <a:extLst>
                    <a:ext uri="{9D8B030D-6E8A-4147-A177-3AD203B41FA5}">
                      <a16:colId xmlns:a16="http://schemas.microsoft.com/office/drawing/2014/main" xmlns="" val="2699235538"/>
                    </a:ext>
                  </a:extLst>
                </a:gridCol>
                <a:gridCol w="644145">
                  <a:extLst>
                    <a:ext uri="{9D8B030D-6E8A-4147-A177-3AD203B41FA5}">
                      <a16:colId xmlns:a16="http://schemas.microsoft.com/office/drawing/2014/main" xmlns="" val="2418870696"/>
                    </a:ext>
                  </a:extLst>
                </a:gridCol>
                <a:gridCol w="745853">
                  <a:extLst>
                    <a:ext uri="{9D8B030D-6E8A-4147-A177-3AD203B41FA5}">
                      <a16:colId xmlns:a16="http://schemas.microsoft.com/office/drawing/2014/main" xmlns="" val="1825944654"/>
                    </a:ext>
                  </a:extLst>
                </a:gridCol>
                <a:gridCol w="703475">
                  <a:extLst>
                    <a:ext uri="{9D8B030D-6E8A-4147-A177-3AD203B41FA5}">
                      <a16:colId xmlns:a16="http://schemas.microsoft.com/office/drawing/2014/main" xmlns="" val="3476168539"/>
                    </a:ext>
                  </a:extLst>
                </a:gridCol>
                <a:gridCol w="267068">
                  <a:extLst>
                    <a:ext uri="{9D8B030D-6E8A-4147-A177-3AD203B41FA5}">
                      <a16:colId xmlns:a16="http://schemas.microsoft.com/office/drawing/2014/main" xmlns="" val="1024079142"/>
                    </a:ext>
                  </a:extLst>
                </a:gridCol>
              </a:tblGrid>
              <a:tr h="270009">
                <a:tc>
                  <a:txBody>
                    <a:bodyPr/>
                    <a:lstStyle/>
                    <a:p>
                      <a:pPr algn="ctr" fontAlgn="ctr"/>
                      <a:r>
                        <a:rPr lang="ru-RU" sz="1200" b="0" u="none" strike="noStrike">
                          <a:solidFill>
                            <a:schemeClr val="tx2"/>
                          </a:solidFill>
                          <a:effectLst/>
                          <a:latin typeface="Times New Roman" panose="02020603050405020304" pitchFamily="18" charset="0"/>
                          <a:cs typeface="Times New Roman" panose="02020603050405020304" pitchFamily="18" charset="0"/>
                        </a:rPr>
                        <a:t>фев</a:t>
                      </a:r>
                      <a:endParaRPr lang="ru-RU" sz="1200" b="0" i="0" u="none" strike="noStrike">
                        <a:solidFill>
                          <a:schemeClr val="tx2"/>
                        </a:solidFill>
                        <a:effectLst/>
                        <a:latin typeface="Times New Roman" panose="02020603050405020304" pitchFamily="18" charset="0"/>
                        <a:cs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ctr"/>
                      <a:r>
                        <a:rPr lang="ru-RU" sz="1200" b="0" u="none" strike="noStrike" dirty="0">
                          <a:solidFill>
                            <a:schemeClr val="tx2"/>
                          </a:solidFill>
                          <a:effectLst/>
                          <a:latin typeface="Times New Roman" panose="02020603050405020304" pitchFamily="18" charset="0"/>
                          <a:cs typeface="Times New Roman" panose="02020603050405020304" pitchFamily="18" charset="0"/>
                        </a:rPr>
                        <a:t>мар</a:t>
                      </a:r>
                      <a:endParaRPr lang="ru-RU" sz="12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ctr"/>
                      <a:r>
                        <a:rPr lang="ru-RU" sz="1200" b="0" u="none" strike="noStrike" dirty="0" err="1">
                          <a:solidFill>
                            <a:schemeClr val="tx2"/>
                          </a:solidFill>
                          <a:effectLst/>
                          <a:latin typeface="Times New Roman" panose="02020603050405020304" pitchFamily="18" charset="0"/>
                          <a:cs typeface="Times New Roman" panose="02020603050405020304" pitchFamily="18" charset="0"/>
                        </a:rPr>
                        <a:t>апр</a:t>
                      </a:r>
                      <a:endParaRPr lang="ru-RU" sz="12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ctr"/>
                      <a:r>
                        <a:rPr lang="ru-RU" sz="1200" b="0" u="none" strike="noStrike">
                          <a:solidFill>
                            <a:schemeClr val="tx2"/>
                          </a:solidFill>
                          <a:effectLst/>
                          <a:latin typeface="Times New Roman" panose="02020603050405020304" pitchFamily="18" charset="0"/>
                          <a:cs typeface="Times New Roman" panose="02020603050405020304" pitchFamily="18" charset="0"/>
                        </a:rPr>
                        <a:t>май</a:t>
                      </a:r>
                      <a:endParaRPr lang="ru-RU" sz="1200" b="0" i="0" u="none" strike="noStrike">
                        <a:solidFill>
                          <a:schemeClr val="tx2"/>
                        </a:solidFill>
                        <a:effectLst/>
                        <a:latin typeface="Times New Roman" panose="02020603050405020304" pitchFamily="18" charset="0"/>
                        <a:cs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ctr"/>
                      <a:r>
                        <a:rPr lang="ru-RU" sz="1200" b="0" u="none" strike="noStrike">
                          <a:solidFill>
                            <a:schemeClr val="tx2"/>
                          </a:solidFill>
                          <a:effectLst/>
                          <a:latin typeface="Times New Roman" panose="02020603050405020304" pitchFamily="18" charset="0"/>
                          <a:cs typeface="Times New Roman" panose="02020603050405020304" pitchFamily="18" charset="0"/>
                        </a:rPr>
                        <a:t>июн</a:t>
                      </a:r>
                      <a:endParaRPr lang="ru-RU" sz="1200" b="0" i="0" u="none" strike="noStrike">
                        <a:solidFill>
                          <a:schemeClr val="tx2"/>
                        </a:solidFill>
                        <a:effectLst/>
                        <a:latin typeface="Times New Roman" panose="02020603050405020304" pitchFamily="18" charset="0"/>
                        <a:cs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ctr"/>
                      <a:r>
                        <a:rPr lang="ru-RU" sz="1200" b="0" u="none" strike="noStrike">
                          <a:solidFill>
                            <a:schemeClr val="tx2"/>
                          </a:solidFill>
                          <a:effectLst/>
                          <a:latin typeface="Times New Roman" panose="02020603050405020304" pitchFamily="18" charset="0"/>
                          <a:cs typeface="Times New Roman" panose="02020603050405020304" pitchFamily="18" charset="0"/>
                        </a:rPr>
                        <a:t>июл</a:t>
                      </a:r>
                      <a:endParaRPr lang="ru-RU" sz="1200" b="0" i="0" u="none" strike="noStrike">
                        <a:solidFill>
                          <a:schemeClr val="tx2"/>
                        </a:solidFill>
                        <a:effectLst/>
                        <a:latin typeface="Times New Roman" panose="02020603050405020304" pitchFamily="18" charset="0"/>
                        <a:cs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ctr"/>
                      <a:r>
                        <a:rPr lang="ru-RU" sz="1200" b="0" u="none" strike="noStrike" dirty="0" err="1">
                          <a:solidFill>
                            <a:schemeClr val="tx2"/>
                          </a:solidFill>
                          <a:effectLst/>
                          <a:latin typeface="Times New Roman" panose="02020603050405020304" pitchFamily="18" charset="0"/>
                          <a:cs typeface="Times New Roman" panose="02020603050405020304" pitchFamily="18" charset="0"/>
                        </a:rPr>
                        <a:t>авг</a:t>
                      </a:r>
                      <a:endParaRPr lang="ru-RU" sz="12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ctr"/>
                      <a:r>
                        <a:rPr lang="ru-RU" sz="1200" b="0" u="none" strike="noStrike" dirty="0">
                          <a:solidFill>
                            <a:schemeClr val="tx2"/>
                          </a:solidFill>
                          <a:effectLst/>
                          <a:latin typeface="Times New Roman" panose="02020603050405020304" pitchFamily="18" charset="0"/>
                          <a:cs typeface="Times New Roman" panose="02020603050405020304" pitchFamily="18" charset="0"/>
                        </a:rPr>
                        <a:t>сен</a:t>
                      </a:r>
                      <a:endParaRPr lang="ru-RU" sz="12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ctr"/>
                      <a:r>
                        <a:rPr lang="ru-RU" sz="1200" b="0" u="none" strike="noStrike">
                          <a:solidFill>
                            <a:schemeClr val="tx2"/>
                          </a:solidFill>
                          <a:effectLst/>
                          <a:latin typeface="Times New Roman" panose="02020603050405020304" pitchFamily="18" charset="0"/>
                          <a:cs typeface="Times New Roman" panose="02020603050405020304" pitchFamily="18" charset="0"/>
                        </a:rPr>
                        <a:t>окт</a:t>
                      </a:r>
                      <a:endParaRPr lang="ru-RU" sz="1200" b="0" i="0" u="none" strike="noStrike">
                        <a:solidFill>
                          <a:schemeClr val="tx2"/>
                        </a:solidFill>
                        <a:effectLst/>
                        <a:latin typeface="Times New Roman" panose="02020603050405020304" pitchFamily="18" charset="0"/>
                        <a:cs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ctr"/>
                      <a:r>
                        <a:rPr lang="ru-RU" sz="1200" b="0" u="none" strike="noStrike" dirty="0">
                          <a:solidFill>
                            <a:schemeClr val="tx2"/>
                          </a:solidFill>
                          <a:effectLst/>
                          <a:latin typeface="Times New Roman" panose="02020603050405020304" pitchFamily="18" charset="0"/>
                          <a:cs typeface="Times New Roman" panose="02020603050405020304" pitchFamily="18" charset="0"/>
                        </a:rPr>
                        <a:t>ноя</a:t>
                      </a:r>
                      <a:endParaRPr lang="ru-RU" sz="12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ctr"/>
                      <a:r>
                        <a:rPr lang="ru-RU" sz="1200" b="0" u="none" strike="noStrike" dirty="0">
                          <a:solidFill>
                            <a:schemeClr val="tx2"/>
                          </a:solidFill>
                          <a:effectLst/>
                          <a:latin typeface="Times New Roman" panose="02020603050405020304" pitchFamily="18" charset="0"/>
                          <a:cs typeface="Times New Roman" panose="02020603050405020304" pitchFamily="18" charset="0"/>
                        </a:rPr>
                        <a:t>дек</a:t>
                      </a:r>
                      <a:endParaRPr lang="ru-RU" sz="12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ctr"/>
                      <a:r>
                        <a:rPr lang="ru-RU" sz="1200" b="0" u="none" strike="noStrike">
                          <a:solidFill>
                            <a:schemeClr val="tx2"/>
                          </a:solidFill>
                          <a:effectLst/>
                          <a:latin typeface="Times New Roman" panose="02020603050405020304" pitchFamily="18" charset="0"/>
                          <a:cs typeface="Times New Roman" panose="02020603050405020304" pitchFamily="18" charset="0"/>
                        </a:rPr>
                        <a:t>янв</a:t>
                      </a:r>
                      <a:endParaRPr lang="ru-RU" sz="1200" b="0" i="0" u="none" strike="noStrike">
                        <a:solidFill>
                          <a:schemeClr val="tx2"/>
                        </a:solidFill>
                        <a:effectLst/>
                        <a:latin typeface="Times New Roman" panose="02020603050405020304" pitchFamily="18" charset="0"/>
                        <a:cs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fontAlgn="ctr"/>
                      <a:r>
                        <a:rPr lang="ru-RU" sz="1200" b="0" u="none" strike="noStrike" dirty="0" err="1">
                          <a:solidFill>
                            <a:schemeClr val="tx2"/>
                          </a:solidFill>
                          <a:effectLst/>
                          <a:latin typeface="Times New Roman" panose="02020603050405020304" pitchFamily="18" charset="0"/>
                          <a:cs typeface="Times New Roman" panose="02020603050405020304" pitchFamily="18" charset="0"/>
                        </a:rPr>
                        <a:t>фев</a:t>
                      </a:r>
                      <a:endParaRPr lang="ru-RU" sz="1200" b="0" i="0" u="none" strike="noStrike" dirty="0">
                        <a:solidFill>
                          <a:schemeClr val="tx2"/>
                        </a:solidFill>
                        <a:effectLst/>
                        <a:latin typeface="Times New Roman" panose="02020603050405020304" pitchFamily="18" charset="0"/>
                        <a:cs typeface="Times New Roman" panose="02020603050405020304" pitchFamily="18" charset="0"/>
                      </a:endParaRPr>
                    </a:p>
                  </a:txBody>
                  <a:tcPr marL="7144" marR="7144"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3027074053"/>
                  </a:ext>
                </a:extLst>
              </a:tr>
            </a:tbl>
          </a:graphicData>
        </a:graphic>
      </p:graphicFrame>
      <p:graphicFrame>
        <p:nvGraphicFramePr>
          <p:cNvPr id="7" name="Диаграмма 6">
            <a:extLst>
              <a:ext uri="{FF2B5EF4-FFF2-40B4-BE49-F238E27FC236}">
                <a16:creationId xmlns:a16="http://schemas.microsoft.com/office/drawing/2014/main" xmlns="" id="{CAE69008-9728-4A67-A406-7808CCB6E6A0}"/>
              </a:ext>
            </a:extLst>
          </p:cNvPr>
          <p:cNvGraphicFramePr>
            <a:graphicFrameLocks/>
          </p:cNvGraphicFramePr>
          <p:nvPr/>
        </p:nvGraphicFramePr>
        <p:xfrm>
          <a:off x="530352" y="718920"/>
          <a:ext cx="8613648" cy="3108989"/>
        </p:xfrm>
        <a:graphic>
          <a:graphicData uri="http://schemas.openxmlformats.org/drawingml/2006/chart">
            <c:chart xmlns:c="http://schemas.openxmlformats.org/drawingml/2006/chart" xmlns:r="http://schemas.openxmlformats.org/officeDocument/2006/relationships" r:id="rId3"/>
          </a:graphicData>
        </a:graphic>
      </p:graphicFrame>
      <p:pic>
        <p:nvPicPr>
          <p:cNvPr id="8" name="Объект 5">
            <a:extLst>
              <a:ext uri="{FF2B5EF4-FFF2-40B4-BE49-F238E27FC236}">
                <a16:creationId xmlns:a16="http://schemas.microsoft.com/office/drawing/2014/main" xmlns="" id="{3B2E5D45-90D0-4F72-92EC-246C8FDA2CC2}"/>
              </a:ext>
            </a:extLst>
          </p:cNvPr>
          <p:cNvPicPr>
            <a:picLocks noChangeAspect="1"/>
          </p:cNvPicPr>
          <p:nvPr/>
        </p:nvPicPr>
        <p:blipFill rotWithShape="1">
          <a:blip r:embed="rId4" cstate="print"/>
          <a:srcRect l="33581" t="17365" r="13544" b="21524"/>
          <a:stretch/>
        </p:blipFill>
        <p:spPr>
          <a:xfrm>
            <a:off x="4572000" y="4139177"/>
            <a:ext cx="3899900" cy="2527713"/>
          </a:xfrm>
          <a:prstGeom prst="rect">
            <a:avLst/>
          </a:prstGeom>
          <a:ln>
            <a:noFill/>
          </a:ln>
          <a:effectLst>
            <a:outerShdw blurRad="292100" dist="139700" dir="2700000" algn="tl" rotWithShape="0">
              <a:srgbClr val="333333">
                <a:alpha val="65000"/>
              </a:srgbClr>
            </a:outerShdw>
          </a:effectLst>
        </p:spPr>
      </p:pic>
      <p:sp>
        <p:nvSpPr>
          <p:cNvPr id="9" name="Прямоугольник: скругленные углы 8">
            <a:extLst>
              <a:ext uri="{FF2B5EF4-FFF2-40B4-BE49-F238E27FC236}">
                <a16:creationId xmlns:a16="http://schemas.microsoft.com/office/drawing/2014/main" xmlns="" id="{B6AD2DE6-0681-4460-AEB1-9467BE0F68E5}"/>
              </a:ext>
            </a:extLst>
          </p:cNvPr>
          <p:cNvSpPr/>
          <p:nvPr/>
        </p:nvSpPr>
        <p:spPr>
          <a:xfrm>
            <a:off x="1613916" y="4546829"/>
            <a:ext cx="2000250" cy="1676400"/>
          </a:xfrm>
          <a:prstGeom prst="roundRect">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400" b="1" dirty="0">
                <a:solidFill>
                  <a:schemeClr val="tx1"/>
                </a:solidFill>
                <a:latin typeface="Tahoma" panose="020B0604030504040204" pitchFamily="34" charset="0"/>
                <a:ea typeface="+mj-ea"/>
                <a:cs typeface="Tahoma" panose="020B0604030504040204" pitchFamily="34" charset="0"/>
              </a:rPr>
              <a:t>Прогнозы по циркуляции</a:t>
            </a:r>
            <a:r>
              <a:rPr lang="en-US" altLang="ru-RU" sz="1400" b="1" dirty="0">
                <a:solidFill>
                  <a:schemeClr val="tx1"/>
                </a:solidFill>
                <a:latin typeface="Tahoma" panose="020B0604030504040204" pitchFamily="34" charset="0"/>
                <a:ea typeface="+mj-ea"/>
                <a:cs typeface="Tahoma" panose="020B0604030504040204" pitchFamily="34" charset="0"/>
              </a:rPr>
              <a:t> COVID</a:t>
            </a:r>
            <a:r>
              <a:rPr lang="ru-RU" altLang="ru-RU" sz="1400" b="1" dirty="0">
                <a:solidFill>
                  <a:schemeClr val="tx1"/>
                </a:solidFill>
                <a:latin typeface="Tahoma" panose="020B0604030504040204" pitchFamily="34" charset="0"/>
                <a:ea typeface="+mj-ea"/>
                <a:cs typeface="Tahoma" panose="020B0604030504040204" pitchFamily="34" charset="0"/>
              </a:rPr>
              <a:t>-19</a:t>
            </a:r>
            <a:r>
              <a:rPr lang="ru-RU" sz="1400" b="1" dirty="0">
                <a:solidFill>
                  <a:schemeClr val="tx1"/>
                </a:solidFill>
                <a:latin typeface="Tahoma" panose="020B0604030504040204" pitchFamily="34" charset="0"/>
                <a:ea typeface="+mj-ea"/>
                <a:cs typeface="Tahoma" panose="020B0604030504040204" pitchFamily="34" charset="0"/>
              </a:rPr>
              <a:t> в </a:t>
            </a:r>
            <a:r>
              <a:rPr lang="ru-RU" sz="1400" b="1" dirty="0" err="1">
                <a:solidFill>
                  <a:schemeClr val="tx1"/>
                </a:solidFill>
                <a:latin typeface="Tahoma" panose="020B0604030504040204" pitchFamily="34" charset="0"/>
                <a:ea typeface="+mj-ea"/>
                <a:cs typeface="Tahoma" panose="020B0604030504040204" pitchFamily="34" charset="0"/>
              </a:rPr>
              <a:t>постэпидемический</a:t>
            </a:r>
            <a:r>
              <a:rPr lang="ru-RU" sz="1400" b="1" dirty="0">
                <a:solidFill>
                  <a:schemeClr val="tx1"/>
                </a:solidFill>
                <a:latin typeface="Tahoma" panose="020B0604030504040204" pitchFamily="34" charset="0"/>
                <a:ea typeface="+mj-ea"/>
                <a:cs typeface="Tahoma" panose="020B0604030504040204" pitchFamily="34" charset="0"/>
              </a:rPr>
              <a:t> сезон</a:t>
            </a:r>
            <a:endParaRPr lang="x-none" sz="1400" b="1" dirty="0">
              <a:solidFill>
                <a:schemeClr val="tx1"/>
              </a:solidFill>
              <a:latin typeface="Tahoma" panose="020B0604030504040204" pitchFamily="34" charset="0"/>
              <a:ea typeface="+mj-ea"/>
              <a:cs typeface="Tahoma" panose="020B0604030504040204" pitchFamily="34" charset="0"/>
            </a:endParaRPr>
          </a:p>
        </p:txBody>
      </p:sp>
    </p:spTree>
    <p:extLst>
      <p:ext uri="{BB962C8B-B14F-4D97-AF65-F5344CB8AC3E}">
        <p14:creationId xmlns:p14="http://schemas.microsoft.com/office/powerpoint/2010/main" val="52427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435280" cy="1800200"/>
          </a:xfrm>
        </p:spPr>
        <p:txBody>
          <a:bodyPr>
            <a:normAutofit fontScale="90000"/>
          </a:bodyPr>
          <a:lstStyle/>
          <a:p>
            <a:pPr algn="ctr"/>
            <a:r>
              <a:rPr lang="ru-RU" sz="2200" dirty="0"/>
              <a:t/>
            </a:r>
            <a:br>
              <a:rPr lang="ru-RU" sz="2200" dirty="0"/>
            </a:br>
            <a:r>
              <a:rPr lang="ru-RU" sz="2200" dirty="0"/>
              <a:t/>
            </a:r>
            <a:br>
              <a:rPr lang="ru-RU" sz="2200" dirty="0"/>
            </a:br>
            <a:r>
              <a:rPr lang="ru-RU" sz="2200" dirty="0"/>
              <a:t/>
            </a:r>
            <a:br>
              <a:rPr lang="ru-RU" sz="2200" dirty="0"/>
            </a:br>
            <a:r>
              <a:rPr lang="ru-RU" sz="2200" dirty="0"/>
              <a:t/>
            </a:r>
            <a:br>
              <a:rPr lang="ru-RU" sz="2200" dirty="0"/>
            </a:br>
            <a:r>
              <a:rPr lang="ru-RU" sz="2200" dirty="0"/>
              <a:t/>
            </a:r>
            <a:br>
              <a:rPr lang="ru-RU" sz="2200" dirty="0"/>
            </a:br>
            <a:r>
              <a:rPr lang="ru-RU" sz="2200" dirty="0"/>
              <a:t/>
            </a:r>
            <a:br>
              <a:rPr lang="ru-RU" sz="2200" dirty="0"/>
            </a:br>
            <a:r>
              <a:rPr lang="ru-RU" sz="2200" dirty="0"/>
              <a:t/>
            </a:r>
            <a:br>
              <a:rPr lang="ru-RU" sz="2200" dirty="0"/>
            </a:br>
            <a:r>
              <a:rPr lang="ru-RU" sz="2200" dirty="0"/>
              <a:t/>
            </a:r>
            <a:br>
              <a:rPr lang="ru-RU" sz="2200" dirty="0"/>
            </a:br>
            <a:r>
              <a:rPr lang="ru-RU" sz="2200" dirty="0"/>
              <a:t/>
            </a:r>
            <a:br>
              <a:rPr lang="ru-RU" sz="2200" dirty="0"/>
            </a:br>
            <a:r>
              <a:rPr lang="ru-RU" sz="2200" dirty="0"/>
              <a:t/>
            </a:r>
            <a:br>
              <a:rPr lang="ru-RU" sz="2200" dirty="0"/>
            </a:br>
            <a:r>
              <a:rPr lang="ru-RU" sz="2200" dirty="0"/>
              <a:t/>
            </a:r>
            <a:br>
              <a:rPr lang="ru-RU" sz="2200" dirty="0"/>
            </a:br>
            <a:r>
              <a:rPr lang="ru-RU" sz="2200" dirty="0"/>
              <a:t/>
            </a:r>
            <a:br>
              <a:rPr lang="ru-RU" sz="2200" dirty="0"/>
            </a:br>
            <a:r>
              <a:rPr lang="ru-RU" sz="2200" dirty="0"/>
              <a:t/>
            </a:r>
            <a:br>
              <a:rPr lang="ru-RU" sz="2200" dirty="0"/>
            </a:br>
            <a:r>
              <a:rPr lang="ru-RU" sz="2200" dirty="0"/>
              <a:t/>
            </a:r>
            <a:br>
              <a:rPr lang="ru-RU" sz="2200" dirty="0"/>
            </a:br>
            <a:r>
              <a:rPr lang="ru-RU" sz="2200" dirty="0"/>
              <a:t/>
            </a:r>
            <a:br>
              <a:rPr lang="ru-RU" sz="2200" dirty="0"/>
            </a:br>
            <a:r>
              <a:rPr lang="ru-RU" sz="2200" dirty="0"/>
              <a:t/>
            </a:r>
            <a:br>
              <a:rPr lang="ru-RU" sz="2200" dirty="0"/>
            </a:br>
            <a:r>
              <a:rPr lang="ru-RU" sz="3100" b="1" dirty="0" err="1">
                <a:solidFill>
                  <a:srgbClr val="C00000"/>
                </a:solidFill>
                <a:latin typeface="Times New Roman" panose="02020603050405020304" pitchFamily="18" charset="0"/>
                <a:cs typeface="Times New Roman" panose="02020603050405020304" pitchFamily="18" charset="0"/>
              </a:rPr>
              <a:t>Коронавирусная</a:t>
            </a:r>
            <a:r>
              <a:rPr lang="ru-RU" sz="3100" b="1" dirty="0">
                <a:solidFill>
                  <a:srgbClr val="C00000"/>
                </a:solidFill>
                <a:latin typeface="Times New Roman" panose="02020603050405020304" pitchFamily="18" charset="0"/>
                <a:cs typeface="Times New Roman" panose="02020603050405020304" pitchFamily="18" charset="0"/>
              </a:rPr>
              <a:t> инфекция  (COVID-19) </a:t>
            </a:r>
            <a:br>
              <a:rPr lang="ru-RU" sz="3100" b="1" dirty="0">
                <a:solidFill>
                  <a:srgbClr val="C00000"/>
                </a:solidFill>
                <a:latin typeface="Times New Roman" panose="02020603050405020304" pitchFamily="18" charset="0"/>
                <a:cs typeface="Times New Roman" panose="02020603050405020304" pitchFamily="18" charset="0"/>
              </a:rPr>
            </a:br>
            <a:r>
              <a:rPr lang="ru-RU" sz="2000" dirty="0">
                <a:solidFill>
                  <a:srgbClr val="C00000"/>
                </a:solidFill>
                <a:latin typeface="Times New Roman" panose="02020603050405020304" pitchFamily="18" charset="0"/>
                <a:cs typeface="Times New Roman" panose="02020603050405020304" pitchFamily="18" charset="0"/>
              </a:rPr>
              <a:t> острое инфекционное заболевание, вызываемое новым штаммом вируса </a:t>
            </a:r>
            <a:br>
              <a:rPr lang="ru-RU" sz="2000" dirty="0">
                <a:solidFill>
                  <a:srgbClr val="C00000"/>
                </a:solidFill>
                <a:latin typeface="Times New Roman" panose="02020603050405020304" pitchFamily="18" charset="0"/>
                <a:cs typeface="Times New Roman" panose="02020603050405020304" pitchFamily="18" charset="0"/>
              </a:rPr>
            </a:br>
            <a:r>
              <a:rPr lang="ru-RU" sz="2000" dirty="0">
                <a:solidFill>
                  <a:srgbClr val="C00000"/>
                </a:solidFill>
                <a:latin typeface="Times New Roman" panose="02020603050405020304" pitchFamily="18" charset="0"/>
                <a:cs typeface="Times New Roman" panose="02020603050405020304" pitchFamily="18" charset="0"/>
              </a:rPr>
              <a:t>семейства </a:t>
            </a:r>
            <a:r>
              <a:rPr lang="ru-RU" sz="2000" dirty="0" err="1">
                <a:solidFill>
                  <a:srgbClr val="C00000"/>
                </a:solidFill>
                <a:latin typeface="Times New Roman" panose="02020603050405020304" pitchFamily="18" charset="0"/>
                <a:cs typeface="Times New Roman" panose="02020603050405020304" pitchFamily="18" charset="0"/>
              </a:rPr>
              <a:t>коронавирусов</a:t>
            </a:r>
            <a:r>
              <a:rPr lang="ru-RU" sz="2000" dirty="0">
                <a:solidFill>
                  <a:srgbClr val="C00000"/>
                </a:solidFill>
                <a:latin typeface="Times New Roman" panose="02020603050405020304" pitchFamily="18" charset="0"/>
                <a:cs typeface="Times New Roman" panose="02020603050405020304" pitchFamily="18" charset="0"/>
              </a:rPr>
              <a:t> SARS CoV-2.</a:t>
            </a:r>
            <a:br>
              <a:rPr lang="ru-RU" sz="2000" dirty="0">
                <a:solidFill>
                  <a:srgbClr val="C00000"/>
                </a:solidFill>
                <a:latin typeface="Times New Roman" panose="02020603050405020304" pitchFamily="18" charset="0"/>
                <a:cs typeface="Times New Roman" panose="02020603050405020304" pitchFamily="18" charset="0"/>
              </a:rPr>
            </a:br>
            <a:endParaRPr lang="ru-RU" sz="2000" dirty="0">
              <a:solidFill>
                <a:srgbClr val="C0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sz="half" idx="1"/>
          </p:nvPr>
        </p:nvSpPr>
        <p:spPr>
          <a:xfrm>
            <a:off x="179512" y="1412776"/>
            <a:ext cx="5040560" cy="5256583"/>
          </a:xfrm>
        </p:spPr>
        <p:txBody>
          <a:bodyPr>
            <a:noAutofit/>
          </a:bodyPr>
          <a:lstStyle/>
          <a:p>
            <a:pPr marL="0" indent="0">
              <a:buNone/>
            </a:pPr>
            <a:endParaRPr lang="ru-RU" sz="1600" dirty="0"/>
          </a:p>
          <a:p>
            <a:pPr algn="just"/>
            <a:r>
              <a:rPr lang="ru-RU" sz="1800" b="1" dirty="0" err="1">
                <a:latin typeface="Times New Roman" panose="02020603050405020304" pitchFamily="18" charset="0"/>
                <a:cs typeface="Times New Roman" panose="02020603050405020304" pitchFamily="18" charset="0"/>
              </a:rPr>
              <a:t>Короновирус</a:t>
            </a:r>
            <a:r>
              <a:rPr lang="ru-RU" sz="1800" b="1" dirty="0">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COVID-19</a:t>
            </a:r>
            <a:r>
              <a:rPr lang="ru-RU" sz="1800" b="1" dirty="0">
                <a:latin typeface="Times New Roman" panose="02020603050405020304" pitchFamily="18" charset="0"/>
                <a:cs typeface="Times New Roman" panose="02020603050405020304" pitchFamily="18" charset="0"/>
              </a:rPr>
              <a:t> распространяется так же, как и другие вирусы, вызывающие простуду, воздушно-капельным путём (кашель, чихание). </a:t>
            </a:r>
          </a:p>
          <a:p>
            <a:pPr algn="just"/>
            <a:r>
              <a:rPr lang="ru-RU" sz="1800" b="1" dirty="0">
                <a:latin typeface="Times New Roman" panose="02020603050405020304" pitchFamily="18" charset="0"/>
                <a:cs typeface="Times New Roman" panose="02020603050405020304" pitchFamily="18" charset="0"/>
              </a:rPr>
              <a:t>Также может распространяться при тесном личном контакте – близкое дыхание или разговор с инфицированным человеком,  при прикосновении к заражённому предмету, а затем поднесении грязных рук ко рту или глазам.</a:t>
            </a:r>
          </a:p>
          <a:p>
            <a:pPr algn="just"/>
            <a:r>
              <a:rPr lang="ru-RU" sz="1800" b="1" dirty="0">
                <a:latin typeface="Times New Roman" panose="02020603050405020304" pitchFamily="18" charset="0"/>
                <a:cs typeface="Times New Roman" panose="02020603050405020304" pitchFamily="18" charset="0"/>
              </a:rPr>
              <a:t>Основная мишень для вируса – эпителий лёгких.</a:t>
            </a:r>
          </a:p>
          <a:p>
            <a:pPr algn="just"/>
            <a:r>
              <a:rPr lang="ru-RU" sz="1800" b="1" dirty="0">
                <a:latin typeface="Times New Roman" panose="02020603050405020304" pitchFamily="18" charset="0"/>
                <a:cs typeface="Times New Roman" panose="02020603050405020304" pitchFamily="18" charset="0"/>
              </a:rPr>
              <a:t>Механизм выработки антител к </a:t>
            </a:r>
            <a:r>
              <a:rPr lang="ru-RU" sz="1800" b="1" dirty="0" err="1">
                <a:latin typeface="Times New Roman" panose="02020603050405020304" pitchFamily="18" charset="0"/>
                <a:cs typeface="Times New Roman" panose="02020603050405020304" pitchFamily="18" charset="0"/>
              </a:rPr>
              <a:t>коронавирусу</a:t>
            </a:r>
            <a:r>
              <a:rPr lang="ru-RU" sz="1800" b="1" dirty="0">
                <a:latin typeface="Times New Roman" panose="02020603050405020304" pitchFamily="18" charset="0"/>
                <a:cs typeface="Times New Roman" panose="02020603050405020304" pitchFamily="18" charset="0"/>
              </a:rPr>
              <a:t> запускается поздно, поэтому вирус успевает поразить большое количество альвеолярной ткани в организме.</a:t>
            </a:r>
          </a:p>
          <a:p>
            <a:pPr algn="just"/>
            <a:endParaRPr lang="ru-RU" sz="18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a:p>
            <a:endParaRPr lang="ru-RU" sz="1600" dirty="0"/>
          </a:p>
        </p:txBody>
      </p:sp>
      <p:pic>
        <p:nvPicPr>
          <p:cNvPr id="1027" name="Picture 3" descr="C:\Users\vrach-metod\Desktop\картинки\_(583-iAoF7).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92080" y="2204864"/>
            <a:ext cx="3995936" cy="3716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318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36680"/>
          </a:xfrm>
        </p:spPr>
        <p:txBody>
          <a:bodyPr>
            <a:noAutofit/>
          </a:bodyPr>
          <a:lstStyle/>
          <a:p>
            <a:pPr algn="ctr"/>
            <a:r>
              <a:rPr lang="ru-RU" sz="2800" b="1" dirty="0">
                <a:solidFill>
                  <a:srgbClr val="C00000"/>
                </a:solidFill>
                <a:latin typeface="Times New Roman" panose="02020603050405020304" pitchFamily="18" charset="0"/>
                <a:cs typeface="Times New Roman" panose="02020603050405020304" pitchFamily="18" charset="0"/>
              </a:rPr>
              <a:t>Клинические особенности  </a:t>
            </a:r>
            <a:r>
              <a:rPr lang="en-US" sz="2800" b="1" dirty="0">
                <a:solidFill>
                  <a:srgbClr val="C00000"/>
                </a:solidFill>
                <a:latin typeface="Times New Roman" panose="02020603050405020304" pitchFamily="18" charset="0"/>
                <a:cs typeface="Times New Roman" panose="02020603050405020304" pitchFamily="18" charset="0"/>
              </a:rPr>
              <a:t>COVID-19</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457200" y="836712"/>
            <a:ext cx="4402832" cy="4824536"/>
          </a:xfrm>
        </p:spPr>
        <p:txBody>
          <a:bodyPr/>
          <a:lstStyle/>
          <a:p>
            <a:endParaRPr lang="ru-RU" sz="1600" dirty="0"/>
          </a:p>
          <a:p>
            <a:endParaRPr lang="ru-RU" sz="1600" dirty="0"/>
          </a:p>
          <a:p>
            <a:pPr algn="ctr"/>
            <a:endParaRPr lang="ru-RU" sz="1600" dirty="0"/>
          </a:p>
          <a:p>
            <a:r>
              <a:rPr lang="ru-RU" sz="1800" dirty="0">
                <a:latin typeface="Times New Roman" panose="02020603050405020304" pitchFamily="18" charset="0"/>
                <a:cs typeface="Times New Roman" panose="02020603050405020304" pitchFamily="18" charset="0"/>
              </a:rPr>
              <a:t>Инкубационный период - 2-14 дней,</a:t>
            </a:r>
          </a:p>
          <a:p>
            <a:r>
              <a:rPr lang="ru-RU" sz="1800" dirty="0">
                <a:latin typeface="Times New Roman" panose="02020603050405020304" pitchFamily="18" charset="0"/>
                <a:cs typeface="Times New Roman" panose="02020603050405020304" pitchFamily="18" charset="0"/>
              </a:rPr>
              <a:t>а в среднем продолжается 5 дней.</a:t>
            </a:r>
          </a:p>
          <a:p>
            <a:r>
              <a:rPr lang="ru-RU" sz="1800" dirty="0">
                <a:solidFill>
                  <a:schemeClr val="tx1"/>
                </a:solidFill>
                <a:latin typeface="Times New Roman" panose="02020603050405020304" pitchFamily="18" charset="0"/>
                <a:cs typeface="Times New Roman" panose="02020603050405020304" pitchFamily="18" charset="0"/>
              </a:rPr>
              <a:t>В период инкубации вирус практически никак себя не проявляет: отсутствуют недомогание, повышенная температура.</a:t>
            </a:r>
          </a:p>
          <a:p>
            <a:r>
              <a:rPr lang="ru-RU" sz="1800" dirty="0">
                <a:solidFill>
                  <a:schemeClr val="tx1"/>
                </a:solidFill>
                <a:latin typeface="Times New Roman" panose="02020603050405020304" pitchFamily="18" charset="0"/>
                <a:cs typeface="Times New Roman" panose="02020603050405020304" pitchFamily="18" charset="0"/>
              </a:rPr>
              <a:t>Вирус может передаваться от инфицированного  человека  уже во время инкубационного периода!!!</a:t>
            </a:r>
          </a:p>
          <a:p>
            <a:endParaRPr lang="ru-RU" sz="1600" dirty="0"/>
          </a:p>
          <a:p>
            <a:endParaRPr lang="ru-RU" sz="1600" dirty="0"/>
          </a:p>
          <a:p>
            <a:endParaRPr lang="ru-RU" dirty="0"/>
          </a:p>
        </p:txBody>
      </p:sp>
      <p:sp>
        <p:nvSpPr>
          <p:cNvPr id="4" name="Текст 3"/>
          <p:cNvSpPr>
            <a:spLocks noGrp="1"/>
          </p:cNvSpPr>
          <p:nvPr>
            <p:ph type="body" sz="half" idx="3"/>
          </p:nvPr>
        </p:nvSpPr>
        <p:spPr/>
        <p:txBody>
          <a:bodyPr>
            <a:normAutofit fontScale="92500" lnSpcReduction="20000"/>
          </a:bodyPr>
          <a:lstStyle/>
          <a:p>
            <a:pPr algn="ctr"/>
            <a:r>
              <a:rPr lang="ru-RU" sz="2600" dirty="0"/>
              <a:t>Частота клинических симптомов</a:t>
            </a:r>
          </a:p>
          <a:p>
            <a:endParaRPr lang="ru-RU" dirty="0"/>
          </a:p>
        </p:txBody>
      </p:sp>
      <p:sp>
        <p:nvSpPr>
          <p:cNvPr id="5" name="Объект 4"/>
          <p:cNvSpPr>
            <a:spLocks noGrp="1"/>
          </p:cNvSpPr>
          <p:nvPr>
            <p:ph sz="quarter" idx="2"/>
          </p:nvPr>
        </p:nvSpPr>
        <p:spPr>
          <a:xfrm>
            <a:off x="457200" y="3789040"/>
            <a:ext cx="4040188" cy="2571280"/>
          </a:xfrm>
        </p:spPr>
        <p:txBody>
          <a:bodyPr>
            <a:normAutofit fontScale="77500" lnSpcReduction="20000"/>
          </a:bodyPr>
          <a:lstStyle/>
          <a:p>
            <a:pPr marL="0" indent="0">
              <a:buNone/>
            </a:pPr>
            <a:endParaRPr lang="ru-RU" dirty="0"/>
          </a:p>
          <a:p>
            <a:pPr marL="0" indent="0">
              <a:buNone/>
            </a:pPr>
            <a:endParaRPr lang="ru-RU" dirty="0"/>
          </a:p>
          <a:p>
            <a:pPr marL="0" indent="0">
              <a:buNone/>
            </a:pPr>
            <a:endParaRPr lang="ru-RU" dirty="0"/>
          </a:p>
          <a:p>
            <a:pPr marL="0" indent="0">
              <a:buNone/>
            </a:pPr>
            <a:r>
              <a:rPr lang="ru-RU" b="1" dirty="0">
                <a:solidFill>
                  <a:srgbClr val="0070C0"/>
                </a:solidFill>
              </a:rPr>
              <a:t>Формы </a:t>
            </a:r>
            <a:r>
              <a:rPr lang="en-US" b="1" dirty="0">
                <a:solidFill>
                  <a:srgbClr val="0070C0"/>
                </a:solidFill>
              </a:rPr>
              <a:t>COVID-19</a:t>
            </a:r>
            <a:endParaRPr lang="ru-RU" b="1" dirty="0">
              <a:solidFill>
                <a:srgbClr val="0070C0"/>
              </a:solidFill>
            </a:endParaRPr>
          </a:p>
          <a:p>
            <a:pPr marL="0" indent="0">
              <a:buNone/>
            </a:pPr>
            <a:endParaRPr lang="en-US" sz="2300" b="1" dirty="0">
              <a:latin typeface="Times New Roman" panose="02020603050405020304" pitchFamily="18" charset="0"/>
              <a:cs typeface="Times New Roman" panose="02020603050405020304" pitchFamily="18" charset="0"/>
            </a:endParaRPr>
          </a:p>
          <a:p>
            <a:r>
              <a:rPr lang="ru-RU" sz="2300" b="1" dirty="0">
                <a:latin typeface="Times New Roman" panose="02020603050405020304" pitchFamily="18" charset="0"/>
                <a:cs typeface="Times New Roman" panose="02020603050405020304" pitchFamily="18" charset="0"/>
              </a:rPr>
              <a:t>Лёгкая</a:t>
            </a:r>
          </a:p>
          <a:p>
            <a:r>
              <a:rPr lang="ru-RU" sz="2300" b="1" dirty="0">
                <a:latin typeface="Times New Roman" panose="02020603050405020304" pitchFamily="18" charset="0"/>
                <a:cs typeface="Times New Roman" panose="02020603050405020304" pitchFamily="18" charset="0"/>
              </a:rPr>
              <a:t>Средняя</a:t>
            </a:r>
          </a:p>
          <a:p>
            <a:r>
              <a:rPr lang="ru-RU" sz="2300" b="1" dirty="0">
                <a:latin typeface="Times New Roman" panose="02020603050405020304" pitchFamily="18" charset="0"/>
                <a:cs typeface="Times New Roman" panose="02020603050405020304" pitchFamily="18" charset="0"/>
              </a:rPr>
              <a:t>Тяжелая</a:t>
            </a:r>
          </a:p>
          <a:p>
            <a:r>
              <a:rPr lang="ru-RU" sz="2300" b="1" dirty="0">
                <a:latin typeface="Times New Roman" panose="02020603050405020304" pitchFamily="18" charset="0"/>
                <a:cs typeface="Times New Roman" panose="02020603050405020304" pitchFamily="18" charset="0"/>
              </a:rPr>
              <a:t>Крайне тяжелая</a:t>
            </a:r>
          </a:p>
          <a:p>
            <a:endParaRPr lang="ru-RU" dirty="0"/>
          </a:p>
        </p:txBody>
      </p:sp>
      <p:sp>
        <p:nvSpPr>
          <p:cNvPr id="6" name="Объект 5"/>
          <p:cNvSpPr>
            <a:spLocks noGrp="1"/>
          </p:cNvSpPr>
          <p:nvPr>
            <p:ph sz="quarter" idx="4"/>
          </p:nvPr>
        </p:nvSpPr>
        <p:spPr>
          <a:xfrm>
            <a:off x="4860032" y="2514600"/>
            <a:ext cx="4032448" cy="3845720"/>
          </a:xfrm>
        </p:spPr>
        <p:txBody>
          <a:bodyPr>
            <a:noAutofit/>
          </a:bodyPr>
          <a:lstStyle/>
          <a:p>
            <a:r>
              <a:rPr lang="ru-RU" sz="1800" b="1" dirty="0">
                <a:latin typeface="Times New Roman" panose="02020603050405020304" pitchFamily="18" charset="0"/>
                <a:cs typeface="Times New Roman" panose="02020603050405020304" pitchFamily="18" charset="0"/>
              </a:rPr>
              <a:t>Более 90% повышение температуры тела</a:t>
            </a:r>
          </a:p>
          <a:p>
            <a:r>
              <a:rPr lang="ru-RU" sz="1800" b="1" dirty="0">
                <a:latin typeface="Times New Roman" panose="02020603050405020304" pitchFamily="18" charset="0"/>
                <a:cs typeface="Times New Roman" panose="02020603050405020304" pitchFamily="18" charset="0"/>
              </a:rPr>
              <a:t>80% кашель (сухой или  с небольшим количеством мокроты)</a:t>
            </a:r>
          </a:p>
          <a:p>
            <a:r>
              <a:rPr lang="ru-RU" sz="1800" b="1" dirty="0">
                <a:latin typeface="Times New Roman" panose="02020603050405020304" pitchFamily="18" charset="0"/>
                <a:cs typeface="Times New Roman" panose="02020603050405020304" pitchFamily="18" charset="0"/>
              </a:rPr>
              <a:t>55% одышка (чаще развивается </a:t>
            </a:r>
            <a:r>
              <a:rPr lang="ru-RU" sz="1800" b="1">
                <a:latin typeface="Times New Roman" panose="02020603050405020304" pitchFamily="18" charset="0"/>
                <a:cs typeface="Times New Roman" panose="02020603050405020304" pitchFamily="18" charset="0"/>
              </a:rPr>
              <a:t>к 6-8 ому </a:t>
            </a:r>
            <a:r>
              <a:rPr lang="ru-RU" sz="1800" b="1" dirty="0">
                <a:latin typeface="Times New Roman" panose="02020603050405020304" pitchFamily="18" charset="0"/>
                <a:cs typeface="Times New Roman" panose="02020603050405020304" pitchFamily="18" charset="0"/>
              </a:rPr>
              <a:t>дню от момента заражения)</a:t>
            </a:r>
          </a:p>
          <a:p>
            <a:r>
              <a:rPr lang="ru-RU" sz="1800" b="1" dirty="0">
                <a:latin typeface="Times New Roman" panose="02020603050405020304" pitchFamily="18" charset="0"/>
                <a:cs typeface="Times New Roman" panose="02020603050405020304" pitchFamily="18" charset="0"/>
              </a:rPr>
              <a:t>44% утомляемость</a:t>
            </a:r>
          </a:p>
          <a:p>
            <a:r>
              <a:rPr lang="ru-RU" sz="1800" b="1" dirty="0">
                <a:latin typeface="Times New Roman" panose="02020603050405020304" pitchFamily="18" charset="0"/>
                <a:cs typeface="Times New Roman" panose="02020603050405020304" pitchFamily="18" charset="0"/>
              </a:rPr>
              <a:t>Более 20% ощущение заложенности в грудной клетке</a:t>
            </a:r>
          </a:p>
          <a:p>
            <a:r>
              <a:rPr lang="ru-RU" sz="1800" b="1" dirty="0">
                <a:latin typeface="Times New Roman" panose="02020603050405020304" pitchFamily="18" charset="0"/>
                <a:cs typeface="Times New Roman" panose="02020603050405020304" pitchFamily="18" charset="0"/>
              </a:rPr>
              <a:t>Миалгия (11%),спутанность сознания (9%), головные боли (8%), диарея (3%)</a:t>
            </a:r>
          </a:p>
          <a:p>
            <a:endParaRPr lang="ru-R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2772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720080"/>
          </a:xfrm>
        </p:spPr>
        <p:txBody>
          <a:bodyPr>
            <a:normAutofit/>
          </a:bodyPr>
          <a:lstStyle/>
          <a:p>
            <a:pPr algn="ctr"/>
            <a:r>
              <a:rPr lang="ru-RU" sz="2800" b="1" dirty="0">
                <a:solidFill>
                  <a:srgbClr val="C00000"/>
                </a:solidFill>
                <a:latin typeface="Times New Roman" panose="02020603050405020304" pitchFamily="18" charset="0"/>
                <a:cs typeface="Times New Roman" panose="02020603050405020304" pitchFamily="18" charset="0"/>
              </a:rPr>
              <a:t>Основные жалобы </a:t>
            </a:r>
          </a:p>
        </p:txBody>
      </p:sp>
      <p:sp>
        <p:nvSpPr>
          <p:cNvPr id="4" name="Текст 3"/>
          <p:cNvSpPr>
            <a:spLocks noGrp="1"/>
          </p:cNvSpPr>
          <p:nvPr>
            <p:ph type="body" sz="half" idx="3"/>
          </p:nvPr>
        </p:nvSpPr>
        <p:spPr>
          <a:xfrm>
            <a:off x="4645025" y="1628800"/>
            <a:ext cx="4041775" cy="1944216"/>
          </a:xfrm>
        </p:spPr>
        <p:txBody>
          <a:bodyPr>
            <a:normAutofit fontScale="70000" lnSpcReduction="20000"/>
          </a:bodyPr>
          <a:lstStyle/>
          <a:p>
            <a:pPr algn="ctr"/>
            <a:r>
              <a:rPr lang="ru-RU" dirty="0">
                <a:solidFill>
                  <a:schemeClr val="accent1">
                    <a:lumMod val="75000"/>
                  </a:schemeClr>
                </a:solidFill>
              </a:rPr>
              <a:t>При тяжелом течении:</a:t>
            </a:r>
          </a:p>
          <a:p>
            <a:pPr algn="ctr"/>
            <a:endParaRPr lang="ru-RU" dirty="0">
              <a:solidFill>
                <a:schemeClr val="accent1">
                  <a:lumMod val="75000"/>
                </a:schemeClr>
              </a:solidFill>
            </a:endParaRPr>
          </a:p>
          <a:p>
            <a:pPr marL="342900" indent="-342900">
              <a:buFont typeface="Arial" panose="020B0604020202020204" pitchFamily="34" charset="0"/>
              <a:buChar char="•"/>
            </a:pPr>
            <a:r>
              <a:rPr lang="ru-RU" dirty="0">
                <a:solidFill>
                  <a:schemeClr val="accent1">
                    <a:lumMod val="75000"/>
                  </a:schemeClr>
                </a:solidFill>
              </a:rPr>
              <a:t>одышка (на момент осмотра или в динамике заболевания)</a:t>
            </a:r>
          </a:p>
          <a:p>
            <a:pPr marL="342900" indent="-342900">
              <a:buFont typeface="Arial" panose="020B0604020202020204" pitchFamily="34" charset="0"/>
              <a:buChar char="•"/>
            </a:pPr>
            <a:r>
              <a:rPr lang="ru-RU" dirty="0">
                <a:solidFill>
                  <a:schemeClr val="accent1">
                    <a:lumMod val="75000"/>
                  </a:schemeClr>
                </a:solidFill>
              </a:rPr>
              <a:t>затрудненное дыхание, ощущение нехватки воздуха</a:t>
            </a:r>
          </a:p>
          <a:p>
            <a:pPr marL="342900" indent="-342900">
              <a:buFont typeface="Arial" panose="020B0604020202020204" pitchFamily="34" charset="0"/>
              <a:buChar char="•"/>
            </a:pPr>
            <a:r>
              <a:rPr lang="ru-RU" dirty="0">
                <a:solidFill>
                  <a:schemeClr val="accent1">
                    <a:lumMod val="75000"/>
                  </a:schemeClr>
                </a:solidFill>
              </a:rPr>
              <a:t>учащенное сердцебиение</a:t>
            </a:r>
          </a:p>
          <a:p>
            <a:r>
              <a:rPr lang="ru-RU" dirty="0"/>
              <a:t> </a:t>
            </a:r>
          </a:p>
          <a:p>
            <a:endParaRPr lang="ru-RU" dirty="0"/>
          </a:p>
        </p:txBody>
      </p:sp>
      <p:sp>
        <p:nvSpPr>
          <p:cNvPr id="5" name="Объект 4"/>
          <p:cNvSpPr>
            <a:spLocks noGrp="1"/>
          </p:cNvSpPr>
          <p:nvPr>
            <p:ph sz="quarter" idx="2"/>
          </p:nvPr>
        </p:nvSpPr>
        <p:spPr>
          <a:xfrm>
            <a:off x="457200" y="1484784"/>
            <a:ext cx="4040188" cy="5184576"/>
          </a:xfrm>
        </p:spPr>
        <p:txBody>
          <a:bodyPr>
            <a:normAutofit fontScale="77500" lnSpcReduction="20000"/>
          </a:bodyPr>
          <a:lstStyle/>
          <a:p>
            <a:pPr algn="just"/>
            <a:r>
              <a:rPr lang="ru-RU" sz="2300" b="1" dirty="0">
                <a:latin typeface="Times New Roman" panose="02020603050405020304" pitchFamily="18" charset="0"/>
                <a:cs typeface="Times New Roman" panose="02020603050405020304" pitchFamily="18" charset="0"/>
              </a:rPr>
              <a:t>повышение температуры тела</a:t>
            </a:r>
          </a:p>
          <a:p>
            <a:pPr marL="0" indent="0" algn="just">
              <a:buNone/>
            </a:pPr>
            <a:r>
              <a:rPr lang="ru-RU" sz="2300" b="1" dirty="0">
                <a:latin typeface="Times New Roman" panose="02020603050405020304" pitchFamily="18" charset="0"/>
                <a:cs typeface="Times New Roman" panose="02020603050405020304" pitchFamily="18" charset="0"/>
              </a:rPr>
              <a:t> (или без повышения температуры при легком течении)</a:t>
            </a:r>
          </a:p>
          <a:p>
            <a:pPr algn="just"/>
            <a:r>
              <a:rPr lang="ru-RU" sz="2300" b="1" dirty="0">
                <a:latin typeface="Times New Roman" panose="02020603050405020304" pitchFamily="18" charset="0"/>
                <a:cs typeface="Times New Roman" panose="02020603050405020304" pitchFamily="18" charset="0"/>
              </a:rPr>
              <a:t>общая слабость, недомогание </a:t>
            </a:r>
          </a:p>
          <a:p>
            <a:pPr algn="just"/>
            <a:r>
              <a:rPr lang="ru-RU" sz="2300" b="1" dirty="0">
                <a:latin typeface="Times New Roman" panose="02020603050405020304" pitchFamily="18" charset="0"/>
                <a:cs typeface="Times New Roman" panose="02020603050405020304" pitchFamily="18" charset="0"/>
              </a:rPr>
              <a:t>потливость</a:t>
            </a:r>
          </a:p>
          <a:p>
            <a:pPr algn="just"/>
            <a:r>
              <a:rPr lang="ru-RU" sz="2300" b="1" dirty="0">
                <a:latin typeface="Times New Roman" panose="02020603050405020304" pitchFamily="18" charset="0"/>
                <a:cs typeface="Times New Roman" panose="02020603050405020304" pitchFamily="18" charset="0"/>
              </a:rPr>
              <a:t>миалгия и ломота в теле</a:t>
            </a:r>
          </a:p>
          <a:p>
            <a:pPr algn="just"/>
            <a:r>
              <a:rPr lang="ru-RU" sz="2300" b="1" dirty="0">
                <a:latin typeface="Times New Roman" panose="02020603050405020304" pitchFamily="18" charset="0"/>
                <a:cs typeface="Times New Roman" panose="02020603050405020304" pitchFamily="18" charset="0"/>
              </a:rPr>
              <a:t>головная боль</a:t>
            </a:r>
          </a:p>
          <a:p>
            <a:pPr algn="just"/>
            <a:r>
              <a:rPr lang="ru-RU" sz="2300" b="1" dirty="0">
                <a:latin typeface="Times New Roman" panose="02020603050405020304" pitchFamily="18" charset="0"/>
                <a:cs typeface="Times New Roman" panose="02020603050405020304" pitchFamily="18" charset="0"/>
              </a:rPr>
              <a:t>першение в горле</a:t>
            </a:r>
          </a:p>
          <a:p>
            <a:pPr algn="just"/>
            <a:r>
              <a:rPr lang="ru-RU" sz="2300" b="1" dirty="0">
                <a:latin typeface="Times New Roman" panose="02020603050405020304" pitchFamily="18" charset="0"/>
                <a:cs typeface="Times New Roman" panose="02020603050405020304" pitchFamily="18" charset="0"/>
              </a:rPr>
              <a:t>кашель (редкий сухой с небольшим количеством трудноотделяемой мокроты, может быть мучительным, приступообразным)</a:t>
            </a:r>
          </a:p>
          <a:p>
            <a:pPr algn="just"/>
            <a:r>
              <a:rPr lang="ru-RU" sz="2300" b="1" dirty="0">
                <a:latin typeface="Times New Roman" panose="02020603050405020304" pitchFamily="18" charset="0"/>
                <a:cs typeface="Times New Roman" panose="02020603050405020304" pitchFamily="18" charset="0"/>
              </a:rPr>
              <a:t>ощущение стеснения, боли, сдавления в грудной клетке (невозможность вдохнуть полной грудью) </a:t>
            </a:r>
          </a:p>
          <a:p>
            <a:pPr algn="just"/>
            <a:r>
              <a:rPr lang="ru-RU" sz="2300" b="1" dirty="0">
                <a:latin typeface="Times New Roman" panose="02020603050405020304" pitchFamily="18" charset="0"/>
                <a:cs typeface="Times New Roman" panose="02020603050405020304" pitchFamily="18" charset="0"/>
              </a:rPr>
              <a:t>нарушения вкуса и обоняния </a:t>
            </a:r>
          </a:p>
          <a:p>
            <a:pPr algn="just"/>
            <a:r>
              <a:rPr lang="ru-RU" sz="2300" b="1" dirty="0">
                <a:latin typeface="Times New Roman" panose="02020603050405020304" pitchFamily="18" charset="0"/>
                <a:cs typeface="Times New Roman" panose="02020603050405020304" pitchFamily="18" charset="0"/>
              </a:rPr>
              <a:t>диарея</a:t>
            </a:r>
          </a:p>
          <a:p>
            <a:pPr algn="just"/>
            <a:r>
              <a:rPr lang="ru-RU" sz="2300" b="1" dirty="0">
                <a:latin typeface="Times New Roman" panose="02020603050405020304" pitchFamily="18" charset="0"/>
                <a:cs typeface="Times New Roman" panose="02020603050405020304" pitchFamily="18" charset="0"/>
              </a:rPr>
              <a:t>конъюнктивит (редко)</a:t>
            </a:r>
          </a:p>
          <a:p>
            <a:endParaRPr lang="ru-RU" b="1" dirty="0"/>
          </a:p>
          <a:p>
            <a:endParaRPr lang="ru-RU" dirty="0"/>
          </a:p>
        </p:txBody>
      </p:sp>
      <p:pic>
        <p:nvPicPr>
          <p:cNvPr id="2051" name="Picture 3" descr="C:\Users\vrach-metod\Desktop\картинки\3073d0f2cca32248e4af12741930012d.jpg"/>
          <p:cNvPicPr>
            <a:picLocks noGrp="1" noChangeAspect="1" noChangeArrowheads="1"/>
          </p:cNvPicPr>
          <p:nvPr>
            <p:ph sz="quarter" idx="4"/>
          </p:nvPr>
        </p:nvPicPr>
        <p:blipFill>
          <a:blip r:embed="rId2" cstate="print">
            <a:extLst>
              <a:ext uri="{28A0092B-C50C-407E-A947-70E740481C1C}">
                <a14:useLocalDpi xmlns:a14="http://schemas.microsoft.com/office/drawing/2010/main" val="0"/>
              </a:ext>
            </a:extLst>
          </a:blip>
          <a:srcRect/>
          <a:stretch>
            <a:fillRect/>
          </a:stretch>
        </p:blipFill>
        <p:spPr bwMode="auto">
          <a:xfrm>
            <a:off x="4742656" y="3356992"/>
            <a:ext cx="4077816" cy="3004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908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576064"/>
          </a:xfrm>
        </p:spPr>
        <p:txBody>
          <a:bodyPr>
            <a:normAutofit/>
          </a:bodyPr>
          <a:lstStyle/>
          <a:p>
            <a:pPr algn="ctr"/>
            <a:r>
              <a:rPr lang="ru-RU" sz="2800" b="1" dirty="0">
                <a:solidFill>
                  <a:srgbClr val="C00000"/>
                </a:solidFill>
                <a:latin typeface="Times New Roman" panose="02020603050405020304" pitchFamily="18" charset="0"/>
                <a:cs typeface="Times New Roman" panose="02020603050405020304" pitchFamily="18" charset="0"/>
              </a:rPr>
              <a:t>Диагностика </a:t>
            </a:r>
            <a:r>
              <a:rPr lang="en-US" sz="2800" b="1" dirty="0">
                <a:solidFill>
                  <a:srgbClr val="C00000"/>
                </a:solidFill>
                <a:latin typeface="Times New Roman" panose="02020603050405020304" pitchFamily="18" charset="0"/>
                <a:cs typeface="Times New Roman" panose="02020603050405020304" pitchFamily="18" charset="0"/>
              </a:rPr>
              <a:t>COVID-19</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457200" y="1196752"/>
            <a:ext cx="4186808" cy="2808312"/>
          </a:xfrm>
        </p:spPr>
        <p:txBody>
          <a:bodyPr/>
          <a:lstStyle/>
          <a:p>
            <a:r>
              <a:rPr lang="ru-RU" sz="1800" dirty="0">
                <a:solidFill>
                  <a:schemeClr val="accent1">
                    <a:lumMod val="50000"/>
                  </a:schemeClr>
                </a:solidFill>
                <a:latin typeface="Times New Roman" panose="02020603050405020304" pitchFamily="18" charset="0"/>
                <a:cs typeface="Times New Roman" panose="02020603050405020304" pitchFamily="18" charset="0"/>
              </a:rPr>
              <a:t>Подробная оценка жалоб</a:t>
            </a:r>
            <a:r>
              <a:rPr lang="ru-RU" sz="1800" dirty="0">
                <a:latin typeface="Times New Roman" panose="02020603050405020304" pitchFamily="18" charset="0"/>
                <a:cs typeface="Times New Roman" panose="02020603050405020304" pitchFamily="18" charset="0"/>
              </a:rPr>
              <a:t>, анамнеза заболевания, эпидемиологического анамнеза;</a:t>
            </a:r>
          </a:p>
          <a:p>
            <a:r>
              <a:rPr lang="ru-RU" sz="1800" dirty="0">
                <a:solidFill>
                  <a:schemeClr val="accent1">
                    <a:lumMod val="50000"/>
                  </a:schemeClr>
                </a:solidFill>
                <a:latin typeface="Times New Roman" panose="02020603050405020304" pitchFamily="18" charset="0"/>
                <a:cs typeface="Times New Roman" panose="02020603050405020304" pitchFamily="18" charset="0"/>
              </a:rPr>
              <a:t>Лабораторная диагностика: </a:t>
            </a:r>
          </a:p>
          <a:p>
            <a:r>
              <a:rPr lang="ru-RU" sz="1800" dirty="0">
                <a:latin typeface="Times New Roman" panose="02020603050405020304" pitchFamily="18" charset="0"/>
                <a:cs typeface="Times New Roman" panose="02020603050405020304" pitchFamily="18" charset="0"/>
              </a:rPr>
              <a:t>общий анализ крови, биохимический анализ, исследование уровня С-реактивного белка;</a:t>
            </a:r>
          </a:p>
          <a:p>
            <a:r>
              <a:rPr lang="ru-RU" sz="1800" dirty="0">
                <a:solidFill>
                  <a:schemeClr val="accent1">
                    <a:lumMod val="50000"/>
                  </a:schemeClr>
                </a:solidFill>
                <a:latin typeface="Times New Roman" panose="02020603050405020304" pitchFamily="18" charset="0"/>
                <a:cs typeface="Times New Roman" panose="02020603050405020304" pitchFamily="18" charset="0"/>
              </a:rPr>
              <a:t>Этиологическая диагностика</a:t>
            </a:r>
            <a:r>
              <a:rPr lang="ru-RU" sz="1800" dirty="0">
                <a:latin typeface="Times New Roman" panose="02020603050405020304" pitchFamily="18" charset="0"/>
                <a:cs typeface="Times New Roman" panose="02020603050405020304" pitchFamily="18" charset="0"/>
              </a:rPr>
              <a:t>:</a:t>
            </a:r>
          </a:p>
          <a:p>
            <a:r>
              <a:rPr lang="ru-RU" sz="1800" dirty="0">
                <a:latin typeface="Times New Roman" panose="02020603050405020304" pitchFamily="18" charset="0"/>
                <a:cs typeface="Times New Roman" panose="02020603050405020304" pitchFamily="18" charset="0"/>
              </a:rPr>
              <a:t>выявление РНК –</a:t>
            </a:r>
            <a:r>
              <a:rPr lang="en-US" sz="1800" dirty="0">
                <a:latin typeface="Times New Roman" panose="02020603050405020304" pitchFamily="18" charset="0"/>
                <a:cs typeface="Times New Roman" panose="02020603050405020304" pitchFamily="18" charset="0"/>
              </a:rPr>
              <a:t>SARS-Cov-2 (</a:t>
            </a:r>
            <a:r>
              <a:rPr lang="ru-RU" sz="1800" dirty="0">
                <a:latin typeface="Times New Roman" panose="02020603050405020304" pitchFamily="18" charset="0"/>
                <a:cs typeface="Times New Roman" panose="02020603050405020304" pitchFamily="18" charset="0"/>
              </a:rPr>
              <a:t>мазок из носоглотки)</a:t>
            </a:r>
          </a:p>
          <a:p>
            <a:endParaRPr lang="ru-RU" sz="1400" dirty="0"/>
          </a:p>
        </p:txBody>
      </p:sp>
      <p:sp>
        <p:nvSpPr>
          <p:cNvPr id="4" name="Текст 3"/>
          <p:cNvSpPr>
            <a:spLocks noGrp="1"/>
          </p:cNvSpPr>
          <p:nvPr>
            <p:ph type="body" sz="half" idx="3"/>
          </p:nvPr>
        </p:nvSpPr>
        <p:spPr>
          <a:xfrm>
            <a:off x="4645025" y="908720"/>
            <a:ext cx="4498975" cy="2736304"/>
          </a:xfrm>
        </p:spPr>
        <p:txBody>
          <a:bodyPr>
            <a:normAutofit/>
          </a:bodyPr>
          <a:lstStyle/>
          <a:p>
            <a:r>
              <a:rPr lang="ru-RU" sz="1800" dirty="0" err="1">
                <a:solidFill>
                  <a:schemeClr val="accent1">
                    <a:lumMod val="50000"/>
                  </a:schemeClr>
                </a:solidFill>
                <a:latin typeface="Times New Roman" panose="02020603050405020304" pitchFamily="18" charset="0"/>
                <a:cs typeface="Times New Roman" panose="02020603050405020304" pitchFamily="18" charset="0"/>
              </a:rPr>
              <a:t>Физикальное</a:t>
            </a:r>
            <a:r>
              <a:rPr lang="ru-RU" sz="1800" dirty="0">
                <a:solidFill>
                  <a:schemeClr val="accent1">
                    <a:lumMod val="50000"/>
                  </a:schemeClr>
                </a:solidFill>
                <a:latin typeface="Times New Roman" panose="02020603050405020304" pitchFamily="18" charset="0"/>
                <a:cs typeface="Times New Roman" panose="02020603050405020304" pitchFamily="18" charset="0"/>
              </a:rPr>
              <a:t> обследование</a:t>
            </a:r>
            <a:r>
              <a:rPr lang="ru-RU" sz="1800" dirty="0">
                <a:latin typeface="Times New Roman" panose="02020603050405020304" pitchFamily="18" charset="0"/>
                <a:cs typeface="Times New Roman" panose="02020603050405020304" pitchFamily="18" charset="0"/>
              </a:rPr>
              <a:t>: </a:t>
            </a:r>
          </a:p>
          <a:p>
            <a:r>
              <a:rPr lang="ru-RU" sz="1800" dirty="0">
                <a:latin typeface="Times New Roman" panose="02020603050405020304" pitchFamily="18" charset="0"/>
                <a:cs typeface="Times New Roman" panose="02020603050405020304" pitchFamily="18" charset="0"/>
              </a:rPr>
              <a:t>аускультация легких, термометрия, измерение </a:t>
            </a:r>
            <a:r>
              <a:rPr lang="en-US" sz="1800" dirty="0">
                <a:latin typeface="Times New Roman" panose="02020603050405020304" pitchFamily="18" charset="0"/>
                <a:cs typeface="Times New Roman" panose="02020603050405020304" pitchFamily="18" charset="0"/>
              </a:rPr>
              <a:t>SpO2</a:t>
            </a:r>
            <a:r>
              <a:rPr lang="ru-RU" sz="1800" dirty="0">
                <a:latin typeface="Times New Roman" panose="02020603050405020304" pitchFamily="18" charset="0"/>
                <a:cs typeface="Times New Roman" panose="02020603050405020304" pitchFamily="18" charset="0"/>
              </a:rPr>
              <a:t>, оценка уровня сознания;</a:t>
            </a:r>
          </a:p>
          <a:p>
            <a:endParaRPr lang="ru-RU" sz="1800" dirty="0">
              <a:latin typeface="Times New Roman" panose="02020603050405020304" pitchFamily="18" charset="0"/>
              <a:cs typeface="Times New Roman" panose="02020603050405020304" pitchFamily="18" charset="0"/>
            </a:endParaRPr>
          </a:p>
          <a:p>
            <a:r>
              <a:rPr lang="ru-RU" sz="1800" dirty="0">
                <a:solidFill>
                  <a:schemeClr val="accent1">
                    <a:lumMod val="50000"/>
                  </a:schemeClr>
                </a:solidFill>
                <a:latin typeface="Times New Roman" panose="02020603050405020304" pitchFamily="18" charset="0"/>
                <a:cs typeface="Times New Roman" panose="02020603050405020304" pitchFamily="18" charset="0"/>
              </a:rPr>
              <a:t>Инструментальная диагностика</a:t>
            </a:r>
            <a:r>
              <a:rPr lang="ru-RU" sz="1800" dirty="0">
                <a:latin typeface="Times New Roman" panose="02020603050405020304" pitchFamily="18" charset="0"/>
                <a:cs typeface="Times New Roman" panose="02020603050405020304" pitchFamily="18" charset="0"/>
              </a:rPr>
              <a:t>: </a:t>
            </a:r>
          </a:p>
          <a:p>
            <a:r>
              <a:rPr lang="ru-RU" sz="1800" dirty="0">
                <a:latin typeface="Times New Roman" panose="02020603050405020304" pitchFamily="18" charset="0"/>
                <a:cs typeface="Times New Roman" panose="02020603050405020304" pitchFamily="18" charset="0"/>
              </a:rPr>
              <a:t>ЭКГ, </a:t>
            </a:r>
            <a:r>
              <a:rPr lang="ru-RU" sz="1800" dirty="0" err="1">
                <a:latin typeface="Times New Roman" panose="02020603050405020304" pitchFamily="18" charset="0"/>
                <a:cs typeface="Times New Roman" panose="02020603050405020304" pitchFamily="18" charset="0"/>
              </a:rPr>
              <a:t>пульсоксиметрия</a:t>
            </a:r>
            <a:r>
              <a:rPr lang="ru-RU" sz="1800" dirty="0">
                <a:latin typeface="Times New Roman" panose="02020603050405020304" pitchFamily="18" charset="0"/>
                <a:cs typeface="Times New Roman" panose="02020603050405020304" pitchFamily="18" charset="0"/>
              </a:rPr>
              <a:t>, КТ-легких, обзорная рентгенография</a:t>
            </a:r>
          </a:p>
        </p:txBody>
      </p:sp>
      <p:pic>
        <p:nvPicPr>
          <p:cNvPr id="7170"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323528" y="4221088"/>
            <a:ext cx="3711175"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C:\Users\vrach-metod\Desktop\картинки\кт.jp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4932040" y="4149080"/>
            <a:ext cx="3816424"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9099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1042</TotalTime>
  <Words>2324</Words>
  <Application>Microsoft Office PowerPoint</Application>
  <PresentationFormat>Экран (4:3)</PresentationFormat>
  <Paragraphs>278</Paragraphs>
  <Slides>29</Slides>
  <Notes>13</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Поток</vt:lpstr>
      <vt:lpstr>Учреждение здравоохранения  «3-я городская детская клиническая поликлиника» </vt:lpstr>
      <vt:lpstr>Презентация PowerPoint</vt:lpstr>
      <vt:lpstr>Презентация PowerPoint</vt:lpstr>
      <vt:lpstr>Презентация PowerPoint</vt:lpstr>
      <vt:lpstr>Презентация PowerPoint</vt:lpstr>
      <vt:lpstr>                Коронавирусная инфекция  (COVID-19)   острое инфекционное заболевание, вызываемое новым штаммом вируса  семейства коронавирусов SARS CoV-2. </vt:lpstr>
      <vt:lpstr>Клинические особенности  COVID-19</vt:lpstr>
      <vt:lpstr>Основные жалобы </vt:lpstr>
      <vt:lpstr>Диагностика COVID-19</vt:lpstr>
      <vt:lpstr>Компьютерная томография органов  грудной клетки</vt:lpstr>
      <vt:lpstr>КТ -легких</vt:lpstr>
      <vt:lpstr>Осложнения короновирусной инфекции </vt:lpstr>
      <vt:lpstr>Факторы риска тяжелого и осложненного течения коронавирусной инфекции COVID-19  </vt:lpstr>
      <vt:lpstr>Лечение COVID-19</vt:lpstr>
      <vt:lpstr>          Профилактические меры  по снижению риска  заражения  COVID-19    ПРАВИЛО ТРЁХ «З»   </vt:lpstr>
      <vt:lpstr>Презентация PowerPoint</vt:lpstr>
      <vt:lpstr>Презентация PowerPoint</vt:lpstr>
      <vt:lpstr>Презентация PowerPoint</vt:lpstr>
      <vt:lpstr>Защитите свое сообщество</vt:lpstr>
      <vt:lpstr>Презентация PowerPoint</vt:lpstr>
      <vt:lpstr>Защитите свое сообщество</vt:lpstr>
      <vt:lpstr>Вакцинация против инфекции COVID-19</vt:lpstr>
      <vt:lpstr>Как работает вакцина?</vt:lpstr>
      <vt:lpstr>Презентация PowerPoint</vt:lpstr>
      <vt:lpstr>Возможные реакции после вакцинации</vt:lpstr>
      <vt:lpstr>Презентация PowerPoint</vt:lpstr>
      <vt:lpstr>Презентация PowerPoint</vt:lpstr>
      <vt:lpstr>Если в семье появился заболевший, необходимо соблюдать следующие правила</vt:lpstr>
      <vt:lpstr>Благодарю за внимание ! Будьте здоровы!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Осложнения гриппа молниеносны и опасны.  Самое частое осложнение гриппа - пневмония.</dc:title>
  <cp:lastModifiedBy>405</cp:lastModifiedBy>
  <cp:revision>283</cp:revision>
  <cp:lastPrinted>2021-06-10T09:22:02Z</cp:lastPrinted>
  <dcterms:modified xsi:type="dcterms:W3CDTF">2021-06-11T05:37:48Z</dcterms:modified>
</cp:coreProperties>
</file>