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3"/>
  </p:notesMasterIdLst>
  <p:sldIdLst>
    <p:sldId id="256" r:id="rId2"/>
    <p:sldId id="283" r:id="rId3"/>
    <p:sldId id="257" r:id="rId4"/>
    <p:sldId id="284" r:id="rId5"/>
    <p:sldId id="285" r:id="rId6"/>
    <p:sldId id="286" r:id="rId7"/>
    <p:sldId id="259" r:id="rId8"/>
    <p:sldId id="260" r:id="rId9"/>
    <p:sldId id="287" r:id="rId10"/>
    <p:sldId id="272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66388-45E7-4B7E-8EEB-FB3573C0AA13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60FDF-553F-4F6B-897A-E9DD9A266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0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60FDF-553F-4F6B-897A-E9DD9A2665A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5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7F0DF8E-E733-4728-B2E2-470B2CC47DAF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E40F08E-6EEA-48B3-AEDF-19AC8E864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F8E-E733-4728-B2E2-470B2CC47DAF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F08E-6EEA-48B3-AEDF-19AC8E864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F8E-E733-4728-B2E2-470B2CC47DAF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F08E-6EEA-48B3-AEDF-19AC8E864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985F-4CCB-4282-810B-2D55F00F1F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32396"/>
      </p:ext>
    </p:extLst>
  </p:cSld>
  <p:clrMapOvr>
    <a:masterClrMapping/>
  </p:clrMapOvr>
  <p:transition spd="slow" advClick="0" advTm="10000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F8E-E733-4728-B2E2-470B2CC47DAF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F08E-6EEA-48B3-AEDF-19AC8E864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F8E-E733-4728-B2E2-470B2CC47DAF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F08E-6EEA-48B3-AEDF-19AC8E864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F8E-E733-4728-B2E2-470B2CC47DAF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F08E-6EEA-48B3-AEDF-19AC8E864F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F8E-E733-4728-B2E2-470B2CC47DAF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F08E-6EEA-48B3-AEDF-19AC8E864F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F8E-E733-4728-B2E2-470B2CC47DAF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F08E-6EEA-48B3-AEDF-19AC8E864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DF8E-E733-4728-B2E2-470B2CC47DAF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F08E-6EEA-48B3-AEDF-19AC8E864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7F0DF8E-E733-4728-B2E2-470B2CC47DAF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E40F08E-6EEA-48B3-AEDF-19AC8E864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7F0DF8E-E733-4728-B2E2-470B2CC47DAF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E40F08E-6EEA-48B3-AEDF-19AC8E864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7F0DF8E-E733-4728-B2E2-470B2CC47DAF}" type="datetimeFigureOut">
              <a:rPr lang="ru-RU" smtClean="0"/>
              <a:pPr/>
              <a:t>15.06.2020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E40F08E-6EEA-48B3-AEDF-19AC8E864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200800" cy="230425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МЕТОДИКА ОБУЧЕНИЯ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ДЕТЕЙ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КОНСТРУИРОВАНИЮ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E:\ПЕРЕПОДГОТОВКА\Мет-ка. обуч. изодеяте-сти детей с ОПФР\титу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140968"/>
            <a:ext cx="4499992" cy="2699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1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32766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352839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43204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СВОДНАЯ ТАБЛИЦА ПО СОДЕРЖАНИЮ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985709"/>
              </p:ext>
            </p:extLst>
          </p:nvPr>
        </p:nvGraphicFramePr>
        <p:xfrm>
          <a:off x="755650" y="1124745"/>
          <a:ext cx="7561264" cy="5160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46"/>
                <a:gridCol w="1728192"/>
                <a:gridCol w="2376264"/>
                <a:gridCol w="2376762"/>
              </a:tblGrid>
              <a:tr h="6199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Параметры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Год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обучения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Детали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Конструктивные  умения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Конструирование из бумаги  и природного материала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Кубик, кирпичик, призма, пластина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098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   Приставлять, прикладывать, накладывать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1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Кубик, кирпичик, призма, пластина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 брусок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Видоизменение построек в длину: пристраивание, замена  одних деталей другими; конструирование по условиям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2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Кубик, кирпичик, призма, пластина, брусок,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цилиндр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Видоизменение построек в длину 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и в высоту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: пристраивание,  </a:t>
                      </a:r>
                      <a:r>
                        <a:rPr lang="ru-RU" sz="1200" dirty="0" err="1" smtClean="0">
                          <a:latin typeface="Calibri"/>
                          <a:ea typeface="Calibri"/>
                          <a:cs typeface="Times New Roman"/>
                        </a:rPr>
                        <a:t>надстраивание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замена  одних деталей другими; конструирование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по условиям, по схемам, рисункам;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совместное конструирование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Конструирование из бумаги сложенной пополам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Конструирование из природного материала, скрепляя части с помощью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клея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или пластилина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15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Кубик, кирпичик, призма, пластина, брусок, цилиндр, арки, полуарки, фигурные стойки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Видоизменение построек в длину 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и в высоту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: пристраивание,  </a:t>
                      </a:r>
                      <a:r>
                        <a:rPr lang="ru-RU" sz="1200" dirty="0" err="1" smtClean="0">
                          <a:latin typeface="Calibri"/>
                          <a:ea typeface="Calibri"/>
                          <a:cs typeface="Times New Roman"/>
                        </a:rPr>
                        <a:t>надстраивание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замена  одних деталей другими; конструирование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по условиям, по схемам, рисункам; коллективные формы проведения занятий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Конструирование из бумаги сложенной пополам, работа с выкройкой, поделки на основе цилиндра, конуса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Конструирование из природного материала, скрепляя части с помощью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клея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или пластилина, проволоки,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и т.п.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6"/>
          <p:cNvSpPr>
            <a:spLocks noGrp="1"/>
          </p:cNvSpPr>
          <p:nvPr>
            <p:ph type="title" sz="quarter"/>
          </p:nvPr>
        </p:nvSpPr>
        <p:spPr>
          <a:xfrm>
            <a:off x="2339975" y="457200"/>
            <a:ext cx="4392613" cy="1371600"/>
          </a:xfrm>
          <a:solidFill>
            <a:srgbClr val="FFFF00"/>
          </a:solidFill>
        </p:spPr>
        <p:txBody>
          <a:bodyPr/>
          <a:lstStyle/>
          <a:p>
            <a:r>
              <a:rPr lang="ru-RU" altLang="ru-RU" sz="1800" b="1" dirty="0" smtClean="0">
                <a:latin typeface="Book Antiqua" pitchFamily="18" charset="0"/>
              </a:rPr>
              <a:t>В процессе конструктивной деятельности у детей формируются обобщенные представления </a:t>
            </a:r>
            <a:endParaRPr lang="ru-RU" altLang="ru-RU" sz="1800" dirty="0" smtClean="0"/>
          </a:p>
        </p:txBody>
      </p:sp>
      <p:sp>
        <p:nvSpPr>
          <p:cNvPr id="5123" name="Объект 7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4038600" cy="1879600"/>
          </a:xfrm>
          <a:solidFill>
            <a:srgbClr val="FFC000"/>
          </a:solidFill>
        </p:spPr>
        <p:txBody>
          <a:bodyPr/>
          <a:lstStyle/>
          <a:p>
            <a:r>
              <a:rPr lang="ru-RU" altLang="ru-RU" sz="1800" b="1" dirty="0" smtClean="0">
                <a:latin typeface="Book Antiqua" pitchFamily="18" charset="0"/>
                <a:cs typeface="Arabic Typesetting" pitchFamily="66" charset="-78"/>
              </a:rPr>
              <a:t>Конструирование способствует  совершенствованию речи детей </a:t>
            </a:r>
            <a:br>
              <a:rPr lang="ru-RU" altLang="ru-RU" sz="1800" b="1" dirty="0" smtClean="0">
                <a:latin typeface="Book Antiqua" pitchFamily="18" charset="0"/>
                <a:cs typeface="Arabic Typesetting" pitchFamily="66" charset="-78"/>
              </a:rPr>
            </a:br>
            <a:endParaRPr lang="ru-RU" altLang="ru-RU" sz="1800" dirty="0" smtClean="0"/>
          </a:p>
        </p:txBody>
      </p:sp>
      <p:sp>
        <p:nvSpPr>
          <p:cNvPr id="5124" name="Объект 8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2024063"/>
          </a:xfrm>
          <a:solidFill>
            <a:srgbClr val="92D050"/>
          </a:solidFill>
        </p:spPr>
        <p:txBody>
          <a:bodyPr/>
          <a:lstStyle/>
          <a:p>
            <a:r>
              <a:rPr lang="ru-RU" altLang="ru-RU" sz="1800" b="1" smtClean="0">
                <a:latin typeface="Book Antiqua" pitchFamily="18" charset="0"/>
              </a:rPr>
              <a:t>В процессе обучения детей сооружению разных конструкций однородных построек или игрушек  создаются условия для развития творческих умений  в конструировании</a:t>
            </a:r>
          </a:p>
          <a:p>
            <a:endParaRPr lang="ru-RU" altLang="ru-RU" smtClean="0"/>
          </a:p>
        </p:txBody>
      </p:sp>
      <p:sp>
        <p:nvSpPr>
          <p:cNvPr id="5125" name="Объект 9"/>
          <p:cNvSpPr>
            <a:spLocks noGrp="1"/>
          </p:cNvSpPr>
          <p:nvPr>
            <p:ph sz="quarter" idx="3"/>
          </p:nvPr>
        </p:nvSpPr>
        <p:spPr>
          <a:xfrm>
            <a:off x="457200" y="4175125"/>
            <a:ext cx="4038600" cy="1990725"/>
          </a:xfrm>
          <a:solidFill>
            <a:srgbClr val="00B0F0"/>
          </a:solidFill>
        </p:spPr>
        <p:txBody>
          <a:bodyPr/>
          <a:lstStyle/>
          <a:p>
            <a:r>
              <a:rPr lang="ru-RU" altLang="ru-RU" sz="1800" b="1" smtClean="0">
                <a:latin typeface="Book Antiqua" pitchFamily="18" charset="0"/>
              </a:rPr>
              <a:t>В процессе занятий конструированием дети усваивают правильные геометрические названия деталей строительного набора</a:t>
            </a:r>
          </a:p>
          <a:p>
            <a:endParaRPr lang="ru-RU" altLang="ru-RU" smtClean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648200" y="4221163"/>
            <a:ext cx="4038600" cy="18716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800" b="1" dirty="0" smtClean="0">
                <a:latin typeface="Book Antiqua" pitchFamily="18" charset="0"/>
              </a:rPr>
              <a:t>Конструирование на занятиях и в играх является средством не только умственного воспитания , но и формирования моральных качеств личности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086925"/>
      </p:ext>
    </p:extLst>
  </p:cSld>
  <p:clrMapOvr>
    <a:masterClrMapping/>
  </p:clrMapOvr>
  <p:transition spd="slow" advClick="0" advTm="10000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57606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ЗАДАЧИ ОБУЧЕНИЯ ДЕТЕЙ 3-ГО ГОДА ЖИЗНИ КОНСТРУИРОВАНИЮ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68760"/>
            <a:ext cx="7704856" cy="4968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Развивать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 к конструктивной деятельности.</a:t>
            </a:r>
          </a:p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Формировать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(развивать) умения:</a:t>
            </a:r>
          </a:p>
          <a:p>
            <a:pPr algn="just"/>
            <a:r>
              <a:rPr lang="ru-RU" sz="1800" dirty="0" smtClean="0"/>
              <a:t>самостоятельно, совместно со сверстниками конструировать несложные конструкции </a:t>
            </a:r>
            <a:r>
              <a:rPr lang="ru-RU" sz="1800" dirty="0"/>
              <a:t>из строительного материала, деталей конструкторов (из разных </a:t>
            </a:r>
            <a:r>
              <a:rPr lang="ru-RU" sz="1800" dirty="0" smtClean="0"/>
              <a:t>материалов, разного </a:t>
            </a:r>
            <a:r>
              <a:rPr lang="ru-RU" sz="1800" dirty="0"/>
              <a:t>размера) (домик, башенка, гараж, скамейка и др.); использовать разные </a:t>
            </a:r>
            <a:r>
              <a:rPr lang="ru-RU" sz="1800" dirty="0" smtClean="0"/>
              <a:t>детали (куб</a:t>
            </a:r>
            <a:r>
              <a:rPr lang="ru-RU" sz="1800" dirty="0"/>
              <a:t>, призма, пластина, кирпичик и др.);</a:t>
            </a:r>
          </a:p>
          <a:p>
            <a:pPr algn="just"/>
            <a:r>
              <a:rPr lang="ru-RU" sz="1800" dirty="0" smtClean="0"/>
              <a:t>Совместно со взрослым различать свойства деталей для конструктивной деятельности </a:t>
            </a:r>
            <a:r>
              <a:rPr lang="ru-RU" sz="1800" dirty="0"/>
              <a:t>(устойчивость, прочность);</a:t>
            </a:r>
          </a:p>
          <a:p>
            <a:pPr algn="just"/>
            <a:r>
              <a:rPr lang="ru-RU" sz="1800" dirty="0"/>
              <a:t>различать конструкции из строительного материала, деталей конструкторов (</a:t>
            </a:r>
            <a:r>
              <a:rPr lang="ru-RU" sz="1800" dirty="0" smtClean="0"/>
              <a:t>домик, башенка</a:t>
            </a:r>
            <a:r>
              <a:rPr lang="ru-RU" sz="1800" dirty="0"/>
              <a:t>, гараж, скамейка и др.), детали (куб, призма, пластина, кирпичик); материалы </a:t>
            </a:r>
            <a:r>
              <a:rPr lang="ru-RU" sz="1800" dirty="0" smtClean="0"/>
              <a:t>для конструктивной деятельности; способы конструирования несложных конструкций из </a:t>
            </a:r>
            <a:r>
              <a:rPr lang="ru-RU" sz="1800" dirty="0"/>
              <a:t>строительного материала.</a:t>
            </a:r>
          </a:p>
          <a:p>
            <a:pPr algn="just"/>
            <a:r>
              <a:rPr lang="ru-RU" sz="1800" dirty="0" smtClean="0"/>
              <a:t>Воспитывать желание участвовать в совместной творческой деятельности со </a:t>
            </a:r>
            <a:r>
              <a:rPr lang="ru-RU" sz="1800" dirty="0"/>
              <a:t>взрослым, осваивать элементарные приемы конструирования.</a:t>
            </a:r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3008313" cy="13668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 используемый для конструирования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3649663" y="378693"/>
            <a:ext cx="4810769" cy="6469063"/>
          </a:xfrm>
        </p:spPr>
        <p:txBody>
          <a:bodyPr/>
          <a:lstStyle/>
          <a:p>
            <a:r>
              <a:rPr lang="ru-RU" altLang="ru-RU" sz="1800" b="1" dirty="0" smtClean="0"/>
              <a:t>1.</a:t>
            </a:r>
            <a:r>
              <a:rPr lang="ru-RU" altLang="ru-RU" sz="1800" b="1" u="sng" dirty="0" smtClean="0"/>
              <a:t>Деревянный настольный конструктор</a:t>
            </a:r>
            <a:r>
              <a:rPr lang="ru-RU" altLang="ru-RU" sz="1800" dirty="0" smtClean="0"/>
              <a:t> – («Томик», «Конструктор») самый </a:t>
            </a:r>
            <a:r>
              <a:rPr lang="ru-RU" altLang="ru-RU" sz="1800" dirty="0" err="1" smtClean="0"/>
              <a:t>распрост</a:t>
            </a:r>
            <a:r>
              <a:rPr lang="ru-RU" altLang="ru-RU" sz="1800" dirty="0" smtClean="0"/>
              <a:t>-раненный материал для настольного конструирования. Он удобен в использовании, </a:t>
            </a:r>
            <a:r>
              <a:rPr lang="ru-RU" altLang="ru-RU" sz="1800" dirty="0" err="1" smtClean="0"/>
              <a:t>экологичный</a:t>
            </a:r>
            <a:r>
              <a:rPr lang="ru-RU" altLang="ru-RU" sz="1800" dirty="0" smtClean="0"/>
              <a:t>, имеет привлекательный эстетичный вид,  имеет основные  цвета окраски. Из этого конструктора мы обучаем детей  большинству построек.</a:t>
            </a:r>
          </a:p>
          <a:p>
            <a:r>
              <a:rPr lang="ru-RU" altLang="ru-RU" sz="1800" b="1" dirty="0" smtClean="0"/>
              <a:t>2</a:t>
            </a:r>
            <a:r>
              <a:rPr lang="ru-RU" altLang="ru-RU" sz="1800" b="1" u="sng" dirty="0" smtClean="0"/>
              <a:t>.Крупный конструктор для напольного и настольного конструирования из пластика</a:t>
            </a:r>
            <a:r>
              <a:rPr lang="ru-RU" altLang="ru-RU" sz="1800" dirty="0" smtClean="0"/>
              <a:t>. Удобен для детей раннего возраста: детали довольно крупные, естественных цветов, безопасен при падении. Дети с воспитателем выполняют из него коллективные постройки, обыгрывание проходит с крупными игрушками.</a:t>
            </a:r>
          </a:p>
          <a:p>
            <a:endParaRPr lang="ru-RU" altLang="ru-RU" sz="2400" dirty="0" smtClean="0"/>
          </a:p>
        </p:txBody>
      </p:sp>
      <p:sp>
        <p:nvSpPr>
          <p:cNvPr id="512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2333445" cy="161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2693485" cy="24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7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55576" y="620862"/>
            <a:ext cx="2793057" cy="1223962"/>
          </a:xfrm>
        </p:spPr>
        <p:txBody>
          <a:bodyPr/>
          <a:lstStyle/>
          <a:p>
            <a:pPr>
              <a:defRPr/>
            </a:pPr>
            <a:r>
              <a:rPr lang="ru-RU" sz="1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 </a:t>
            </a:r>
            <a:r>
              <a:rPr lang="ru-RU" sz="1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используемый для конструирования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rot="161387">
            <a:off x="4355976" y="764704"/>
            <a:ext cx="3960440" cy="561662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1800" b="1" dirty="0" smtClean="0"/>
              <a:t>3.</a:t>
            </a:r>
            <a:r>
              <a:rPr lang="ru-RU" sz="1800" b="1" u="sng" dirty="0" smtClean="0"/>
              <a:t>Конструкторы </a:t>
            </a:r>
            <a:r>
              <a:rPr lang="ru-RU" sz="1800" b="1" u="sng" dirty="0"/>
              <a:t>«</a:t>
            </a:r>
            <a:r>
              <a:rPr lang="ru-RU" sz="1800" b="1" u="sng" dirty="0" err="1"/>
              <a:t>Лего</a:t>
            </a:r>
            <a:r>
              <a:rPr lang="ru-RU" sz="1800" b="1" u="sng" dirty="0"/>
              <a:t>»</a:t>
            </a:r>
            <a:r>
              <a:rPr lang="ru-RU" sz="1800" b="1" dirty="0"/>
              <a:t>. </a:t>
            </a:r>
            <a:r>
              <a:rPr lang="ru-RU" sz="1800" dirty="0" smtClean="0"/>
              <a:t>У </a:t>
            </a:r>
            <a:r>
              <a:rPr lang="ru-RU" sz="1800" dirty="0"/>
              <a:t>конструктора «</a:t>
            </a:r>
            <a:r>
              <a:rPr lang="ru-RU" sz="1800" dirty="0" err="1"/>
              <a:t>лего</a:t>
            </a:r>
            <a:r>
              <a:rPr lang="ru-RU" sz="1800" dirty="0"/>
              <a:t>» широкие возможности: можно </a:t>
            </a:r>
            <a:r>
              <a:rPr lang="ru-RU" sz="1800" dirty="0" err="1" smtClean="0"/>
              <a:t>конструи-ровать</a:t>
            </a:r>
            <a:r>
              <a:rPr lang="ru-RU" sz="1800" dirty="0" smtClean="0"/>
              <a:t> </a:t>
            </a:r>
            <a:r>
              <a:rPr lang="ru-RU" sz="1800" dirty="0"/>
              <a:t>на полу, на столе; постройки можно переносить и без труда </a:t>
            </a:r>
            <a:r>
              <a:rPr lang="ru-RU" sz="1800" dirty="0" smtClean="0"/>
              <a:t>видоизменять</a:t>
            </a:r>
            <a:r>
              <a:rPr lang="ru-RU" sz="1800" dirty="0"/>
              <a:t>, использовать в играх. Для «</a:t>
            </a:r>
            <a:r>
              <a:rPr lang="ru-RU" sz="1800" dirty="0" err="1"/>
              <a:t>лего</a:t>
            </a:r>
            <a:r>
              <a:rPr lang="ru-RU" sz="1800" dirty="0"/>
              <a:t>» характерны высокое качество, </a:t>
            </a:r>
            <a:r>
              <a:rPr lang="ru-RU" sz="1800" dirty="0" smtClean="0"/>
              <a:t>эстетичность</a:t>
            </a:r>
            <a:r>
              <a:rPr lang="ru-RU" sz="1800" dirty="0"/>
              <a:t>, необычная </a:t>
            </a:r>
            <a:r>
              <a:rPr lang="ru-RU" sz="1800" dirty="0" smtClean="0"/>
              <a:t>прочность, безопасность</a:t>
            </a:r>
            <a:r>
              <a:rPr lang="ru-RU" sz="1800" dirty="0"/>
              <a:t>.</a:t>
            </a:r>
          </a:p>
          <a:p>
            <a:pPr>
              <a:defRPr/>
            </a:pPr>
            <a:r>
              <a:rPr lang="ru-RU" sz="1800" dirty="0" smtClean="0"/>
              <a:t>4.</a:t>
            </a:r>
            <a:r>
              <a:rPr lang="ru-RU" sz="1800" dirty="0"/>
              <a:t> </a:t>
            </a:r>
            <a:r>
              <a:rPr lang="ru-RU" sz="1800" b="1" u="sng" dirty="0"/>
              <a:t>Плоские геометрические фигуры из картона, из пластика </a:t>
            </a:r>
            <a:r>
              <a:rPr lang="ru-RU" sz="1800" dirty="0"/>
              <a:t>(для плоскостного конструирования</a:t>
            </a:r>
            <a:r>
              <a:rPr lang="ru-RU" sz="1800" dirty="0" smtClean="0"/>
              <a:t>). Конструирование </a:t>
            </a:r>
            <a:r>
              <a:rPr lang="ru-RU" sz="1800" dirty="0"/>
              <a:t>проходит на столе, чаще используется данный материал для закрепления изученного материала.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i="1" dirty="0"/>
              <a:t>                                   </a:t>
            </a:r>
            <a:endParaRPr lang="ru-RU" sz="1800" dirty="0"/>
          </a:p>
          <a:p>
            <a:pPr>
              <a:defRPr/>
            </a:pPr>
            <a:endParaRPr lang="ru-RU" sz="2400" dirty="0"/>
          </a:p>
        </p:txBody>
      </p:sp>
      <p:sp>
        <p:nvSpPr>
          <p:cNvPr id="6148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21463"/>
          <a:stretch/>
        </p:blipFill>
        <p:spPr bwMode="auto">
          <a:xfrm>
            <a:off x="1187624" y="1988840"/>
            <a:ext cx="2993452" cy="295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2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56639">
            <a:off x="4528344" y="830039"/>
            <a:ext cx="36994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/>
              <a:t>5. </a:t>
            </a:r>
            <a:r>
              <a:rPr lang="ru-RU" altLang="ru-RU" b="1" u="sng" dirty="0" smtClean="0"/>
              <a:t>Крупные </a:t>
            </a:r>
            <a:r>
              <a:rPr lang="ru-RU" altLang="ru-RU" b="1" u="sng" dirty="0"/>
              <a:t>мягкие  модули  </a:t>
            </a:r>
            <a:r>
              <a:rPr lang="ru-RU" altLang="ru-RU" b="1" u="sng" dirty="0" smtClean="0"/>
              <a:t>для напольного</a:t>
            </a:r>
            <a:r>
              <a:rPr lang="ru-RU" altLang="ru-RU" b="1" dirty="0"/>
              <a:t> </a:t>
            </a:r>
            <a:r>
              <a:rPr lang="ru-RU" altLang="ru-RU" b="1" u="sng" dirty="0" smtClean="0"/>
              <a:t>конструирования</a:t>
            </a:r>
            <a:r>
              <a:rPr lang="ru-RU" altLang="ru-RU" dirty="0"/>
              <a:t>.  </a:t>
            </a:r>
            <a:endParaRPr lang="ru-RU" altLang="ru-RU" dirty="0" smtClean="0"/>
          </a:p>
          <a:p>
            <a:pPr algn="just"/>
            <a:r>
              <a:rPr lang="ru-RU" altLang="ru-RU" dirty="0" smtClean="0"/>
              <a:t>Чаще </a:t>
            </a:r>
            <a:r>
              <a:rPr lang="ru-RU" altLang="ru-RU" dirty="0"/>
              <a:t>используется для </a:t>
            </a:r>
            <a:r>
              <a:rPr lang="ru-RU" altLang="ru-RU" dirty="0" smtClean="0"/>
              <a:t>коллективного конструирования</a:t>
            </a:r>
            <a:r>
              <a:rPr lang="ru-RU" altLang="ru-RU" dirty="0"/>
              <a:t>. Обыгрывание можно проводить с самими детьми, что им очень нравится.</a:t>
            </a:r>
          </a:p>
        </p:txBody>
      </p:sp>
      <p:sp>
        <p:nvSpPr>
          <p:cNvPr id="6" name="Прямоугольник 5"/>
          <p:cNvSpPr/>
          <p:nvPr/>
        </p:nvSpPr>
        <p:spPr>
          <a:xfrm rot="156555">
            <a:off x="4692341" y="3470023"/>
            <a:ext cx="3479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/>
              <a:t>6</a:t>
            </a:r>
            <a:r>
              <a:rPr lang="ru-RU" b="1" dirty="0" smtClean="0"/>
              <a:t>. </a:t>
            </a:r>
            <a:r>
              <a:rPr lang="ru-RU" b="1" u="sng" dirty="0" smtClean="0"/>
              <a:t>Другой </a:t>
            </a:r>
            <a:r>
              <a:rPr lang="ru-RU" b="1" u="sng" dirty="0"/>
              <a:t>разнообразный материал</a:t>
            </a:r>
            <a:r>
              <a:rPr lang="ru-RU" b="1" dirty="0"/>
              <a:t>:</a:t>
            </a:r>
          </a:p>
          <a:p>
            <a:pPr algn="just">
              <a:defRPr/>
            </a:pPr>
            <a:r>
              <a:rPr lang="ru-RU" dirty="0"/>
              <a:t>      Для конструирования можно </a:t>
            </a:r>
            <a:r>
              <a:rPr lang="ru-RU" dirty="0" smtClean="0"/>
              <a:t>использовать </a:t>
            </a:r>
            <a:r>
              <a:rPr lang="ru-RU" dirty="0"/>
              <a:t>различные материалы, </a:t>
            </a:r>
            <a:r>
              <a:rPr lang="ru-RU" dirty="0" smtClean="0"/>
              <a:t>все </a:t>
            </a:r>
            <a:r>
              <a:rPr lang="ru-RU" dirty="0"/>
              <a:t>зависит от поставленной задачи </a:t>
            </a:r>
            <a:r>
              <a:rPr lang="ru-RU" dirty="0" smtClean="0"/>
              <a:t>на </a:t>
            </a:r>
            <a:r>
              <a:rPr lang="ru-RU" dirty="0"/>
              <a:t>занятии и от нашей фантазии.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254">
            <a:off x="1115616" y="2014011"/>
            <a:ext cx="3210838" cy="356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13558" y="908720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 используемый для конструирования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5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-60000">
            <a:off x="824066" y="762280"/>
            <a:ext cx="3457115" cy="43575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СОДЕРЖАНИЕ ОБУЧЕНИЯ</a:t>
            </a: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 rot="-60000">
            <a:off x="826519" y="1259718"/>
            <a:ext cx="3529111" cy="490585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  раннем возрасте </a:t>
            </a:r>
            <a:r>
              <a:rPr lang="ru-RU" dirty="0" err="1" smtClean="0"/>
              <a:t>конструи-рование</a:t>
            </a:r>
            <a:r>
              <a:rPr lang="ru-RU" dirty="0" smtClean="0"/>
              <a:t> носит сюжетный характер, т.к. тесно связано с сюжетно - отобразительной игрой. Воспитатель разыгрывает </a:t>
            </a:r>
            <a:r>
              <a:rPr lang="ru-RU" dirty="0" err="1" smtClean="0"/>
              <a:t>неслож-ные</a:t>
            </a:r>
            <a:r>
              <a:rPr lang="ru-RU" dirty="0" smtClean="0"/>
              <a:t> сюжеты (куклы гуляют и отдыхают; куклы обедают; прилетели птички и сели на забор и на ворота; машины едут по дорожке и заезжают в гараж и т.п.) и вовлекает в них детей. </a:t>
            </a:r>
          </a:p>
          <a:p>
            <a:pPr algn="just"/>
            <a:r>
              <a:rPr lang="ru-RU" dirty="0" smtClean="0"/>
              <a:t>Постройки не должны быть сложными. Важно, чтобы дети могли сооружать эти постройки для своих игр, запоминали и применяли приемы </a:t>
            </a:r>
            <a:r>
              <a:rPr lang="ru-RU" dirty="0" err="1" smtClean="0"/>
              <a:t>конструиро-вания</a:t>
            </a:r>
            <a:r>
              <a:rPr lang="ru-RU" dirty="0" smtClean="0"/>
              <a:t>, последовательность в выполнении, умели выбирать нужные детали при </a:t>
            </a:r>
            <a:r>
              <a:rPr lang="ru-RU" dirty="0" err="1" smtClean="0"/>
              <a:t>самостоя-тельной</a:t>
            </a:r>
            <a:r>
              <a:rPr lang="ru-RU" dirty="0" smtClean="0"/>
              <a:t> стройке</a:t>
            </a:r>
          </a:p>
          <a:p>
            <a:pPr algn="just"/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926" r="1926"/>
          <a:stretch>
            <a:fillRect/>
          </a:stretch>
        </p:blipFill>
        <p:spPr bwMode="auto">
          <a:xfrm rot="60000">
            <a:off x="4716891" y="693768"/>
            <a:ext cx="3241124" cy="554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-60000">
            <a:off x="683115" y="615703"/>
            <a:ext cx="3889097" cy="500208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solidFill>
                  <a:srgbClr val="FF0000"/>
                </a:solidFill>
              </a:rPr>
              <a:t>МЕТОДЫ И ПРИЕМЫ ОБУЧЕНИЯ</a:t>
            </a: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rot="60000">
            <a:off x="4427019" y="765752"/>
            <a:ext cx="3818356" cy="5470516"/>
          </a:xfrm>
        </p:spPr>
        <p:txBody>
          <a:bodyPr anchor="t">
            <a:noAutofit/>
          </a:bodyPr>
          <a:lstStyle/>
          <a:p>
            <a:r>
              <a:rPr lang="ru-RU" sz="1500" b="1" dirty="0" smtClean="0">
                <a:solidFill>
                  <a:srgbClr val="FF0000"/>
                </a:solidFill>
              </a:rPr>
              <a:t>Пример: </a:t>
            </a:r>
            <a:r>
              <a:rPr lang="ru-RU" sz="1500" dirty="0" smtClean="0"/>
              <a:t>вышла Машенька пройтись, </a:t>
            </a:r>
            <a:br>
              <a:rPr lang="ru-RU" sz="1500" dirty="0" smtClean="0"/>
            </a:br>
            <a:r>
              <a:rPr lang="ru-RU" sz="1500" dirty="0" smtClean="0"/>
              <a:t>погулять по дорожке, а дорожки-то и </a:t>
            </a:r>
            <a:br>
              <a:rPr lang="ru-RU" sz="1500" dirty="0" smtClean="0"/>
            </a:br>
            <a:r>
              <a:rPr lang="ru-RU" sz="1500" dirty="0" smtClean="0"/>
              <a:t>нет. Что нужно сделать? Построить </a:t>
            </a:r>
            <a:br>
              <a:rPr lang="ru-RU" sz="1500" dirty="0" smtClean="0"/>
            </a:br>
            <a:r>
              <a:rPr lang="ru-RU" sz="1500" dirty="0" smtClean="0"/>
              <a:t>дорожку. Какого цвета будем строить </a:t>
            </a:r>
            <a:br>
              <a:rPr lang="ru-RU" sz="1500" dirty="0" smtClean="0"/>
            </a:br>
            <a:r>
              <a:rPr lang="ru-RU" sz="1500" dirty="0" smtClean="0"/>
              <a:t>дорожку? (желтого). Возьмите по </a:t>
            </a:r>
            <a:br>
              <a:rPr lang="ru-RU" sz="1500" dirty="0" smtClean="0"/>
            </a:br>
            <a:r>
              <a:rPr lang="ru-RU" sz="1500" dirty="0" smtClean="0"/>
              <a:t>желтому кирпичику и приставьте </a:t>
            </a:r>
            <a:br>
              <a:rPr lang="ru-RU" sz="1500" dirty="0" smtClean="0"/>
            </a:br>
            <a:r>
              <a:rPr lang="ru-RU" sz="1500" dirty="0" smtClean="0"/>
              <a:t>кирпичики друг к другу вот так (показ). Вот какая длинная дорожка </a:t>
            </a:r>
            <a:br>
              <a:rPr lang="ru-RU" sz="1500" dirty="0" smtClean="0"/>
            </a:br>
            <a:r>
              <a:rPr lang="ru-RU" sz="1500" dirty="0" smtClean="0"/>
              <a:t>получилась. Иди, Машенька, гуляй. </a:t>
            </a:r>
            <a:br>
              <a:rPr lang="ru-RU" sz="1500" dirty="0" smtClean="0"/>
            </a:br>
            <a:r>
              <a:rPr lang="ru-RU" sz="1500" dirty="0" smtClean="0"/>
              <a:t>Топ-топ-топ… Гуляла Маша, гуляла и </a:t>
            </a:r>
            <a:br>
              <a:rPr lang="ru-RU" sz="1500" dirty="0" smtClean="0"/>
            </a:br>
            <a:r>
              <a:rPr lang="ru-RU" sz="1500" dirty="0" smtClean="0"/>
              <a:t>устала. Давайте построим скамейку. Я  возьму ( что?) кубик, поставлю </a:t>
            </a:r>
            <a:br>
              <a:rPr lang="ru-RU" sz="1500" dirty="0" smtClean="0"/>
            </a:br>
            <a:r>
              <a:rPr lang="ru-RU" sz="1500" dirty="0" smtClean="0"/>
              <a:t>рядом еще  ( что?) кубик, а сверху</a:t>
            </a:r>
            <a:br>
              <a:rPr lang="ru-RU" sz="1500" dirty="0" smtClean="0"/>
            </a:br>
            <a:r>
              <a:rPr lang="ru-RU" sz="1500" dirty="0" smtClean="0"/>
              <a:t> положу  (что?) кирпич. Вот и готова </a:t>
            </a:r>
            <a:br>
              <a:rPr lang="ru-RU" sz="1500" dirty="0" smtClean="0"/>
            </a:br>
            <a:r>
              <a:rPr lang="ru-RU" sz="1500" dirty="0" smtClean="0"/>
              <a:t>скамейка.  Садись, Маша, отдыхай. А </a:t>
            </a:r>
            <a:br>
              <a:rPr lang="ru-RU" sz="1500" dirty="0" smtClean="0"/>
            </a:br>
            <a:r>
              <a:rPr lang="ru-RU" sz="1500" dirty="0" smtClean="0"/>
              <a:t>пока Маша отдыхает, постройте </a:t>
            </a:r>
            <a:br>
              <a:rPr lang="ru-RU" sz="1500" dirty="0" smtClean="0"/>
            </a:br>
            <a:r>
              <a:rPr lang="ru-RU" sz="1500" dirty="0" smtClean="0"/>
              <a:t>дорожки и скамейки для машинных </a:t>
            </a:r>
            <a:br>
              <a:rPr lang="ru-RU" sz="1500" dirty="0" smtClean="0"/>
            </a:br>
            <a:r>
              <a:rPr lang="ru-RU" sz="1500" dirty="0" smtClean="0"/>
              <a:t>подружек). </a:t>
            </a:r>
          </a:p>
          <a:p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После игры воспитатель просит детей собрать детали в коробку. </a:t>
            </a:r>
            <a:endParaRPr lang="ru-RU" sz="1500" i="1" dirty="0"/>
          </a:p>
        </p:txBody>
      </p:sp>
      <p:sp>
        <p:nvSpPr>
          <p:cNvPr id="7" name="Содержимое 6"/>
          <p:cNvSpPr>
            <a:spLocks noGrp="1"/>
          </p:cNvSpPr>
          <p:nvPr>
            <p:ph type="body" sz="half" idx="2"/>
          </p:nvPr>
        </p:nvSpPr>
        <p:spPr>
          <a:xfrm rot="-60000">
            <a:off x="831585" y="1333556"/>
            <a:ext cx="3453344" cy="4907109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/>
              <a:t>Используются </a:t>
            </a:r>
            <a:r>
              <a:rPr lang="ru-RU" sz="1400" dirty="0" smtClean="0">
                <a:solidFill>
                  <a:srgbClr val="FF0000"/>
                </a:solidFill>
              </a:rPr>
              <a:t>игровые методы </a:t>
            </a:r>
            <a:r>
              <a:rPr lang="ru-RU" sz="1400" dirty="0" smtClean="0"/>
              <a:t>- сюрпризный момент, приход персонажа.  Обязательно </a:t>
            </a:r>
            <a:r>
              <a:rPr lang="ru-RU" sz="1400" dirty="0" err="1" smtClean="0"/>
              <a:t>исполь-зование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художественного слова</a:t>
            </a:r>
            <a:r>
              <a:rPr lang="ru-RU" sz="1400" dirty="0" smtClean="0"/>
              <a:t> (потешки, короткие стишки). Разыгрывая сюжет и вовлекая в него детей, воспитатель </a:t>
            </a:r>
            <a:r>
              <a:rPr lang="ru-RU" sz="1400" dirty="0" smtClean="0">
                <a:solidFill>
                  <a:srgbClr val="FF0000"/>
                </a:solidFill>
              </a:rPr>
              <a:t>называет постройку, детали и свои действия с ними</a:t>
            </a:r>
            <a:r>
              <a:rPr lang="ru-RU" sz="1400" dirty="0" smtClean="0"/>
              <a:t>. Постоянно побуждает детей тоже называть постройку, строительные детали и действия с ними, пространственное </a:t>
            </a:r>
            <a:r>
              <a:rPr lang="ru-RU" sz="1400" dirty="0" err="1" smtClean="0"/>
              <a:t>располо-жение</a:t>
            </a:r>
            <a:r>
              <a:rPr lang="ru-RU" sz="1400" dirty="0" smtClean="0"/>
              <a:t> деталей (рядом, сверху, снизу и т.д.), используя </a:t>
            </a:r>
            <a:r>
              <a:rPr lang="ru-RU" sz="1400" dirty="0" smtClean="0">
                <a:solidFill>
                  <a:srgbClr val="FF0000"/>
                </a:solidFill>
              </a:rPr>
              <a:t>прямые вопросы</a:t>
            </a:r>
            <a:r>
              <a:rPr lang="ru-RU" sz="1400" dirty="0" smtClean="0"/>
              <a:t>. Показывает приемы обыгрывания постройки. </a:t>
            </a:r>
          </a:p>
          <a:p>
            <a:pPr algn="just"/>
            <a:r>
              <a:rPr lang="ru-RU" sz="1400" i="1" dirty="0" smtClean="0"/>
              <a:t>Для обыгрывания нужны мелкие игрушки, соответствующие размеру строительного материала для обыгрывания построек. Оценка действиям детей в конце занятия  дается положительная.</a:t>
            </a:r>
          </a:p>
          <a:p>
            <a:pPr>
              <a:spcBef>
                <a:spcPts val="0"/>
              </a:spcBef>
              <a:buNone/>
            </a:pP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-171400"/>
            <a:ext cx="3240088" cy="792162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Усложнения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755576" y="2144172"/>
            <a:ext cx="7941568" cy="4437062"/>
          </a:xfrm>
        </p:spPr>
        <p:txBody>
          <a:bodyPr/>
          <a:lstStyle/>
          <a:p>
            <a:r>
              <a:rPr lang="ru-RU" altLang="ru-RU" sz="2000" dirty="0" smtClean="0"/>
              <a:t>От занятия к занятию систематически и последовательно задания усложняются, дети получают новые конструктивные навыки. Их знания и умения закрепляются в играх. Воспитатель в присутствии детей сооружает различные постройки, побуждая их принять участие в этой деятельности Одним малышам он советует построить скамеечку, чтобы усадить кукол, другим – автомобиль для зайки.</a:t>
            </a:r>
          </a:p>
          <a:p>
            <a:r>
              <a:rPr lang="ru-RU" altLang="ru-RU" sz="2000" dirty="0" smtClean="0"/>
              <a:t>В ходе игр детей со строительным материалом, нужно поддерживать между ними добрые отношения: учить не мешать друг другу, делиться игрушками, отзываться на просьбу сверстника.</a:t>
            </a:r>
          </a:p>
          <a:p>
            <a:r>
              <a:rPr lang="ru-RU" altLang="ru-RU" sz="2000" dirty="0" smtClean="0"/>
              <a:t>Обходимо также воспитывать у детей бережное отношение к игрушкам, развивать привычку убирать их на место.</a:t>
            </a:r>
          </a:p>
          <a:p>
            <a:endParaRPr lang="ru-RU" altLang="ru-RU" sz="24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20330"/>
            <a:ext cx="1954038" cy="137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20330"/>
            <a:ext cx="1907464" cy="139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1196</TotalTime>
  <Words>805</Words>
  <Application>Microsoft Office PowerPoint</Application>
  <PresentationFormat>Экран (4:3)</PresentationFormat>
  <Paragraphs>71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МЕТОДИКА ОБУЧЕНИЯ  ДЕТЕЙ  КОНСТРУИРОВАНИЮ</vt:lpstr>
      <vt:lpstr>В процессе конструктивной деятельности у детей формируются обобщенные представления </vt:lpstr>
      <vt:lpstr> ЗАДАЧИ ОБУЧЕНИЯ ДЕТЕЙ 3-ГО ГОДА ЖИЗНИ КОНСТРУИРОВАНИЮ </vt:lpstr>
      <vt:lpstr>Материал используемый для конструирования </vt:lpstr>
      <vt:lpstr>Материал используемый для конструирования </vt:lpstr>
      <vt:lpstr>Презентация PowerPoint</vt:lpstr>
      <vt:lpstr>СОДЕРЖАНИЕ ОБУЧЕНИЯ</vt:lpstr>
      <vt:lpstr>МЕТОДЫ И ПРИЕМЫ ОБУЧЕНИЯ</vt:lpstr>
      <vt:lpstr>Усложнения</vt:lpstr>
      <vt:lpstr>Презентация PowerPoint</vt:lpstr>
      <vt:lpstr>СВОДНАЯ ТАБЛИЦА ПО СОДЕРЖАНИЮ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ИННОВАЦИОННЫХ ОБРАЗОВАТЕЛЬНЫХ ТЕХНОЛОГИЙ В ПОДГОТОВКЕ КОМПЕТЕНТНЫХ СПЕЦИАЛИСТОВ</dc:title>
  <dc:creator>Lena</dc:creator>
  <cp:lastModifiedBy>Марина</cp:lastModifiedBy>
  <cp:revision>81</cp:revision>
  <dcterms:created xsi:type="dcterms:W3CDTF">2014-05-28T18:27:19Z</dcterms:created>
  <dcterms:modified xsi:type="dcterms:W3CDTF">2020-06-15T10:36:22Z</dcterms:modified>
</cp:coreProperties>
</file>