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A212F0D-0EDA-4323-8AC6-798EFAA6E101}" type="datetimeFigureOut">
              <a:rPr lang="ru-RU" smtClean="0"/>
              <a:pPr/>
              <a:t>21.04.2022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EF34DA8-7A4C-4CB5-BA92-06B0847B09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2F0D-0EDA-4323-8AC6-798EFAA6E101}" type="datetimeFigureOut">
              <a:rPr lang="ru-RU" smtClean="0"/>
              <a:pPr/>
              <a:t>21.04.2022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4DA8-7A4C-4CB5-BA92-06B0847B09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2F0D-0EDA-4323-8AC6-798EFAA6E101}" type="datetimeFigureOut">
              <a:rPr lang="ru-RU" smtClean="0"/>
              <a:pPr/>
              <a:t>21.04.2022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4DA8-7A4C-4CB5-BA92-06B0847B09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2F0D-0EDA-4323-8AC6-798EFAA6E101}" type="datetimeFigureOut">
              <a:rPr lang="ru-RU" smtClean="0"/>
              <a:pPr/>
              <a:t>21.04.2022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4DA8-7A4C-4CB5-BA92-06B0847B09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2F0D-0EDA-4323-8AC6-798EFAA6E101}" type="datetimeFigureOut">
              <a:rPr lang="ru-RU" smtClean="0"/>
              <a:pPr/>
              <a:t>21.04.2022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4DA8-7A4C-4CB5-BA92-06B0847B09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2F0D-0EDA-4323-8AC6-798EFAA6E101}" type="datetimeFigureOut">
              <a:rPr lang="ru-RU" smtClean="0"/>
              <a:pPr/>
              <a:t>21.04.2022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4DA8-7A4C-4CB5-BA92-06B0847B09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A212F0D-0EDA-4323-8AC6-798EFAA6E101}" type="datetimeFigureOut">
              <a:rPr lang="ru-RU" smtClean="0"/>
              <a:pPr/>
              <a:t>21.04.2022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EF34DA8-7A4C-4CB5-BA92-06B0847B090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A212F0D-0EDA-4323-8AC6-798EFAA6E101}" type="datetimeFigureOut">
              <a:rPr lang="ru-RU" smtClean="0"/>
              <a:pPr/>
              <a:t>21.04.2022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3EF34DA8-7A4C-4CB5-BA92-06B0847B09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2F0D-0EDA-4323-8AC6-798EFAA6E101}" type="datetimeFigureOut">
              <a:rPr lang="ru-RU" smtClean="0"/>
              <a:pPr/>
              <a:t>21.04.2022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4DA8-7A4C-4CB5-BA92-06B0847B09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2F0D-0EDA-4323-8AC6-798EFAA6E101}" type="datetimeFigureOut">
              <a:rPr lang="ru-RU" smtClean="0"/>
              <a:pPr/>
              <a:t>21.04.2022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4DA8-7A4C-4CB5-BA92-06B0847B09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2F0D-0EDA-4323-8AC6-798EFAA6E101}" type="datetimeFigureOut">
              <a:rPr lang="ru-RU" smtClean="0"/>
              <a:pPr/>
              <a:t>21.04.2022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34DA8-7A4C-4CB5-BA92-06B0847B09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A212F0D-0EDA-4323-8AC6-798EFAA6E101}" type="datetimeFigureOut">
              <a:rPr lang="ru-RU" smtClean="0"/>
              <a:pPr/>
              <a:t>21.04.2022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EF34DA8-7A4C-4CB5-BA92-06B0847B090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Воспитываем гражданина</a:t>
            </a:r>
            <a:endParaRPr lang="ru-RU" dirty="0"/>
          </a:p>
        </p:txBody>
      </p:sp>
      <p:pic>
        <p:nvPicPr>
          <p:cNvPr id="6146" name="Picture 2" descr="Фото счастливых детей - Дет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548680"/>
            <a:ext cx="4042420" cy="2522471"/>
          </a:xfrm>
          <a:prstGeom prst="rect">
            <a:avLst/>
          </a:prstGeom>
          <a:noFill/>
        </p:spPr>
      </p:pic>
      <p:pic>
        <p:nvPicPr>
          <p:cNvPr id="6148" name="Picture 4" descr="аист - Елена Геннадьевна Мигаль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88640"/>
            <a:ext cx="2065412" cy="1741832"/>
          </a:xfrm>
          <a:prstGeom prst="rect">
            <a:avLst/>
          </a:prstGeom>
          <a:noFill/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404664"/>
          <a:ext cx="822960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392"/>
                <a:gridCol w="4701208"/>
              </a:tblGrid>
              <a:tr h="1274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Старшая группа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Формирование представлений о: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том, как живут люди в Республике Беларусь, как помогают друг другу; какие трудности возникают в жизни инвалидов, пожилых людей;</a:t>
                      </a:r>
                    </a:p>
                    <a:p>
                      <a:r>
                        <a:rPr kumimoji="0" lang="ru-RU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географическом расположении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Республики Беларусь, с какими государствами граничит;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государственных символах белорусского государства (флаг, герб, гимн), символах Беларуси (сосна, зубр, аист, цветок льна, клевера, василек);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государственных и народных праздниках; декоративно-прикладном искусстве; народном кукольном театре;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достопримечательностях родного города, села, столицы республики, своей Родины.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Формируемые умения: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Средняя группа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Старшая группа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приобщение к празднованию основных праздничных дат государства.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рассказать о своей семье, детском саде.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 smtClean="0"/>
              <a:t>Показатели Образовательных стандартов дошкольного образования</a:t>
            </a:r>
            <a:endParaRPr lang="ru-RU" sz="30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2835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040230">
                <a:tc>
                  <a:txBody>
                    <a:bodyPr/>
                    <a:lstStyle/>
                    <a:p>
                      <a:r>
                        <a:rPr lang="ru-RU" dirty="0" smtClean="0"/>
                        <a:t>Первая младшая группа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Вторая</a:t>
                      </a:r>
                      <a:r>
                        <a:rPr lang="ru-RU" baseline="0" dirty="0" smtClean="0"/>
                        <a:t> младшая группа</a:t>
                      </a:r>
                      <a:endParaRPr lang="ru-RU" dirty="0"/>
                    </a:p>
                  </a:txBody>
                  <a:tcPr/>
                </a:tc>
              </a:tr>
              <a:tr h="179546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Проявляет интерес к активному взаимодействию с детьми. Вступает в совместную со взрослым и сверстниками деятельность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Имеет представление о том, в какой стране живет. Знаком с растительным и животным миром Беларуси. Знает некоторые народные праздники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 smtClean="0"/>
              <a:t>Показатели Образовательных стандартов дошкольного образования</a:t>
            </a:r>
            <a:endParaRPr lang="ru-RU" sz="3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565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698911"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Средняя группа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Старшая группа</a:t>
                      </a:r>
                      <a:endParaRPr lang="ru-RU" dirty="0"/>
                    </a:p>
                  </a:txBody>
                  <a:tcPr/>
                </a:tc>
              </a:tr>
              <a:tr h="32169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Знает, что живет в Беларуси, Минск — столица Беларуси, в Беларуси живут белорусы, они говорят на белорусском и русском языках. Имеет представление о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празднова-нии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основных праздничных дат государства. Знает государственные флаг, герб, гимн, белорусские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праздни-ки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Знает, как живут люди в Беларуси, как люди помогают друг другу. Знаком с символами белорусского государства (сосна, зубр, аист, цветок льна, клевера, василек). Знает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достопримечатель-ности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своего города (села), своей Родины. Знаком с этническими признаками жителей республики, языком народа, лучшими качествами белорусов (доброта, отзывчивость и т.д.)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Педагогические стратегии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424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Первая младшая группа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Вторая младшая группа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900" dirty="0">
                          <a:latin typeface="Times New Roman"/>
                          <a:ea typeface="Calibri"/>
                          <a:cs typeface="Times New Roman"/>
                        </a:rPr>
                        <a:t>Поддержка потребности ребенка в общении и сотрудничестве со </a:t>
                      </a:r>
                      <a:r>
                        <a:rPr lang="ru-RU" sz="1900" dirty="0" err="1">
                          <a:latin typeface="Times New Roman"/>
                          <a:ea typeface="Calibri"/>
                          <a:cs typeface="Times New Roman"/>
                        </a:rPr>
                        <a:t>взрос-лыми</a:t>
                      </a:r>
                      <a:r>
                        <a:rPr lang="ru-RU" sz="1900" dirty="0">
                          <a:latin typeface="Times New Roman"/>
                          <a:ea typeface="Calibri"/>
                          <a:cs typeface="Times New Roman"/>
                        </a:rPr>
                        <a:t>. Поощрение желания вступать в контакт со сверстниками: побуждение малышей к игре рядом и вместе со сверстниками. Поддержка каждого </a:t>
                      </a:r>
                      <a:r>
                        <a:rPr lang="ru-RU" sz="1900" dirty="0" smtClean="0">
                          <a:latin typeface="Times New Roman"/>
                          <a:ea typeface="Calibri"/>
                          <a:cs typeface="Times New Roman"/>
                        </a:rPr>
                        <a:t>проявления </a:t>
                      </a:r>
                      <a:r>
                        <a:rPr lang="ru-RU" sz="1900" dirty="0">
                          <a:latin typeface="Times New Roman"/>
                          <a:ea typeface="Calibri"/>
                          <a:cs typeface="Times New Roman"/>
                        </a:rPr>
                        <a:t>ребенком </a:t>
                      </a:r>
                      <a:r>
                        <a:rPr lang="ru-RU" sz="1900" dirty="0" err="1">
                          <a:latin typeface="Times New Roman"/>
                          <a:ea typeface="Calibri"/>
                          <a:cs typeface="Times New Roman"/>
                        </a:rPr>
                        <a:t>добро-желательности</a:t>
                      </a:r>
                      <a:r>
                        <a:rPr lang="ru-RU" sz="1900" dirty="0">
                          <a:latin typeface="Times New Roman"/>
                          <a:ea typeface="Calibri"/>
                          <a:cs typeface="Times New Roman"/>
                        </a:rPr>
                        <a:t>. Поддержка общей высокой самооценки ребенка, которая ярко эмоционально окрашена и связана с его стремлением быть хорошим. </a:t>
                      </a:r>
                      <a:r>
                        <a:rPr lang="ru-RU" sz="1900" dirty="0" smtClean="0">
                          <a:latin typeface="Times New Roman"/>
                          <a:ea typeface="Calibri"/>
                          <a:cs typeface="Times New Roman"/>
                        </a:rPr>
                        <a:t>Положительное </a:t>
                      </a:r>
                      <a:r>
                        <a:rPr lang="ru-RU" sz="1900" dirty="0">
                          <a:latin typeface="Times New Roman"/>
                          <a:ea typeface="Calibri"/>
                          <a:cs typeface="Times New Roman"/>
                        </a:rPr>
                        <a:t>оценивание тех или иных действий и поступков малыша</a:t>
                      </a:r>
                      <a:endParaRPr lang="ru-RU" sz="1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900" dirty="0">
                          <a:latin typeface="Times New Roman"/>
                          <a:ea typeface="Calibri"/>
                          <a:cs typeface="Times New Roman"/>
                        </a:rPr>
                        <a:t>Ознакомление с </a:t>
                      </a:r>
                      <a:r>
                        <a:rPr lang="ru-RU" sz="1900" dirty="0" smtClean="0">
                          <a:latin typeface="Times New Roman"/>
                          <a:ea typeface="Calibri"/>
                          <a:cs typeface="Times New Roman"/>
                        </a:rPr>
                        <a:t>растительным </a:t>
                      </a:r>
                      <a:r>
                        <a:rPr lang="ru-RU" sz="1900" dirty="0">
                          <a:latin typeface="Times New Roman"/>
                          <a:ea typeface="Calibri"/>
                          <a:cs typeface="Times New Roman"/>
                        </a:rPr>
                        <a:t>и животным миром Беларуси. Посещение </a:t>
                      </a:r>
                      <a:r>
                        <a:rPr lang="ru-RU" sz="1900" dirty="0" smtClean="0">
                          <a:latin typeface="Times New Roman"/>
                          <a:ea typeface="Calibri"/>
                          <a:cs typeface="Times New Roman"/>
                        </a:rPr>
                        <a:t>народных </a:t>
                      </a:r>
                      <a:r>
                        <a:rPr lang="ru-RU" sz="1900" dirty="0">
                          <a:latin typeface="Times New Roman"/>
                          <a:ea typeface="Calibri"/>
                          <a:cs typeface="Times New Roman"/>
                        </a:rPr>
                        <a:t>праздников. </a:t>
                      </a:r>
                      <a:r>
                        <a:rPr lang="ru-RU" sz="1900" dirty="0" smtClean="0">
                          <a:latin typeface="Times New Roman"/>
                          <a:ea typeface="Calibri"/>
                          <a:cs typeface="Times New Roman"/>
                        </a:rPr>
                        <a:t>Приобщение </a:t>
                      </a:r>
                      <a:r>
                        <a:rPr lang="ru-RU" sz="1900" dirty="0">
                          <a:latin typeface="Times New Roman"/>
                          <a:ea typeface="Calibri"/>
                          <a:cs typeface="Times New Roman"/>
                        </a:rPr>
                        <a:t>ребенка к </a:t>
                      </a:r>
                      <a:r>
                        <a:rPr lang="ru-RU" sz="1900" dirty="0" smtClean="0">
                          <a:latin typeface="Times New Roman"/>
                          <a:ea typeface="Calibri"/>
                          <a:cs typeface="Times New Roman"/>
                        </a:rPr>
                        <a:t>празднованию </a:t>
                      </a:r>
                      <a:r>
                        <a:rPr lang="ru-RU" sz="1900" dirty="0">
                          <a:latin typeface="Times New Roman"/>
                          <a:ea typeface="Calibri"/>
                          <a:cs typeface="Times New Roman"/>
                        </a:rPr>
                        <a:t>основных </a:t>
                      </a:r>
                      <a:r>
                        <a:rPr lang="ru-RU" sz="1900" dirty="0" smtClean="0">
                          <a:latin typeface="Times New Roman"/>
                          <a:ea typeface="Calibri"/>
                          <a:cs typeface="Times New Roman"/>
                        </a:rPr>
                        <a:t>праздничных </a:t>
                      </a:r>
                      <a:r>
                        <a:rPr lang="ru-RU" sz="1900" dirty="0">
                          <a:latin typeface="Times New Roman"/>
                          <a:ea typeface="Calibri"/>
                          <a:cs typeface="Times New Roman"/>
                        </a:rPr>
                        <a:t>дат государства</a:t>
                      </a:r>
                      <a:endParaRPr lang="ru-RU" sz="1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Педагогические стратегии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3723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Средняя группа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Старшая группа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Формирование </a:t>
                      </a: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представлений 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о Беларуси, </a:t>
                      </a: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знакомство 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с белорусскими народными и </a:t>
                      </a: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государственными 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праздниками, </a:t>
                      </a: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государственными 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символами; обогащение знаниями о своем городе (поселке)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Знакомство с родными местами (дом, двор, детский сад, улицы города, интересные места в нем). Формирование образа малой родины, содействие </a:t>
                      </a: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накоплению 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радостных, </a:t>
                      </a: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счастливых </a:t>
                      </a:r>
                      <a:r>
                        <a:rPr lang="ru-RU" sz="2000" dirty="0" err="1" smtClean="0">
                          <a:latin typeface="Times New Roman"/>
                          <a:ea typeface="Calibri"/>
                          <a:cs typeface="Times New Roman"/>
                        </a:rPr>
                        <a:t>воспомина-ний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Знакомство 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с людьми,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просла-вившими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нашу Родину: просветителями, </a:t>
                      </a: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национальными 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героями, </a:t>
                      </a: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деятелями 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искусства, учеными, космонавтами и т.д.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Рекомендуемые учебные издания: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Серия учебных наглядных пособий «Страницы родной земли:</a:t>
            </a:r>
            <a:endParaRPr lang="ru-RU" sz="2000" dirty="0" smtClean="0"/>
          </a:p>
          <a:p>
            <a:pPr lvl="1"/>
            <a:r>
              <a:rPr lang="ru-RU" sz="2800" dirty="0" smtClean="0">
                <a:solidFill>
                  <a:schemeClr val="tx1"/>
                </a:solidFill>
              </a:rPr>
              <a:t>Гракова, К.Г. Твоя столица: заводы и фабрики Минска: </a:t>
            </a:r>
            <a:r>
              <a:rPr lang="ru-RU" sz="2800" dirty="0" err="1" smtClean="0">
                <a:solidFill>
                  <a:schemeClr val="tx1"/>
                </a:solidFill>
              </a:rPr>
              <a:t>учеб.наглядное</a:t>
            </a:r>
            <a:r>
              <a:rPr lang="ru-RU" sz="2800" dirty="0" smtClean="0">
                <a:solidFill>
                  <a:schemeClr val="tx1"/>
                </a:solidFill>
              </a:rPr>
              <a:t> пособие для педагогов учреждений </a:t>
            </a:r>
            <a:r>
              <a:rPr lang="ru-RU" sz="2800" dirty="0" err="1" smtClean="0">
                <a:solidFill>
                  <a:schemeClr val="tx1"/>
                </a:solidFill>
              </a:rPr>
              <a:t>дошк.образования</a:t>
            </a:r>
            <a:r>
              <a:rPr lang="ru-RU" sz="2800" dirty="0" smtClean="0">
                <a:solidFill>
                  <a:schemeClr val="tx1"/>
                </a:solidFill>
              </a:rPr>
              <a:t>/К.Г.Гракова. — Минск: </a:t>
            </a:r>
            <a:r>
              <a:rPr lang="ru-RU" sz="2800" dirty="0" err="1" smtClean="0">
                <a:solidFill>
                  <a:schemeClr val="tx1"/>
                </a:solidFill>
              </a:rPr>
              <a:t>Нар.асвета</a:t>
            </a:r>
            <a:r>
              <a:rPr lang="ru-RU" sz="2800" dirty="0" smtClean="0">
                <a:solidFill>
                  <a:schemeClr val="tx1"/>
                </a:solidFill>
              </a:rPr>
              <a:t>, 2011. — 15 с.: 26 с.ил.</a:t>
            </a:r>
            <a:endParaRPr lang="ru-RU" sz="2000" dirty="0" smtClean="0">
              <a:solidFill>
                <a:schemeClr val="tx1"/>
              </a:solidFill>
            </a:endParaRPr>
          </a:p>
          <a:p>
            <a:pPr lvl="1"/>
            <a:r>
              <a:rPr lang="ru-RU" sz="2800" dirty="0" smtClean="0">
                <a:solidFill>
                  <a:schemeClr val="tx1"/>
                </a:solidFill>
              </a:rPr>
              <a:t>Евдокимова, Н.Н. Твоя столица: театры Минска: </a:t>
            </a:r>
            <a:r>
              <a:rPr lang="ru-RU" sz="2800" dirty="0" err="1" smtClean="0">
                <a:solidFill>
                  <a:schemeClr val="tx1"/>
                </a:solidFill>
              </a:rPr>
              <a:t>учеб.нагляд.пособие</a:t>
            </a:r>
            <a:r>
              <a:rPr lang="ru-RU" sz="2800" dirty="0" smtClean="0">
                <a:solidFill>
                  <a:schemeClr val="tx1"/>
                </a:solidFill>
              </a:rPr>
              <a:t> для педагогов учреждений </a:t>
            </a:r>
            <a:r>
              <a:rPr lang="ru-RU" sz="2800" dirty="0" err="1" smtClean="0">
                <a:solidFill>
                  <a:schemeClr val="tx1"/>
                </a:solidFill>
              </a:rPr>
              <a:t>дошк.образования</a:t>
            </a:r>
            <a:r>
              <a:rPr lang="ru-RU" sz="2800" dirty="0" smtClean="0">
                <a:solidFill>
                  <a:schemeClr val="tx1"/>
                </a:solidFill>
              </a:rPr>
              <a:t> /Н.Н.Евдокимова. — Минск: </a:t>
            </a:r>
            <a:r>
              <a:rPr lang="ru-RU" sz="2800" dirty="0" err="1" smtClean="0">
                <a:solidFill>
                  <a:schemeClr val="tx1"/>
                </a:solidFill>
              </a:rPr>
              <a:t>Нар.асвета</a:t>
            </a:r>
            <a:r>
              <a:rPr lang="ru-RU" sz="2800" dirty="0" smtClean="0">
                <a:solidFill>
                  <a:schemeClr val="tx1"/>
                </a:solidFill>
              </a:rPr>
              <a:t>, 2011. — 15 с.: 27 с.ил.</a:t>
            </a:r>
            <a:endParaRPr lang="ru-RU" sz="2000" dirty="0" smtClean="0">
              <a:solidFill>
                <a:schemeClr val="tx1"/>
              </a:solidFill>
            </a:endParaRPr>
          </a:p>
          <a:p>
            <a:pPr lvl="1"/>
            <a:r>
              <a:rPr lang="ru-RU" sz="2800" dirty="0" smtClean="0">
                <a:solidFill>
                  <a:schemeClr val="tx1"/>
                </a:solidFill>
              </a:rPr>
              <a:t>Горелова, Л.А. Твоя столица: стадионы и спортплощадки Минска: </a:t>
            </a:r>
            <a:r>
              <a:rPr lang="ru-RU" sz="2800" dirty="0" err="1" smtClean="0">
                <a:solidFill>
                  <a:schemeClr val="tx1"/>
                </a:solidFill>
              </a:rPr>
              <a:t>учеб.нагляд.пособие</a:t>
            </a:r>
            <a:r>
              <a:rPr lang="ru-RU" sz="2800" dirty="0" smtClean="0">
                <a:solidFill>
                  <a:schemeClr val="tx1"/>
                </a:solidFill>
              </a:rPr>
              <a:t> для педагогов учреждений </a:t>
            </a:r>
            <a:r>
              <a:rPr lang="ru-RU" sz="2800" dirty="0" err="1" smtClean="0">
                <a:solidFill>
                  <a:schemeClr val="tx1"/>
                </a:solidFill>
              </a:rPr>
              <a:t>дошк.образования</a:t>
            </a:r>
            <a:r>
              <a:rPr lang="ru-RU" sz="2800" dirty="0" smtClean="0">
                <a:solidFill>
                  <a:schemeClr val="tx1"/>
                </a:solidFill>
              </a:rPr>
              <a:t> /Л.А.Горелова. — Минск: </a:t>
            </a:r>
            <a:r>
              <a:rPr lang="ru-RU" sz="2800" dirty="0" err="1" smtClean="0">
                <a:solidFill>
                  <a:schemeClr val="tx1"/>
                </a:solidFill>
              </a:rPr>
              <a:t>Нар.асвета</a:t>
            </a:r>
            <a:r>
              <a:rPr lang="ru-RU" sz="2800" dirty="0" smtClean="0">
                <a:solidFill>
                  <a:schemeClr val="tx1"/>
                </a:solidFill>
              </a:rPr>
              <a:t>, 2011. — 22 с.: 26 с.ил.</a:t>
            </a:r>
            <a:endParaRPr lang="ru-RU" sz="2000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ru-RU" sz="2800" dirty="0" err="1" smtClean="0">
                <a:solidFill>
                  <a:schemeClr val="tx1"/>
                </a:solidFill>
              </a:rPr>
              <a:t>Петрикевич</a:t>
            </a:r>
            <a:r>
              <a:rPr lang="ru-RU" sz="2800" dirty="0" smtClean="0">
                <a:solidFill>
                  <a:schemeClr val="tx1"/>
                </a:solidFill>
              </a:rPr>
              <a:t>, А.А. Твоя столица: парки и скверы Минска: </a:t>
            </a:r>
            <a:r>
              <a:rPr lang="ru-RU" sz="2800" dirty="0" err="1" smtClean="0">
                <a:solidFill>
                  <a:schemeClr val="tx1"/>
                </a:solidFill>
              </a:rPr>
              <a:t>учеб.наглядное</a:t>
            </a:r>
            <a:r>
              <a:rPr lang="ru-RU" sz="2800" dirty="0" smtClean="0">
                <a:solidFill>
                  <a:schemeClr val="tx1"/>
                </a:solidFill>
              </a:rPr>
              <a:t> пособие для педагогов учреждений </a:t>
            </a:r>
            <a:r>
              <a:rPr lang="ru-RU" sz="2800" dirty="0" err="1" smtClean="0">
                <a:solidFill>
                  <a:schemeClr val="tx1"/>
                </a:solidFill>
              </a:rPr>
              <a:t>дошк.образования</a:t>
            </a:r>
            <a:r>
              <a:rPr lang="ru-RU" sz="2800" dirty="0" smtClean="0">
                <a:solidFill>
                  <a:schemeClr val="tx1"/>
                </a:solidFill>
              </a:rPr>
              <a:t> /</a:t>
            </a:r>
            <a:r>
              <a:rPr lang="ru-RU" sz="2800" dirty="0" err="1" smtClean="0">
                <a:solidFill>
                  <a:schemeClr val="tx1"/>
                </a:solidFill>
              </a:rPr>
              <a:t>А.А.Петрикевич</a:t>
            </a:r>
            <a:r>
              <a:rPr lang="ru-RU" sz="2800" dirty="0" smtClean="0">
                <a:solidFill>
                  <a:schemeClr val="tx1"/>
                </a:solidFill>
              </a:rPr>
              <a:t>. — Минск: </a:t>
            </a:r>
            <a:r>
              <a:rPr lang="ru-RU" sz="2800" dirty="0" err="1" smtClean="0">
                <a:solidFill>
                  <a:schemeClr val="tx1"/>
                </a:solidFill>
              </a:rPr>
              <a:t>Нар.асвета</a:t>
            </a:r>
            <a:r>
              <a:rPr lang="ru-RU" sz="2800" dirty="0" smtClean="0">
                <a:solidFill>
                  <a:schemeClr val="tx1"/>
                </a:solidFill>
              </a:rPr>
              <a:t>, 2011. — 14 с.: 27 с.ил.</a:t>
            </a:r>
            <a:endParaRPr lang="ru-RU" sz="2000" dirty="0" smtClean="0">
              <a:solidFill>
                <a:schemeClr val="tx1"/>
              </a:solidFill>
            </a:endParaRPr>
          </a:p>
          <a:p>
            <a:pPr lvl="1"/>
            <a:r>
              <a:rPr lang="ru-RU" sz="2800" dirty="0" smtClean="0">
                <a:solidFill>
                  <a:schemeClr val="tx1"/>
                </a:solidFill>
              </a:rPr>
              <a:t>Давидович, Е.Б. Твоя столица: архитектура Минска: </a:t>
            </a:r>
            <a:r>
              <a:rPr lang="ru-RU" sz="2800" dirty="0" err="1" smtClean="0">
                <a:solidFill>
                  <a:schemeClr val="tx1"/>
                </a:solidFill>
              </a:rPr>
              <a:t>учеб.нагляд.пособие</a:t>
            </a:r>
            <a:r>
              <a:rPr lang="ru-RU" sz="2800" dirty="0" smtClean="0">
                <a:solidFill>
                  <a:schemeClr val="tx1"/>
                </a:solidFill>
              </a:rPr>
              <a:t> для педагогов учреждений </a:t>
            </a:r>
            <a:r>
              <a:rPr lang="ru-RU" sz="2800" dirty="0" err="1" smtClean="0">
                <a:solidFill>
                  <a:schemeClr val="tx1"/>
                </a:solidFill>
              </a:rPr>
              <a:t>дошк.образования</a:t>
            </a:r>
            <a:r>
              <a:rPr lang="ru-RU" sz="2800" dirty="0" smtClean="0">
                <a:solidFill>
                  <a:schemeClr val="tx1"/>
                </a:solidFill>
              </a:rPr>
              <a:t> /Е.Б.Давидович. — Минск: </a:t>
            </a:r>
            <a:r>
              <a:rPr lang="ru-RU" sz="2800" dirty="0" err="1" smtClean="0">
                <a:solidFill>
                  <a:schemeClr val="tx1"/>
                </a:solidFill>
              </a:rPr>
              <a:t>Нар.асвета</a:t>
            </a:r>
            <a:r>
              <a:rPr lang="ru-RU" sz="2800" dirty="0" smtClean="0">
                <a:solidFill>
                  <a:schemeClr val="tx1"/>
                </a:solidFill>
              </a:rPr>
              <a:t>, 2011. — 14 с.: 25 с.ил.</a:t>
            </a:r>
            <a:endParaRPr lang="ru-RU" sz="2000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Дубинина, Д.Н. Мир вокруг меня: </a:t>
            </a:r>
            <a:r>
              <a:rPr lang="ru-RU" dirty="0" err="1" smtClean="0"/>
              <a:t>учебно-метод</a:t>
            </a:r>
            <a:r>
              <a:rPr lang="ru-RU" dirty="0" smtClean="0"/>
              <a:t>. пособие для педагогов учреждений дошкольного образования, родителей /Д.Н.Дубинина. — Минск: НИО, 2012.</a:t>
            </a:r>
          </a:p>
          <a:p>
            <a:pPr lvl="0"/>
            <a:r>
              <a:rPr lang="be-BY" dirty="0" smtClean="0"/>
              <a:t>Дубініна, Д.М. Свет вакол мяне: вучэбна-метадычны дапаможнік для педагогаў устаноў дашкольнай адукацыі /Д.М.Дубініна. — Мінск: НІА, 2012.</a:t>
            </a:r>
            <a:endParaRPr lang="ru-RU" dirty="0" smtClean="0"/>
          </a:p>
          <a:p>
            <a:pPr lvl="0"/>
            <a:r>
              <a:rPr lang="be-BY" dirty="0" smtClean="0"/>
              <a:t>Дубініна, Д.М. Свет вакол мяне: вучэбны дапаможнік для выхаванцаў старшай ступені (ад 5 да 6 гадоў) устаноў дашкольнай адукацыі /Д.М.Дубініна. — Мінск: НІА, Аверсэв, 2012.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be-BY" dirty="0" smtClean="0"/>
              <a:t>Дубініна, Д.М. Свет вакол мяне: рабочы сшытак для выхаванцаў старшай ступені (ад 5 да 6 гадоў) устаноў дашкольнай адукацыі/Д.М.Дубініна. — Мінск: НІА, Аверсэв, 2012.</a:t>
            </a:r>
            <a:endParaRPr lang="ru-RU" dirty="0" smtClean="0"/>
          </a:p>
          <a:p>
            <a:pPr lvl="0"/>
            <a:r>
              <a:rPr lang="be-BY" dirty="0" smtClean="0"/>
              <a:t>Дубініна, Д.М. Родныя вобразы ў паэтычным слове: дапаможнік для педагогаў устаноў дашкольнай адукацыі: у 2 ч. /Д.М.Дубініна. — Мазыр: ТАА ВД “Белы Вецер”, 2008.</a:t>
            </a:r>
            <a:endParaRPr lang="ru-RU" dirty="0" smtClean="0"/>
          </a:p>
          <a:p>
            <a:pPr lvl="0"/>
            <a:r>
              <a:rPr lang="be-BY" dirty="0" smtClean="0"/>
              <a:t>Дубініна, Д.М. Культура Беларусі ў казках і паданнях: дапаможнік для педагогаў устаноў дашкольнай адукацыі /Д.М.Дубініна, Д.У.Дубінін. — Мінск, Зорны верасень, 2008.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smtClean="0"/>
              <a:t>Концепция непрерывного воспитания детей и учащейся молодежи в Республике Беларусь ( Постановление Министерства образования Республики Беларусь от 14 декабря 2006 года № 125</a:t>
            </a:r>
            <a:r>
              <a:rPr lang="en-US" sz="2000" dirty="0" smtClean="0"/>
              <a:t>)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Воспитание уважительного отношения к государственным символам – одно из условий воспитания гражданственности и патриотизма личности. Ребенок должен приобрести первоначальные знания о своей семье, родном крае, стране, государственных символах, известных людях.</a:t>
            </a:r>
            <a:endParaRPr lang="ru-RU" dirty="0"/>
          </a:p>
        </p:txBody>
      </p:sp>
      <p:pic>
        <p:nvPicPr>
          <p:cNvPr id="4" name="Picture 4" descr="аист - Елена Геннадьевна Мигаль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4941168"/>
            <a:ext cx="2065412" cy="1741832"/>
          </a:xfrm>
          <a:prstGeom prst="rect">
            <a:avLst/>
          </a:prstGeom>
          <a:noFill/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e-BY" dirty="0" smtClean="0"/>
              <a:t>Дубініна, Д.М. Родная прырода ў вуснай народнай творчасці: дапам.для педагогаў устаноў дашкольнай адукацыі /Д.М.Дубініна, А.А.Страха, Д.У.Дубінін. — Мінск: Нац.ін-т адукацыі, 2012.</a:t>
            </a:r>
            <a:endParaRPr lang="ru-RU" dirty="0" smtClean="0"/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be-BY" dirty="0" smtClean="0"/>
              <a:t>Рекомендуемые произведения художественной литературы и фольклора белорусского народа для каждой возрастной группы прописаны в Учебной программе дошкольного образования.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570856"/>
          </a:xfrm>
        </p:spPr>
        <p:txBody>
          <a:bodyPr>
            <a:noAutofit/>
          </a:bodyPr>
          <a:lstStyle/>
          <a:p>
            <a:pPr algn="ctr"/>
            <a:r>
              <a:rPr lang="ru-RU" sz="3100" dirty="0" smtClean="0">
                <a:solidFill>
                  <a:srgbClr val="FF0000"/>
                </a:solidFill>
              </a:rPr>
              <a:t>Принципы процесса патриотического воспитания в учреждениях дошкольного образования:</a:t>
            </a:r>
            <a:endParaRPr lang="ru-RU" sz="31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гуманизации</a:t>
            </a:r>
            <a:r>
              <a:rPr lang="ru-RU" dirty="0" smtClean="0"/>
              <a:t> образовательного процесса в учреждении дошкольного образования;</a:t>
            </a:r>
          </a:p>
          <a:p>
            <a:r>
              <a:rPr lang="ru-RU" dirty="0" smtClean="0"/>
              <a:t>культурной традиционности;</a:t>
            </a:r>
          </a:p>
          <a:p>
            <a:r>
              <a:rPr lang="ru-RU" dirty="0" smtClean="0"/>
              <a:t>постепенности и непрерывности;</a:t>
            </a:r>
          </a:p>
          <a:p>
            <a:r>
              <a:rPr lang="ru-RU" dirty="0" smtClean="0"/>
              <a:t>комплексности и интеграции.</a:t>
            </a:r>
          </a:p>
          <a:p>
            <a:endParaRPr lang="ru-RU" dirty="0"/>
          </a:p>
        </p:txBody>
      </p:sp>
      <p:pic>
        <p:nvPicPr>
          <p:cNvPr id="4" name="Picture 4" descr="аист - Елена Геннадьевна Мигаль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4077072"/>
            <a:ext cx="2065412" cy="174183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u="sng" dirty="0" smtClean="0"/>
              <a:t>Содержание патриотического воспитания реализуется в специально организованной и нерегламентированной деятельности воспитанников</a:t>
            </a:r>
            <a:r>
              <a:rPr lang="ru-RU" dirty="0" smtClean="0"/>
              <a:t>, в основных (игра, занятие) и иных формах организации образовательного процесса.</a:t>
            </a:r>
            <a:endParaRPr lang="ru-RU" dirty="0"/>
          </a:p>
        </p:txBody>
      </p:sp>
      <p:pic>
        <p:nvPicPr>
          <p:cNvPr id="4" name="Picture 4" descr="аист - Елена Геннадьевна Мигаль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04664"/>
            <a:ext cx="2065412" cy="174183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Патриотическое воспитание дошкольников наиболее </a:t>
            </a:r>
            <a:r>
              <a:rPr lang="ru-RU" u="sng" dirty="0" smtClean="0"/>
              <a:t>осуществляется при комплексном подходе к решению этой проблемы</a:t>
            </a:r>
            <a:r>
              <a:rPr lang="ru-RU" dirty="0" smtClean="0"/>
              <a:t>, т.е. включает в себя решение задач не только нравственного, но и умственного, трудового, эстетического и физического воспитания, а также применение различных средств и методов воспитания.</a:t>
            </a:r>
          </a:p>
          <a:p>
            <a:endParaRPr lang="ru-RU" dirty="0"/>
          </a:p>
        </p:txBody>
      </p:sp>
      <p:pic>
        <p:nvPicPr>
          <p:cNvPr id="4" name="Picture 4" descr="аист - Елена Геннадьевна Мигаль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76672"/>
            <a:ext cx="2065412" cy="1741832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по данному направлению должна вестись: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систематично;</a:t>
            </a:r>
          </a:p>
          <a:p>
            <a:r>
              <a:rPr lang="ru-RU" dirty="0" smtClean="0"/>
              <a:t>планомерно;</a:t>
            </a:r>
          </a:p>
          <a:p>
            <a:r>
              <a:rPr lang="ru-RU" dirty="0" smtClean="0"/>
              <a:t>в разных видах деятельности;</a:t>
            </a:r>
          </a:p>
          <a:p>
            <a:r>
              <a:rPr lang="ru-RU" dirty="0" smtClean="0"/>
              <a:t>по разным направлениям.</a:t>
            </a:r>
          </a:p>
        </p:txBody>
      </p:sp>
      <p:pic>
        <p:nvPicPr>
          <p:cNvPr id="5" name="Picture 4" descr="аист - Елена Геннадьевна Мигаль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3933056"/>
            <a:ext cx="2065412" cy="17418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Учебной программой дошкольного образования предусматривается: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357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Первая младшая группа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Вторая младшая группа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Формирование представлений о: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родителях, близких взрослых;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доступных воспитаннику культурных ценностях: город (деревня), национальных праздниках и развлечениях;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родном крае.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Формирование представлений о: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своей малой Родине — название города, поселка;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народных и государственных праздниках.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Формируемые умения: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Первая младшая группа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Вторая младшая группа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осознавать себя членом семьи и осознавать родственные связи (мои мама и папа, братья и сестры, бабушки и дедушки, дяди и тети).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узнавать членов своей семьи, называть их имена;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позитивно относиться к близкому окружению и событиям, в которых воспитанник принимает участие.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692696"/>
          <a:ext cx="8229600" cy="576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429484"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Средняя группа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Старшая группа</a:t>
                      </a:r>
                      <a:endParaRPr lang="ru-RU" dirty="0"/>
                    </a:p>
                  </a:txBody>
                  <a:tcPr/>
                </a:tc>
              </a:tr>
              <a:tr h="5331156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Формирование представлений о: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именах родителей, других членов семьи;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том, что в Республике Беларусь живут белорусы, они говорят на белорусском и русском языках, столица Беларуси — Минск;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своем поселке, улице, городе;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национальном флаге, гербе, гимне, о народных героях, белорусских праздниках.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Формирование представлений о: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явлениях социальной действительности;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культурных ценностях;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своей семье (значение семьи в жизни человека; зачем нужна фамилия, откуда отчество; родословная — старинная белорусская традиция; герб семьи; будни и праздники в семье, традиции, совместный отдых);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близких родственниках, их занятиях;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своем детском саде как о втором доме;</a:t>
                      </a:r>
                    </a:p>
                    <a:p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79</TotalTime>
  <Words>1280</Words>
  <Application>Microsoft Office PowerPoint</Application>
  <PresentationFormat>Экран (4:3)</PresentationFormat>
  <Paragraphs>92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Городская</vt:lpstr>
      <vt:lpstr>Воспитываем гражданина</vt:lpstr>
      <vt:lpstr>Концепция непрерывного воспитания детей и учащейся молодежи в Республике Беларусь ( Постановление Министерства образования Республики Беларусь от 14 декабря 2006 года № 125)</vt:lpstr>
      <vt:lpstr>Принципы процесса патриотического воспитания в учреждениях дошкольного образования:</vt:lpstr>
      <vt:lpstr>Презентация PowerPoint</vt:lpstr>
      <vt:lpstr>Презентация PowerPoint</vt:lpstr>
      <vt:lpstr>Работа по данному направлению должна вестись:</vt:lpstr>
      <vt:lpstr>Учебной программой дошкольного образования предусматривается:</vt:lpstr>
      <vt:lpstr>Формируемые умения:</vt:lpstr>
      <vt:lpstr>Презентация PowerPoint</vt:lpstr>
      <vt:lpstr>Презентация PowerPoint</vt:lpstr>
      <vt:lpstr>Формируемые умения:</vt:lpstr>
      <vt:lpstr>Показатели Образовательных стандартов дошкольного образования</vt:lpstr>
      <vt:lpstr>Показатели Образовательных стандартов дошкольного образования</vt:lpstr>
      <vt:lpstr>Педагогические стратегии</vt:lpstr>
      <vt:lpstr>Педагогические стратегии</vt:lpstr>
      <vt:lpstr>Рекомендуемые учебные издания: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Воспитываем гражданина</dc:title>
  <dc:creator>Лида</dc:creator>
  <cp:lastModifiedBy>Толян</cp:lastModifiedBy>
  <cp:revision>12</cp:revision>
  <dcterms:created xsi:type="dcterms:W3CDTF">2014-02-28T14:32:20Z</dcterms:created>
  <dcterms:modified xsi:type="dcterms:W3CDTF">2022-04-21T18:31:48Z</dcterms:modified>
</cp:coreProperties>
</file>