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handoutMasterIdLst>
    <p:handoutMasterId r:id="rId25"/>
  </p:handoutMasterIdLst>
  <p:sldIdLst>
    <p:sldId id="292" r:id="rId4"/>
    <p:sldId id="300" r:id="rId5"/>
    <p:sldId id="425" r:id="rId6"/>
    <p:sldId id="427" r:id="rId7"/>
    <p:sldId id="397" r:id="rId8"/>
    <p:sldId id="416" r:id="rId9"/>
    <p:sldId id="417" r:id="rId10"/>
    <p:sldId id="418" r:id="rId11"/>
    <p:sldId id="428" r:id="rId12"/>
    <p:sldId id="431" r:id="rId13"/>
    <p:sldId id="430" r:id="rId14"/>
    <p:sldId id="424" r:id="rId15"/>
    <p:sldId id="429" r:id="rId16"/>
    <p:sldId id="301" r:id="rId17"/>
    <p:sldId id="433" r:id="rId18"/>
    <p:sldId id="421" r:id="rId19"/>
    <p:sldId id="404" r:id="rId20"/>
    <p:sldId id="411" r:id="rId21"/>
    <p:sldId id="422" r:id="rId22"/>
    <p:sldId id="396" r:id="rId2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9900"/>
    <a:srgbClr val="FF9900"/>
    <a:srgbClr val="FF0066"/>
    <a:srgbClr val="FF6699"/>
    <a:srgbClr val="FFFF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100" autoAdjust="0"/>
  </p:normalViewPr>
  <p:slideViewPr>
    <p:cSldViewPr>
      <p:cViewPr varScale="1">
        <p:scale>
          <a:sx n="114" d="100"/>
          <a:sy n="114" d="100"/>
        </p:scale>
        <p:origin x="13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4312EBA-437A-4520-87B5-42008BC7BD74}" type="datetimeFigureOut">
              <a:rPr lang="ru-RU" smtClean="0"/>
              <a:t>20.04.2022</a:t>
            </a:fld>
            <a:endParaRPr lang="ru-RU"/>
          </a:p>
        </p:txBody>
      </p:sp>
      <p:sp>
        <p:nvSpPr>
          <p:cNvPr id="4" name="Нижний колонтитул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C2646DE-8176-4832-9FD3-F64E68054F02}" type="slidenum">
              <a:rPr lang="ru-RU" smtClean="0"/>
              <a:t>‹#›</a:t>
            </a:fld>
            <a:endParaRPr lang="ru-RU"/>
          </a:p>
        </p:txBody>
      </p:sp>
    </p:spTree>
    <p:extLst>
      <p:ext uri="{BB962C8B-B14F-4D97-AF65-F5344CB8AC3E}">
        <p14:creationId xmlns:p14="http://schemas.microsoft.com/office/powerpoint/2010/main" val="268933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D62889B-8E16-461E-BF51-D2C29D5D76D4}" type="datetimeFigureOut">
              <a:rPr lang="ru-RU" smtClean="0"/>
              <a:pPr/>
              <a:t>20.04.2022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6A7C941-9510-4575-882E-ED4D1E593FDF}" type="slidenum">
              <a:rPr lang="ru-RU" smtClean="0"/>
              <a:pPr/>
              <a:t>‹#›</a:t>
            </a:fld>
            <a:endParaRPr lang="ru-RU"/>
          </a:p>
        </p:txBody>
      </p:sp>
    </p:spTree>
    <p:extLst>
      <p:ext uri="{BB962C8B-B14F-4D97-AF65-F5344CB8AC3E}">
        <p14:creationId xmlns:p14="http://schemas.microsoft.com/office/powerpoint/2010/main" val="121189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A7C941-9510-4575-882E-ED4D1E593FDF}" type="slidenum">
              <a:rPr lang="ru-RU" smtClean="0"/>
              <a:pPr/>
              <a:t>1</a:t>
            </a:fld>
            <a:endParaRPr lang="ru-RU"/>
          </a:p>
        </p:txBody>
      </p:sp>
    </p:spTree>
    <p:extLst>
      <p:ext uri="{BB962C8B-B14F-4D97-AF65-F5344CB8AC3E}">
        <p14:creationId xmlns:p14="http://schemas.microsoft.com/office/powerpoint/2010/main" val="177105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255493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20748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106894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A7C941-9510-4575-882E-ED4D1E593FDF}" type="slidenum">
              <a:rPr lang="ru-RU" smtClean="0"/>
              <a:pPr/>
              <a:t>14</a:t>
            </a:fld>
            <a:endParaRPr lang="ru-RU"/>
          </a:p>
        </p:txBody>
      </p:sp>
    </p:spTree>
    <p:extLst>
      <p:ext uri="{BB962C8B-B14F-4D97-AF65-F5344CB8AC3E}">
        <p14:creationId xmlns:p14="http://schemas.microsoft.com/office/powerpoint/2010/main" val="233302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394177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368472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A7C941-9510-4575-882E-ED4D1E593FDF}" type="slidenum">
              <a:rPr lang="ru-RU" smtClean="0"/>
              <a:pPr/>
              <a:t>17</a:t>
            </a:fld>
            <a:endParaRPr lang="ru-RU"/>
          </a:p>
        </p:txBody>
      </p:sp>
    </p:spTree>
    <p:extLst>
      <p:ext uri="{BB962C8B-B14F-4D97-AF65-F5344CB8AC3E}">
        <p14:creationId xmlns:p14="http://schemas.microsoft.com/office/powerpoint/2010/main" val="426885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A7C941-9510-4575-882E-ED4D1E593FDF}" type="slidenum">
              <a:rPr lang="ru-RU" smtClean="0"/>
              <a:pPr/>
              <a:t>18</a:t>
            </a:fld>
            <a:endParaRPr lang="ru-RU"/>
          </a:p>
        </p:txBody>
      </p:sp>
    </p:spTree>
    <p:extLst>
      <p:ext uri="{BB962C8B-B14F-4D97-AF65-F5344CB8AC3E}">
        <p14:creationId xmlns:p14="http://schemas.microsoft.com/office/powerpoint/2010/main" val="374361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2941548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A7C941-9510-4575-882E-ED4D1E593FDF}" type="slidenum">
              <a:rPr lang="ru-RU" smtClean="0"/>
              <a:pPr/>
              <a:t>20</a:t>
            </a:fld>
            <a:endParaRPr lang="ru-RU"/>
          </a:p>
        </p:txBody>
      </p:sp>
    </p:spTree>
    <p:extLst>
      <p:ext uri="{BB962C8B-B14F-4D97-AF65-F5344CB8AC3E}">
        <p14:creationId xmlns:p14="http://schemas.microsoft.com/office/powerpoint/2010/main" val="57236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pPr/>
              <a:t>2</a:t>
            </a:fld>
            <a:endParaRPr lang="ru-RU"/>
          </a:p>
        </p:txBody>
      </p:sp>
    </p:spTree>
    <p:extLst>
      <p:ext uri="{BB962C8B-B14F-4D97-AF65-F5344CB8AC3E}">
        <p14:creationId xmlns:p14="http://schemas.microsoft.com/office/powerpoint/2010/main" val="254753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68203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361802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A7C941-9510-4575-882E-ED4D1E593FDF}" type="slidenum">
              <a:rPr lang="ru-RU" smtClean="0"/>
              <a:pPr/>
              <a:t>5</a:t>
            </a:fld>
            <a:endParaRPr lang="ru-RU"/>
          </a:p>
        </p:txBody>
      </p:sp>
    </p:spTree>
    <p:extLst>
      <p:ext uri="{BB962C8B-B14F-4D97-AF65-F5344CB8AC3E}">
        <p14:creationId xmlns:p14="http://schemas.microsoft.com/office/powerpoint/2010/main" val="268603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391956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78819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73561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7C941-9510-4575-882E-ED4D1E593FDF}"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424857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28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702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119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693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830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79157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367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633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215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752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5201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26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857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265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76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7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787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01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573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182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65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71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6BBE7F2-C33D-49C9-9BDF-EEA1DAA980BA}" type="datetimeFigureOut">
              <a:rPr lang="ru-RU" smtClean="0"/>
              <a:pPr/>
              <a:t>20.04.2022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2CA55-E90C-4D9A-B067-6B78CFC552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9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BE7F2-C33D-49C9-9BDF-EEA1DAA980BA}" type="datetimeFigureOut">
              <a:rPr lang="ru-RU" smtClean="0"/>
              <a:pPr/>
              <a:t>20.04.2022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2CA55-E90C-4D9A-B067-6B78CFC552C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B0E8D-AB9D-4C05-BD9F-436827834674}" type="datetimeFigureOut">
              <a:rPr lang="ru-RU" smtClean="0">
                <a:solidFill>
                  <a:prstClr val="black">
                    <a:tint val="75000"/>
                  </a:prstClr>
                </a:solidFill>
              </a:rPr>
              <a:pPr/>
              <a:t>20.04.2022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3AB1A-F809-493D-9374-FF81A1B2EB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5901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9441E-2690-4BF5-A28B-73455E1FED8A}" type="datetimeFigureOut">
              <a:rPr lang="en-US" smtClean="0">
                <a:solidFill>
                  <a:prstClr val="black">
                    <a:tint val="75000"/>
                  </a:prstClr>
                </a:solidFill>
              </a:rPr>
              <a:pPr/>
              <a:t>4/20/2022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1ADE6-633E-4DA6-A16B-381F4536560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35342" b="6777"/>
          <a:stretch/>
        </p:blipFill>
        <p:spPr>
          <a:xfrm>
            <a:off x="0" y="0"/>
            <a:ext cx="9144000" cy="2369372"/>
          </a:xfrm>
          <a:prstGeom prst="rect">
            <a:avLst/>
          </a:prstGeom>
          <a:noFill/>
          <a:ln>
            <a:noFill/>
          </a:ln>
        </p:spPr>
      </p:pic>
    </p:spTree>
    <p:extLst>
      <p:ext uri="{BB962C8B-B14F-4D97-AF65-F5344CB8AC3E}">
        <p14:creationId xmlns:p14="http://schemas.microsoft.com/office/powerpoint/2010/main" val="1603948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git.gov.by/"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logotyp1.png"/>
          <p:cNvPicPr>
            <a:picLocks noChangeAspect="1" noChangeArrowheads="1"/>
          </p:cNvPicPr>
          <p:nvPr/>
        </p:nvPicPr>
        <p:blipFill>
          <a:blip r:embed="rId3" cstate="print"/>
          <a:srcRect/>
          <a:stretch>
            <a:fillRect/>
          </a:stretch>
        </p:blipFill>
        <p:spPr bwMode="auto">
          <a:xfrm>
            <a:off x="251520" y="0"/>
            <a:ext cx="1049078" cy="1484784"/>
          </a:xfrm>
          <a:prstGeom prst="rect">
            <a:avLst/>
          </a:prstGeom>
          <a:noFill/>
          <a:effectLst>
            <a:innerShdw blurRad="63500" dist="50800" dir="8100000">
              <a:prstClr val="black">
                <a:alpha val="50000"/>
              </a:prstClr>
            </a:innerShdw>
          </a:effectLst>
        </p:spPr>
      </p:pic>
      <p:sp>
        <p:nvSpPr>
          <p:cNvPr id="3" name="Прямоугольник 2"/>
          <p:cNvSpPr/>
          <p:nvPr/>
        </p:nvSpPr>
        <p:spPr>
          <a:xfrm>
            <a:off x="1043608" y="1479622"/>
            <a:ext cx="7776864" cy="1815882"/>
          </a:xfrm>
          <a:prstGeom prst="rect">
            <a:avLst/>
          </a:prstGeom>
        </p:spPr>
        <p:txBody>
          <a:bodyPr wrap="square">
            <a:spAutoFit/>
          </a:bodyPr>
          <a:lstStyle/>
          <a:p>
            <a:pPr algn="ctr"/>
            <a:r>
              <a:rPr lang="ru-RU" sz="2800" b="1" dirty="0">
                <a:ln w="22225">
                  <a:solidFill>
                    <a:schemeClr val="accent1">
                      <a:lumMod val="75000"/>
                    </a:schemeClr>
                  </a:solidFill>
                  <a:prstDash val="solid"/>
                </a:ln>
                <a:solidFill>
                  <a:schemeClr val="tx2">
                    <a:lumMod val="50000"/>
                  </a:schemeClr>
                </a:solidFill>
              </a:rPr>
              <a:t>Формирование культуры безопасности труда.</a:t>
            </a:r>
          </a:p>
          <a:p>
            <a:pPr algn="ctr"/>
            <a:r>
              <a:rPr lang="ru-RU" sz="2800" b="1" dirty="0">
                <a:ln w="22225">
                  <a:solidFill>
                    <a:schemeClr val="accent1">
                      <a:lumMod val="75000"/>
                    </a:schemeClr>
                  </a:solidFill>
                  <a:prstDash val="solid"/>
                </a:ln>
                <a:solidFill>
                  <a:schemeClr val="tx2">
                    <a:lumMod val="50000"/>
                  </a:schemeClr>
                </a:solidFill>
              </a:rPr>
              <a:t>Профсоюзный информационно-образовательный проект «</a:t>
            </a:r>
            <a:r>
              <a:rPr lang="en-US" sz="2800" b="1" dirty="0">
                <a:ln w="22225">
                  <a:solidFill>
                    <a:schemeClr val="accent1">
                      <a:lumMod val="75000"/>
                    </a:schemeClr>
                  </a:solidFill>
                  <a:prstDash val="solid"/>
                </a:ln>
                <a:solidFill>
                  <a:schemeClr val="tx2">
                    <a:lumMod val="50000"/>
                  </a:schemeClr>
                </a:solidFill>
              </a:rPr>
              <a:t>Vision Zero</a:t>
            </a:r>
            <a:r>
              <a:rPr lang="ru-RU" sz="2800" b="1" dirty="0">
                <a:ln w="22225">
                  <a:solidFill>
                    <a:schemeClr val="accent1">
                      <a:lumMod val="75000"/>
                    </a:schemeClr>
                  </a:solidFill>
                  <a:prstDash val="solid"/>
                </a:ln>
                <a:solidFill>
                  <a:schemeClr val="tx2">
                    <a:lumMod val="50000"/>
                  </a:schemeClr>
                </a:solidFill>
              </a:rPr>
              <a:t>» в учреждении образования»</a:t>
            </a:r>
          </a:p>
        </p:txBody>
      </p:sp>
      <p:sp>
        <p:nvSpPr>
          <p:cNvPr id="2" name="Прямоугольник 1">
            <a:extLst>
              <a:ext uri="{FF2B5EF4-FFF2-40B4-BE49-F238E27FC236}">
                <a16:creationId xmlns:a16="http://schemas.microsoft.com/office/drawing/2014/main" id="{E7D8F68C-A9A7-456C-9F3F-437D6CD90A24}"/>
              </a:ext>
            </a:extLst>
          </p:cNvPr>
          <p:cNvSpPr/>
          <p:nvPr/>
        </p:nvSpPr>
        <p:spPr>
          <a:xfrm>
            <a:off x="2483768" y="116632"/>
            <a:ext cx="4572000" cy="923330"/>
          </a:xfrm>
          <a:prstGeom prst="rect">
            <a:avLst/>
          </a:prstGeom>
        </p:spPr>
        <p:txBody>
          <a:bodyPr>
            <a:spAutoFit/>
          </a:bodyPr>
          <a:lstStyle/>
          <a:p>
            <a:pPr algn="ctr"/>
            <a:r>
              <a:rPr lang="ru-RU" b="1" i="1" dirty="0">
                <a:solidFill>
                  <a:schemeClr val="tx2">
                    <a:lumMod val="75000"/>
                  </a:schemeClr>
                </a:solidFill>
                <a:latin typeface="Cambria" pitchFamily="18" charset="0"/>
              </a:rPr>
              <a:t>Минская городская организация </a:t>
            </a:r>
            <a:br>
              <a:rPr lang="ru-RU" b="1" i="1" dirty="0">
                <a:solidFill>
                  <a:schemeClr val="tx2">
                    <a:lumMod val="75000"/>
                  </a:schemeClr>
                </a:solidFill>
                <a:latin typeface="Cambria" pitchFamily="18" charset="0"/>
              </a:rPr>
            </a:br>
            <a:r>
              <a:rPr lang="ru-RU" b="1" i="1" dirty="0">
                <a:solidFill>
                  <a:schemeClr val="tx2">
                    <a:lumMod val="75000"/>
                  </a:schemeClr>
                </a:solidFill>
                <a:latin typeface="Cambria" pitchFamily="18" charset="0"/>
              </a:rPr>
              <a:t>Белорусского профессионального союза работников образования и науки</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 name="Rectangle 1"/>
          <p:cNvSpPr>
            <a:spLocks noChangeArrowheads="1"/>
          </p:cNvSpPr>
          <p:nvPr/>
        </p:nvSpPr>
        <p:spPr bwMode="auto">
          <a:xfrm>
            <a:off x="1259284" y="18063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 </a:t>
            </a:r>
          </a:p>
        </p:txBody>
      </p:sp>
      <p:sp>
        <p:nvSpPr>
          <p:cNvPr id="2" name="Прямоугольник 1">
            <a:extLst>
              <a:ext uri="{FF2B5EF4-FFF2-40B4-BE49-F238E27FC236}">
                <a16:creationId xmlns:a16="http://schemas.microsoft.com/office/drawing/2014/main" id="{9F7AA025-FB51-4ED9-A3C8-58706FFA421B}"/>
              </a:ext>
            </a:extLst>
          </p:cNvPr>
          <p:cNvSpPr/>
          <p:nvPr/>
        </p:nvSpPr>
        <p:spPr>
          <a:xfrm>
            <a:off x="1835696" y="154088"/>
            <a:ext cx="4572000" cy="1077218"/>
          </a:xfrm>
          <a:prstGeom prst="rect">
            <a:avLst/>
          </a:prstGeom>
        </p:spPr>
        <p:txBody>
          <a:bodyPr>
            <a:spAutoFit/>
          </a:bodyPr>
          <a:lstStyle/>
          <a:p>
            <a:pPr algn="ctr"/>
            <a:r>
              <a:rPr lang="ru-RU" sz="1600" b="1" i="1" dirty="0">
                <a:solidFill>
                  <a:srgbClr val="333333"/>
                </a:solidFill>
                <a:latin typeface="Times New Roman" panose="02020603050405020304" pitchFamily="18" charset="0"/>
                <a:ea typeface="Times New Roman" panose="02020603050405020304" pitchFamily="18" charset="0"/>
              </a:rPr>
              <a:t>ОПЕРАТИВНЫЕ ДАННЫЕ</a:t>
            </a:r>
            <a:br>
              <a:rPr lang="ru-RU" sz="1600" i="1" dirty="0">
                <a:solidFill>
                  <a:srgbClr val="333333"/>
                </a:solidFill>
                <a:latin typeface="Times New Roman" panose="02020603050405020304" pitchFamily="18" charset="0"/>
                <a:ea typeface="Times New Roman" panose="02020603050405020304" pitchFamily="18" charset="0"/>
              </a:rPr>
            </a:br>
            <a:r>
              <a:rPr lang="ru-RU" sz="1600" b="1" i="1" dirty="0">
                <a:solidFill>
                  <a:srgbClr val="333333"/>
                </a:solidFill>
                <a:latin typeface="Times New Roman" panose="02020603050405020304" pitchFamily="18" charset="0"/>
                <a:ea typeface="Times New Roman" panose="02020603050405020304" pitchFamily="18" charset="0"/>
              </a:rPr>
              <a:t>о погибших на производстве</a:t>
            </a:r>
            <a:r>
              <a:rPr lang="ru-RU" sz="1600" i="1" dirty="0">
                <a:solidFill>
                  <a:srgbClr val="333333"/>
                </a:solidFill>
                <a:latin typeface="Times New Roman" panose="02020603050405020304" pitchFamily="18" charset="0"/>
                <a:ea typeface="Times New Roman" panose="02020603050405020304" pitchFamily="18" charset="0"/>
              </a:rPr>
              <a:t> в разрезе областей Республики Беларусь за январь-декабрь 2021 года в сравнении с аналогичным периодом 2020 года</a:t>
            </a:r>
            <a:endParaRPr lang="ru-RU" dirty="0"/>
          </a:p>
        </p:txBody>
      </p:sp>
      <p:graphicFrame>
        <p:nvGraphicFramePr>
          <p:cNvPr id="3" name="Таблица 2">
            <a:extLst>
              <a:ext uri="{FF2B5EF4-FFF2-40B4-BE49-F238E27FC236}">
                <a16:creationId xmlns:a16="http://schemas.microsoft.com/office/drawing/2014/main" id="{D56D748B-81C4-4816-AEF4-3E257E0F5831}"/>
              </a:ext>
            </a:extLst>
          </p:cNvPr>
          <p:cNvGraphicFramePr>
            <a:graphicFrameLocks noGrp="1"/>
          </p:cNvGraphicFramePr>
          <p:nvPr>
            <p:extLst>
              <p:ext uri="{D42A27DB-BD31-4B8C-83A1-F6EECF244321}">
                <p14:modId xmlns:p14="http://schemas.microsoft.com/office/powerpoint/2010/main" val="3728443359"/>
              </p:ext>
            </p:extLst>
          </p:nvPr>
        </p:nvGraphicFramePr>
        <p:xfrm>
          <a:off x="1043608" y="1340768"/>
          <a:ext cx="6912769" cy="5040561"/>
        </p:xfrm>
        <a:graphic>
          <a:graphicData uri="http://schemas.openxmlformats.org/drawingml/2006/table">
            <a:tbl>
              <a:tblPr firstRow="1" firstCol="1" bandRow="1">
                <a:tableStyleId>{5C22544A-7EE6-4342-B048-85BDC9FD1C3A}</a:tableStyleId>
              </a:tblPr>
              <a:tblGrid>
                <a:gridCol w="2778743">
                  <a:extLst>
                    <a:ext uri="{9D8B030D-6E8A-4147-A177-3AD203B41FA5}">
                      <a16:colId xmlns:a16="http://schemas.microsoft.com/office/drawing/2014/main" val="1390293635"/>
                    </a:ext>
                  </a:extLst>
                </a:gridCol>
                <a:gridCol w="1134047">
                  <a:extLst>
                    <a:ext uri="{9D8B030D-6E8A-4147-A177-3AD203B41FA5}">
                      <a16:colId xmlns:a16="http://schemas.microsoft.com/office/drawing/2014/main" val="1803254883"/>
                    </a:ext>
                  </a:extLst>
                </a:gridCol>
                <a:gridCol w="1134047">
                  <a:extLst>
                    <a:ext uri="{9D8B030D-6E8A-4147-A177-3AD203B41FA5}">
                      <a16:colId xmlns:a16="http://schemas.microsoft.com/office/drawing/2014/main" val="3764325580"/>
                    </a:ext>
                  </a:extLst>
                </a:gridCol>
                <a:gridCol w="928187">
                  <a:extLst>
                    <a:ext uri="{9D8B030D-6E8A-4147-A177-3AD203B41FA5}">
                      <a16:colId xmlns:a16="http://schemas.microsoft.com/office/drawing/2014/main" val="2980361145"/>
                    </a:ext>
                  </a:extLst>
                </a:gridCol>
                <a:gridCol w="908547">
                  <a:extLst>
                    <a:ext uri="{9D8B030D-6E8A-4147-A177-3AD203B41FA5}">
                      <a16:colId xmlns:a16="http://schemas.microsoft.com/office/drawing/2014/main" val="2224228082"/>
                    </a:ext>
                  </a:extLst>
                </a:gridCol>
                <a:gridCol w="29198">
                  <a:extLst>
                    <a:ext uri="{9D8B030D-6E8A-4147-A177-3AD203B41FA5}">
                      <a16:colId xmlns:a16="http://schemas.microsoft.com/office/drawing/2014/main" val="3424902595"/>
                    </a:ext>
                  </a:extLst>
                </a:gridCol>
              </a:tblGrid>
              <a:tr h="440929">
                <a:tc rowSpan="2">
                  <a:txBody>
                    <a:bodyPr/>
                    <a:lstStyle/>
                    <a:p>
                      <a:pPr algn="ctr">
                        <a:lnSpc>
                          <a:spcPct val="107000"/>
                        </a:lnSpc>
                        <a:spcAft>
                          <a:spcPts val="0"/>
                        </a:spcAft>
                      </a:pPr>
                      <a:r>
                        <a:rPr lang="ru-RU" sz="1050">
                          <a:effectLst/>
                        </a:rPr>
                        <a:t>Наименование административно-территориальной единицы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ru-RU" sz="1050">
                          <a:effectLst/>
                        </a:rPr>
                        <a:t>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gridSpan="3">
                  <a:txBody>
                    <a:bodyPr/>
                    <a:lstStyle/>
                    <a:p>
                      <a:pPr algn="ctr">
                        <a:lnSpc>
                          <a:spcPct val="107000"/>
                        </a:lnSpc>
                        <a:spcAft>
                          <a:spcPts val="0"/>
                        </a:spcAft>
                      </a:pPr>
                      <a:r>
                        <a:rPr lang="ru-RU" sz="1050">
                          <a:effectLst/>
                        </a:rPr>
                        <a:t>На 100 тыс. работающих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08298811"/>
                  </a:ext>
                </a:extLst>
              </a:tr>
              <a:tr h="902400">
                <a:tc vMerge="1">
                  <a:txBody>
                    <a:bodyPr/>
                    <a:lstStyle/>
                    <a:p>
                      <a:endParaRPr lang="ru-RU"/>
                    </a:p>
                  </a:txBody>
                  <a:tcPr/>
                </a:tc>
                <a:tc>
                  <a:txBody>
                    <a:bodyPr/>
                    <a:lstStyle/>
                    <a:p>
                      <a:pPr algn="ctr">
                        <a:lnSpc>
                          <a:spcPct val="107000"/>
                        </a:lnSpc>
                        <a:spcAft>
                          <a:spcPts val="0"/>
                        </a:spcAft>
                      </a:pPr>
                      <a:r>
                        <a:rPr lang="ru-RU" sz="1050">
                          <a:effectLst/>
                        </a:rPr>
                        <a:t>январь-декабрь 2020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январь-декабрь 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январь-декабрь 2020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январь-декабрь 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42871471"/>
                  </a:ext>
                </a:extLst>
              </a:tr>
              <a:tr h="462154">
                <a:tc>
                  <a:txBody>
                    <a:bodyPr/>
                    <a:lstStyle/>
                    <a:p>
                      <a:pPr algn="ctr">
                        <a:lnSpc>
                          <a:spcPct val="107000"/>
                        </a:lnSpc>
                        <a:spcAft>
                          <a:spcPts val="0"/>
                        </a:spcAft>
                      </a:pPr>
                      <a:r>
                        <a:rPr lang="ru-RU" sz="1050">
                          <a:effectLst/>
                        </a:rPr>
                        <a:t>Брестская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96124369"/>
                  </a:ext>
                </a:extLst>
              </a:tr>
              <a:tr h="462154">
                <a:tc>
                  <a:txBody>
                    <a:bodyPr/>
                    <a:lstStyle/>
                    <a:p>
                      <a:pPr algn="ctr">
                        <a:lnSpc>
                          <a:spcPct val="107000"/>
                        </a:lnSpc>
                        <a:spcAft>
                          <a:spcPts val="0"/>
                        </a:spcAft>
                      </a:pPr>
                      <a:r>
                        <a:rPr lang="ru-RU" sz="1050">
                          <a:effectLst/>
                        </a:rPr>
                        <a:t>Витебская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4333892"/>
                  </a:ext>
                </a:extLst>
              </a:tr>
              <a:tr h="462154">
                <a:tc>
                  <a:txBody>
                    <a:bodyPr/>
                    <a:lstStyle/>
                    <a:p>
                      <a:pPr algn="ctr">
                        <a:lnSpc>
                          <a:spcPct val="107000"/>
                        </a:lnSpc>
                        <a:spcAft>
                          <a:spcPts val="0"/>
                        </a:spcAft>
                      </a:pPr>
                      <a:r>
                        <a:rPr lang="ru-RU" sz="1050">
                          <a:effectLst/>
                        </a:rPr>
                        <a:t>Гомельская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65993847"/>
                  </a:ext>
                </a:extLst>
              </a:tr>
              <a:tr h="462154">
                <a:tc>
                  <a:txBody>
                    <a:bodyPr/>
                    <a:lstStyle/>
                    <a:p>
                      <a:pPr algn="ctr">
                        <a:lnSpc>
                          <a:spcPct val="107000"/>
                        </a:lnSpc>
                        <a:spcAft>
                          <a:spcPts val="0"/>
                        </a:spcAft>
                      </a:pPr>
                      <a:r>
                        <a:rPr lang="ru-RU" sz="1050">
                          <a:effectLst/>
                        </a:rPr>
                        <a:t>Гродненская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19594261"/>
                  </a:ext>
                </a:extLst>
              </a:tr>
              <a:tr h="462154">
                <a:tc>
                  <a:txBody>
                    <a:bodyPr/>
                    <a:lstStyle/>
                    <a:p>
                      <a:pPr algn="ctr">
                        <a:lnSpc>
                          <a:spcPct val="107000"/>
                        </a:lnSpc>
                        <a:spcAft>
                          <a:spcPts val="0"/>
                        </a:spcAft>
                      </a:pPr>
                      <a:r>
                        <a:rPr lang="ru-RU" sz="1050">
                          <a:effectLst/>
                        </a:rPr>
                        <a:t>Минская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37599602"/>
                  </a:ext>
                </a:extLst>
              </a:tr>
              <a:tr h="462154">
                <a:tc>
                  <a:txBody>
                    <a:bodyPr/>
                    <a:lstStyle/>
                    <a:p>
                      <a:pPr algn="ctr">
                        <a:lnSpc>
                          <a:spcPct val="107000"/>
                        </a:lnSpc>
                        <a:spcAft>
                          <a:spcPts val="0"/>
                        </a:spcAft>
                      </a:pPr>
                      <a:r>
                        <a:rPr lang="ru-RU" sz="1050" dirty="0">
                          <a:solidFill>
                            <a:srgbClr val="FF0000"/>
                          </a:solidFill>
                          <a:effectLst/>
                        </a:rPr>
                        <a:t>г. Минск</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solidFill>
                            <a:srgbClr val="FF0000"/>
                          </a:solidFill>
                          <a:effectLst/>
                        </a:rPr>
                        <a:t>24</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solidFill>
                            <a:srgbClr val="FF0000"/>
                          </a:solidFill>
                          <a:effectLst/>
                        </a:rPr>
                        <a:t>16</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solidFill>
                            <a:srgbClr val="FF0000"/>
                          </a:solidFill>
                          <a:effectLst/>
                        </a:rPr>
                        <a:t>2,2</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solidFill>
                            <a:srgbClr val="FF0000"/>
                          </a:solidFill>
                          <a:effectLst/>
                        </a:rPr>
                        <a:t>1,5</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44663111"/>
                  </a:ext>
                </a:extLst>
              </a:tr>
              <a:tr h="462154">
                <a:tc>
                  <a:txBody>
                    <a:bodyPr/>
                    <a:lstStyle/>
                    <a:p>
                      <a:pPr algn="ctr">
                        <a:lnSpc>
                          <a:spcPct val="107000"/>
                        </a:lnSpc>
                        <a:spcAft>
                          <a:spcPts val="0"/>
                        </a:spcAft>
                      </a:pPr>
                      <a:r>
                        <a:rPr lang="ru-RU" sz="1050">
                          <a:effectLst/>
                        </a:rPr>
                        <a:t>Могилевская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3889579"/>
                  </a:ext>
                </a:extLst>
              </a:tr>
              <a:tr h="462154">
                <a:tc>
                  <a:txBody>
                    <a:bodyPr/>
                    <a:lstStyle/>
                    <a:p>
                      <a:pPr algn="ctr">
                        <a:lnSpc>
                          <a:spcPct val="107000"/>
                        </a:lnSpc>
                        <a:spcAft>
                          <a:spcPts val="0"/>
                        </a:spcAft>
                      </a:pPr>
                      <a:r>
                        <a:rPr lang="ru-RU" sz="1050">
                          <a:effectLst/>
                        </a:rPr>
                        <a:t>РЕСПУБЛИКА БЕЛАРУСЬ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3,4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8194518"/>
                  </a:ext>
                </a:extLst>
              </a:tr>
            </a:tbl>
          </a:graphicData>
        </a:graphic>
      </p:graphicFrame>
    </p:spTree>
    <p:extLst>
      <p:ext uri="{BB962C8B-B14F-4D97-AF65-F5344CB8AC3E}">
        <p14:creationId xmlns:p14="http://schemas.microsoft.com/office/powerpoint/2010/main" val="108896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 name="Rectangle 1"/>
          <p:cNvSpPr>
            <a:spLocks noChangeArrowheads="1"/>
          </p:cNvSpPr>
          <p:nvPr/>
        </p:nvSpPr>
        <p:spPr bwMode="auto">
          <a:xfrm>
            <a:off x="1259284" y="18063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id="{D9D58721-7751-47B6-8A78-14F1A6F8ED33}"/>
              </a:ext>
            </a:extLst>
          </p:cNvPr>
          <p:cNvSpPr/>
          <p:nvPr/>
        </p:nvSpPr>
        <p:spPr>
          <a:xfrm>
            <a:off x="1835696" y="188640"/>
            <a:ext cx="4572000" cy="1184107"/>
          </a:xfrm>
          <a:prstGeom prst="rect">
            <a:avLst/>
          </a:prstGeom>
        </p:spPr>
        <p:txBody>
          <a:bodyPr>
            <a:spAutoFit/>
          </a:bodyPr>
          <a:lstStyle/>
          <a:p>
            <a:pPr algn="ctr">
              <a:lnSpc>
                <a:spcPts val="1400"/>
              </a:lnSpc>
              <a:spcAft>
                <a:spcPts val="0"/>
              </a:spcAft>
            </a:pPr>
            <a:r>
              <a:rPr lang="ru-RU"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ОПЕРАТИВНЫЕ ДАННЫЕ</a:t>
            </a:r>
            <a:br>
              <a:rPr lang="ru-RU"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ru-RU"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 тяжело травмированных на производстве</a:t>
            </a:r>
            <a:r>
              <a:rPr lang="ru-RU"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в разрезе областей Республики Беларусь за январь-декабрь 2021 года в сравнении с аналогичным периодом 2020 года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4640C7C4-1194-4EB2-B242-237DB10C33B9}"/>
              </a:ext>
            </a:extLst>
          </p:cNvPr>
          <p:cNvGraphicFramePr>
            <a:graphicFrameLocks noGrp="1"/>
          </p:cNvGraphicFramePr>
          <p:nvPr>
            <p:extLst>
              <p:ext uri="{D42A27DB-BD31-4B8C-83A1-F6EECF244321}">
                <p14:modId xmlns:p14="http://schemas.microsoft.com/office/powerpoint/2010/main" val="4200410553"/>
              </p:ext>
            </p:extLst>
          </p:nvPr>
        </p:nvGraphicFramePr>
        <p:xfrm>
          <a:off x="971601" y="1372747"/>
          <a:ext cx="6840760" cy="5080588"/>
        </p:xfrm>
        <a:graphic>
          <a:graphicData uri="http://schemas.openxmlformats.org/drawingml/2006/table">
            <a:tbl>
              <a:tblPr firstRow="1" firstCol="1" bandRow="1">
                <a:tableStyleId>{5C22544A-7EE6-4342-B048-85BDC9FD1C3A}</a:tableStyleId>
              </a:tblPr>
              <a:tblGrid>
                <a:gridCol w="2552650">
                  <a:extLst>
                    <a:ext uri="{9D8B030D-6E8A-4147-A177-3AD203B41FA5}">
                      <a16:colId xmlns:a16="http://schemas.microsoft.com/office/drawing/2014/main" val="4041821170"/>
                    </a:ext>
                  </a:extLst>
                </a:gridCol>
                <a:gridCol w="1152881">
                  <a:extLst>
                    <a:ext uri="{9D8B030D-6E8A-4147-A177-3AD203B41FA5}">
                      <a16:colId xmlns:a16="http://schemas.microsoft.com/office/drawing/2014/main" val="4079773385"/>
                    </a:ext>
                  </a:extLst>
                </a:gridCol>
                <a:gridCol w="1152881">
                  <a:extLst>
                    <a:ext uri="{9D8B030D-6E8A-4147-A177-3AD203B41FA5}">
                      <a16:colId xmlns:a16="http://schemas.microsoft.com/office/drawing/2014/main" val="2664951616"/>
                    </a:ext>
                  </a:extLst>
                </a:gridCol>
                <a:gridCol w="1077802">
                  <a:extLst>
                    <a:ext uri="{9D8B030D-6E8A-4147-A177-3AD203B41FA5}">
                      <a16:colId xmlns:a16="http://schemas.microsoft.com/office/drawing/2014/main" val="3227721253"/>
                    </a:ext>
                  </a:extLst>
                </a:gridCol>
                <a:gridCol w="904546">
                  <a:extLst>
                    <a:ext uri="{9D8B030D-6E8A-4147-A177-3AD203B41FA5}">
                      <a16:colId xmlns:a16="http://schemas.microsoft.com/office/drawing/2014/main" val="1585703776"/>
                    </a:ext>
                  </a:extLst>
                </a:gridCol>
              </a:tblGrid>
              <a:tr h="459924">
                <a:tc rowSpan="2">
                  <a:txBody>
                    <a:bodyPr/>
                    <a:lstStyle/>
                    <a:p>
                      <a:pPr algn="ctr">
                        <a:lnSpc>
                          <a:spcPct val="107000"/>
                        </a:lnSpc>
                        <a:spcAft>
                          <a:spcPts val="0"/>
                        </a:spcAft>
                      </a:pPr>
                      <a:r>
                        <a:rPr lang="ru-RU" sz="1050">
                          <a:effectLst/>
                        </a:rPr>
                        <a:t>Наименование административно-территориальной единицы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ru-RU" sz="1050">
                          <a:effectLst/>
                        </a:rPr>
                        <a:t>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gridSpan="2">
                  <a:txBody>
                    <a:bodyPr/>
                    <a:lstStyle/>
                    <a:p>
                      <a:pPr algn="ctr">
                        <a:lnSpc>
                          <a:spcPct val="107000"/>
                        </a:lnSpc>
                        <a:spcAft>
                          <a:spcPts val="0"/>
                        </a:spcAft>
                      </a:pPr>
                      <a:r>
                        <a:rPr lang="ru-RU" sz="1050">
                          <a:effectLst/>
                        </a:rPr>
                        <a:t>На 100 тыс. работающих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extLst>
                  <a:ext uri="{0D108BD9-81ED-4DB2-BD59-A6C34878D82A}">
                    <a16:rowId xmlns:a16="http://schemas.microsoft.com/office/drawing/2014/main" val="704169344"/>
                  </a:ext>
                </a:extLst>
              </a:tr>
              <a:tr h="941272">
                <a:tc vMerge="1">
                  <a:txBody>
                    <a:bodyPr/>
                    <a:lstStyle/>
                    <a:p>
                      <a:endParaRPr lang="ru-RU"/>
                    </a:p>
                  </a:txBody>
                  <a:tcPr/>
                </a:tc>
                <a:tc>
                  <a:txBody>
                    <a:bodyPr/>
                    <a:lstStyle/>
                    <a:p>
                      <a:pPr algn="ctr">
                        <a:lnSpc>
                          <a:spcPct val="107000"/>
                        </a:lnSpc>
                        <a:spcAft>
                          <a:spcPts val="0"/>
                        </a:spcAft>
                      </a:pPr>
                      <a:r>
                        <a:rPr lang="ru-RU" sz="1050">
                          <a:effectLst/>
                        </a:rPr>
                        <a:t>январь-декабрь 2020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январь-декабрь 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январь-декабрь 2020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январь-декабрь 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23194694"/>
                  </a:ext>
                </a:extLst>
              </a:tr>
              <a:tr h="459924">
                <a:tc>
                  <a:txBody>
                    <a:bodyPr/>
                    <a:lstStyle/>
                    <a:p>
                      <a:pPr algn="ctr">
                        <a:lnSpc>
                          <a:spcPct val="107000"/>
                        </a:lnSpc>
                        <a:spcAft>
                          <a:spcPts val="0"/>
                        </a:spcAft>
                      </a:pPr>
                      <a:r>
                        <a:rPr lang="ru-RU" sz="1050">
                          <a:effectLst/>
                        </a:rPr>
                        <a:t>Брестская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89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18,3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70936548"/>
                  </a:ext>
                </a:extLst>
              </a:tr>
              <a:tr h="459924">
                <a:tc>
                  <a:txBody>
                    <a:bodyPr/>
                    <a:lstStyle/>
                    <a:p>
                      <a:pPr algn="ctr">
                        <a:lnSpc>
                          <a:spcPct val="107000"/>
                        </a:lnSpc>
                        <a:spcAft>
                          <a:spcPts val="0"/>
                        </a:spcAft>
                      </a:pPr>
                      <a:r>
                        <a:rPr lang="ru-RU" sz="1050">
                          <a:effectLst/>
                        </a:rPr>
                        <a:t>Витебская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74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20,6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61713799"/>
                  </a:ext>
                </a:extLst>
              </a:tr>
              <a:tr h="459924">
                <a:tc>
                  <a:txBody>
                    <a:bodyPr/>
                    <a:lstStyle/>
                    <a:p>
                      <a:pPr algn="ctr">
                        <a:lnSpc>
                          <a:spcPct val="107000"/>
                        </a:lnSpc>
                        <a:spcAft>
                          <a:spcPts val="0"/>
                        </a:spcAft>
                      </a:pPr>
                      <a:r>
                        <a:rPr lang="ru-RU" sz="1050">
                          <a:effectLst/>
                        </a:rPr>
                        <a:t>Гомельская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7684048"/>
                  </a:ext>
                </a:extLst>
              </a:tr>
              <a:tr h="459924">
                <a:tc>
                  <a:txBody>
                    <a:bodyPr/>
                    <a:lstStyle/>
                    <a:p>
                      <a:pPr algn="ctr">
                        <a:lnSpc>
                          <a:spcPct val="107000"/>
                        </a:lnSpc>
                        <a:spcAft>
                          <a:spcPts val="0"/>
                        </a:spcAft>
                      </a:pPr>
                      <a:r>
                        <a:rPr lang="ru-RU" sz="1050">
                          <a:effectLst/>
                        </a:rPr>
                        <a:t>Гродненская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82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73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20,9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18,6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2023"/>
                  </a:ext>
                </a:extLst>
              </a:tr>
              <a:tr h="459924">
                <a:tc>
                  <a:txBody>
                    <a:bodyPr/>
                    <a:lstStyle/>
                    <a:p>
                      <a:pPr algn="ctr">
                        <a:lnSpc>
                          <a:spcPct val="107000"/>
                        </a:lnSpc>
                        <a:spcAft>
                          <a:spcPts val="0"/>
                        </a:spcAft>
                      </a:pPr>
                      <a:r>
                        <a:rPr lang="ru-RU" sz="1050">
                          <a:effectLst/>
                        </a:rPr>
                        <a:t>Минская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19,9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23,4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94639923"/>
                  </a:ext>
                </a:extLst>
              </a:tr>
              <a:tr h="459924">
                <a:tc>
                  <a:txBody>
                    <a:bodyPr/>
                    <a:lstStyle/>
                    <a:p>
                      <a:pPr algn="ctr">
                        <a:lnSpc>
                          <a:spcPct val="107000"/>
                        </a:lnSpc>
                        <a:spcAft>
                          <a:spcPts val="0"/>
                        </a:spcAft>
                      </a:pPr>
                      <a:r>
                        <a:rPr lang="ru-RU" sz="1050" dirty="0">
                          <a:solidFill>
                            <a:srgbClr val="FF0000"/>
                          </a:solidFill>
                          <a:effectLst/>
                        </a:rPr>
                        <a:t>г. Минск</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solidFill>
                            <a:srgbClr val="FF0000"/>
                          </a:solidFill>
                          <a:effectLst/>
                        </a:rPr>
                        <a:t>94</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solidFill>
                            <a:srgbClr val="FF0000"/>
                          </a:solidFill>
                          <a:effectLst/>
                        </a:rPr>
                        <a:t>118</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solidFill>
                            <a:srgbClr val="FF0000"/>
                          </a:solidFill>
                          <a:effectLst/>
                        </a:rPr>
                        <a:t>8,8</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solidFill>
                            <a:srgbClr val="FF0000"/>
                          </a:solidFill>
                          <a:effectLst/>
                        </a:rPr>
                        <a:t>11,0</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4103299"/>
                  </a:ext>
                </a:extLst>
              </a:tr>
              <a:tr h="459924">
                <a:tc>
                  <a:txBody>
                    <a:bodyPr/>
                    <a:lstStyle/>
                    <a:p>
                      <a:pPr algn="ctr">
                        <a:lnSpc>
                          <a:spcPct val="107000"/>
                        </a:lnSpc>
                        <a:spcAft>
                          <a:spcPts val="0"/>
                        </a:spcAft>
                      </a:pPr>
                      <a:r>
                        <a:rPr lang="ru-RU" sz="1050">
                          <a:effectLst/>
                        </a:rPr>
                        <a:t>Могилевская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75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83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19,3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21,4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02950737"/>
                  </a:ext>
                </a:extLst>
              </a:tr>
              <a:tr h="459924">
                <a:tc>
                  <a:txBody>
                    <a:bodyPr/>
                    <a:lstStyle/>
                    <a:p>
                      <a:pPr algn="ctr">
                        <a:lnSpc>
                          <a:spcPct val="107000"/>
                        </a:lnSpc>
                        <a:spcAft>
                          <a:spcPts val="0"/>
                        </a:spcAft>
                      </a:pPr>
                      <a:r>
                        <a:rPr lang="ru-RU" sz="1050">
                          <a:effectLst/>
                        </a:rPr>
                        <a:t>РЕСПУБЛИКА БЕЛАРУСЬ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638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656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a:effectLst/>
                        </a:rPr>
                        <a:t>16,6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050" dirty="0">
                          <a:effectLst/>
                        </a:rPr>
                        <a:t>17,0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8329196"/>
                  </a:ext>
                </a:extLst>
              </a:tr>
            </a:tbl>
          </a:graphicData>
        </a:graphic>
      </p:graphicFrame>
    </p:spTree>
    <p:extLst>
      <p:ext uri="{BB962C8B-B14F-4D97-AF65-F5344CB8AC3E}">
        <p14:creationId xmlns:p14="http://schemas.microsoft.com/office/powerpoint/2010/main" val="2789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 name="Rectangle 1"/>
          <p:cNvSpPr>
            <a:spLocks noChangeArrowheads="1"/>
          </p:cNvSpPr>
          <p:nvPr/>
        </p:nvSpPr>
        <p:spPr bwMode="auto">
          <a:xfrm>
            <a:off x="1259284" y="18063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 </a:t>
            </a:r>
          </a:p>
        </p:txBody>
      </p:sp>
      <p:graphicFrame>
        <p:nvGraphicFramePr>
          <p:cNvPr id="2" name="Таблица 1">
            <a:extLst>
              <a:ext uri="{FF2B5EF4-FFF2-40B4-BE49-F238E27FC236}">
                <a16:creationId xmlns:a16="http://schemas.microsoft.com/office/drawing/2014/main" id="{8D51A3C0-6A98-465E-8D34-2047DAAD3BDB}"/>
              </a:ext>
            </a:extLst>
          </p:cNvPr>
          <p:cNvGraphicFramePr>
            <a:graphicFrameLocks noGrp="1"/>
          </p:cNvGraphicFramePr>
          <p:nvPr>
            <p:extLst>
              <p:ext uri="{D42A27DB-BD31-4B8C-83A1-F6EECF244321}">
                <p14:modId xmlns:p14="http://schemas.microsoft.com/office/powerpoint/2010/main" val="588694698"/>
              </p:ext>
            </p:extLst>
          </p:nvPr>
        </p:nvGraphicFramePr>
        <p:xfrm>
          <a:off x="914392" y="1505659"/>
          <a:ext cx="6624737" cy="4752524"/>
        </p:xfrm>
        <a:graphic>
          <a:graphicData uri="http://schemas.openxmlformats.org/drawingml/2006/table">
            <a:tbl>
              <a:tblPr firstRow="1" firstCol="1" bandRow="1">
                <a:tableStyleId>{5C22544A-7EE6-4342-B048-85BDC9FD1C3A}</a:tableStyleId>
              </a:tblPr>
              <a:tblGrid>
                <a:gridCol w="2329421">
                  <a:extLst>
                    <a:ext uri="{9D8B030D-6E8A-4147-A177-3AD203B41FA5}">
                      <a16:colId xmlns:a16="http://schemas.microsoft.com/office/drawing/2014/main" val="3674674335"/>
                    </a:ext>
                  </a:extLst>
                </a:gridCol>
                <a:gridCol w="1073829">
                  <a:extLst>
                    <a:ext uri="{9D8B030D-6E8A-4147-A177-3AD203B41FA5}">
                      <a16:colId xmlns:a16="http://schemas.microsoft.com/office/drawing/2014/main" val="1603730112"/>
                    </a:ext>
                  </a:extLst>
                </a:gridCol>
                <a:gridCol w="1073829">
                  <a:extLst>
                    <a:ext uri="{9D8B030D-6E8A-4147-A177-3AD203B41FA5}">
                      <a16:colId xmlns:a16="http://schemas.microsoft.com/office/drawing/2014/main" val="2652979619"/>
                    </a:ext>
                  </a:extLst>
                </a:gridCol>
                <a:gridCol w="1073829">
                  <a:extLst>
                    <a:ext uri="{9D8B030D-6E8A-4147-A177-3AD203B41FA5}">
                      <a16:colId xmlns:a16="http://schemas.microsoft.com/office/drawing/2014/main" val="1480241246"/>
                    </a:ext>
                  </a:extLst>
                </a:gridCol>
                <a:gridCol w="1073829">
                  <a:extLst>
                    <a:ext uri="{9D8B030D-6E8A-4147-A177-3AD203B41FA5}">
                      <a16:colId xmlns:a16="http://schemas.microsoft.com/office/drawing/2014/main" val="1893149406"/>
                    </a:ext>
                  </a:extLst>
                </a:gridCol>
              </a:tblGrid>
              <a:tr h="430242">
                <a:tc rowSpan="2">
                  <a:txBody>
                    <a:bodyPr/>
                    <a:lstStyle/>
                    <a:p>
                      <a:pPr algn="ctr">
                        <a:lnSpc>
                          <a:spcPct val="107000"/>
                        </a:lnSpc>
                        <a:spcAft>
                          <a:spcPts val="0"/>
                        </a:spcAft>
                      </a:pPr>
                      <a:r>
                        <a:rPr lang="ru-RU" sz="1200" dirty="0">
                          <a:effectLst/>
                        </a:rPr>
                        <a:t>Наименование административно-территориальной единицы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ru-RU" sz="1200">
                          <a:effectLst/>
                        </a:rPr>
                        <a:t>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gridSpan="2">
                  <a:txBody>
                    <a:bodyPr/>
                    <a:lstStyle/>
                    <a:p>
                      <a:pPr algn="ctr">
                        <a:lnSpc>
                          <a:spcPct val="107000"/>
                        </a:lnSpc>
                        <a:spcAft>
                          <a:spcPts val="0"/>
                        </a:spcAft>
                      </a:pPr>
                      <a:r>
                        <a:rPr lang="ru-RU" sz="1200">
                          <a:effectLst/>
                        </a:rPr>
                        <a:t>На 100 тыс. работающих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extLst>
                  <a:ext uri="{0D108BD9-81ED-4DB2-BD59-A6C34878D82A}">
                    <a16:rowId xmlns:a16="http://schemas.microsoft.com/office/drawing/2014/main" val="2255801187"/>
                  </a:ext>
                </a:extLst>
              </a:tr>
              <a:tr h="880346">
                <a:tc vMerge="1">
                  <a:txBody>
                    <a:bodyPr/>
                    <a:lstStyle/>
                    <a:p>
                      <a:endParaRPr lang="ru-RU"/>
                    </a:p>
                  </a:txBody>
                  <a:tcPr/>
                </a:tc>
                <a:tc>
                  <a:txBody>
                    <a:bodyPr/>
                    <a:lstStyle/>
                    <a:p>
                      <a:pPr algn="ctr">
                        <a:lnSpc>
                          <a:spcPct val="107000"/>
                        </a:lnSpc>
                        <a:spcAft>
                          <a:spcPts val="0"/>
                        </a:spcAft>
                      </a:pPr>
                      <a:r>
                        <a:rPr lang="ru-RU" sz="1200">
                          <a:effectLst/>
                        </a:rPr>
                        <a:t>январь-март 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январь-март 2022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январь-март 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январь-март 2022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0005245"/>
                  </a:ext>
                </a:extLst>
              </a:tr>
              <a:tr h="430242">
                <a:tc>
                  <a:txBody>
                    <a:bodyPr/>
                    <a:lstStyle/>
                    <a:p>
                      <a:pPr algn="ctr">
                        <a:lnSpc>
                          <a:spcPct val="107000"/>
                        </a:lnSpc>
                        <a:spcAft>
                          <a:spcPts val="0"/>
                        </a:spcAft>
                      </a:pPr>
                      <a:r>
                        <a:rPr lang="ru-RU" sz="1200">
                          <a:effectLst/>
                        </a:rPr>
                        <a:t>Брестская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46046115"/>
                  </a:ext>
                </a:extLst>
              </a:tr>
              <a:tr h="430242">
                <a:tc>
                  <a:txBody>
                    <a:bodyPr/>
                    <a:lstStyle/>
                    <a:p>
                      <a:pPr algn="ctr">
                        <a:lnSpc>
                          <a:spcPct val="107000"/>
                        </a:lnSpc>
                        <a:spcAft>
                          <a:spcPts val="0"/>
                        </a:spcAft>
                      </a:pPr>
                      <a:r>
                        <a:rPr lang="ru-RU" sz="1200">
                          <a:effectLst/>
                        </a:rPr>
                        <a:t>Витебская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35397088"/>
                  </a:ext>
                </a:extLst>
              </a:tr>
              <a:tr h="430242">
                <a:tc>
                  <a:txBody>
                    <a:bodyPr/>
                    <a:lstStyle/>
                    <a:p>
                      <a:pPr algn="ctr">
                        <a:lnSpc>
                          <a:spcPct val="107000"/>
                        </a:lnSpc>
                        <a:spcAft>
                          <a:spcPts val="0"/>
                        </a:spcAft>
                      </a:pPr>
                      <a:r>
                        <a:rPr lang="ru-RU" sz="1200">
                          <a:effectLst/>
                        </a:rPr>
                        <a:t>Гомельская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0,2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429555"/>
                  </a:ext>
                </a:extLst>
              </a:tr>
              <a:tr h="430242">
                <a:tc>
                  <a:txBody>
                    <a:bodyPr/>
                    <a:lstStyle/>
                    <a:p>
                      <a:pPr algn="ctr">
                        <a:lnSpc>
                          <a:spcPct val="107000"/>
                        </a:lnSpc>
                        <a:spcAft>
                          <a:spcPts val="0"/>
                        </a:spcAft>
                      </a:pPr>
                      <a:r>
                        <a:rPr lang="ru-RU" sz="1200">
                          <a:effectLst/>
                        </a:rPr>
                        <a:t>Гродненская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0,3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50188748"/>
                  </a:ext>
                </a:extLst>
              </a:tr>
              <a:tr h="430242">
                <a:tc>
                  <a:txBody>
                    <a:bodyPr/>
                    <a:lstStyle/>
                    <a:p>
                      <a:pPr algn="ctr">
                        <a:lnSpc>
                          <a:spcPct val="107000"/>
                        </a:lnSpc>
                        <a:spcAft>
                          <a:spcPts val="0"/>
                        </a:spcAft>
                      </a:pPr>
                      <a:r>
                        <a:rPr lang="ru-RU" sz="1200">
                          <a:effectLst/>
                        </a:rPr>
                        <a:t>Минская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30982708"/>
                  </a:ext>
                </a:extLst>
              </a:tr>
              <a:tr h="430242">
                <a:tc>
                  <a:txBody>
                    <a:bodyPr/>
                    <a:lstStyle/>
                    <a:p>
                      <a:pPr algn="ctr">
                        <a:lnSpc>
                          <a:spcPct val="107000"/>
                        </a:lnSpc>
                        <a:spcAft>
                          <a:spcPts val="0"/>
                        </a:spcAft>
                      </a:pPr>
                      <a:r>
                        <a:rPr lang="ru-RU" sz="1200" dirty="0">
                          <a:solidFill>
                            <a:srgbClr val="FF0000"/>
                          </a:solidFill>
                          <a:effectLst/>
                        </a:rPr>
                        <a:t>г. Минск</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solidFill>
                            <a:srgbClr val="FF0000"/>
                          </a:solidFill>
                          <a:effectLst/>
                        </a:rPr>
                        <a:t>4</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solidFill>
                            <a:srgbClr val="FF0000"/>
                          </a:solidFill>
                          <a:effectLst/>
                        </a:rPr>
                        <a:t>11</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solidFill>
                            <a:srgbClr val="FF0000"/>
                          </a:solidFill>
                          <a:effectLst/>
                        </a:rPr>
                        <a:t>0,4</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solidFill>
                            <a:srgbClr val="FF0000"/>
                          </a:solidFill>
                          <a:effectLst/>
                        </a:rPr>
                        <a:t>1,0</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749567"/>
                  </a:ext>
                </a:extLst>
              </a:tr>
              <a:tr h="430242">
                <a:tc>
                  <a:txBody>
                    <a:bodyPr/>
                    <a:lstStyle/>
                    <a:p>
                      <a:pPr algn="ctr">
                        <a:lnSpc>
                          <a:spcPct val="107000"/>
                        </a:lnSpc>
                        <a:spcAft>
                          <a:spcPts val="0"/>
                        </a:spcAft>
                      </a:pPr>
                      <a:r>
                        <a:rPr lang="ru-RU" sz="1200">
                          <a:effectLst/>
                        </a:rPr>
                        <a:t>Могилевская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8499384"/>
                  </a:ext>
                </a:extLst>
              </a:tr>
              <a:tr h="430242">
                <a:tc>
                  <a:txBody>
                    <a:bodyPr/>
                    <a:lstStyle/>
                    <a:p>
                      <a:pPr algn="ctr">
                        <a:lnSpc>
                          <a:spcPct val="107000"/>
                        </a:lnSpc>
                        <a:spcAft>
                          <a:spcPts val="0"/>
                        </a:spcAft>
                      </a:pPr>
                      <a:r>
                        <a:rPr lang="ru-RU" sz="1200">
                          <a:effectLst/>
                        </a:rPr>
                        <a:t>РЕСПУБЛИКА БЕЛАРУСЬ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29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effectLst/>
                        </a:rPr>
                        <a:t>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1820379"/>
                  </a:ext>
                </a:extLst>
              </a:tr>
            </a:tbl>
          </a:graphicData>
        </a:graphic>
      </p:graphicFrame>
      <p:pic>
        <p:nvPicPr>
          <p:cNvPr id="3" name="Рисунок 2">
            <a:extLst>
              <a:ext uri="{FF2B5EF4-FFF2-40B4-BE49-F238E27FC236}">
                <a16:creationId xmlns:a16="http://schemas.microsoft.com/office/drawing/2014/main" id="{905F44D3-5B9B-4A7C-820C-3E0DDAD71EF8}"/>
              </a:ext>
            </a:extLst>
          </p:cNvPr>
          <p:cNvPicPr>
            <a:picLocks noChangeAspect="1"/>
          </p:cNvPicPr>
          <p:nvPr/>
        </p:nvPicPr>
        <p:blipFill>
          <a:blip r:embed="rId3"/>
          <a:stretch>
            <a:fillRect/>
          </a:stretch>
        </p:blipFill>
        <p:spPr>
          <a:xfrm>
            <a:off x="1308735" y="188640"/>
            <a:ext cx="5941347" cy="692698"/>
          </a:xfrm>
          <a:prstGeom prst="rect">
            <a:avLst/>
          </a:prstGeom>
        </p:spPr>
      </p:pic>
    </p:spTree>
    <p:extLst>
      <p:ext uri="{BB962C8B-B14F-4D97-AF65-F5344CB8AC3E}">
        <p14:creationId xmlns:p14="http://schemas.microsoft.com/office/powerpoint/2010/main" val="122014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5" name="Прямая соединительная линия 4"/>
          <p:cNvCxnSpPr/>
          <p:nvPr/>
        </p:nvCxnSpPr>
        <p:spPr>
          <a:xfrm>
            <a:off x="2123728" y="1628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4174D0F7-F4E9-40D0-B345-973B16368134}"/>
              </a:ext>
            </a:extLst>
          </p:cNvPr>
          <p:cNvSpPr/>
          <p:nvPr/>
        </p:nvSpPr>
        <p:spPr>
          <a:xfrm>
            <a:off x="1835696" y="181823"/>
            <a:ext cx="4572000" cy="811825"/>
          </a:xfrm>
          <a:prstGeom prst="rect">
            <a:avLst/>
          </a:prstGeom>
        </p:spPr>
        <p:txBody>
          <a:bodyPr>
            <a:spAutoFit/>
          </a:bodyPr>
          <a:lstStyle/>
          <a:p>
            <a:pPr algn="ctr">
              <a:lnSpc>
                <a:spcPts val="1400"/>
              </a:lnSpc>
              <a:spcAft>
                <a:spcPts val="0"/>
              </a:spcAft>
            </a:pPr>
            <a:r>
              <a:rPr lang="ru-RU" sz="14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ОПЕРАТИВНЫЕ ДАННЫЕ</a:t>
            </a:r>
            <a:br>
              <a:rPr lang="ru-RU" sz="1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о тяжело травмированных на производстве</a:t>
            </a:r>
            <a:r>
              <a:rPr lang="ru-RU" sz="1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в разрезе областей Республики Беларусь за январь-март 2022 года в сравнении с аналогичным периодом 2021 года</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F105FE87-7131-40B2-9B0E-E85EB1FA7F77}"/>
              </a:ext>
            </a:extLst>
          </p:cNvPr>
          <p:cNvGraphicFramePr>
            <a:graphicFrameLocks noGrp="1"/>
          </p:cNvGraphicFramePr>
          <p:nvPr>
            <p:extLst>
              <p:ext uri="{D42A27DB-BD31-4B8C-83A1-F6EECF244321}">
                <p14:modId xmlns:p14="http://schemas.microsoft.com/office/powerpoint/2010/main" val="909540447"/>
              </p:ext>
            </p:extLst>
          </p:nvPr>
        </p:nvGraphicFramePr>
        <p:xfrm>
          <a:off x="971600" y="1159313"/>
          <a:ext cx="6912770" cy="4824534"/>
        </p:xfrm>
        <a:graphic>
          <a:graphicData uri="http://schemas.openxmlformats.org/drawingml/2006/table">
            <a:tbl>
              <a:tblPr firstRow="1" firstCol="1" bandRow="1">
                <a:tableStyleId>{5C22544A-7EE6-4342-B048-85BDC9FD1C3A}</a:tableStyleId>
              </a:tblPr>
              <a:tblGrid>
                <a:gridCol w="2430702">
                  <a:extLst>
                    <a:ext uri="{9D8B030D-6E8A-4147-A177-3AD203B41FA5}">
                      <a16:colId xmlns:a16="http://schemas.microsoft.com/office/drawing/2014/main" val="3679162615"/>
                    </a:ext>
                  </a:extLst>
                </a:gridCol>
                <a:gridCol w="1120517">
                  <a:extLst>
                    <a:ext uri="{9D8B030D-6E8A-4147-A177-3AD203B41FA5}">
                      <a16:colId xmlns:a16="http://schemas.microsoft.com/office/drawing/2014/main" val="1668476246"/>
                    </a:ext>
                  </a:extLst>
                </a:gridCol>
                <a:gridCol w="1120517">
                  <a:extLst>
                    <a:ext uri="{9D8B030D-6E8A-4147-A177-3AD203B41FA5}">
                      <a16:colId xmlns:a16="http://schemas.microsoft.com/office/drawing/2014/main" val="145237395"/>
                    </a:ext>
                  </a:extLst>
                </a:gridCol>
                <a:gridCol w="1120517">
                  <a:extLst>
                    <a:ext uri="{9D8B030D-6E8A-4147-A177-3AD203B41FA5}">
                      <a16:colId xmlns:a16="http://schemas.microsoft.com/office/drawing/2014/main" val="2862034421"/>
                    </a:ext>
                  </a:extLst>
                </a:gridCol>
                <a:gridCol w="1120517">
                  <a:extLst>
                    <a:ext uri="{9D8B030D-6E8A-4147-A177-3AD203B41FA5}">
                      <a16:colId xmlns:a16="http://schemas.microsoft.com/office/drawing/2014/main" val="1503172154"/>
                    </a:ext>
                  </a:extLst>
                </a:gridCol>
              </a:tblGrid>
              <a:tr h="436761">
                <a:tc rowSpan="2">
                  <a:txBody>
                    <a:bodyPr/>
                    <a:lstStyle/>
                    <a:p>
                      <a:pPr algn="ctr">
                        <a:lnSpc>
                          <a:spcPct val="107000"/>
                        </a:lnSpc>
                        <a:spcAft>
                          <a:spcPts val="0"/>
                        </a:spcAft>
                      </a:pPr>
                      <a:r>
                        <a:rPr lang="ru-RU" sz="1200" dirty="0">
                          <a:effectLst/>
                        </a:rPr>
                        <a:t>Наименование административно-территориальной единицы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ru-RU" sz="1200">
                          <a:effectLst/>
                        </a:rPr>
                        <a:t>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gridSpan="2">
                  <a:txBody>
                    <a:bodyPr/>
                    <a:lstStyle/>
                    <a:p>
                      <a:pPr algn="ctr">
                        <a:lnSpc>
                          <a:spcPct val="107000"/>
                        </a:lnSpc>
                        <a:spcAft>
                          <a:spcPts val="0"/>
                        </a:spcAft>
                      </a:pPr>
                      <a:r>
                        <a:rPr lang="ru-RU" sz="1200">
                          <a:effectLst/>
                        </a:rPr>
                        <a:t>На 100 тыс. работающих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extLst>
                  <a:ext uri="{0D108BD9-81ED-4DB2-BD59-A6C34878D82A}">
                    <a16:rowId xmlns:a16="http://schemas.microsoft.com/office/drawing/2014/main" val="2263660885"/>
                  </a:ext>
                </a:extLst>
              </a:tr>
              <a:tr h="893685">
                <a:tc vMerge="1">
                  <a:txBody>
                    <a:bodyPr/>
                    <a:lstStyle/>
                    <a:p>
                      <a:endParaRPr lang="ru-RU"/>
                    </a:p>
                  </a:txBody>
                  <a:tcPr/>
                </a:tc>
                <a:tc>
                  <a:txBody>
                    <a:bodyPr/>
                    <a:lstStyle/>
                    <a:p>
                      <a:pPr algn="ctr">
                        <a:lnSpc>
                          <a:spcPct val="107000"/>
                        </a:lnSpc>
                        <a:spcAft>
                          <a:spcPts val="0"/>
                        </a:spcAft>
                      </a:pPr>
                      <a:r>
                        <a:rPr lang="ru-RU" sz="1200">
                          <a:effectLst/>
                        </a:rPr>
                        <a:t>январь-март 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январь-март 2022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январь-март 2021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январь-март 2022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9114774"/>
                  </a:ext>
                </a:extLst>
              </a:tr>
              <a:tr h="436761">
                <a:tc>
                  <a:txBody>
                    <a:bodyPr/>
                    <a:lstStyle/>
                    <a:p>
                      <a:pPr algn="ctr">
                        <a:lnSpc>
                          <a:spcPct val="107000"/>
                        </a:lnSpc>
                        <a:spcAft>
                          <a:spcPts val="0"/>
                        </a:spcAft>
                      </a:pPr>
                      <a:r>
                        <a:rPr lang="ru-RU" sz="1200">
                          <a:effectLst/>
                        </a:rPr>
                        <a:t>Брестская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3,8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62533615"/>
                  </a:ext>
                </a:extLst>
              </a:tr>
              <a:tr h="436761">
                <a:tc>
                  <a:txBody>
                    <a:bodyPr/>
                    <a:lstStyle/>
                    <a:p>
                      <a:pPr algn="ctr">
                        <a:lnSpc>
                          <a:spcPct val="107000"/>
                        </a:lnSpc>
                        <a:spcAft>
                          <a:spcPts val="0"/>
                        </a:spcAft>
                      </a:pPr>
                      <a:r>
                        <a:rPr lang="ru-RU" sz="1200">
                          <a:effectLst/>
                        </a:rPr>
                        <a:t>Витебская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2773205"/>
                  </a:ext>
                </a:extLst>
              </a:tr>
              <a:tr h="436761">
                <a:tc>
                  <a:txBody>
                    <a:bodyPr/>
                    <a:lstStyle/>
                    <a:p>
                      <a:pPr algn="ctr">
                        <a:lnSpc>
                          <a:spcPct val="107000"/>
                        </a:lnSpc>
                        <a:spcAft>
                          <a:spcPts val="0"/>
                        </a:spcAft>
                      </a:pPr>
                      <a:r>
                        <a:rPr lang="ru-RU" sz="1200">
                          <a:effectLst/>
                        </a:rPr>
                        <a:t>Гомельская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4709938"/>
                  </a:ext>
                </a:extLst>
              </a:tr>
              <a:tr h="436761">
                <a:tc>
                  <a:txBody>
                    <a:bodyPr/>
                    <a:lstStyle/>
                    <a:p>
                      <a:pPr algn="ctr">
                        <a:lnSpc>
                          <a:spcPct val="107000"/>
                        </a:lnSpc>
                        <a:spcAft>
                          <a:spcPts val="0"/>
                        </a:spcAft>
                      </a:pPr>
                      <a:r>
                        <a:rPr lang="ru-RU" sz="1200">
                          <a:effectLst/>
                        </a:rPr>
                        <a:t>Гродненская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3,4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7394756"/>
                  </a:ext>
                </a:extLst>
              </a:tr>
              <a:tr h="436761">
                <a:tc>
                  <a:txBody>
                    <a:bodyPr/>
                    <a:lstStyle/>
                    <a:p>
                      <a:pPr algn="ctr">
                        <a:lnSpc>
                          <a:spcPct val="107000"/>
                        </a:lnSpc>
                        <a:spcAft>
                          <a:spcPts val="0"/>
                        </a:spcAft>
                      </a:pPr>
                      <a:r>
                        <a:rPr lang="ru-RU" sz="1200">
                          <a:effectLst/>
                        </a:rPr>
                        <a:t>Минская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6,2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5,1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8521626"/>
                  </a:ext>
                </a:extLst>
              </a:tr>
              <a:tr h="436761">
                <a:tc>
                  <a:txBody>
                    <a:bodyPr/>
                    <a:lstStyle/>
                    <a:p>
                      <a:pPr algn="ctr">
                        <a:lnSpc>
                          <a:spcPct val="107000"/>
                        </a:lnSpc>
                        <a:spcAft>
                          <a:spcPts val="0"/>
                        </a:spcAft>
                      </a:pPr>
                      <a:r>
                        <a:rPr lang="ru-RU" sz="1200" dirty="0">
                          <a:solidFill>
                            <a:srgbClr val="FF0000"/>
                          </a:solidFill>
                          <a:effectLst/>
                        </a:rPr>
                        <a:t>г. Минск</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solidFill>
                            <a:srgbClr val="FF0000"/>
                          </a:solidFill>
                          <a:effectLst/>
                        </a:rPr>
                        <a:t>38</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solidFill>
                            <a:srgbClr val="FF0000"/>
                          </a:solidFill>
                          <a:effectLst/>
                        </a:rPr>
                        <a:t>33</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solidFill>
                            <a:srgbClr val="FF0000"/>
                          </a:solidFill>
                          <a:effectLst/>
                        </a:rPr>
                        <a:t>3,5</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solidFill>
                            <a:srgbClr val="FF0000"/>
                          </a:solidFill>
                          <a:effectLst/>
                        </a:rPr>
                        <a:t>3,1</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5647687"/>
                  </a:ext>
                </a:extLst>
              </a:tr>
              <a:tr h="436761">
                <a:tc>
                  <a:txBody>
                    <a:bodyPr/>
                    <a:lstStyle/>
                    <a:p>
                      <a:pPr algn="ctr">
                        <a:lnSpc>
                          <a:spcPct val="107000"/>
                        </a:lnSpc>
                        <a:spcAft>
                          <a:spcPts val="0"/>
                        </a:spcAft>
                      </a:pPr>
                      <a:r>
                        <a:rPr lang="ru-RU" sz="1200">
                          <a:effectLst/>
                        </a:rPr>
                        <a:t>Могилевская область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effectLst/>
                        </a:rPr>
                        <a:t>21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effectLst/>
                        </a:rPr>
                        <a:t>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5,9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59446592"/>
                  </a:ext>
                </a:extLst>
              </a:tr>
              <a:tr h="436761">
                <a:tc>
                  <a:txBody>
                    <a:bodyPr/>
                    <a:lstStyle/>
                    <a:p>
                      <a:pPr algn="ctr">
                        <a:lnSpc>
                          <a:spcPct val="107000"/>
                        </a:lnSpc>
                        <a:spcAft>
                          <a:spcPts val="0"/>
                        </a:spcAft>
                      </a:pPr>
                      <a:r>
                        <a:rPr lang="ru-RU" sz="1200" dirty="0">
                          <a:effectLst/>
                        </a:rPr>
                        <a:t>РЕСПУБЛИКА БЕЛАРУСЬ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161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150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a:effectLst/>
                        </a:rPr>
                        <a:t>4,3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ru-RU" sz="1200" dirty="0">
                          <a:effectLst/>
                        </a:rPr>
                        <a:t>4,0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05104930"/>
                  </a:ext>
                </a:extLst>
              </a:tr>
            </a:tbl>
          </a:graphicData>
        </a:graphic>
      </p:graphicFrame>
      <p:sp>
        <p:nvSpPr>
          <p:cNvPr id="4" name="Прямоугольник 3">
            <a:extLst>
              <a:ext uri="{FF2B5EF4-FFF2-40B4-BE49-F238E27FC236}">
                <a16:creationId xmlns:a16="http://schemas.microsoft.com/office/drawing/2014/main" id="{47092372-AC4F-4051-B0F1-A02186035D08}"/>
              </a:ext>
            </a:extLst>
          </p:cNvPr>
          <p:cNvSpPr/>
          <p:nvPr/>
        </p:nvSpPr>
        <p:spPr>
          <a:xfrm>
            <a:off x="969450" y="6070559"/>
            <a:ext cx="7200800" cy="374077"/>
          </a:xfrm>
          <a:prstGeom prst="rect">
            <a:avLst/>
          </a:prstGeom>
        </p:spPr>
        <p:txBody>
          <a:bodyPr wrap="square">
            <a:spAutoFit/>
          </a:bodyPr>
          <a:lstStyle/>
          <a:p>
            <a:pPr algn="just">
              <a:lnSpc>
                <a:spcPct val="107000"/>
              </a:lnSpc>
              <a:spcAft>
                <a:spcPts val="1125"/>
              </a:spcAft>
            </a:pPr>
            <a:r>
              <a:rPr lang="ru-RU"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Источник: сайт  </a:t>
            </a:r>
            <a:r>
              <a:rPr lang="ru-RU" i="1" u="sng" dirty="0">
                <a:solidFill>
                  <a:srgbClr val="37AFCD"/>
                </a:solidFill>
                <a:latin typeface="Times New Roman" panose="02020603050405020304" pitchFamily="18" charset="0"/>
                <a:ea typeface="Times New Roman" panose="02020603050405020304" pitchFamily="18" charset="0"/>
                <a:cs typeface="Times New Roman" panose="02020603050405020304" pitchFamily="18" charset="0"/>
                <a:hlinkClick r:id="rId3"/>
              </a:rPr>
              <a:t>Департамента государственной инспекции труда</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090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Равнобедренный треугольник 17"/>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Скругленный прямоугольник 6"/>
          <p:cNvSpPr/>
          <p:nvPr/>
        </p:nvSpPr>
        <p:spPr>
          <a:xfrm>
            <a:off x="1259631" y="108952"/>
            <a:ext cx="6336705"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nvPr>
        </p:nvGraphicFramePr>
        <p:xfrm>
          <a:off x="539553" y="1844824"/>
          <a:ext cx="7749943" cy="4569905"/>
        </p:xfrm>
        <a:graphic>
          <a:graphicData uri="http://schemas.openxmlformats.org/drawingml/2006/table">
            <a:tbl>
              <a:tblPr firstRow="1" firstCol="1" bandRow="1">
                <a:tableStyleId>{5C22544A-7EE6-4342-B048-85BDC9FD1C3A}</a:tableStyleId>
              </a:tblPr>
              <a:tblGrid>
                <a:gridCol w="927270">
                  <a:extLst>
                    <a:ext uri="{9D8B030D-6E8A-4147-A177-3AD203B41FA5}">
                      <a16:colId xmlns:a16="http://schemas.microsoft.com/office/drawing/2014/main" val="20000"/>
                    </a:ext>
                  </a:extLst>
                </a:gridCol>
                <a:gridCol w="485436">
                  <a:extLst>
                    <a:ext uri="{9D8B030D-6E8A-4147-A177-3AD203B41FA5}">
                      <a16:colId xmlns:a16="http://schemas.microsoft.com/office/drawing/2014/main" val="20001"/>
                    </a:ext>
                  </a:extLst>
                </a:gridCol>
                <a:gridCol w="722781">
                  <a:extLst>
                    <a:ext uri="{9D8B030D-6E8A-4147-A177-3AD203B41FA5}">
                      <a16:colId xmlns:a16="http://schemas.microsoft.com/office/drawing/2014/main" val="20002"/>
                    </a:ext>
                  </a:extLst>
                </a:gridCol>
                <a:gridCol w="657072">
                  <a:extLst>
                    <a:ext uri="{9D8B030D-6E8A-4147-A177-3AD203B41FA5}">
                      <a16:colId xmlns:a16="http://schemas.microsoft.com/office/drawing/2014/main" val="20003"/>
                    </a:ext>
                  </a:extLst>
                </a:gridCol>
                <a:gridCol w="722782">
                  <a:extLst>
                    <a:ext uri="{9D8B030D-6E8A-4147-A177-3AD203B41FA5}">
                      <a16:colId xmlns:a16="http://schemas.microsoft.com/office/drawing/2014/main" val="20004"/>
                    </a:ext>
                  </a:extLst>
                </a:gridCol>
                <a:gridCol w="722782">
                  <a:extLst>
                    <a:ext uri="{9D8B030D-6E8A-4147-A177-3AD203B41FA5}">
                      <a16:colId xmlns:a16="http://schemas.microsoft.com/office/drawing/2014/main" val="20005"/>
                    </a:ext>
                  </a:extLst>
                </a:gridCol>
                <a:gridCol w="722782">
                  <a:extLst>
                    <a:ext uri="{9D8B030D-6E8A-4147-A177-3AD203B41FA5}">
                      <a16:colId xmlns:a16="http://schemas.microsoft.com/office/drawing/2014/main" val="20006"/>
                    </a:ext>
                  </a:extLst>
                </a:gridCol>
                <a:gridCol w="722782">
                  <a:extLst>
                    <a:ext uri="{9D8B030D-6E8A-4147-A177-3AD203B41FA5}">
                      <a16:colId xmlns:a16="http://schemas.microsoft.com/office/drawing/2014/main" val="20007"/>
                    </a:ext>
                  </a:extLst>
                </a:gridCol>
                <a:gridCol w="688752">
                  <a:extLst>
                    <a:ext uri="{9D8B030D-6E8A-4147-A177-3AD203B41FA5}">
                      <a16:colId xmlns:a16="http://schemas.microsoft.com/office/drawing/2014/main" val="20008"/>
                    </a:ext>
                  </a:extLst>
                </a:gridCol>
                <a:gridCol w="688752">
                  <a:extLst>
                    <a:ext uri="{9D8B030D-6E8A-4147-A177-3AD203B41FA5}">
                      <a16:colId xmlns:a16="http://schemas.microsoft.com/office/drawing/2014/main" val="2327662520"/>
                    </a:ext>
                  </a:extLst>
                </a:gridCol>
                <a:gridCol w="688752">
                  <a:extLst>
                    <a:ext uri="{9D8B030D-6E8A-4147-A177-3AD203B41FA5}">
                      <a16:colId xmlns:a16="http://schemas.microsoft.com/office/drawing/2014/main" val="3425347653"/>
                    </a:ext>
                  </a:extLst>
                </a:gridCol>
              </a:tblGrid>
              <a:tr h="317712">
                <a:tc rowSpan="3">
                  <a:txBody>
                    <a:bodyPr/>
                    <a:lstStyle/>
                    <a:p>
                      <a:pPr algn="ctr">
                        <a:lnSpc>
                          <a:spcPct val="115000"/>
                        </a:lnSpc>
                        <a:spcAft>
                          <a:spcPts val="0"/>
                        </a:spcAft>
                      </a:pPr>
                      <a:r>
                        <a:rPr lang="ru-RU" sz="1600" dirty="0">
                          <a:effectLst/>
                        </a:rPr>
                        <a:t>Учреждения </a:t>
                      </a:r>
                    </a:p>
                    <a:p>
                      <a:pPr algn="ctr">
                        <a:lnSpc>
                          <a:spcPct val="115000"/>
                        </a:lnSpc>
                        <a:spcAft>
                          <a:spcPts val="0"/>
                        </a:spcAft>
                      </a:pPr>
                      <a:r>
                        <a:rPr lang="ru-RU" sz="1600" dirty="0">
                          <a:effectLst/>
                        </a:rPr>
                        <a:t>образования</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2017</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2018</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2019</a:t>
                      </a:r>
                    </a:p>
                  </a:txBody>
                  <a:tcPr marL="68580" marR="68580" marT="0" marB="0"/>
                </a:tc>
                <a:tc hMerge="1">
                  <a:txBody>
                    <a:bodyPr/>
                    <a:lstStyle/>
                    <a:p>
                      <a:pPr algn="ctr">
                        <a:lnSpc>
                          <a:spcPct val="115000"/>
                        </a:lnSpc>
                        <a:spcAft>
                          <a:spcPts val="0"/>
                        </a:spcAft>
                      </a:pP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2020</a:t>
                      </a:r>
                    </a:p>
                  </a:txBody>
                  <a:tcPr marL="68580" marR="68580" marT="0" marB="0"/>
                </a:tc>
                <a:tc hMerge="1">
                  <a:txBody>
                    <a:bodyPr/>
                    <a:lstStyle/>
                    <a:p>
                      <a:pPr algn="ctr">
                        <a:lnSpc>
                          <a:spcPct val="115000"/>
                        </a:lnSpc>
                        <a:spcAft>
                          <a:spcPts val="0"/>
                        </a:spcAft>
                      </a:pP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2021</a:t>
                      </a:r>
                    </a:p>
                  </a:txBody>
                  <a:tcPr marL="68580" marR="68580" marT="0" marB="0"/>
                </a:tc>
                <a:tc hMerge="1">
                  <a:txBody>
                    <a:bodyPr/>
                    <a:lstStyle/>
                    <a:p>
                      <a:pPr algn="ctr">
                        <a:lnSpc>
                          <a:spcPct val="115000"/>
                        </a:lnSpc>
                        <a:spcAft>
                          <a:spcPts val="0"/>
                        </a:spcAft>
                      </a:pP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6424">
                <a:tc vMerge="1">
                  <a:txBody>
                    <a:bodyPr/>
                    <a:lstStyle/>
                    <a:p>
                      <a:endParaRPr lang="ru-RU"/>
                    </a:p>
                  </a:txBody>
                  <a:tcPr/>
                </a:tc>
                <a:tc rowSpan="2">
                  <a:txBody>
                    <a:bodyPr/>
                    <a:lstStyle/>
                    <a:p>
                      <a:pPr algn="ctr">
                        <a:lnSpc>
                          <a:spcPct val="115000"/>
                        </a:lnSpc>
                        <a:spcAft>
                          <a:spcPts val="0"/>
                        </a:spcAft>
                      </a:pPr>
                      <a:r>
                        <a:rPr lang="ru-RU" sz="1600" b="1" dirty="0">
                          <a:effectLst/>
                        </a:rPr>
                        <a:t>Всего</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В том числе</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ru-RU" sz="1600" b="1" dirty="0">
                          <a:effectLst/>
                        </a:rPr>
                        <a:t>Всего</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В том числе</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ru-RU" sz="1600" b="1" dirty="0">
                          <a:effectLst/>
                          <a:latin typeface="Calibri" panose="020F0502020204030204" pitchFamily="34" charset="0"/>
                          <a:ea typeface="Times New Roman" panose="02020603050405020304" pitchFamily="18" charset="0"/>
                          <a:cs typeface="Times New Roman" panose="02020603050405020304" pitchFamily="18" charset="0"/>
                        </a:rPr>
                        <a:t>Всего</a:t>
                      </a:r>
                    </a:p>
                  </a:txBody>
                  <a:tcPr marL="68580" marR="68580" marT="0" marB="0"/>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В том числе</a:t>
                      </a:r>
                      <a:endPar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с тяжелым исходом</a:t>
                      </a:r>
                      <a:endPar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Всего</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В том числе</a:t>
                      </a:r>
                      <a:endPar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с тяжелым исходом</a:t>
                      </a:r>
                      <a:endPar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ru-RU" sz="1600" b="1" dirty="0">
                          <a:effectLst/>
                          <a:latin typeface="Calibri" panose="020F0502020204030204" pitchFamily="34" charset="0"/>
                          <a:ea typeface="Times New Roman" panose="02020603050405020304" pitchFamily="18" charset="0"/>
                          <a:cs typeface="Times New Roman" panose="02020603050405020304" pitchFamily="18" charset="0"/>
                        </a:rPr>
                        <a:t>Всего</a:t>
                      </a:r>
                    </a:p>
                  </a:txBody>
                  <a:tcPr marL="68580" marR="68580" marT="0" marB="0"/>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В том числе</a:t>
                      </a:r>
                      <a:endPar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с тяжелым исходом</a:t>
                      </a:r>
                      <a:endPar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3443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600" b="1" dirty="0">
                          <a:effectLst/>
                        </a:rPr>
                        <a:t>с тяжелым исходом</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ru-RU"/>
                    </a:p>
                  </a:txBody>
                  <a:tcPr/>
                </a:tc>
                <a:tc>
                  <a:txBody>
                    <a:bodyPr/>
                    <a:lstStyle/>
                    <a:p>
                      <a:pPr algn="ctr">
                        <a:lnSpc>
                          <a:spcPct val="115000"/>
                        </a:lnSpc>
                        <a:spcAft>
                          <a:spcPts val="0"/>
                        </a:spcAft>
                      </a:pPr>
                      <a:r>
                        <a:rPr lang="ru-RU" sz="1600" b="1" dirty="0">
                          <a:effectLst/>
                        </a:rPr>
                        <a:t>с тяжелым исходом</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0"/>
                        </a:spcAft>
                      </a:pP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lnSpc>
                          <a:spcPct val="115000"/>
                        </a:lnSpc>
                        <a:spcAft>
                          <a:spcPts val="0"/>
                        </a:spcAft>
                      </a:pP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438683">
                <a:tc>
                  <a:txBody>
                    <a:bodyPr/>
                    <a:lstStyle/>
                    <a:p>
                      <a:pPr algn="just">
                        <a:lnSpc>
                          <a:spcPct val="115000"/>
                        </a:lnSpc>
                        <a:spcAft>
                          <a:spcPts val="0"/>
                        </a:spcAft>
                      </a:pPr>
                      <a:r>
                        <a:rPr lang="ru-RU" sz="1200" dirty="0">
                          <a:effectLst/>
                        </a:rPr>
                        <a:t> </a:t>
                      </a:r>
                      <a:endParaRPr lang="ru-RU" sz="1100" dirty="0">
                        <a:effectLst/>
                      </a:endParaRPr>
                    </a:p>
                    <a:p>
                      <a:pPr algn="just">
                        <a:lnSpc>
                          <a:spcPct val="115000"/>
                        </a:lnSpc>
                        <a:spcAft>
                          <a:spcPts val="0"/>
                        </a:spcAft>
                      </a:pPr>
                      <a:r>
                        <a:rPr lang="ru-RU" sz="2000" dirty="0">
                          <a:effectLst/>
                          <a:latin typeface="Times New Roman" panose="02020603050405020304" pitchFamily="18" charset="0"/>
                          <a:cs typeface="Times New Roman" panose="02020603050405020304" pitchFamily="18" charset="0"/>
                        </a:rPr>
                        <a:t>г. Минск</a:t>
                      </a:r>
                    </a:p>
                    <a:p>
                      <a:pPr algn="just">
                        <a:lnSpc>
                          <a:spcPct val="115000"/>
                        </a:lnSpc>
                        <a:spcAft>
                          <a:spcPts val="0"/>
                        </a:spcAft>
                      </a:pPr>
                      <a:r>
                        <a:rPr lang="ru-RU" sz="1200" dirty="0">
                          <a:effectLst/>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7</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1</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11</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a:effectLst/>
                        </a:rPr>
                        <a:t>1</a:t>
                      </a:r>
                      <a:endParaRPr lang="ru-RU"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latin typeface="Calibri" panose="020F0502020204030204" pitchFamily="34" charset="0"/>
                          <a:ea typeface="Times New Roman" panose="02020603050405020304" pitchFamily="18" charset="0"/>
                          <a:cs typeface="Times New Roman" panose="02020603050405020304" pitchFamily="18" charset="0"/>
                        </a:rPr>
                        <a:t>11</a:t>
                      </a:r>
                    </a:p>
                  </a:txBody>
                  <a:tcPr marL="68580" marR="68580" marT="0" marB="0"/>
                </a:tc>
                <a:tc>
                  <a:txBody>
                    <a:bodyPr/>
                    <a:lstStyle/>
                    <a:p>
                      <a:pPr algn="ctr">
                        <a:lnSpc>
                          <a:spcPct val="115000"/>
                        </a:lnSpc>
                        <a:spcAft>
                          <a:spcPts val="0"/>
                        </a:spcAft>
                      </a:pPr>
                      <a:r>
                        <a:rPr lang="ru-RU" sz="1600" b="1" dirty="0">
                          <a:effectLst/>
                          <a:latin typeface="Calibri" panose="020F0502020204030204" pitchFamily="34" charset="0"/>
                          <a:ea typeface="Times New Roman" panose="02020603050405020304" pitchFamily="18" charset="0"/>
                          <a:cs typeface="Times New Roman" panose="02020603050405020304" pitchFamily="18" charset="0"/>
                        </a:rPr>
                        <a:t>8</a:t>
                      </a:r>
                    </a:p>
                  </a:txBody>
                  <a:tcPr marL="68580" marR="68580" marT="0" marB="0"/>
                </a:tc>
                <a:tc>
                  <a:txBody>
                    <a:bodyPr/>
                    <a:lstStyle/>
                    <a:p>
                      <a:pPr algn="ctr">
                        <a:lnSpc>
                          <a:spcPct val="115000"/>
                        </a:lnSpc>
                        <a:spcAft>
                          <a:spcPts val="0"/>
                        </a:spcAft>
                      </a:pPr>
                      <a:r>
                        <a:rPr lang="ru-RU" sz="1600" b="1" dirty="0">
                          <a:effectLst/>
                          <a:latin typeface="Calibri" panose="020F0502020204030204" pitchFamily="34" charset="0"/>
                          <a:ea typeface="Times New Roman" panose="02020603050405020304" pitchFamily="18" charset="0"/>
                          <a:cs typeface="Times New Roman" panose="02020603050405020304" pitchFamily="18" charset="0"/>
                        </a:rPr>
                        <a:t>7</a:t>
                      </a:r>
                    </a:p>
                  </a:txBody>
                  <a:tcPr marL="68580" marR="68580" marT="0" marB="0"/>
                </a:tc>
                <a:tc>
                  <a:txBody>
                    <a:bodyPr/>
                    <a:lstStyle/>
                    <a:p>
                      <a:pPr algn="ctr">
                        <a:lnSpc>
                          <a:spcPct val="115000"/>
                        </a:lnSpc>
                        <a:spcAft>
                          <a:spcPts val="0"/>
                        </a:spcAft>
                      </a:pPr>
                      <a:r>
                        <a:rPr lang="ru-RU" sz="1600" b="1"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tc>
                <a:tc>
                  <a:txBody>
                    <a:bodyPr/>
                    <a:lstStyle/>
                    <a:p>
                      <a:pPr algn="ctr">
                        <a:lnSpc>
                          <a:spcPct val="115000"/>
                        </a:lnSpc>
                        <a:spcAft>
                          <a:spcPts val="0"/>
                        </a:spcAft>
                      </a:pPr>
                      <a:r>
                        <a:rPr lang="ru-RU" sz="1600" b="1"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tc>
                <a:tc>
                  <a:txBody>
                    <a:bodyPr/>
                    <a:lstStyle/>
                    <a:p>
                      <a:pPr algn="ctr">
                        <a:lnSpc>
                          <a:spcPct val="115000"/>
                        </a:lnSpc>
                        <a:spcAft>
                          <a:spcPts val="0"/>
                        </a:spcAft>
                      </a:pPr>
                      <a:r>
                        <a:rPr lang="ru-RU" sz="1600" b="1"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1259825" y="36099"/>
            <a:ext cx="63659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СВЕДЕНИЯ</a:t>
            </a:r>
            <a:endParaRPr kumimoji="0" lang="ru-RU" altLang="ru-RU"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о несчастных случаях, произошедших с работниками</a:t>
            </a:r>
            <a:endParaRPr kumimoji="0" lang="ru-RU" altLang="ru-RU"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учреждений образования на производстве</a:t>
            </a:r>
            <a:endParaRPr kumimoji="0" lang="ru-RU" altLang="ru-RU"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19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5" name="Прямая соединительная линия 4"/>
          <p:cNvCxnSpPr/>
          <p:nvPr/>
        </p:nvCxnSpPr>
        <p:spPr>
          <a:xfrm>
            <a:off x="2123728" y="1628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Прямоугольник 5">
            <a:extLst>
              <a:ext uri="{FF2B5EF4-FFF2-40B4-BE49-F238E27FC236}">
                <a16:creationId xmlns:a16="http://schemas.microsoft.com/office/drawing/2014/main" id="{50A52BDF-C55B-427B-92E8-E184F2E06B12}"/>
              </a:ext>
            </a:extLst>
          </p:cNvPr>
          <p:cNvSpPr/>
          <p:nvPr/>
        </p:nvSpPr>
        <p:spPr>
          <a:xfrm>
            <a:off x="1691680" y="61114"/>
            <a:ext cx="5472608" cy="966803"/>
          </a:xfrm>
          <a:prstGeom prst="rect">
            <a:avLst/>
          </a:prstGeom>
        </p:spPr>
        <p:txBody>
          <a:bodyPr wrap="square">
            <a:spAutoFit/>
          </a:bodyPr>
          <a:lstStyle/>
          <a:p>
            <a:pPr indent="317500" algn="ctr">
              <a:lnSpc>
                <a:spcPct val="107000"/>
              </a:lnSpc>
              <a:spcAft>
                <a:spcPts val="0"/>
              </a:spcAft>
            </a:pPr>
            <a:r>
              <a:rPr lang="ru-RU"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Основными причинами </a:t>
            </a:r>
          </a:p>
          <a:p>
            <a:pPr indent="317500" algn="ctr">
              <a:lnSpc>
                <a:spcPct val="107000"/>
              </a:lnSpc>
              <a:spcAft>
                <a:spcPts val="0"/>
              </a:spcAft>
            </a:pPr>
            <a:r>
              <a:rPr lang="ru-RU"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несчастных случаев, произошедших в 2021 году, расследование которых завершено, явились:</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DB74FA3D-7DFE-4DBB-AC25-0882BBF10CCB}"/>
              </a:ext>
            </a:extLst>
          </p:cNvPr>
          <p:cNvPicPr>
            <a:picLocks noChangeAspect="1"/>
          </p:cNvPicPr>
          <p:nvPr/>
        </p:nvPicPr>
        <p:blipFill>
          <a:blip r:embed="rId3"/>
          <a:stretch>
            <a:fillRect/>
          </a:stretch>
        </p:blipFill>
        <p:spPr>
          <a:xfrm>
            <a:off x="899593" y="1027917"/>
            <a:ext cx="7416824" cy="2454825"/>
          </a:xfrm>
          <a:prstGeom prst="rect">
            <a:avLst/>
          </a:prstGeom>
        </p:spPr>
      </p:pic>
      <p:pic>
        <p:nvPicPr>
          <p:cNvPr id="8" name="Рисунок 7">
            <a:extLst>
              <a:ext uri="{FF2B5EF4-FFF2-40B4-BE49-F238E27FC236}">
                <a16:creationId xmlns:a16="http://schemas.microsoft.com/office/drawing/2014/main" id="{18460C0E-DFF8-456B-92B5-412D2B5D92E6}"/>
              </a:ext>
            </a:extLst>
          </p:cNvPr>
          <p:cNvPicPr>
            <a:picLocks noChangeAspect="1"/>
          </p:cNvPicPr>
          <p:nvPr/>
        </p:nvPicPr>
        <p:blipFill>
          <a:blip r:embed="rId4"/>
          <a:stretch>
            <a:fillRect/>
          </a:stretch>
        </p:blipFill>
        <p:spPr>
          <a:xfrm>
            <a:off x="755576" y="3549239"/>
            <a:ext cx="7992887" cy="2280844"/>
          </a:xfrm>
          <a:prstGeom prst="rect">
            <a:avLst/>
          </a:prstGeom>
        </p:spPr>
      </p:pic>
      <p:sp>
        <p:nvSpPr>
          <p:cNvPr id="9" name="Прямоугольник 8">
            <a:extLst>
              <a:ext uri="{FF2B5EF4-FFF2-40B4-BE49-F238E27FC236}">
                <a16:creationId xmlns:a16="http://schemas.microsoft.com/office/drawing/2014/main" id="{AD9D801B-78C2-4455-B723-8350E630BE61}"/>
              </a:ext>
            </a:extLst>
          </p:cNvPr>
          <p:cNvSpPr/>
          <p:nvPr/>
        </p:nvSpPr>
        <p:spPr>
          <a:xfrm>
            <a:off x="755576" y="5758944"/>
            <a:ext cx="7848872" cy="966803"/>
          </a:xfrm>
          <a:prstGeom prst="rect">
            <a:avLst/>
          </a:prstGeom>
        </p:spPr>
        <p:txBody>
          <a:bodyPr wrap="square">
            <a:spAutoFit/>
          </a:bodyPr>
          <a:lstStyle/>
          <a:p>
            <a:pPr algn="just">
              <a:lnSpc>
                <a:spcPct val="107000"/>
              </a:lnSpc>
              <a:spcAft>
                <a:spcPts val="0"/>
              </a:spcAft>
            </a:pPr>
            <a:r>
              <a:rPr lang="ru-RU"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среди прочих причин: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нарушение требований по охране груда другими работниками – </a:t>
            </a: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a:t>
            </a: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нарушение правил дорожного движения другими лицами – </a:t>
            </a: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319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Равнобедренный треугольник 17"/>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Скругленный прямоугольник 6"/>
          <p:cNvSpPr/>
          <p:nvPr/>
        </p:nvSpPr>
        <p:spPr>
          <a:xfrm>
            <a:off x="755576" y="78486"/>
            <a:ext cx="7776864" cy="1118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atin typeface="Times New Roman" panose="02020603050405020304" pitchFamily="18" charset="0"/>
                <a:cs typeface="Times New Roman" panose="02020603050405020304" pitchFamily="18" charset="0"/>
              </a:rPr>
              <a:t>Список отраслей — лидеров по несчастным случаям и травматизму</a:t>
            </a:r>
            <a:endParaRPr lang="ru-RU" sz="3200" b="1" dirty="0">
              <a:solidFill>
                <a:prstClr val="white"/>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311" y="4906012"/>
            <a:ext cx="2270608" cy="2057738"/>
          </a:xfrm>
          <a:prstGeom prst="rect">
            <a:avLst/>
          </a:prstGeom>
        </p:spPr>
      </p:pic>
      <p:pic>
        <p:nvPicPr>
          <p:cNvPr id="8" name="Рисунок 7"/>
          <p:cNvPicPr>
            <a:picLocks noChangeAspect="1"/>
          </p:cNvPicPr>
          <p:nvPr/>
        </p:nvPicPr>
        <p:blipFill>
          <a:blip r:embed="rId4"/>
          <a:stretch>
            <a:fillRect/>
          </a:stretch>
        </p:blipFill>
        <p:spPr>
          <a:xfrm>
            <a:off x="1370714" y="4935561"/>
            <a:ext cx="1833134" cy="1539583"/>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4906011"/>
            <a:ext cx="1786695" cy="1493362"/>
          </a:xfrm>
          <a:prstGeom prst="rect">
            <a:avLst/>
          </a:prstGeom>
        </p:spPr>
      </p:pic>
      <p:sp>
        <p:nvSpPr>
          <p:cNvPr id="3" name="Прямоугольник 2"/>
          <p:cNvSpPr/>
          <p:nvPr/>
        </p:nvSpPr>
        <p:spPr>
          <a:xfrm>
            <a:off x="1331640" y="1453491"/>
            <a:ext cx="6192688" cy="2308324"/>
          </a:xfrm>
          <a:prstGeom prst="rect">
            <a:avLst/>
          </a:prstGeom>
        </p:spPr>
        <p:txBody>
          <a:bodyPr wrap="square">
            <a:spAutoFit/>
          </a:bodyPr>
          <a:lstStyle/>
          <a:p>
            <a:pPr marL="342900" indent="-342900">
              <a:buAutoNum type="arabicPeriod"/>
            </a:pPr>
            <a:r>
              <a:rPr lang="ru-RU" b="1" i="1" dirty="0">
                <a:solidFill>
                  <a:srgbClr val="FF0000"/>
                </a:solidFill>
                <a:latin typeface="Times New Roman" panose="02020603050405020304" pitchFamily="18" charset="0"/>
                <a:cs typeface="Times New Roman" panose="02020603050405020304" pitchFamily="18" charset="0"/>
              </a:rPr>
              <a:t>Строительство. </a:t>
            </a:r>
          </a:p>
          <a:p>
            <a:pPr marL="342900" indent="-342900">
              <a:buAutoNum type="arabicPeriod"/>
            </a:pPr>
            <a:r>
              <a:rPr lang="ru-RU" b="1" i="1" dirty="0">
                <a:solidFill>
                  <a:srgbClr val="FF0000"/>
                </a:solidFill>
                <a:latin typeface="Times New Roman" panose="02020603050405020304" pitchFamily="18" charset="0"/>
                <a:cs typeface="Times New Roman" panose="02020603050405020304" pitchFamily="18" charset="0"/>
              </a:rPr>
              <a:t>Лесоводство и лесозаготовки</a:t>
            </a:r>
          </a:p>
          <a:p>
            <a:pPr marL="342900" indent="-342900">
              <a:buAutoNum type="arabicPeriod"/>
            </a:pPr>
            <a:r>
              <a:rPr lang="ru-RU" b="1" i="1" dirty="0">
                <a:solidFill>
                  <a:srgbClr val="FF0000"/>
                </a:solidFill>
                <a:latin typeface="Times New Roman" panose="02020603050405020304" pitchFamily="18" charset="0"/>
                <a:cs typeface="Times New Roman" panose="02020603050405020304" pitchFamily="18" charset="0"/>
              </a:rPr>
              <a:t>Растениеводство, животноводство и охота. </a:t>
            </a:r>
          </a:p>
          <a:p>
            <a:pPr marL="342900" indent="-342900">
              <a:buAutoNum type="arabicPeriod"/>
            </a:pPr>
            <a:endParaRPr lang="ru-RU" dirty="0"/>
          </a:p>
          <a:p>
            <a:endParaRPr lang="ru-RU" dirty="0"/>
          </a:p>
          <a:p>
            <a:endParaRPr lang="ru-RU" dirty="0"/>
          </a:p>
          <a:p>
            <a:pPr algn="just"/>
            <a:r>
              <a:rPr lang="ru-RU" dirty="0"/>
              <a:t>Высокий уровень травматизма также в системе ЖКХ, промышленности и на транспорте. </a:t>
            </a:r>
          </a:p>
        </p:txBody>
      </p:sp>
    </p:spTree>
    <p:extLst>
      <p:ext uri="{BB962C8B-B14F-4D97-AF65-F5344CB8AC3E}">
        <p14:creationId xmlns:p14="http://schemas.microsoft.com/office/powerpoint/2010/main" val="32939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578AC16-6C5D-4ABB-96AC-4D35483906F1}" type="slidenum">
              <a:rPr lang="en-US" altLang="ru-RU" smtClean="0"/>
              <a:pPr/>
              <a:t>17</a:t>
            </a:fld>
            <a:endParaRPr lang="en-US" altLang="ru-RU"/>
          </a:p>
        </p:txBody>
      </p:sp>
      <p:sp>
        <p:nvSpPr>
          <p:cNvPr id="7" name="Равнобедренный треугольник 6"/>
          <p:cNvSpPr/>
          <p:nvPr/>
        </p:nvSpPr>
        <p:spPr>
          <a:xfrm rot="5400000">
            <a:off x="-135749" y="134690"/>
            <a:ext cx="1584175"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rot="10800000">
            <a:off x="5927306" y="-35183"/>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авнобедренный треугольник 8"/>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1547664" y="260648"/>
            <a:ext cx="590465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3200" b="1" dirty="0">
                <a:latin typeface="Times New Roman" panose="02020603050405020304" pitchFamily="18" charset="0"/>
                <a:cs typeface="Times New Roman" panose="02020603050405020304" pitchFamily="18" charset="0"/>
              </a:rPr>
              <a:t>ОТВЕТСТВЕННОСТЬ</a:t>
            </a:r>
          </a:p>
          <a:p>
            <a:pPr lvl="0" algn="ctr"/>
            <a:r>
              <a:rPr lang="ru-RU" sz="1400" b="1" dirty="0">
                <a:latin typeface="Times New Roman" panose="02020603050405020304" pitchFamily="18" charset="0"/>
                <a:cs typeface="Times New Roman" panose="02020603050405020304" pitchFamily="18" charset="0"/>
              </a:rPr>
              <a:t>МОЖЕТ БЫТЬ:</a:t>
            </a:r>
            <a:endParaRPr lang="ru-RU" sz="14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98528" y="1600481"/>
            <a:ext cx="2411763" cy="2337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a:latin typeface="Times New Roman" panose="02020603050405020304" pitchFamily="18" charset="0"/>
                <a:cs typeface="Times New Roman" panose="02020603050405020304" pitchFamily="18" charset="0"/>
              </a:rPr>
              <a:t>ДИСЦИПЛИ-НАРНОЙ</a:t>
            </a:r>
          </a:p>
        </p:txBody>
      </p:sp>
      <p:sp>
        <p:nvSpPr>
          <p:cNvPr id="12" name="Скругленный прямоугольник 11"/>
          <p:cNvSpPr/>
          <p:nvPr/>
        </p:nvSpPr>
        <p:spPr>
          <a:xfrm>
            <a:off x="6553200" y="1749326"/>
            <a:ext cx="2411763" cy="2337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a:latin typeface="Times New Roman" panose="02020603050405020304" pitchFamily="18" charset="0"/>
                <a:cs typeface="Times New Roman" panose="02020603050405020304" pitchFamily="18" charset="0"/>
              </a:rPr>
              <a:t>АДМИНИСТ-РАТИВНОЙ</a:t>
            </a:r>
          </a:p>
        </p:txBody>
      </p:sp>
      <p:sp>
        <p:nvSpPr>
          <p:cNvPr id="14" name="Скругленный прямоугольник 13"/>
          <p:cNvSpPr/>
          <p:nvPr/>
        </p:nvSpPr>
        <p:spPr>
          <a:xfrm>
            <a:off x="6241904" y="4351641"/>
            <a:ext cx="2596364" cy="2337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latin typeface="Times New Roman" panose="02020603050405020304" pitchFamily="18" charset="0"/>
                <a:cs typeface="Times New Roman" panose="02020603050405020304" pitchFamily="18" charset="0"/>
              </a:rPr>
              <a:t>УГОЛОВНОЙ</a:t>
            </a:r>
          </a:p>
        </p:txBody>
      </p:sp>
      <p:sp>
        <p:nvSpPr>
          <p:cNvPr id="15" name="Скругленный прямоугольник 14"/>
          <p:cNvSpPr/>
          <p:nvPr/>
        </p:nvSpPr>
        <p:spPr>
          <a:xfrm>
            <a:off x="323528" y="4377273"/>
            <a:ext cx="2411763" cy="2312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a:latin typeface="Times New Roman" panose="02020603050405020304" pitchFamily="18" charset="0"/>
                <a:cs typeface="Times New Roman" panose="02020603050405020304" pitchFamily="18" charset="0"/>
              </a:rPr>
              <a:t>МАТЕРИАЛЬ-НОЙ</a:t>
            </a:r>
          </a:p>
        </p:txBody>
      </p:sp>
      <p:cxnSp>
        <p:nvCxnSpPr>
          <p:cNvPr id="16" name="Прямая со стрелкой 15"/>
          <p:cNvCxnSpPr/>
          <p:nvPr/>
        </p:nvCxnSpPr>
        <p:spPr>
          <a:xfrm flipH="1">
            <a:off x="2555270" y="1574849"/>
            <a:ext cx="180021" cy="377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2510291" y="1600481"/>
            <a:ext cx="549541" cy="2751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6356140" y="1600481"/>
            <a:ext cx="88068" cy="339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6241904" y="1600481"/>
            <a:ext cx="202304" cy="2600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48110" b="12201"/>
          <a:stretch/>
        </p:blipFill>
        <p:spPr>
          <a:xfrm>
            <a:off x="2953275" y="2608122"/>
            <a:ext cx="3288629" cy="4081292"/>
          </a:xfrm>
          <a:prstGeom prst="rect">
            <a:avLst/>
          </a:prstGeom>
        </p:spPr>
      </p:pic>
    </p:spTree>
    <p:extLst>
      <p:ext uri="{BB962C8B-B14F-4D97-AF65-F5344CB8AC3E}">
        <p14:creationId xmlns:p14="http://schemas.microsoft.com/office/powerpoint/2010/main" val="2078805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578AC16-6C5D-4ABB-96AC-4D35483906F1}" type="slidenum">
              <a:rPr lang="en-US" altLang="ru-RU" smtClean="0"/>
              <a:pPr/>
              <a:t>18</a:t>
            </a:fld>
            <a:endParaRPr lang="en-US" altLang="ru-RU"/>
          </a:p>
        </p:txBody>
      </p:sp>
      <p:sp>
        <p:nvSpPr>
          <p:cNvPr id="7" name="Равнобедренный треугольник 6"/>
          <p:cNvSpPr/>
          <p:nvPr/>
        </p:nvSpPr>
        <p:spPr>
          <a:xfrm rot="5400000">
            <a:off x="-135749" y="134690"/>
            <a:ext cx="1584175"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rot="10800000">
            <a:off x="5927306" y="-35183"/>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авнобедренный треугольник 8"/>
          <p:cNvSpPr/>
          <p:nvPr/>
        </p:nvSpPr>
        <p:spPr>
          <a:xfrm rot="5400000">
            <a:off x="694750" y="-956260"/>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971600" y="44624"/>
            <a:ext cx="720080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latin typeface="Times New Roman" panose="02020603050405020304" pitchFamily="18" charset="0"/>
                <a:cs typeface="Times New Roman" panose="02020603050405020304" pitchFamily="18" charset="0"/>
              </a:rPr>
              <a:t>Виды ответственности за нарушение требований охраны труда</a:t>
            </a:r>
          </a:p>
        </p:txBody>
      </p:sp>
      <p:sp>
        <p:nvSpPr>
          <p:cNvPr id="10" name="Скругленный прямоугольник 9"/>
          <p:cNvSpPr/>
          <p:nvPr/>
        </p:nvSpPr>
        <p:spPr>
          <a:xfrm>
            <a:off x="115666" y="613999"/>
            <a:ext cx="2411763" cy="454618"/>
          </a:xfrm>
          <a:prstGeom prst="roundRec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atin typeface="Times New Roman" panose="02020603050405020304" pitchFamily="18" charset="0"/>
                <a:cs typeface="Times New Roman" panose="02020603050405020304" pitchFamily="18" charset="0"/>
              </a:rPr>
              <a:t>Дисциплинарная ответственность</a:t>
            </a:r>
          </a:p>
        </p:txBody>
      </p:sp>
      <p:sp>
        <p:nvSpPr>
          <p:cNvPr id="15" name="Скругленный прямоугольник 14"/>
          <p:cNvSpPr/>
          <p:nvPr/>
        </p:nvSpPr>
        <p:spPr>
          <a:xfrm>
            <a:off x="2626262" y="605005"/>
            <a:ext cx="2737801" cy="102421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atin typeface="Times New Roman" panose="02020603050405020304" pitchFamily="18" charset="0"/>
                <a:cs typeface="Times New Roman" panose="02020603050405020304" pitchFamily="18" charset="0"/>
              </a:rPr>
              <a:t>Административная ответственность </a:t>
            </a:r>
            <a:r>
              <a:rPr lang="ru-RU" sz="1600" dirty="0">
                <a:latin typeface="Times New Roman" panose="02020603050405020304" pitchFamily="18" charset="0"/>
                <a:cs typeface="Times New Roman" panose="02020603050405020304" pitchFamily="18" charset="0"/>
              </a:rPr>
              <a:t>(Кодекс об административных правонарушений)</a:t>
            </a:r>
          </a:p>
        </p:txBody>
      </p:sp>
      <p:cxnSp>
        <p:nvCxnSpPr>
          <p:cNvPr id="16" name="Прямая со стрелкой 15"/>
          <p:cNvCxnSpPr>
            <a:endCxn id="10" idx="0"/>
          </p:cNvCxnSpPr>
          <p:nvPr/>
        </p:nvCxnSpPr>
        <p:spPr>
          <a:xfrm flipH="1">
            <a:off x="1321548" y="435162"/>
            <a:ext cx="34495" cy="178837"/>
          </a:xfrm>
          <a:prstGeom prst="straightConnector1">
            <a:avLst/>
          </a:prstGeom>
          <a:ln>
            <a:solidFill>
              <a:srgbClr val="66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1147006" y="2580700"/>
            <a:ext cx="4915365" cy="3175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3923928" y="1600481"/>
            <a:ext cx="20897" cy="24936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7535194" y="435707"/>
            <a:ext cx="3439" cy="101129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1991229" y="1409038"/>
            <a:ext cx="437367" cy="13858"/>
          </a:xfrm>
          <a:prstGeom prst="straightConnector1">
            <a:avLst/>
          </a:prstGeom>
          <a:ln>
            <a:solidFill>
              <a:srgbClr val="6699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2428595" y="1027965"/>
            <a:ext cx="1" cy="1209859"/>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329665" y="1199703"/>
            <a:ext cx="1674346" cy="336176"/>
          </a:xfrm>
          <a:prstGeom prst="roundRect">
            <a:avLst/>
          </a:prstGeom>
          <a:solidFill>
            <a:srgbClr val="6699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замечание</a:t>
            </a:r>
          </a:p>
        </p:txBody>
      </p:sp>
      <p:cxnSp>
        <p:nvCxnSpPr>
          <p:cNvPr id="33" name="Прямая со стрелкой 32"/>
          <p:cNvCxnSpPr/>
          <p:nvPr/>
        </p:nvCxnSpPr>
        <p:spPr>
          <a:xfrm>
            <a:off x="3934376" y="413674"/>
            <a:ext cx="2022" cy="15467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flipV="1">
            <a:off x="1973483" y="1786863"/>
            <a:ext cx="437367" cy="13858"/>
          </a:xfrm>
          <a:prstGeom prst="straightConnector1">
            <a:avLst/>
          </a:prstGeom>
          <a:ln>
            <a:solidFill>
              <a:srgbClr val="669900"/>
            </a:solidFill>
            <a:tailEnd type="triangle"/>
          </a:ln>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323528" y="1610604"/>
            <a:ext cx="1674346" cy="336176"/>
          </a:xfrm>
          <a:prstGeom prst="roundRect">
            <a:avLst/>
          </a:prstGeom>
          <a:solidFill>
            <a:srgbClr val="6699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latin typeface="Times New Roman" panose="02020603050405020304" pitchFamily="18" charset="0"/>
                <a:cs typeface="Times New Roman" panose="02020603050405020304" pitchFamily="18" charset="0"/>
              </a:rPr>
              <a:t>выговор</a:t>
            </a:r>
          </a:p>
        </p:txBody>
      </p:sp>
      <p:sp>
        <p:nvSpPr>
          <p:cNvPr id="38" name="Скругленный прямоугольник 37"/>
          <p:cNvSpPr/>
          <p:nvPr/>
        </p:nvSpPr>
        <p:spPr>
          <a:xfrm>
            <a:off x="323528" y="2073791"/>
            <a:ext cx="1674346" cy="336176"/>
          </a:xfrm>
          <a:prstGeom prst="roundRect">
            <a:avLst/>
          </a:prstGeom>
          <a:solidFill>
            <a:srgbClr val="6699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увольнение</a:t>
            </a:r>
          </a:p>
        </p:txBody>
      </p:sp>
      <p:cxnSp>
        <p:nvCxnSpPr>
          <p:cNvPr id="39" name="Прямая со стрелкой 38"/>
          <p:cNvCxnSpPr/>
          <p:nvPr/>
        </p:nvCxnSpPr>
        <p:spPr>
          <a:xfrm flipH="1" flipV="1">
            <a:off x="1991228" y="2223966"/>
            <a:ext cx="437367" cy="13858"/>
          </a:xfrm>
          <a:prstGeom prst="straightConnector1">
            <a:avLst/>
          </a:prstGeom>
          <a:ln>
            <a:solidFill>
              <a:srgbClr val="669900"/>
            </a:solidFill>
            <a:tailEnd type="triangle"/>
          </a:ln>
        </p:spPr>
        <p:style>
          <a:lnRef idx="1">
            <a:schemeClr val="accent1"/>
          </a:lnRef>
          <a:fillRef idx="0">
            <a:schemeClr val="accent1"/>
          </a:fillRef>
          <a:effectRef idx="0">
            <a:schemeClr val="accent1"/>
          </a:effectRef>
          <a:fontRef idx="minor">
            <a:schemeClr val="tx1"/>
          </a:fontRef>
        </p:style>
      </p:cxnSp>
      <p:sp>
        <p:nvSpPr>
          <p:cNvPr id="44" name="Скругленный прямоугольник 43"/>
          <p:cNvSpPr/>
          <p:nvPr/>
        </p:nvSpPr>
        <p:spPr>
          <a:xfrm>
            <a:off x="2644574" y="1849846"/>
            <a:ext cx="2737801" cy="447889"/>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Штрафы должностных лиц</a:t>
            </a:r>
          </a:p>
        </p:txBody>
      </p:sp>
      <p:cxnSp>
        <p:nvCxnSpPr>
          <p:cNvPr id="48" name="Прямая со стрелкой 47"/>
          <p:cNvCxnSpPr/>
          <p:nvPr/>
        </p:nvCxnSpPr>
        <p:spPr>
          <a:xfrm flipH="1">
            <a:off x="3920150" y="2306745"/>
            <a:ext cx="1756" cy="23727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1183296" y="2601791"/>
            <a:ext cx="0" cy="23220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Скругленный прямоугольник 52"/>
          <p:cNvSpPr/>
          <p:nvPr/>
        </p:nvSpPr>
        <p:spPr>
          <a:xfrm>
            <a:off x="53397" y="2814949"/>
            <a:ext cx="2502025" cy="447889"/>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chemeClr val="tx2">
                    <a:lumMod val="75000"/>
                  </a:schemeClr>
                </a:solidFill>
                <a:latin typeface="Times New Roman" panose="02020603050405020304" pitchFamily="18" charset="0"/>
                <a:cs typeface="Times New Roman" panose="02020603050405020304" pitchFamily="18" charset="0"/>
              </a:rPr>
              <a:t>Нарушение требований по охране труда (ст. 10.13)</a:t>
            </a:r>
          </a:p>
        </p:txBody>
      </p:sp>
      <p:cxnSp>
        <p:nvCxnSpPr>
          <p:cNvPr id="56" name="Прямая соединительная линия 55"/>
          <p:cNvCxnSpPr>
            <a:cxnSpLocks/>
          </p:cNvCxnSpPr>
          <p:nvPr/>
        </p:nvCxnSpPr>
        <p:spPr>
          <a:xfrm flipH="1">
            <a:off x="68443" y="2864404"/>
            <a:ext cx="17713" cy="221402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190517" y="4804407"/>
            <a:ext cx="2560150" cy="56480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solidFill>
                <a:latin typeface="Times New Roman" panose="02020603050405020304" pitchFamily="18" charset="0"/>
                <a:ea typeface="Calibri" panose="020F0502020204030204" pitchFamily="34" charset="0"/>
              </a:rPr>
              <a:t>2. Деяние, предусмотренное частью 1 настоящей статьи, повлекшее травмирование работающих</a:t>
            </a:r>
            <a:endParaRPr lang="ru-RU" sz="1100" dirty="0">
              <a:solidFill>
                <a:schemeClr val="bg1"/>
              </a:solidFill>
              <a:latin typeface="Times New Roman" panose="02020603050405020304" pitchFamily="18" charset="0"/>
              <a:cs typeface="Times New Roman" panose="02020603050405020304" pitchFamily="18" charset="0"/>
            </a:endParaRPr>
          </a:p>
        </p:txBody>
      </p:sp>
      <p:sp>
        <p:nvSpPr>
          <p:cNvPr id="59" name="Скругленный прямоугольник 58"/>
          <p:cNvSpPr/>
          <p:nvPr/>
        </p:nvSpPr>
        <p:spPr>
          <a:xfrm>
            <a:off x="224468" y="5359496"/>
            <a:ext cx="2560150" cy="571708"/>
          </a:xfrm>
          <a:prstGeom prst="roundRect">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наложение штрафа в размере от восьми до сорока пяти базовых величин</a:t>
            </a:r>
          </a:p>
        </p:txBody>
      </p:sp>
      <p:sp>
        <p:nvSpPr>
          <p:cNvPr id="60" name="Скругленный прямоугольник 59"/>
          <p:cNvSpPr/>
          <p:nvPr/>
        </p:nvSpPr>
        <p:spPr>
          <a:xfrm>
            <a:off x="184899" y="3335700"/>
            <a:ext cx="2560150" cy="88957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solidFill>
                <a:latin typeface="Times New Roman" panose="02020603050405020304" pitchFamily="18" charset="0"/>
                <a:ea typeface="Calibri" panose="020F0502020204030204" pitchFamily="34" charset="0"/>
              </a:rPr>
              <a:t>1. Нарушение должностным или иным уполномоченным лицом работодателя или индивидуальным предпринимателем требований по охране труда </a:t>
            </a:r>
            <a:endParaRPr lang="ru-RU" sz="1100" dirty="0">
              <a:solidFill>
                <a:schemeClr val="bg1"/>
              </a:solidFill>
              <a:latin typeface="Times New Roman" panose="02020603050405020304" pitchFamily="18" charset="0"/>
              <a:cs typeface="Times New Roman" panose="02020603050405020304" pitchFamily="18" charset="0"/>
            </a:endParaRPr>
          </a:p>
        </p:txBody>
      </p:sp>
      <p:sp>
        <p:nvSpPr>
          <p:cNvPr id="61" name="Скругленный прямоугольник 60"/>
          <p:cNvSpPr/>
          <p:nvPr/>
        </p:nvSpPr>
        <p:spPr>
          <a:xfrm>
            <a:off x="194999" y="4208623"/>
            <a:ext cx="2560150" cy="447889"/>
          </a:xfrm>
          <a:prstGeom prst="roundRect">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cs typeface="Times New Roman" panose="02020603050405020304" pitchFamily="18" charset="0"/>
              </a:rPr>
              <a:t>наложение штрафа в размере от пяти до сорока базовых величин</a:t>
            </a:r>
          </a:p>
        </p:txBody>
      </p:sp>
      <p:cxnSp>
        <p:nvCxnSpPr>
          <p:cNvPr id="63" name="Прямая со стрелкой 62"/>
          <p:cNvCxnSpPr>
            <a:endCxn id="60" idx="1"/>
          </p:cNvCxnSpPr>
          <p:nvPr/>
        </p:nvCxnSpPr>
        <p:spPr>
          <a:xfrm>
            <a:off x="72937" y="3757747"/>
            <a:ext cx="111962" cy="2273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a:cxnSpLocks/>
            <a:endCxn id="58" idx="1"/>
          </p:cNvCxnSpPr>
          <p:nvPr/>
        </p:nvCxnSpPr>
        <p:spPr>
          <a:xfrm>
            <a:off x="74278" y="5070041"/>
            <a:ext cx="116239" cy="1676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Скругленный прямоугольник 71"/>
          <p:cNvSpPr/>
          <p:nvPr/>
        </p:nvSpPr>
        <p:spPr>
          <a:xfrm>
            <a:off x="2762174" y="2822062"/>
            <a:ext cx="1085256" cy="184171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solidFill>
                <a:latin typeface="Times New Roman" panose="02020603050405020304" pitchFamily="18" charset="0"/>
                <a:ea typeface="Calibri" panose="020F0502020204030204" pitchFamily="34" charset="0"/>
              </a:rPr>
              <a:t>3. Деяние, предусмотренное частью 1 настоящей статьи, совершен-</a:t>
            </a:r>
            <a:r>
              <a:rPr lang="ru-RU" sz="1100" dirty="0" err="1">
                <a:solidFill>
                  <a:schemeClr val="bg1"/>
                </a:solidFill>
                <a:latin typeface="Times New Roman" panose="02020603050405020304" pitchFamily="18" charset="0"/>
                <a:ea typeface="Calibri" panose="020F0502020204030204" pitchFamily="34" charset="0"/>
              </a:rPr>
              <a:t>ное</a:t>
            </a:r>
            <a:r>
              <a:rPr lang="ru-RU" sz="1100" dirty="0">
                <a:solidFill>
                  <a:schemeClr val="bg1"/>
                </a:solidFill>
                <a:latin typeface="Times New Roman" panose="02020603050405020304" pitchFamily="18" charset="0"/>
                <a:ea typeface="Calibri" panose="020F0502020204030204" pitchFamily="34" charset="0"/>
              </a:rPr>
              <a:t> иным работающим</a:t>
            </a:r>
            <a:endParaRPr lang="ru-RU" sz="1100" dirty="0">
              <a:solidFill>
                <a:schemeClr val="bg1"/>
              </a:solidFill>
              <a:latin typeface="Times New Roman" panose="02020603050405020304" pitchFamily="18" charset="0"/>
              <a:cs typeface="Times New Roman" panose="02020603050405020304" pitchFamily="18" charset="0"/>
            </a:endParaRPr>
          </a:p>
        </p:txBody>
      </p:sp>
      <p:sp>
        <p:nvSpPr>
          <p:cNvPr id="73" name="Скругленный прямоугольник 72"/>
          <p:cNvSpPr/>
          <p:nvPr/>
        </p:nvSpPr>
        <p:spPr>
          <a:xfrm>
            <a:off x="2881335" y="4556376"/>
            <a:ext cx="954737" cy="1470644"/>
          </a:xfrm>
          <a:prstGeom prst="roundRect">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наложение штрафа в размере до пяти базовых величин</a:t>
            </a:r>
          </a:p>
        </p:txBody>
      </p:sp>
      <p:cxnSp>
        <p:nvCxnSpPr>
          <p:cNvPr id="79" name="Прямая со стрелкой 78"/>
          <p:cNvCxnSpPr>
            <a:cxnSpLocks/>
            <a:stCxn id="53" idx="3"/>
          </p:cNvCxnSpPr>
          <p:nvPr/>
        </p:nvCxnSpPr>
        <p:spPr>
          <a:xfrm flipV="1">
            <a:off x="2555422" y="3028380"/>
            <a:ext cx="206752" cy="1051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Скругленный прямоугольник 81"/>
          <p:cNvSpPr/>
          <p:nvPr/>
        </p:nvSpPr>
        <p:spPr>
          <a:xfrm>
            <a:off x="3890458" y="2694200"/>
            <a:ext cx="1437402" cy="1052866"/>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chemeClr val="tx2">
                    <a:lumMod val="75000"/>
                  </a:schemeClr>
                </a:solidFill>
                <a:latin typeface="Times New Roman" panose="02020603050405020304" pitchFamily="18" charset="0"/>
                <a:cs typeface="Times New Roman" panose="02020603050405020304" pitchFamily="18" charset="0"/>
              </a:rPr>
              <a:t>Нарушение законодательства о труде (ч. 5 ст. 10.12)</a:t>
            </a:r>
          </a:p>
        </p:txBody>
      </p:sp>
      <p:cxnSp>
        <p:nvCxnSpPr>
          <p:cNvPr id="83" name="Прямая со стрелкой 82"/>
          <p:cNvCxnSpPr/>
          <p:nvPr/>
        </p:nvCxnSpPr>
        <p:spPr>
          <a:xfrm flipH="1">
            <a:off x="4427171" y="2601791"/>
            <a:ext cx="813" cy="11610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Скругленный прямоугольник 87"/>
          <p:cNvSpPr/>
          <p:nvPr/>
        </p:nvSpPr>
        <p:spPr>
          <a:xfrm>
            <a:off x="3915874" y="3747066"/>
            <a:ext cx="1411945" cy="2378126"/>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err="1">
                <a:latin typeface="Times New Roman" panose="02020603050405020304" pitchFamily="18" charset="0"/>
                <a:cs typeface="Times New Roman" panose="02020603050405020304" pitchFamily="18" charset="0"/>
              </a:rPr>
              <a:t>Непроведение</a:t>
            </a:r>
            <a:r>
              <a:rPr lang="ru-RU" sz="1100" dirty="0">
                <a:latin typeface="Times New Roman" panose="02020603050405020304" pitchFamily="18" charset="0"/>
                <a:cs typeface="Times New Roman" panose="02020603050405020304" pitchFamily="18" charset="0"/>
              </a:rPr>
              <a:t> нанимателем установленных законодательством случаях аттестации рабочих мест по условиям труда, нарушение порядка проведения аттестации рабочих мест по условиям труда…</a:t>
            </a:r>
          </a:p>
        </p:txBody>
      </p:sp>
      <p:sp>
        <p:nvSpPr>
          <p:cNvPr id="89" name="Скругленный прямоугольник 88"/>
          <p:cNvSpPr/>
          <p:nvPr/>
        </p:nvSpPr>
        <p:spPr>
          <a:xfrm>
            <a:off x="3721532" y="6120042"/>
            <a:ext cx="1882894" cy="665600"/>
          </a:xfrm>
          <a:prstGeom prst="roundRect">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latin typeface="Times New Roman" panose="02020603050405020304" pitchFamily="18" charset="0"/>
                <a:cs typeface="Times New Roman" panose="02020603050405020304" pitchFamily="18" charset="0"/>
              </a:rPr>
              <a:t>наложение штрафа в размере от пяти до пятидесяти базовых величин, а на юридическое лицо – до ста базовых величин.</a:t>
            </a:r>
          </a:p>
        </p:txBody>
      </p:sp>
      <p:sp>
        <p:nvSpPr>
          <p:cNvPr id="91" name="Скругленный прямоугольник 90"/>
          <p:cNvSpPr/>
          <p:nvPr/>
        </p:nvSpPr>
        <p:spPr>
          <a:xfrm>
            <a:off x="5343670" y="2694199"/>
            <a:ext cx="1460578" cy="140540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chemeClr val="tx2">
                    <a:lumMod val="75000"/>
                  </a:schemeClr>
                </a:solidFill>
                <a:latin typeface="Times New Roman" panose="02020603050405020304" pitchFamily="18" charset="0"/>
                <a:cs typeface="Times New Roman" panose="02020603050405020304" pitchFamily="18" charset="0"/>
              </a:rPr>
              <a:t>Нарушение правил </a:t>
            </a:r>
            <a:r>
              <a:rPr lang="ru-RU" sz="1500" dirty="0" err="1">
                <a:solidFill>
                  <a:schemeClr val="tx2">
                    <a:lumMod val="75000"/>
                  </a:schemeClr>
                </a:solidFill>
                <a:latin typeface="Times New Roman" panose="02020603050405020304" pitchFamily="18" charset="0"/>
                <a:cs typeface="Times New Roman" panose="02020603050405020304" pitchFamily="18" charset="0"/>
              </a:rPr>
              <a:t>расследова-ния</a:t>
            </a:r>
            <a:r>
              <a:rPr lang="ru-RU" sz="1500" dirty="0">
                <a:solidFill>
                  <a:schemeClr val="tx2">
                    <a:lumMod val="75000"/>
                  </a:schemeClr>
                </a:solidFill>
                <a:latin typeface="Times New Roman" panose="02020603050405020304" pitchFamily="18" charset="0"/>
                <a:cs typeface="Times New Roman" panose="02020603050405020304" pitchFamily="18" charset="0"/>
              </a:rPr>
              <a:t> и учета </a:t>
            </a:r>
            <a:r>
              <a:rPr lang="ru-RU" sz="1500" dirty="0" err="1">
                <a:solidFill>
                  <a:schemeClr val="tx2">
                    <a:lumMod val="75000"/>
                  </a:schemeClr>
                </a:solidFill>
                <a:latin typeface="Times New Roman" panose="02020603050405020304" pitchFamily="18" charset="0"/>
                <a:cs typeface="Times New Roman" panose="02020603050405020304" pitchFamily="18" charset="0"/>
              </a:rPr>
              <a:t>несч</a:t>
            </a:r>
            <a:r>
              <a:rPr lang="ru-RU" sz="1500" dirty="0">
                <a:solidFill>
                  <a:schemeClr val="tx2">
                    <a:lumMod val="75000"/>
                  </a:schemeClr>
                </a:solidFill>
                <a:latin typeface="Times New Roman" panose="02020603050405020304" pitchFamily="18" charset="0"/>
                <a:cs typeface="Times New Roman" panose="02020603050405020304" pitchFamily="18" charset="0"/>
              </a:rPr>
              <a:t>. случаев (ст.10.14)</a:t>
            </a:r>
          </a:p>
        </p:txBody>
      </p:sp>
      <p:cxnSp>
        <p:nvCxnSpPr>
          <p:cNvPr id="93" name="Прямая со стрелкой 92"/>
          <p:cNvCxnSpPr>
            <a:endCxn id="91" idx="0"/>
          </p:cNvCxnSpPr>
          <p:nvPr/>
        </p:nvCxnSpPr>
        <p:spPr>
          <a:xfrm>
            <a:off x="6064127" y="2623025"/>
            <a:ext cx="9832" cy="7117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Скругленный прямоугольник 97"/>
          <p:cNvSpPr/>
          <p:nvPr/>
        </p:nvSpPr>
        <p:spPr>
          <a:xfrm>
            <a:off x="5550953" y="4112961"/>
            <a:ext cx="1232751" cy="1391943"/>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bg1"/>
              </a:solidFill>
              <a:latin typeface="Times New Roman" panose="02020603050405020304" pitchFamily="18" charset="0"/>
              <a:ea typeface="Calibri" panose="020F0502020204030204" pitchFamily="34" charset="0"/>
            </a:endParaRPr>
          </a:p>
          <a:p>
            <a:pPr algn="ctr"/>
            <a:r>
              <a:rPr lang="ru-RU" sz="1100" dirty="0">
                <a:solidFill>
                  <a:schemeClr val="bg1"/>
                </a:solidFill>
                <a:latin typeface="Times New Roman" panose="02020603050405020304" pitchFamily="18" charset="0"/>
                <a:ea typeface="Calibri" panose="020F0502020204030204" pitchFamily="34" charset="0"/>
              </a:rPr>
              <a:t>Несообщение или </a:t>
            </a:r>
            <a:r>
              <a:rPr lang="ru-RU" sz="1100" dirty="0" err="1">
                <a:solidFill>
                  <a:schemeClr val="bg1"/>
                </a:solidFill>
                <a:latin typeface="Times New Roman" panose="02020603050405020304" pitchFamily="18" charset="0"/>
                <a:ea typeface="Calibri" panose="020F0502020204030204" pitchFamily="34" charset="0"/>
              </a:rPr>
              <a:t>несвоевремен-ное</a:t>
            </a:r>
            <a:r>
              <a:rPr lang="ru-RU" sz="1100" dirty="0">
                <a:solidFill>
                  <a:schemeClr val="bg1"/>
                </a:solidFill>
                <a:latin typeface="Times New Roman" panose="02020603050405020304" pitchFamily="18" charset="0"/>
                <a:ea typeface="Calibri" panose="020F0502020204030204" pitchFamily="34" charset="0"/>
              </a:rPr>
              <a:t> сообщение страхователем о несчастном случае на производстве... …</a:t>
            </a:r>
            <a:endParaRPr lang="ru-RU" sz="1100" dirty="0">
              <a:solidFill>
                <a:schemeClr val="bg1"/>
              </a:solidFill>
            </a:endParaRPr>
          </a:p>
        </p:txBody>
      </p:sp>
      <p:sp>
        <p:nvSpPr>
          <p:cNvPr id="101" name="Скругленный прямоугольник 100"/>
          <p:cNvSpPr/>
          <p:nvPr/>
        </p:nvSpPr>
        <p:spPr>
          <a:xfrm>
            <a:off x="5742697" y="5478046"/>
            <a:ext cx="940588" cy="1296221"/>
          </a:xfrm>
          <a:prstGeom prst="roundRect">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наложение штрафа в размере от десяти  до </a:t>
            </a:r>
            <a:r>
              <a:rPr lang="ru-RU" sz="1100" dirty="0" err="1">
                <a:solidFill>
                  <a:schemeClr val="tx1"/>
                </a:solidFill>
                <a:latin typeface="Times New Roman" panose="02020603050405020304" pitchFamily="18" charset="0"/>
                <a:cs typeface="Times New Roman" panose="02020603050405020304" pitchFamily="18" charset="0"/>
              </a:rPr>
              <a:t>пятидеся-ти</a:t>
            </a:r>
            <a:r>
              <a:rPr lang="ru-RU" sz="1100" dirty="0">
                <a:solidFill>
                  <a:schemeClr val="tx1"/>
                </a:solidFill>
                <a:latin typeface="Times New Roman" panose="02020603050405020304" pitchFamily="18" charset="0"/>
                <a:cs typeface="Times New Roman" panose="02020603050405020304" pitchFamily="18" charset="0"/>
              </a:rPr>
              <a:t> базовых величин</a:t>
            </a:r>
          </a:p>
        </p:txBody>
      </p:sp>
      <p:sp>
        <p:nvSpPr>
          <p:cNvPr id="102" name="Скругленный прямоугольник 101"/>
          <p:cNvSpPr/>
          <p:nvPr/>
        </p:nvSpPr>
        <p:spPr>
          <a:xfrm>
            <a:off x="6171185" y="491011"/>
            <a:ext cx="2737801" cy="877095"/>
          </a:xfrm>
          <a:prstGeom prst="roundRect">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Уголовная ответственность </a:t>
            </a:r>
            <a:r>
              <a:rPr lang="ru-RU" sz="1600" dirty="0">
                <a:solidFill>
                  <a:schemeClr val="tx1"/>
                </a:solidFill>
                <a:latin typeface="Times New Roman" panose="02020603050405020304" pitchFamily="18" charset="0"/>
                <a:cs typeface="Times New Roman" panose="02020603050405020304" pitchFamily="18" charset="0"/>
              </a:rPr>
              <a:t>(Уголовный кодекс)</a:t>
            </a:r>
            <a:r>
              <a:rPr lang="ru-RU" sz="1600" dirty="0">
                <a:solidFill>
                  <a:srgbClr val="FF0000"/>
                </a:solidFill>
                <a:latin typeface="Times New Roman" panose="02020603050405020304" pitchFamily="18" charset="0"/>
                <a:cs typeface="Times New Roman" panose="02020603050405020304" pitchFamily="18" charset="0"/>
              </a:rPr>
              <a:t>)</a:t>
            </a:r>
          </a:p>
        </p:txBody>
      </p:sp>
      <p:cxnSp>
        <p:nvCxnSpPr>
          <p:cNvPr id="105" name="Прямая со стрелкой 104"/>
          <p:cNvCxnSpPr/>
          <p:nvPr/>
        </p:nvCxnSpPr>
        <p:spPr>
          <a:xfrm>
            <a:off x="7452320" y="372319"/>
            <a:ext cx="2022" cy="15467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7" name="Скругленный прямоугольник 106"/>
          <p:cNvSpPr/>
          <p:nvPr/>
        </p:nvSpPr>
        <p:spPr>
          <a:xfrm>
            <a:off x="5773352" y="1445145"/>
            <a:ext cx="3335152" cy="585875"/>
          </a:xfrm>
          <a:prstGeom prst="roundRect">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Нарушение правил охраны труда (ст. 306) </a:t>
            </a:r>
          </a:p>
        </p:txBody>
      </p:sp>
      <p:sp>
        <p:nvSpPr>
          <p:cNvPr id="109" name="Скругленный прямоугольник 108"/>
          <p:cNvSpPr/>
          <p:nvPr/>
        </p:nvSpPr>
        <p:spPr>
          <a:xfrm>
            <a:off x="6672728" y="2048632"/>
            <a:ext cx="1278282" cy="2607880"/>
          </a:xfrm>
          <a:prstGeom prst="roundRect">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800" dirty="0">
                <a:solidFill>
                  <a:schemeClr val="bg1"/>
                </a:solidFill>
                <a:latin typeface="Times New Roman" panose="02020603050405020304" pitchFamily="18" charset="0"/>
                <a:ea typeface="Calibri" panose="020F0502020204030204" pitchFamily="34" charset="0"/>
              </a:rPr>
              <a:t>1. Нарушение правил техники </a:t>
            </a:r>
            <a:r>
              <a:rPr lang="ru-RU" sz="800" dirty="0" err="1">
                <a:solidFill>
                  <a:schemeClr val="bg1"/>
                </a:solidFill>
                <a:latin typeface="Times New Roman" panose="02020603050405020304" pitchFamily="18" charset="0"/>
                <a:ea typeface="Calibri" panose="020F0502020204030204" pitchFamily="34" charset="0"/>
              </a:rPr>
              <a:t>безоп-сти</a:t>
            </a:r>
            <a:r>
              <a:rPr lang="ru-RU" sz="800" dirty="0">
                <a:solidFill>
                  <a:schemeClr val="bg1"/>
                </a:solidFill>
                <a:latin typeface="Times New Roman" panose="02020603050405020304" pitchFamily="18" charset="0"/>
                <a:ea typeface="Calibri" panose="020F0502020204030204" pitchFamily="34" charset="0"/>
              </a:rPr>
              <a:t>, промышленной санитарии или иных правил охраны труда должностным лицом, ответственным за их соблюдение, или индивидуальным предпринимателем (нарушение правил охраны труда), повлекшее по неосторожности профессиональное заболевание либо причинение тяжкого или менее тяжкого телесного повреждения</a:t>
            </a:r>
            <a:endParaRPr lang="ru-RU" sz="800" dirty="0">
              <a:solidFill>
                <a:schemeClr val="bg1"/>
              </a:solidFill>
              <a:latin typeface="Times New Roman" panose="02020603050405020304" pitchFamily="18" charset="0"/>
              <a:cs typeface="Times New Roman" panose="02020603050405020304" pitchFamily="18" charset="0"/>
            </a:endParaRPr>
          </a:p>
        </p:txBody>
      </p:sp>
      <p:sp>
        <p:nvSpPr>
          <p:cNvPr id="110" name="Скругленный прямоугольник 109"/>
          <p:cNvSpPr/>
          <p:nvPr/>
        </p:nvSpPr>
        <p:spPr>
          <a:xfrm>
            <a:off x="6851605" y="4656512"/>
            <a:ext cx="1107014" cy="21291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2" name="Прямоугольник 111"/>
          <p:cNvSpPr/>
          <p:nvPr/>
        </p:nvSpPr>
        <p:spPr>
          <a:xfrm>
            <a:off x="6866259" y="4638900"/>
            <a:ext cx="1145043" cy="2146742"/>
          </a:xfrm>
          <a:prstGeom prst="rect">
            <a:avLst/>
          </a:prstGeom>
        </p:spPr>
        <p:txBody>
          <a:bodyPr wrap="square">
            <a:spAutoFit/>
          </a:bodyPr>
          <a:lstStyle/>
          <a:p>
            <a:r>
              <a:rPr lang="ru-RU" sz="890" dirty="0">
                <a:solidFill>
                  <a:srgbClr val="FF0000"/>
                </a:solidFill>
                <a:latin typeface="Times New Roman" panose="02020603050405020304" pitchFamily="18" charset="0"/>
                <a:ea typeface="Calibri" panose="020F0502020204030204" pitchFamily="34" charset="0"/>
              </a:rPr>
              <a:t>наказывается штрафом, или </a:t>
            </a:r>
            <a:r>
              <a:rPr lang="ru-RU" sz="890" dirty="0" err="1">
                <a:solidFill>
                  <a:srgbClr val="FF0000"/>
                </a:solidFill>
                <a:latin typeface="Times New Roman" panose="02020603050405020304" pitchFamily="18" charset="0"/>
                <a:ea typeface="Calibri" panose="020F0502020204030204" pitchFamily="34" charset="0"/>
              </a:rPr>
              <a:t>исправительн</a:t>
            </a:r>
            <a:r>
              <a:rPr lang="ru-RU" sz="890" dirty="0">
                <a:solidFill>
                  <a:srgbClr val="FF0000"/>
                </a:solidFill>
                <a:latin typeface="Times New Roman" panose="02020603050405020304" pitchFamily="18" charset="0"/>
                <a:ea typeface="Calibri" panose="020F0502020204030204" pitchFamily="34" charset="0"/>
              </a:rPr>
              <a:t>. </a:t>
            </a:r>
            <a:r>
              <a:rPr lang="ru-RU" sz="890" dirty="0" err="1">
                <a:solidFill>
                  <a:srgbClr val="FF0000"/>
                </a:solidFill>
                <a:latin typeface="Times New Roman" panose="02020603050405020304" pitchFamily="18" charset="0"/>
                <a:ea typeface="Calibri" panose="020F0502020204030204" pitchFamily="34" charset="0"/>
              </a:rPr>
              <a:t>ра</a:t>
            </a:r>
            <a:r>
              <a:rPr lang="ru-RU" sz="890" dirty="0">
                <a:solidFill>
                  <a:srgbClr val="FF0000"/>
                </a:solidFill>
                <a:latin typeface="Times New Roman" panose="02020603050405020304" pitchFamily="18" charset="0"/>
                <a:ea typeface="Calibri" panose="020F0502020204030204" pitchFamily="34" charset="0"/>
              </a:rPr>
              <a:t>-ботами на срок до 2 лет, или </a:t>
            </a:r>
            <a:r>
              <a:rPr lang="ru-RU" sz="890" dirty="0" err="1">
                <a:solidFill>
                  <a:srgbClr val="FF0000"/>
                </a:solidFill>
                <a:latin typeface="Times New Roman" panose="02020603050405020304" pitchFamily="18" charset="0"/>
                <a:ea typeface="Calibri" panose="020F0502020204030204" pitchFamily="34" charset="0"/>
              </a:rPr>
              <a:t>огранич</a:t>
            </a:r>
            <a:r>
              <a:rPr lang="ru-RU" sz="890" dirty="0">
                <a:solidFill>
                  <a:srgbClr val="FF0000"/>
                </a:solidFill>
                <a:latin typeface="Times New Roman" panose="02020603050405020304" pitchFamily="18" charset="0"/>
                <a:ea typeface="Calibri" panose="020F0502020204030204" pitchFamily="34" charset="0"/>
              </a:rPr>
              <a:t>. свободы на срок до 3 лет, или </a:t>
            </a:r>
            <a:r>
              <a:rPr lang="ru-RU" sz="890" dirty="0" err="1">
                <a:solidFill>
                  <a:srgbClr val="FF0000"/>
                </a:solidFill>
                <a:latin typeface="Times New Roman" panose="02020603050405020304" pitchFamily="18" charset="0"/>
                <a:ea typeface="Calibri" panose="020F0502020204030204" pitchFamily="34" charset="0"/>
              </a:rPr>
              <a:t>лише-нием</a:t>
            </a:r>
            <a:r>
              <a:rPr lang="ru-RU" sz="890" dirty="0">
                <a:solidFill>
                  <a:srgbClr val="FF0000"/>
                </a:solidFill>
                <a:latin typeface="Times New Roman" panose="02020603050405020304" pitchFamily="18" charset="0"/>
                <a:ea typeface="Calibri" panose="020F0502020204030204" pitchFamily="34" charset="0"/>
              </a:rPr>
              <a:t> свободы на тот же срок с лишен. права занимать </a:t>
            </a:r>
            <a:r>
              <a:rPr lang="ru-RU" sz="890" dirty="0" err="1">
                <a:solidFill>
                  <a:srgbClr val="FF0000"/>
                </a:solidFill>
                <a:latin typeface="Times New Roman" panose="02020603050405020304" pitchFamily="18" charset="0"/>
                <a:ea typeface="Calibri" panose="020F0502020204030204" pitchFamily="34" charset="0"/>
              </a:rPr>
              <a:t>опреде</a:t>
            </a:r>
            <a:r>
              <a:rPr lang="ru-RU" sz="890" dirty="0">
                <a:solidFill>
                  <a:srgbClr val="FF0000"/>
                </a:solidFill>
                <a:latin typeface="Times New Roman" panose="02020603050405020304" pitchFamily="18" charset="0"/>
                <a:ea typeface="Calibri" panose="020F0502020204030204" pitchFamily="34" charset="0"/>
              </a:rPr>
              <a:t>-ленные дол-</a:t>
            </a:r>
            <a:r>
              <a:rPr lang="ru-RU" sz="890" dirty="0" err="1">
                <a:solidFill>
                  <a:srgbClr val="FF0000"/>
                </a:solidFill>
                <a:latin typeface="Times New Roman" panose="02020603050405020304" pitchFamily="18" charset="0"/>
                <a:ea typeface="Calibri" panose="020F0502020204030204" pitchFamily="34" charset="0"/>
              </a:rPr>
              <a:t>ти</a:t>
            </a:r>
            <a:r>
              <a:rPr lang="ru-RU" sz="890" dirty="0">
                <a:solidFill>
                  <a:srgbClr val="FF0000"/>
                </a:solidFill>
                <a:latin typeface="Times New Roman" panose="02020603050405020304" pitchFamily="18" charset="0"/>
                <a:ea typeface="Calibri" panose="020F0502020204030204" pitchFamily="34" charset="0"/>
              </a:rPr>
              <a:t>. или заниматься </a:t>
            </a:r>
            <a:r>
              <a:rPr lang="ru-RU" sz="890" dirty="0" err="1">
                <a:solidFill>
                  <a:srgbClr val="FF0000"/>
                </a:solidFill>
                <a:latin typeface="Times New Roman" panose="02020603050405020304" pitchFamily="18" charset="0"/>
                <a:ea typeface="Calibri" panose="020F0502020204030204" pitchFamily="34" charset="0"/>
              </a:rPr>
              <a:t>определ</a:t>
            </a:r>
            <a:r>
              <a:rPr lang="ru-RU" sz="890" dirty="0">
                <a:solidFill>
                  <a:srgbClr val="FF0000"/>
                </a:solidFill>
                <a:latin typeface="Times New Roman" panose="02020603050405020304" pitchFamily="18" charset="0"/>
                <a:ea typeface="Calibri" panose="020F0502020204030204" pitchFamily="34" charset="0"/>
              </a:rPr>
              <a:t>. </a:t>
            </a:r>
            <a:r>
              <a:rPr lang="ru-RU" sz="890" dirty="0" err="1">
                <a:solidFill>
                  <a:srgbClr val="FF0000"/>
                </a:solidFill>
                <a:latin typeface="Times New Roman" panose="02020603050405020304" pitchFamily="18" charset="0"/>
                <a:ea typeface="Calibri" panose="020F0502020204030204" pitchFamily="34" charset="0"/>
              </a:rPr>
              <a:t>деят-тью</a:t>
            </a:r>
            <a:r>
              <a:rPr lang="ru-RU" sz="890" dirty="0">
                <a:solidFill>
                  <a:srgbClr val="FF0000"/>
                </a:solidFill>
                <a:latin typeface="Times New Roman" panose="02020603050405020304" pitchFamily="18" charset="0"/>
                <a:ea typeface="Calibri" panose="020F0502020204030204" pitchFamily="34" charset="0"/>
              </a:rPr>
              <a:t> или без лишения</a:t>
            </a:r>
            <a:r>
              <a:rPr lang="ru-RU" sz="850" dirty="0">
                <a:solidFill>
                  <a:srgbClr val="FF0000"/>
                </a:solidFill>
                <a:latin typeface="Times New Roman" panose="02020603050405020304" pitchFamily="18" charset="0"/>
                <a:ea typeface="Calibri" panose="020F0502020204030204" pitchFamily="34" charset="0"/>
              </a:rPr>
              <a:t>.</a:t>
            </a:r>
            <a:endParaRPr lang="ru-RU" sz="850" dirty="0">
              <a:solidFill>
                <a:srgbClr val="FF0000"/>
              </a:solidFill>
            </a:endParaRPr>
          </a:p>
        </p:txBody>
      </p:sp>
      <p:sp>
        <p:nvSpPr>
          <p:cNvPr id="113" name="Скругленный прямоугольник 112"/>
          <p:cNvSpPr/>
          <p:nvPr/>
        </p:nvSpPr>
        <p:spPr>
          <a:xfrm>
            <a:off x="7958618" y="2041335"/>
            <a:ext cx="1159698" cy="1735687"/>
          </a:xfrm>
          <a:prstGeom prst="roundRect">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900" dirty="0">
                <a:solidFill>
                  <a:schemeClr val="bg1"/>
                </a:solidFill>
                <a:latin typeface="Times New Roman" panose="02020603050405020304" pitchFamily="18" charset="0"/>
                <a:cs typeface="Times New Roman" panose="02020603050405020304" pitchFamily="18" charset="0"/>
              </a:rPr>
              <a:t>Нарушение правил охраны труда, повлекшее по неосторожности смерть человека либо причинение тяжкого телесного повреждения двум или более лицам</a:t>
            </a:r>
          </a:p>
        </p:txBody>
      </p:sp>
      <p:sp>
        <p:nvSpPr>
          <p:cNvPr id="115" name="Скругленный прямоугольник 114"/>
          <p:cNvSpPr/>
          <p:nvPr/>
        </p:nvSpPr>
        <p:spPr>
          <a:xfrm>
            <a:off x="7982956" y="3777022"/>
            <a:ext cx="1125548" cy="11282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6" name="Прямоугольник 115"/>
          <p:cNvSpPr/>
          <p:nvPr/>
        </p:nvSpPr>
        <p:spPr>
          <a:xfrm>
            <a:off x="7951010" y="3769116"/>
            <a:ext cx="1213205" cy="1200329"/>
          </a:xfrm>
          <a:prstGeom prst="rect">
            <a:avLst/>
          </a:prstGeom>
        </p:spPr>
        <p:txBody>
          <a:bodyPr wrap="square">
            <a:spAutoFit/>
          </a:bodyPr>
          <a:lstStyle/>
          <a:p>
            <a:r>
              <a:rPr lang="ru-RU" sz="800" dirty="0" err="1">
                <a:solidFill>
                  <a:srgbClr val="C00000"/>
                </a:solidFill>
                <a:latin typeface="Times New Roman" panose="02020603050405020304" pitchFamily="18" charset="0"/>
                <a:ea typeface="Calibri" panose="020F0502020204030204" pitchFamily="34" charset="0"/>
              </a:rPr>
              <a:t>Наказыв</a:t>
            </a:r>
            <a:r>
              <a:rPr lang="ru-RU" sz="800" dirty="0">
                <a:solidFill>
                  <a:srgbClr val="C00000"/>
                </a:solidFill>
                <a:latin typeface="Times New Roman" panose="02020603050405020304" pitchFamily="18" charset="0"/>
                <a:ea typeface="Calibri" panose="020F0502020204030204" pitchFamily="34" charset="0"/>
              </a:rPr>
              <a:t>. ограничением свободы на срок до 5 лет или лишен. свободы на тот же срок с лишен. права занимать определенные должности или </a:t>
            </a:r>
            <a:r>
              <a:rPr lang="ru-RU" sz="800" dirty="0" err="1">
                <a:solidFill>
                  <a:srgbClr val="C00000"/>
                </a:solidFill>
                <a:latin typeface="Times New Roman" panose="02020603050405020304" pitchFamily="18" charset="0"/>
                <a:ea typeface="Calibri" panose="020F0502020204030204" pitchFamily="34" charset="0"/>
              </a:rPr>
              <a:t>заним</a:t>
            </a:r>
            <a:r>
              <a:rPr lang="ru-RU" sz="800" dirty="0">
                <a:solidFill>
                  <a:srgbClr val="C00000"/>
                </a:solidFill>
                <a:latin typeface="Times New Roman" panose="02020603050405020304" pitchFamily="18" charset="0"/>
                <a:ea typeface="Calibri" panose="020F0502020204030204" pitchFamily="34" charset="0"/>
              </a:rPr>
              <a:t>. определенной </a:t>
            </a:r>
            <a:r>
              <a:rPr lang="ru-RU" sz="800" dirty="0" err="1">
                <a:solidFill>
                  <a:srgbClr val="C00000"/>
                </a:solidFill>
                <a:latin typeface="Times New Roman" panose="02020603050405020304" pitchFamily="18" charset="0"/>
                <a:ea typeface="Calibri" panose="020F0502020204030204" pitchFamily="34" charset="0"/>
              </a:rPr>
              <a:t>деят-тью</a:t>
            </a:r>
            <a:r>
              <a:rPr lang="ru-RU" sz="800" dirty="0">
                <a:solidFill>
                  <a:srgbClr val="C00000"/>
                </a:solidFill>
                <a:latin typeface="Times New Roman" panose="02020603050405020304" pitchFamily="18" charset="0"/>
                <a:ea typeface="Calibri" panose="020F0502020204030204" pitchFamily="34" charset="0"/>
              </a:rPr>
              <a:t> или без лишения</a:t>
            </a:r>
            <a:endParaRPr lang="ru-RU" sz="800" dirty="0">
              <a:solidFill>
                <a:srgbClr val="C00000"/>
              </a:solidFill>
            </a:endParaRPr>
          </a:p>
        </p:txBody>
      </p:sp>
      <p:sp>
        <p:nvSpPr>
          <p:cNvPr id="117" name="Скругленный прямоугольник 116"/>
          <p:cNvSpPr/>
          <p:nvPr/>
        </p:nvSpPr>
        <p:spPr>
          <a:xfrm>
            <a:off x="7971110" y="4969445"/>
            <a:ext cx="1159698" cy="869433"/>
          </a:xfrm>
          <a:prstGeom prst="roundRect">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900" dirty="0">
                <a:solidFill>
                  <a:schemeClr val="bg1"/>
                </a:solidFill>
                <a:latin typeface="Times New Roman" panose="02020603050405020304" pitchFamily="18" charset="0"/>
                <a:cs typeface="Times New Roman" panose="02020603050405020304" pitchFamily="18" charset="0"/>
              </a:rPr>
              <a:t>Нарушение правил охраны труда, повлекшее по </a:t>
            </a:r>
            <a:r>
              <a:rPr lang="ru-RU" sz="900" dirty="0" err="1">
                <a:solidFill>
                  <a:schemeClr val="bg1"/>
                </a:solidFill>
                <a:latin typeface="Times New Roman" panose="02020603050405020304" pitchFamily="18" charset="0"/>
                <a:cs typeface="Times New Roman" panose="02020603050405020304" pitchFamily="18" charset="0"/>
              </a:rPr>
              <a:t>неосторож-ности</a:t>
            </a:r>
            <a:r>
              <a:rPr lang="ru-RU" sz="900" dirty="0">
                <a:solidFill>
                  <a:schemeClr val="bg1"/>
                </a:solidFill>
                <a:latin typeface="Times New Roman" panose="02020603050405020304" pitchFamily="18" charset="0"/>
                <a:cs typeface="Times New Roman" panose="02020603050405020304" pitchFamily="18" charset="0"/>
              </a:rPr>
              <a:t> смерть двух или более лиц</a:t>
            </a:r>
          </a:p>
        </p:txBody>
      </p:sp>
      <p:sp>
        <p:nvSpPr>
          <p:cNvPr id="118" name="Скругленный прямоугольник 117"/>
          <p:cNvSpPr/>
          <p:nvPr/>
        </p:nvSpPr>
        <p:spPr>
          <a:xfrm>
            <a:off x="7963113" y="5831323"/>
            <a:ext cx="1125548" cy="954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9" name="Прямоугольник 118"/>
          <p:cNvSpPr/>
          <p:nvPr/>
        </p:nvSpPr>
        <p:spPr>
          <a:xfrm>
            <a:off x="7951010" y="5777820"/>
            <a:ext cx="1213205" cy="1077218"/>
          </a:xfrm>
          <a:prstGeom prst="rect">
            <a:avLst/>
          </a:prstGeom>
        </p:spPr>
        <p:txBody>
          <a:bodyPr wrap="square">
            <a:spAutoFit/>
          </a:bodyPr>
          <a:lstStyle/>
          <a:p>
            <a:r>
              <a:rPr lang="ru-RU" sz="800" dirty="0">
                <a:solidFill>
                  <a:srgbClr val="C00000"/>
                </a:solidFill>
                <a:latin typeface="Times New Roman" panose="02020603050405020304" pitchFamily="18" charset="0"/>
                <a:ea typeface="Calibri" panose="020F0502020204030204" pitchFamily="34" charset="0"/>
              </a:rPr>
              <a:t>лишение свободы на срок от 3 до 7 лет с лишением права занимать определенные должности или заниматься определенной </a:t>
            </a:r>
            <a:r>
              <a:rPr lang="ru-RU" sz="800" dirty="0" err="1">
                <a:solidFill>
                  <a:srgbClr val="C00000"/>
                </a:solidFill>
                <a:latin typeface="Times New Roman" panose="02020603050405020304" pitchFamily="18" charset="0"/>
                <a:ea typeface="Calibri" panose="020F0502020204030204" pitchFamily="34" charset="0"/>
              </a:rPr>
              <a:t>деят-ью</a:t>
            </a:r>
            <a:r>
              <a:rPr lang="ru-RU" sz="800" dirty="0">
                <a:solidFill>
                  <a:srgbClr val="C00000"/>
                </a:solidFill>
                <a:latin typeface="Times New Roman" panose="02020603050405020304" pitchFamily="18" charset="0"/>
                <a:ea typeface="Calibri" panose="020F0502020204030204" pitchFamily="34" charset="0"/>
              </a:rPr>
              <a:t> или без лишения</a:t>
            </a:r>
            <a:endParaRPr lang="ru-RU" sz="800" dirty="0">
              <a:solidFill>
                <a:srgbClr val="C00000"/>
              </a:solidFill>
            </a:endParaRPr>
          </a:p>
        </p:txBody>
      </p:sp>
    </p:spTree>
    <p:extLst>
      <p:ext uri="{BB962C8B-B14F-4D97-AF65-F5344CB8AC3E}">
        <p14:creationId xmlns:p14="http://schemas.microsoft.com/office/powerpoint/2010/main" val="24777525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578AC16-6C5D-4ABB-96AC-4D35483906F1}" type="slidenum">
              <a:rPr lang="en-US" altLang="ru-RU" smtClean="0">
                <a:solidFill>
                  <a:prstClr val="black">
                    <a:tint val="75000"/>
                  </a:prstClr>
                </a:solidFill>
              </a:rPr>
              <a:pPr/>
              <a:t>19</a:t>
            </a:fld>
            <a:endParaRPr lang="en-US" altLang="ru-RU">
              <a:solidFill>
                <a:prstClr val="black">
                  <a:tint val="75000"/>
                </a:prstClr>
              </a:solidFill>
            </a:endParaRPr>
          </a:p>
        </p:txBody>
      </p:sp>
      <p:sp>
        <p:nvSpPr>
          <p:cNvPr id="7" name="Равнобедренный треугольник 6"/>
          <p:cNvSpPr/>
          <p:nvPr/>
        </p:nvSpPr>
        <p:spPr>
          <a:xfrm rot="5400000">
            <a:off x="-135749" y="134690"/>
            <a:ext cx="1584175"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Равнобедренный треугольник 7"/>
          <p:cNvSpPr/>
          <p:nvPr/>
        </p:nvSpPr>
        <p:spPr>
          <a:xfrm rot="10800000">
            <a:off x="5927306" y="-35183"/>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Равнобедренный треугольник 8"/>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Заголовок 2"/>
          <p:cNvSpPr txBox="1">
            <a:spLocks/>
          </p:cNvSpPr>
          <p:nvPr/>
        </p:nvSpPr>
        <p:spPr>
          <a:xfrm>
            <a:off x="1003925" y="200834"/>
            <a:ext cx="6985000" cy="1368425"/>
          </a:xfrm>
          <a:prstGeom prst="rect">
            <a:avLst/>
          </a:prstGeom>
          <a:solidFill>
            <a:srgbClr val="4F81BD">
              <a:lumMod val="40000"/>
              <a:lumOff val="6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3800" b="1" i="0" u="none" strike="noStrike" kern="1200" cap="none" spc="0" normalizeH="0" baseline="0" noProof="0">
                <a:ln>
                  <a:noFill/>
                </a:ln>
                <a:solidFill>
                  <a:srgbClr val="FF0000"/>
                </a:solidFill>
                <a:effectLst/>
                <a:uLnTx/>
                <a:uFillTx/>
                <a:latin typeface="Calibri"/>
                <a:ea typeface="+mj-ea"/>
                <a:cs typeface="+mj-cs"/>
              </a:rPr>
              <a:t>ОХРАНА ТРУДА – БОЛЬШЕ, </a:t>
            </a:r>
            <a:br>
              <a:rPr kumimoji="0" lang="ru-RU" altLang="ru-RU" sz="3800" b="1" i="0" u="none" strike="noStrike" kern="1200" cap="none" spc="0" normalizeH="0" baseline="0" noProof="0">
                <a:ln>
                  <a:noFill/>
                </a:ln>
                <a:solidFill>
                  <a:srgbClr val="FF0000"/>
                </a:solidFill>
                <a:effectLst/>
                <a:uLnTx/>
                <a:uFillTx/>
                <a:latin typeface="Calibri"/>
                <a:ea typeface="+mj-ea"/>
                <a:cs typeface="+mj-cs"/>
              </a:rPr>
            </a:br>
            <a:r>
              <a:rPr kumimoji="0" lang="ru-RU" altLang="ru-RU" sz="3800" b="1" i="0" u="none" strike="noStrike" kern="1200" cap="none" spc="0" normalizeH="0" baseline="0" noProof="0">
                <a:ln>
                  <a:noFill/>
                </a:ln>
                <a:solidFill>
                  <a:srgbClr val="FF0000"/>
                </a:solidFill>
                <a:effectLst/>
                <a:uLnTx/>
                <a:uFillTx/>
                <a:latin typeface="Calibri"/>
                <a:ea typeface="+mj-ea"/>
                <a:cs typeface="+mj-cs"/>
              </a:rPr>
              <a:t>ЧЕМ ПРОСТО ОХРАНА ТРУДА</a:t>
            </a:r>
            <a:endParaRPr kumimoji="0" lang="ru-RU" altLang="ru-RU" sz="3800" b="0" i="0" u="none" strike="noStrike" kern="1200" cap="none" spc="0" normalizeH="0" baseline="0" noProof="0" dirty="0">
              <a:ln>
                <a:noFill/>
              </a:ln>
              <a:solidFill>
                <a:srgbClr val="FF0000"/>
              </a:solidFill>
              <a:effectLst/>
              <a:uLnTx/>
              <a:uFillTx/>
              <a:latin typeface="Calibri"/>
              <a:ea typeface="+mj-ea"/>
              <a:cs typeface="+mj-cs"/>
            </a:endParaRPr>
          </a:p>
        </p:txBody>
      </p:sp>
      <p:sp>
        <p:nvSpPr>
          <p:cNvPr id="11" name="Объект 2"/>
          <p:cNvSpPr txBox="1">
            <a:spLocks/>
          </p:cNvSpPr>
          <p:nvPr/>
        </p:nvSpPr>
        <p:spPr>
          <a:xfrm>
            <a:off x="899592" y="2060848"/>
            <a:ext cx="7704856" cy="446988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a:buNone/>
              <a:tabLst/>
              <a:defRPr/>
            </a:pPr>
            <a:r>
              <a:rPr kumimoji="0" lang="ru-RU" altLang="ru-RU" sz="4000" b="1" i="0" u="none" strike="noStrike" kern="1200" cap="none" spc="0" normalizeH="0" baseline="0" noProof="0" dirty="0">
                <a:ln>
                  <a:noFill/>
                </a:ln>
                <a:solidFill>
                  <a:srgbClr val="4BACC6">
                    <a:lumMod val="50000"/>
                  </a:srgbClr>
                </a:solidFill>
                <a:effectLst/>
                <a:uLnTx/>
                <a:uFillTx/>
                <a:latin typeface="Calibri"/>
                <a:ea typeface="+mn-ea"/>
                <a:cs typeface="+mn-cs"/>
              </a:rPr>
              <a:t>«Все мы должны стремиться к Нулевому травматизму. Многим это покажется невозможным, но это не так. </a:t>
            </a:r>
          </a:p>
          <a:p>
            <a:pPr marL="0" marR="0" lvl="0" indent="0" algn="just" defTabSz="914400" rtl="0" eaLnBrk="1" fontAlgn="auto" latinLnBrk="0" hangingPunct="1">
              <a:lnSpc>
                <a:spcPct val="100000"/>
              </a:lnSpc>
              <a:spcBef>
                <a:spcPts val="0"/>
              </a:spcBef>
              <a:spcAft>
                <a:spcPts val="0"/>
              </a:spcAft>
              <a:buClrTx/>
              <a:buSzTx/>
              <a:buFont typeface="Arial"/>
              <a:buNone/>
              <a:tabLst/>
              <a:defRPr/>
            </a:pPr>
            <a:r>
              <a:rPr kumimoji="0" lang="ru-RU" altLang="ru-RU" sz="4000" b="1" i="0" u="none" strike="noStrike" kern="1200" cap="none" spc="0" normalizeH="0" baseline="0" noProof="0" dirty="0">
                <a:ln>
                  <a:noFill/>
                </a:ln>
                <a:solidFill>
                  <a:srgbClr val="4BACC6">
                    <a:lumMod val="50000"/>
                  </a:srgbClr>
                </a:solidFill>
                <a:effectLst/>
                <a:uLnTx/>
                <a:uFillTx/>
                <a:latin typeface="Calibri"/>
                <a:ea typeface="+mn-ea"/>
                <a:cs typeface="+mn-cs"/>
              </a:rPr>
              <a:t>Более 3 млн сотрудников умирают на производстве. </a:t>
            </a:r>
          </a:p>
          <a:p>
            <a:pPr marL="0" marR="0" lvl="0" indent="0" algn="just" defTabSz="914400" rtl="0" eaLnBrk="1" fontAlgn="auto" latinLnBrk="0" hangingPunct="1">
              <a:lnSpc>
                <a:spcPct val="100000"/>
              </a:lnSpc>
              <a:spcBef>
                <a:spcPts val="0"/>
              </a:spcBef>
              <a:spcAft>
                <a:spcPts val="0"/>
              </a:spcAft>
              <a:buClrTx/>
              <a:buSzTx/>
              <a:buFont typeface="Arial"/>
              <a:buNone/>
              <a:tabLst/>
              <a:defRPr/>
            </a:pPr>
            <a:r>
              <a:rPr kumimoji="0" lang="ru-RU" altLang="ru-RU" sz="4000" b="1" i="0" u="none" strike="noStrike" kern="1200" cap="none" spc="0" normalizeH="0" baseline="0" noProof="0" dirty="0">
                <a:ln>
                  <a:noFill/>
                </a:ln>
                <a:solidFill>
                  <a:srgbClr val="4BACC6">
                    <a:lumMod val="50000"/>
                  </a:srgbClr>
                </a:solidFill>
                <a:effectLst/>
                <a:uLnTx/>
                <a:uFillTx/>
                <a:latin typeface="Calibri"/>
                <a:ea typeface="+mn-ea"/>
                <a:cs typeface="+mn-cs"/>
              </a:rPr>
              <a:t>Поэтому </a:t>
            </a:r>
            <a:r>
              <a:rPr kumimoji="0" lang="ru-RU" altLang="ru-RU" sz="4000" b="1" i="0" u="none" strike="noStrike" kern="1200" cap="none" spc="0" normalizeH="0" baseline="0" noProof="0" dirty="0">
                <a:ln>
                  <a:noFill/>
                </a:ln>
                <a:solidFill>
                  <a:srgbClr val="FF0000"/>
                </a:solidFill>
                <a:effectLst/>
                <a:uLnTx/>
                <a:uFillTx/>
                <a:latin typeface="Calibri"/>
                <a:ea typeface="+mn-ea"/>
                <a:cs typeface="+mn-cs"/>
              </a:rPr>
              <a:t>охрана труда </a:t>
            </a:r>
            <a:r>
              <a:rPr kumimoji="0" lang="ru-RU" altLang="ru-RU" sz="4000" b="1" i="0" u="none" strike="noStrike" kern="1200" cap="none" spc="0" normalizeH="0" baseline="0" noProof="0" dirty="0">
                <a:ln>
                  <a:noFill/>
                </a:ln>
                <a:solidFill>
                  <a:srgbClr val="4BACC6">
                    <a:lumMod val="50000"/>
                  </a:srgbClr>
                </a:solidFill>
                <a:effectLst/>
                <a:uLnTx/>
                <a:uFillTx/>
                <a:latin typeface="Calibri"/>
                <a:ea typeface="+mn-ea"/>
                <a:cs typeface="+mn-cs"/>
              </a:rPr>
              <a:t>должна быть гораздо </a:t>
            </a:r>
            <a:r>
              <a:rPr kumimoji="0" lang="ru-RU" altLang="ru-RU" sz="4000" b="1" i="0" u="none" strike="noStrike" kern="1200" cap="none" spc="0" normalizeH="0" baseline="0" noProof="0" dirty="0">
                <a:ln>
                  <a:noFill/>
                </a:ln>
                <a:solidFill>
                  <a:srgbClr val="FF0000"/>
                </a:solidFill>
                <a:effectLst/>
                <a:uLnTx/>
                <a:uFillTx/>
                <a:latin typeface="Calibri"/>
                <a:ea typeface="+mn-ea"/>
                <a:cs typeface="+mn-cs"/>
              </a:rPr>
              <a:t>больше, чем просто </a:t>
            </a:r>
            <a:r>
              <a:rPr kumimoji="0" lang="ru-RU" altLang="ru-RU" sz="4000" b="1" i="0" u="none" strike="noStrike" kern="1200" cap="small" spc="0" normalizeH="0" baseline="0" noProof="0" dirty="0">
                <a:ln>
                  <a:noFill/>
                </a:ln>
                <a:solidFill>
                  <a:srgbClr val="FF0000"/>
                </a:solidFill>
                <a:effectLst/>
                <a:uLnTx/>
                <a:uFillTx/>
                <a:latin typeface="Calibri"/>
                <a:ea typeface="+mn-ea"/>
                <a:cs typeface="+mn-cs"/>
              </a:rPr>
              <a:t>охрана труда</a:t>
            </a:r>
            <a:r>
              <a:rPr kumimoji="0" lang="ru-RU" altLang="ru-RU" sz="40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Arial"/>
              <a:buNone/>
              <a:tabLst/>
              <a:defRPr/>
            </a:pPr>
            <a:r>
              <a:rPr kumimoji="0" lang="ru-RU" altLang="ru-RU" sz="4000" b="1" i="0" u="none" strike="noStrike" kern="1200" cap="none" spc="0" normalizeH="0" baseline="0" noProof="0" dirty="0">
                <a:ln>
                  <a:noFill/>
                </a:ln>
                <a:solidFill>
                  <a:srgbClr val="4BACC6">
                    <a:lumMod val="50000"/>
                  </a:srgbClr>
                </a:solidFill>
                <a:effectLst/>
                <a:uLnTx/>
                <a:uFillTx/>
                <a:latin typeface="Calibri"/>
                <a:ea typeface="+mn-ea"/>
                <a:cs typeface="+mn-cs"/>
              </a:rPr>
              <a:t>Эта работа </a:t>
            </a:r>
            <a:r>
              <a:rPr kumimoji="0" lang="ru-RU" altLang="ru-RU" sz="4000" b="1" i="0" u="none" strike="noStrike" kern="1200" cap="small" spc="0" normalizeH="0" baseline="0" noProof="0" dirty="0">
                <a:ln>
                  <a:noFill/>
                </a:ln>
                <a:solidFill>
                  <a:srgbClr val="FF0000"/>
                </a:solidFill>
                <a:effectLst/>
                <a:uLnTx/>
                <a:uFillTx/>
                <a:latin typeface="Calibri"/>
                <a:ea typeface="+mn-ea"/>
                <a:cs typeface="+mn-cs"/>
              </a:rPr>
              <a:t>должна начинаться </a:t>
            </a:r>
            <a:r>
              <a:rPr kumimoji="0" lang="ru-RU" altLang="ru-RU" sz="4000" b="1" i="0" u="none" strike="noStrike" kern="1200" cap="none" spc="0" normalizeH="0" baseline="0" noProof="0" dirty="0">
                <a:ln>
                  <a:noFill/>
                </a:ln>
                <a:solidFill>
                  <a:srgbClr val="4BACC6">
                    <a:lumMod val="50000"/>
                  </a:srgbClr>
                </a:solidFill>
                <a:effectLst/>
                <a:uLnTx/>
                <a:uFillTx/>
                <a:latin typeface="Calibri"/>
                <a:ea typeface="+mn-ea"/>
                <a:cs typeface="+mn-cs"/>
              </a:rPr>
              <a:t>до рабочего места. Она должна начинаться </a:t>
            </a:r>
            <a:r>
              <a:rPr kumimoji="0" lang="ru-RU" altLang="ru-RU" sz="4000" b="1" i="0" u="none" strike="noStrike" kern="1200" cap="small" spc="0" normalizeH="0" baseline="0" noProof="0" dirty="0">
                <a:ln>
                  <a:noFill/>
                </a:ln>
                <a:solidFill>
                  <a:srgbClr val="FF0000"/>
                </a:solidFill>
                <a:effectLst/>
                <a:uLnTx/>
                <a:uFillTx/>
                <a:latin typeface="Calibri"/>
                <a:ea typeface="+mn-ea"/>
                <a:cs typeface="+mn-cs"/>
              </a:rPr>
              <a:t>с образования, семьи и общества</a:t>
            </a:r>
            <a:r>
              <a:rPr kumimoji="0" lang="ru-RU" altLang="ru-RU" sz="4000" b="1" i="0" u="none" strike="noStrike" kern="1200" cap="none" spc="0" normalizeH="0" baseline="0" noProof="0" dirty="0">
                <a:ln>
                  <a:noFill/>
                </a:ln>
                <a:solidFill>
                  <a:srgbClr val="4BACC6">
                    <a:lumMod val="50000"/>
                  </a:srgbClr>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ru-RU" altLang="ru-RU" sz="3200" b="0"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ru-RU" altLang="ru-RU" sz="3200" b="0" i="0" u="none" strike="noStrike" kern="1200" cap="none" spc="0" normalizeH="0" baseline="0" noProof="0" dirty="0">
                <a:ln>
                  <a:noFill/>
                </a:ln>
                <a:solidFill>
                  <a:srgbClr val="4BACC6">
                    <a:lumMod val="50000"/>
                  </a:srgbClr>
                </a:solidFill>
                <a:effectLst/>
                <a:uLnTx/>
                <a:uFillTx/>
                <a:latin typeface="Calibri"/>
                <a:ea typeface="+mn-ea"/>
                <a:cs typeface="+mn-cs"/>
              </a:rPr>
              <a:t>генеральный секретарь МАСО </a:t>
            </a:r>
            <a:r>
              <a:rPr kumimoji="0" lang="ru-RU" altLang="ru-RU" sz="3200" b="0" i="0" u="none" strike="noStrike" kern="1200" cap="none" spc="0" normalizeH="0" baseline="0" noProof="0" dirty="0" err="1">
                <a:ln>
                  <a:noFill/>
                </a:ln>
                <a:solidFill>
                  <a:srgbClr val="4BACC6">
                    <a:lumMod val="50000"/>
                  </a:srgbClr>
                </a:solidFill>
                <a:effectLst/>
                <a:uLnTx/>
                <a:uFillTx/>
                <a:latin typeface="Calibri"/>
                <a:ea typeface="+mn-ea"/>
                <a:cs typeface="+mn-cs"/>
              </a:rPr>
              <a:t>Ханс</a:t>
            </a:r>
            <a:r>
              <a:rPr kumimoji="0" lang="ru-RU" altLang="ru-RU" sz="3200" b="0" i="0" u="none" strike="noStrike" kern="1200" cap="none" spc="0" normalizeH="0" baseline="0" noProof="0" dirty="0">
                <a:ln>
                  <a:noFill/>
                </a:ln>
                <a:solidFill>
                  <a:srgbClr val="4BACC6">
                    <a:lumMod val="50000"/>
                  </a:srgbClr>
                </a:solidFill>
                <a:effectLst/>
                <a:uLnTx/>
                <a:uFillTx/>
                <a:latin typeface="Calibri"/>
                <a:ea typeface="+mn-ea"/>
                <a:cs typeface="+mn-cs"/>
              </a:rPr>
              <a:t>-Хорст </a:t>
            </a:r>
            <a:r>
              <a:rPr kumimoji="0" lang="ru-RU" altLang="ru-RU" sz="3200" b="0" i="0" u="none" strike="noStrike" kern="1200" cap="none" spc="0" normalizeH="0" baseline="0" noProof="0" dirty="0" err="1">
                <a:ln>
                  <a:noFill/>
                </a:ln>
                <a:solidFill>
                  <a:srgbClr val="4BACC6">
                    <a:lumMod val="50000"/>
                  </a:srgbClr>
                </a:solidFill>
                <a:effectLst/>
                <a:uLnTx/>
                <a:uFillTx/>
                <a:latin typeface="Calibri"/>
                <a:ea typeface="+mn-ea"/>
                <a:cs typeface="+mn-cs"/>
              </a:rPr>
              <a:t>Конколевски</a:t>
            </a:r>
            <a:endParaRPr kumimoji="0" lang="ru-RU" altLang="ru-RU" sz="3200" b="0" i="0" u="none" strike="noStrike" kern="1200" cap="none" spc="0" normalizeH="0" baseline="0" noProof="0" dirty="0">
              <a:ln>
                <a:noFill/>
              </a:ln>
              <a:solidFill>
                <a:srgbClr val="4BACC6">
                  <a:lumMod val="50000"/>
                </a:srgb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ru-RU" sz="32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spTree>
    <p:extLst>
      <p:ext uri="{BB962C8B-B14F-4D97-AF65-F5344CB8AC3E}">
        <p14:creationId xmlns:p14="http://schemas.microsoft.com/office/powerpoint/2010/main" val="2171367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Равнобедренный треугольник 17"/>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Скругленный прямоугольник 3"/>
          <p:cNvSpPr/>
          <p:nvPr/>
        </p:nvSpPr>
        <p:spPr>
          <a:xfrm>
            <a:off x="1455656" y="116461"/>
            <a:ext cx="5292589" cy="2167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latin typeface="Times New Roman" panose="02020603050405020304" pitchFamily="18" charset="0"/>
                <a:cs typeface="Times New Roman" panose="02020603050405020304" pitchFamily="18" charset="0"/>
              </a:rPr>
              <a:t>Важнейшее условие устойчивого социально-экономического развития общества</a:t>
            </a:r>
          </a:p>
        </p:txBody>
      </p:sp>
      <p:sp>
        <p:nvSpPr>
          <p:cNvPr id="5" name="Стрелка вниз 4"/>
          <p:cNvSpPr/>
          <p:nvPr/>
        </p:nvSpPr>
        <p:spPr>
          <a:xfrm>
            <a:off x="2309175" y="2888940"/>
            <a:ext cx="3585550" cy="663433"/>
          </a:xfrm>
          <a:prstGeom prst="downArrow">
            <a:avLst>
              <a:gd name="adj1" fmla="val 35343"/>
              <a:gd name="adj2" fmla="val 41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651682" y="4156932"/>
            <a:ext cx="4900538" cy="2288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latin typeface="Times New Roman" panose="02020603050405020304" pitchFamily="18" charset="0"/>
                <a:cs typeface="Times New Roman" panose="02020603050405020304" pitchFamily="18" charset="0"/>
              </a:rPr>
              <a:t>трудовая активность всех его членов и обеспечение безопасности их жизнедеятельности</a:t>
            </a:r>
          </a:p>
        </p:txBody>
      </p:sp>
    </p:spTree>
    <p:extLst>
      <p:ext uri="{BB962C8B-B14F-4D97-AF65-F5344CB8AC3E}">
        <p14:creationId xmlns:p14="http://schemas.microsoft.com/office/powerpoint/2010/main" val="58156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578AC16-6C5D-4ABB-96AC-4D35483906F1}" type="slidenum">
              <a:rPr lang="en-US" altLang="ru-RU" smtClean="0"/>
              <a:pPr/>
              <a:t>20</a:t>
            </a:fld>
            <a:endParaRPr lang="en-US" altLang="ru-RU"/>
          </a:p>
        </p:txBody>
      </p:sp>
      <p:sp>
        <p:nvSpPr>
          <p:cNvPr id="7" name="Равнобедренный треугольник 6"/>
          <p:cNvSpPr/>
          <p:nvPr/>
        </p:nvSpPr>
        <p:spPr>
          <a:xfrm rot="5400000">
            <a:off x="-135749" y="134690"/>
            <a:ext cx="1584175"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rot="10800000">
            <a:off x="5927306" y="-35183"/>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авнобедренный треугольник 8"/>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547664" y="2348880"/>
            <a:ext cx="6264696" cy="707886"/>
          </a:xfrm>
          <a:prstGeom prst="rect">
            <a:avLst/>
          </a:prstGeom>
          <a:noFill/>
        </p:spPr>
        <p:txBody>
          <a:bodyPr wrap="square" rtlCol="0">
            <a:spAutoFit/>
          </a:bodyPr>
          <a:lstStyle/>
          <a:p>
            <a:pPr algn="ctr"/>
            <a:r>
              <a:rPr lang="ru-RU" sz="4000" b="1" dirty="0">
                <a:solidFill>
                  <a:schemeClr val="tx2">
                    <a:lumMod val="75000"/>
                  </a:schemeClr>
                </a:solidFill>
              </a:rPr>
              <a:t>СПАСИБО ЗА ВНИМАНИЕ! </a:t>
            </a:r>
          </a:p>
        </p:txBody>
      </p:sp>
    </p:spTree>
    <p:extLst>
      <p:ext uri="{BB962C8B-B14F-4D97-AF65-F5344CB8AC3E}">
        <p14:creationId xmlns:p14="http://schemas.microsoft.com/office/powerpoint/2010/main" val="23019140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Равнобедренный треугольник 17"/>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Скругленный прямоугольник 3"/>
          <p:cNvSpPr/>
          <p:nvPr/>
        </p:nvSpPr>
        <p:spPr>
          <a:xfrm>
            <a:off x="662360" y="26324"/>
            <a:ext cx="7560840" cy="1498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rgbClr val="C00000"/>
                </a:solidFill>
                <a:latin typeface="Times New Roman" panose="02020603050405020304" pitchFamily="18" charset="0"/>
                <a:cs typeface="Times New Roman" panose="02020603050405020304" pitchFamily="18" charset="0"/>
              </a:rPr>
              <a:t>Почему работники игнорируют опасность?</a:t>
            </a:r>
          </a:p>
        </p:txBody>
      </p:sp>
      <p:sp>
        <p:nvSpPr>
          <p:cNvPr id="5" name="Стрелка вниз 4"/>
          <p:cNvSpPr/>
          <p:nvPr/>
        </p:nvSpPr>
        <p:spPr>
          <a:xfrm>
            <a:off x="2555776" y="1628800"/>
            <a:ext cx="3585550" cy="1205073"/>
          </a:xfrm>
          <a:prstGeom prst="downArrow">
            <a:avLst>
              <a:gd name="adj1" fmla="val 35343"/>
              <a:gd name="adj2" fmla="val 41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i="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996952"/>
            <a:ext cx="8568952" cy="2944074"/>
          </a:xfrm>
          <a:prstGeom prst="rect">
            <a:avLst/>
          </a:prstGeom>
        </p:spPr>
      </p:pic>
    </p:spTree>
    <p:extLst>
      <p:ext uri="{BB962C8B-B14F-4D97-AF65-F5344CB8AC3E}">
        <p14:creationId xmlns:p14="http://schemas.microsoft.com/office/powerpoint/2010/main" val="173294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Равнобедренный треугольник 17"/>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Скругленный прямоугольник 3"/>
          <p:cNvSpPr/>
          <p:nvPr/>
        </p:nvSpPr>
        <p:spPr>
          <a:xfrm>
            <a:off x="662360" y="26324"/>
            <a:ext cx="7560840" cy="1498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rgbClr val="C00000"/>
                </a:solidFill>
                <a:latin typeface="Times New Roman" panose="02020603050405020304" pitchFamily="18" charset="0"/>
                <a:cs typeface="Times New Roman" panose="02020603050405020304" pitchFamily="18" charset="0"/>
              </a:rPr>
              <a:t>Принципы обеспечения безопасности</a:t>
            </a:r>
          </a:p>
        </p:txBody>
      </p:sp>
      <p:pic>
        <p:nvPicPr>
          <p:cNvPr id="3" name="Рисунок 2"/>
          <p:cNvPicPr>
            <a:picLocks noChangeAspect="1"/>
          </p:cNvPicPr>
          <p:nvPr/>
        </p:nvPicPr>
        <p:blipFill>
          <a:blip r:embed="rId3"/>
          <a:stretch>
            <a:fillRect/>
          </a:stretch>
        </p:blipFill>
        <p:spPr>
          <a:xfrm>
            <a:off x="2987824" y="2348880"/>
            <a:ext cx="3146930" cy="4374750"/>
          </a:xfrm>
          <a:prstGeom prst="rect">
            <a:avLst/>
          </a:prstGeom>
        </p:spPr>
      </p:pic>
      <p:sp>
        <p:nvSpPr>
          <p:cNvPr id="10" name="Скругленный прямоугольник 9"/>
          <p:cNvSpPr/>
          <p:nvPr/>
        </p:nvSpPr>
        <p:spPr>
          <a:xfrm>
            <a:off x="98528" y="1600481"/>
            <a:ext cx="2411763" cy="2337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a:latin typeface="Times New Roman" panose="02020603050405020304" pitchFamily="18" charset="0"/>
                <a:cs typeface="Times New Roman" panose="02020603050405020304" pitchFamily="18" charset="0"/>
              </a:rPr>
              <a:t>ОРИЕНТИ-РУЮЩИЕ</a:t>
            </a:r>
          </a:p>
        </p:txBody>
      </p:sp>
      <p:sp>
        <p:nvSpPr>
          <p:cNvPr id="11" name="Скругленный прямоугольник 10"/>
          <p:cNvSpPr/>
          <p:nvPr/>
        </p:nvSpPr>
        <p:spPr>
          <a:xfrm>
            <a:off x="6553200" y="1749326"/>
            <a:ext cx="2411763" cy="2337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a:latin typeface="Times New Roman" panose="02020603050405020304" pitchFamily="18" charset="0"/>
                <a:cs typeface="Times New Roman" panose="02020603050405020304" pitchFamily="18" charset="0"/>
              </a:rPr>
              <a:t>УПРАВЛЕН-ЧЕСКИЕ</a:t>
            </a:r>
          </a:p>
        </p:txBody>
      </p:sp>
      <p:sp>
        <p:nvSpPr>
          <p:cNvPr id="13" name="Скругленный прямоугольник 12"/>
          <p:cNvSpPr/>
          <p:nvPr/>
        </p:nvSpPr>
        <p:spPr>
          <a:xfrm>
            <a:off x="6241904" y="4351641"/>
            <a:ext cx="2596364" cy="2337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latin typeface="Times New Roman" panose="02020603050405020304" pitchFamily="18" charset="0"/>
                <a:cs typeface="Times New Roman" panose="02020603050405020304" pitchFamily="18" charset="0"/>
              </a:rPr>
              <a:t>ОРГАНИЗА-ЦИОННЫЕ</a:t>
            </a:r>
          </a:p>
        </p:txBody>
      </p:sp>
      <p:sp>
        <p:nvSpPr>
          <p:cNvPr id="15" name="Скругленный прямоугольник 14"/>
          <p:cNvSpPr/>
          <p:nvPr/>
        </p:nvSpPr>
        <p:spPr>
          <a:xfrm>
            <a:off x="323528" y="4377273"/>
            <a:ext cx="2411763" cy="2312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a:latin typeface="Times New Roman" panose="02020603050405020304" pitchFamily="18" charset="0"/>
                <a:cs typeface="Times New Roman" panose="02020603050405020304" pitchFamily="18" charset="0"/>
              </a:rPr>
              <a:t>ТЕХНИ-ЧЕСКИЕ</a:t>
            </a:r>
          </a:p>
        </p:txBody>
      </p:sp>
      <p:cxnSp>
        <p:nvCxnSpPr>
          <p:cNvPr id="16" name="Прямая со стрелкой 15"/>
          <p:cNvCxnSpPr/>
          <p:nvPr/>
        </p:nvCxnSpPr>
        <p:spPr>
          <a:xfrm flipH="1">
            <a:off x="2555270" y="1574849"/>
            <a:ext cx="180021" cy="377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2510291" y="1600481"/>
            <a:ext cx="549541" cy="2751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356140" y="1600481"/>
            <a:ext cx="88068" cy="339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6241904" y="1600481"/>
            <a:ext cx="202304" cy="2600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79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Равнобедренный треугольник 17"/>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Скругленный прямоугольник 6"/>
          <p:cNvSpPr/>
          <p:nvPr/>
        </p:nvSpPr>
        <p:spPr>
          <a:xfrm>
            <a:off x="611560" y="1"/>
            <a:ext cx="7272808" cy="1556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C00000"/>
                </a:solidFill>
                <a:latin typeface="Times New Roman" panose="02020603050405020304" pitchFamily="18" charset="0"/>
                <a:cs typeface="Times New Roman" panose="02020603050405020304" pitchFamily="18" charset="0"/>
              </a:rPr>
              <a:t>Ключевые этапы формирования культуры безопасности на уровне организации </a:t>
            </a:r>
          </a:p>
        </p:txBody>
      </p:sp>
      <p:pic>
        <p:nvPicPr>
          <p:cNvPr id="1028" name="Picture 4" descr="https://ds04.infourok.ru/uploads/ex/013b/0008b3ca-2959d0a6/img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653136"/>
            <a:ext cx="5400600" cy="2160239"/>
          </a:xfrm>
          <a:prstGeom prst="rect">
            <a:avLst/>
          </a:prstGeom>
          <a:noFill/>
          <a:extLst>
            <a:ext uri="{909E8E84-426E-40DD-AFC4-6F175D3DCCD1}">
              <a14:hiddenFill xmlns:a14="http://schemas.microsoft.com/office/drawing/2010/main">
                <a:solidFill>
                  <a:srgbClr val="FFFFFF"/>
                </a:solidFill>
              </a14:hiddenFill>
            </a:ext>
          </a:extLst>
        </p:spPr>
      </p:pic>
      <p:sp>
        <p:nvSpPr>
          <p:cNvPr id="9" name="Стрелка вниз 8"/>
          <p:cNvSpPr/>
          <p:nvPr/>
        </p:nvSpPr>
        <p:spPr>
          <a:xfrm>
            <a:off x="3957904" y="1600689"/>
            <a:ext cx="396044" cy="201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611560" y="1845976"/>
            <a:ext cx="7272808" cy="2692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C00000"/>
                </a:solidFill>
                <a:latin typeface="Times New Roman" panose="02020603050405020304" pitchFamily="18" charset="0"/>
                <a:cs typeface="Times New Roman" panose="02020603050405020304" pitchFamily="18" charset="0"/>
              </a:rPr>
              <a:t>ЭТАП 1. </a:t>
            </a:r>
            <a:r>
              <a:rPr lang="ru-RU" b="1" dirty="0">
                <a:latin typeface="Times New Roman" panose="02020603050405020304" pitchFamily="18" charset="0"/>
                <a:cs typeface="Times New Roman" panose="02020603050405020304" pitchFamily="18" charset="0"/>
              </a:rPr>
              <a:t>Участие (вовлеченность) работников в непрерывном      развитии культуры безопасности в организации. </a:t>
            </a:r>
          </a:p>
          <a:p>
            <a:r>
              <a:rPr lang="ru-RU" b="1" dirty="0">
                <a:solidFill>
                  <a:srgbClr val="C00000"/>
                </a:solidFill>
                <a:latin typeface="Times New Roman" panose="02020603050405020304" pitchFamily="18" charset="0"/>
                <a:cs typeface="Times New Roman" panose="02020603050405020304" pitchFamily="18" charset="0"/>
              </a:rPr>
              <a:t>ЭТАП 2. </a:t>
            </a:r>
            <a:r>
              <a:rPr lang="ru-RU" b="1" dirty="0">
                <a:latin typeface="Times New Roman" panose="02020603050405020304" pitchFamily="18" charset="0"/>
                <a:cs typeface="Times New Roman" panose="02020603050405020304" pitchFamily="18" charset="0"/>
              </a:rPr>
              <a:t>Анализ опасного поведения работников.</a:t>
            </a:r>
          </a:p>
          <a:p>
            <a:r>
              <a:rPr lang="ru-RU" b="1" dirty="0">
                <a:solidFill>
                  <a:srgbClr val="C00000"/>
                </a:solidFill>
                <a:latin typeface="Times New Roman" panose="02020603050405020304" pitchFamily="18" charset="0"/>
                <a:cs typeface="Times New Roman" panose="02020603050405020304" pitchFamily="18" charset="0"/>
              </a:rPr>
              <a:t>ЭТАП 3. </a:t>
            </a:r>
            <a:r>
              <a:rPr lang="ru-RU" b="1" dirty="0">
                <a:solidFill>
                  <a:schemeClr val="bg1"/>
                </a:solidFill>
                <a:latin typeface="Times New Roman" panose="02020603050405020304" pitchFamily="18" charset="0"/>
                <a:cs typeface="Times New Roman" panose="02020603050405020304" pitchFamily="18" charset="0"/>
              </a:rPr>
              <a:t>Выстраивайте взаимодействие по вопросу безопасности на всех уровнях: от простого рабочего до топ-менеджеров.</a:t>
            </a:r>
          </a:p>
          <a:p>
            <a:r>
              <a:rPr lang="ru-RU" b="1" dirty="0">
                <a:solidFill>
                  <a:srgbClr val="C00000"/>
                </a:solidFill>
                <a:latin typeface="Times New Roman" panose="02020603050405020304" pitchFamily="18" charset="0"/>
                <a:cs typeface="Times New Roman" panose="02020603050405020304" pitchFamily="18" charset="0"/>
              </a:rPr>
              <a:t>ЭТАП 4. </a:t>
            </a:r>
            <a:r>
              <a:rPr lang="ru-RU" b="1" dirty="0">
                <a:latin typeface="Times New Roman" panose="02020603050405020304" pitchFamily="18" charset="0"/>
                <a:ea typeface="Times New Roman" panose="02020603050405020304" pitchFamily="18" charset="0"/>
                <a:cs typeface="Times New Roman" panose="02020603050405020304" pitchFamily="18" charset="0"/>
              </a:rPr>
              <a:t>Сформируйте атмосферу доверия и развивайте коммуникацию.</a:t>
            </a:r>
          </a:p>
          <a:p>
            <a:r>
              <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ЭТАП 5. </a:t>
            </a:r>
            <a:r>
              <a:rPr lang="ru-RU" b="1" dirty="0">
                <a:latin typeface="Times New Roman" panose="02020603050405020304" pitchFamily="18" charset="0"/>
                <a:ea typeface="Times New Roman" panose="02020603050405020304" pitchFamily="18" charset="0"/>
                <a:cs typeface="Times New Roman" panose="02020603050405020304" pitchFamily="18" charset="0"/>
              </a:rPr>
              <a:t>Поддерживайте и совершенствуйте культуру безопасности. </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48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Прямоугольник 7"/>
          <p:cNvSpPr/>
          <p:nvPr/>
        </p:nvSpPr>
        <p:spPr>
          <a:xfrm>
            <a:off x="1043608" y="228600"/>
            <a:ext cx="6696744" cy="3046988"/>
          </a:xfrm>
          <a:prstGeom prst="rect">
            <a:avLst/>
          </a:prstGeom>
        </p:spPr>
        <p:txBody>
          <a:bodyPr wrap="square">
            <a:spAutoFit/>
          </a:bodyPr>
          <a:lstStyle/>
          <a:p>
            <a:pPr indent="450215" algn="just"/>
            <a:r>
              <a:rPr lang="ru-RU" sz="2400" b="1" dirty="0">
                <a:solidFill>
                  <a:prstClr val="black"/>
                </a:solidFill>
                <a:latin typeface="Times New Roman" panose="02020603050405020304" pitchFamily="18" charset="0"/>
                <a:ea typeface="Times New Roman" panose="02020603050405020304" pitchFamily="18" charset="0"/>
              </a:rPr>
              <a:t>По данным  Международной организации труда, более </a:t>
            </a:r>
            <a:r>
              <a:rPr lang="ru-RU" sz="2400" b="1" i="1" u="sng" dirty="0">
                <a:solidFill>
                  <a:prstClr val="black"/>
                </a:solidFill>
                <a:latin typeface="Times New Roman" panose="02020603050405020304" pitchFamily="18" charset="0"/>
                <a:ea typeface="Times New Roman" panose="02020603050405020304" pitchFamily="18" charset="0"/>
              </a:rPr>
              <a:t>2,3 млн. </a:t>
            </a:r>
            <a:r>
              <a:rPr lang="ru-RU" sz="2400" b="1" dirty="0">
                <a:solidFill>
                  <a:prstClr val="black"/>
                </a:solidFill>
                <a:latin typeface="Times New Roman" panose="02020603050405020304" pitchFamily="18" charset="0"/>
                <a:ea typeface="Times New Roman" panose="02020603050405020304" pitchFamily="18" charset="0"/>
              </a:rPr>
              <a:t>человек в год лишаются жизни из-за несчастных случаев на производстве. Около </a:t>
            </a:r>
            <a:r>
              <a:rPr lang="ru-RU" sz="2400" b="1" i="1" u="sng" dirty="0">
                <a:solidFill>
                  <a:prstClr val="black"/>
                </a:solidFill>
                <a:latin typeface="Times New Roman" panose="02020603050405020304" pitchFamily="18" charset="0"/>
                <a:ea typeface="Times New Roman" panose="02020603050405020304" pitchFamily="18" charset="0"/>
              </a:rPr>
              <a:t>313 миллионов </a:t>
            </a:r>
            <a:r>
              <a:rPr lang="ru-RU" sz="2400" b="1" dirty="0">
                <a:solidFill>
                  <a:prstClr val="black"/>
                </a:solidFill>
                <a:latin typeface="Times New Roman" panose="02020603050405020304" pitchFamily="18" charset="0"/>
                <a:ea typeface="Times New Roman" panose="02020603050405020304" pitchFamily="18" charset="0"/>
              </a:rPr>
              <a:t>работников ежегодно становятся инвалидами в результате производственных травм и еще 160 млн. теряют здоровье из-за профзаболеваний.</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275588"/>
            <a:ext cx="4932040" cy="3487107"/>
          </a:xfrm>
          <a:prstGeom prst="rect">
            <a:avLst/>
          </a:prstGeom>
        </p:spPr>
      </p:pic>
    </p:spTree>
    <p:extLst>
      <p:ext uri="{BB962C8B-B14F-4D97-AF65-F5344CB8AC3E}">
        <p14:creationId xmlns:p14="http://schemas.microsoft.com/office/powerpoint/2010/main" val="316974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Равнобедренный треугольник 17"/>
          <p:cNvSpPr/>
          <p:nvPr/>
        </p:nvSpPr>
        <p:spPr>
          <a:xfrm rot="5400000">
            <a:off x="919749" y="-983644"/>
            <a:ext cx="859281" cy="2771802"/>
          </a:xfrm>
          <a:prstGeom prst="triangle">
            <a:avLst>
              <a:gd name="adj" fmla="val 0"/>
            </a:avLst>
          </a:prstGeom>
          <a:solidFill>
            <a:srgbClr val="DCE6F2">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Скругленный прямоугольник 7"/>
          <p:cNvSpPr/>
          <p:nvPr/>
        </p:nvSpPr>
        <p:spPr>
          <a:xfrm>
            <a:off x="6476" y="3107294"/>
            <a:ext cx="6120680" cy="3698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Каждый человек работает, чтобы жить. </a:t>
            </a:r>
          </a:p>
          <a:p>
            <a:pPr algn="ctr"/>
            <a:r>
              <a:rPr lang="ru-RU" b="1" dirty="0">
                <a:latin typeface="Times New Roman" panose="02020603050405020304" pitchFamily="18" charset="0"/>
                <a:cs typeface="Times New Roman" panose="02020603050405020304" pitchFamily="18" charset="0"/>
              </a:rPr>
              <a:t>А не наоборот. </a:t>
            </a:r>
          </a:p>
          <a:p>
            <a:pPr algn="ctr"/>
            <a:r>
              <a:rPr lang="ru-RU" b="1" dirty="0">
                <a:latin typeface="Times New Roman" panose="02020603050405020304" pitchFamily="18" charset="0"/>
                <a:cs typeface="Times New Roman" panose="02020603050405020304" pitchFamily="18" charset="0"/>
              </a:rPr>
              <a:t>Это справедливо в равной степени для Вас и </a:t>
            </a:r>
          </a:p>
          <a:p>
            <a:pPr algn="ctr"/>
            <a:r>
              <a:rPr lang="ru-RU" b="1" dirty="0">
                <a:latin typeface="Times New Roman" panose="02020603050405020304" pitchFamily="18" charset="0"/>
                <a:cs typeface="Times New Roman" panose="02020603050405020304" pitchFamily="18" charset="0"/>
              </a:rPr>
              <a:t>для любого работника, который работает на Вас.</a:t>
            </a:r>
          </a:p>
          <a:p>
            <a:pPr algn="ctr"/>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Серьезная травма может оказать невероятный </a:t>
            </a:r>
          </a:p>
          <a:p>
            <a:pPr algn="ctr"/>
            <a:r>
              <a:rPr lang="ru-RU" b="1" dirty="0">
                <a:latin typeface="Times New Roman" panose="02020603050405020304" pitchFamily="18" charset="0"/>
                <a:cs typeface="Times New Roman" panose="02020603050405020304" pitchFamily="18" charset="0"/>
              </a:rPr>
              <a:t>эффект на отношение персонала к работе.</a:t>
            </a:r>
          </a:p>
          <a:p>
            <a:pPr algn="ctr"/>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Если работник вынужден подвергать риску свою </a:t>
            </a:r>
          </a:p>
          <a:p>
            <a:pPr algn="ctr"/>
            <a:r>
              <a:rPr lang="ru-RU" b="1" dirty="0">
                <a:latin typeface="Times New Roman" panose="02020603050405020304" pitchFamily="18" charset="0"/>
                <a:cs typeface="Times New Roman" panose="02020603050405020304" pitchFamily="18" charset="0"/>
              </a:rPr>
              <a:t>жизнь и здоровье, никакая цель бизнеса вне </a:t>
            </a:r>
          </a:p>
          <a:p>
            <a:pPr algn="ctr"/>
            <a:r>
              <a:rPr lang="ru-RU" b="1" dirty="0">
                <a:latin typeface="Times New Roman" panose="02020603050405020304" pitchFamily="18" charset="0"/>
                <a:cs typeface="Times New Roman" panose="02020603050405020304" pitchFamily="18" charset="0"/>
              </a:rPr>
              <a:t>зависимости от степени ее важности, не может </a:t>
            </a:r>
          </a:p>
          <a:p>
            <a:pPr algn="ctr"/>
            <a:r>
              <a:rPr lang="ru-RU" b="1" dirty="0">
                <a:latin typeface="Times New Roman" panose="02020603050405020304" pitchFamily="18" charset="0"/>
                <a:cs typeface="Times New Roman" panose="02020603050405020304" pitchFamily="18" charset="0"/>
              </a:rPr>
              <a:t>это оправдать.</a:t>
            </a:r>
          </a:p>
        </p:txBody>
      </p:sp>
      <p:sp>
        <p:nvSpPr>
          <p:cNvPr id="9" name="Стрелка вниз 8"/>
          <p:cNvSpPr/>
          <p:nvPr/>
        </p:nvSpPr>
        <p:spPr>
          <a:xfrm>
            <a:off x="897483" y="1762199"/>
            <a:ext cx="4165608" cy="1167489"/>
          </a:xfrm>
          <a:prstGeom prst="downArrow">
            <a:avLst>
              <a:gd name="adj1" fmla="val 35343"/>
              <a:gd name="adj2" fmla="val 41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5"/>
          <p:cNvSpPr>
            <a:spLocks noChangeArrowheads="1"/>
          </p:cNvSpPr>
          <p:nvPr/>
        </p:nvSpPr>
        <p:spPr bwMode="auto">
          <a:xfrm>
            <a:off x="1547664" y="1782171"/>
            <a:ext cx="5472608" cy="130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82429" tIns="42849" rIns="3186696" bIns="0" numCol="1" anchor="ctr" anchorCtr="0" compatLnSpc="1">
            <a:prstTxWarp prst="textNoShape">
              <a:avLst/>
            </a:prstTxWarp>
            <a:spAutoFit/>
          </a:bodyPr>
          <a:lstStyle/>
          <a:p>
            <a:pPr algn="ctr" eaLnBrk="0" fontAlgn="base" hangingPunct="0">
              <a:spcBef>
                <a:spcPct val="0"/>
              </a:spcBef>
              <a:spcAft>
                <a:spcPct val="0"/>
              </a:spcAft>
            </a:pPr>
            <a:r>
              <a:rPr lang="ru-RU" altLang="ru-RU" sz="1600" b="1" i="1" dirty="0">
                <a:solidFill>
                  <a:prstClr val="black"/>
                </a:solidFill>
                <a:latin typeface="Arial" panose="020B0604020202020204" pitchFamily="34" charset="0"/>
                <a:ea typeface="Arial" panose="020B0604020202020204" pitchFamily="34" charset="0"/>
              </a:rPr>
              <a:t>Знание и понимание –</a:t>
            </a:r>
          </a:p>
          <a:p>
            <a:pPr algn="ctr" eaLnBrk="0" fontAlgn="base" hangingPunct="0">
              <a:spcBef>
                <a:spcPct val="0"/>
              </a:spcBef>
              <a:spcAft>
                <a:spcPct val="0"/>
              </a:spcAft>
            </a:pPr>
            <a:r>
              <a:rPr lang="ru-RU" altLang="ru-RU" sz="1600" b="1" i="1" dirty="0">
                <a:solidFill>
                  <a:prstClr val="black"/>
                </a:solidFill>
                <a:latin typeface="Arial" panose="020B0604020202020204" pitchFamily="34" charset="0"/>
                <a:ea typeface="Arial" panose="020B0604020202020204" pitchFamily="34" charset="0"/>
              </a:rPr>
              <a:t> не одно и то же.</a:t>
            </a:r>
            <a:endParaRPr lang="ru-RU" altLang="ru-RU" sz="700" b="1" dirty="0">
              <a:solidFill>
                <a:prstClr val="black"/>
              </a:solidFill>
              <a:latin typeface="Arial" panose="020B0604020202020204" pitchFamily="34" charset="0"/>
            </a:endParaRPr>
          </a:p>
          <a:p>
            <a:pPr eaLnBrk="0" fontAlgn="base" hangingPunct="0">
              <a:spcBef>
                <a:spcPct val="0"/>
              </a:spcBef>
              <a:spcAft>
                <a:spcPct val="0"/>
              </a:spcAft>
            </a:pPr>
            <a:endParaRPr lang="ru-RU" altLang="ru-RU" dirty="0">
              <a:solidFill>
                <a:prstClr val="black"/>
              </a:solidFill>
              <a:latin typeface="Arial" panose="020B0604020202020204" pitchFamily="34" charset="0"/>
            </a:endParaRPr>
          </a:p>
        </p:txBody>
      </p:sp>
      <p:sp>
        <p:nvSpPr>
          <p:cNvPr id="13" name="Скругленный прямоугольник 12"/>
          <p:cNvSpPr/>
          <p:nvPr/>
        </p:nvSpPr>
        <p:spPr>
          <a:xfrm>
            <a:off x="611559" y="119472"/>
            <a:ext cx="475252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anose="02020603050405020304" pitchFamily="18" charset="0"/>
                <a:cs typeface="Times New Roman" panose="02020603050405020304" pitchFamily="18" charset="0"/>
              </a:rPr>
              <a:t>ПОЧЕМУ БЕЗОПАСНОСТЬ ВАЖНА</a:t>
            </a:r>
          </a:p>
        </p:txBody>
      </p:sp>
      <p:pic>
        <p:nvPicPr>
          <p:cNvPr id="15" name="image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937011"/>
            <a:ext cx="2806945" cy="493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8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Документы для работы ГТИТ ФПБ\Травматизм\Информация и фото\Фото\нулевой травматизм\wx1080.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spTree>
    <p:extLst>
      <p:ext uri="{BB962C8B-B14F-4D97-AF65-F5344CB8AC3E}">
        <p14:creationId xmlns:p14="http://schemas.microsoft.com/office/powerpoint/2010/main" val="51876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Равнобедренный треугольник 11"/>
          <p:cNvSpPr/>
          <p:nvPr/>
        </p:nvSpPr>
        <p:spPr>
          <a:xfrm rot="5400000">
            <a:off x="-432556" y="368662"/>
            <a:ext cx="2088231" cy="1296143"/>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Равнобедренный треугольник 13"/>
          <p:cNvSpPr/>
          <p:nvPr/>
        </p:nvSpPr>
        <p:spPr>
          <a:xfrm rot="10800000">
            <a:off x="5918440" y="0"/>
            <a:ext cx="3225560" cy="692696"/>
          </a:xfrm>
          <a:prstGeom prst="triangle">
            <a:avLst>
              <a:gd name="adj" fmla="val 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Скругленный прямоугольник 6"/>
          <p:cNvSpPr/>
          <p:nvPr/>
        </p:nvSpPr>
        <p:spPr>
          <a:xfrm>
            <a:off x="666387" y="0"/>
            <a:ext cx="7632849" cy="815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gn="ctr">
              <a:lnSpc>
                <a:spcPct val="107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Профсоюзный информационно-образовательный проект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70510" algn="ctr">
              <a:lnSpc>
                <a:spcPct val="107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a:latin typeface="Times New Roman" panose="02020603050405020304" pitchFamily="18" charset="0"/>
                <a:ea typeface="Calibri" panose="020F0502020204030204" pitchFamily="34" charset="0"/>
                <a:cs typeface="Times New Roman" panose="02020603050405020304" pitchFamily="18" charset="0"/>
              </a:rPr>
              <a:t>Vision Zero</a:t>
            </a:r>
            <a:r>
              <a:rPr lang="ru-RU" sz="2000" b="1" dirty="0">
                <a:latin typeface="Times New Roman" panose="02020603050405020304" pitchFamily="18" charset="0"/>
                <a:ea typeface="Calibri" panose="020F0502020204030204" pitchFamily="34" charset="0"/>
                <a:cs typeface="Times New Roman" panose="02020603050405020304" pitchFamily="18" charset="0"/>
              </a:rPr>
              <a:t>» в учреждении образования»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710981" y="845491"/>
            <a:ext cx="7543660" cy="3951661"/>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4797152"/>
            <a:ext cx="2016224" cy="2016224"/>
          </a:xfrm>
          <a:prstGeom prst="rect">
            <a:avLst/>
          </a:prstGeom>
        </p:spPr>
      </p:pic>
    </p:spTree>
    <p:extLst>
      <p:ext uri="{BB962C8B-B14F-4D97-AF65-F5344CB8AC3E}">
        <p14:creationId xmlns:p14="http://schemas.microsoft.com/office/powerpoint/2010/main" val="10074876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3945</TotalTime>
  <Words>1146</Words>
  <Application>Microsoft Office PowerPoint</Application>
  <PresentationFormat>Экран (4:3)</PresentationFormat>
  <Paragraphs>357</Paragraphs>
  <Slides>20</Slides>
  <Notes>19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20</vt:i4>
      </vt:variant>
    </vt:vector>
  </HeadingPairs>
  <TitlesOfParts>
    <vt:vector size="27" baseType="lpstr">
      <vt:lpstr>Arial</vt:lpstr>
      <vt:lpstr>Calibri</vt:lpstr>
      <vt:lpstr>Cambria</vt:lpstr>
      <vt:lpstr>Times New Roman</vt:lpstr>
      <vt:lpstr>Тема Office</vt:lpstr>
      <vt:lpstr>1_Тема Office</vt: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WORKPLACE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Олег</cp:lastModifiedBy>
  <cp:revision>258</cp:revision>
  <cp:lastPrinted>2020-02-10T07:15:47Z</cp:lastPrinted>
  <dcterms:created xsi:type="dcterms:W3CDTF">2016-03-30T15:08:41Z</dcterms:created>
  <dcterms:modified xsi:type="dcterms:W3CDTF">2022-04-20T08:26:08Z</dcterms:modified>
</cp:coreProperties>
</file>