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6" r:id="rId9"/>
    <p:sldId id="268"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14.04.2024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2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14.04.2024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1416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14.04.2024</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5517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14.04.2024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52526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14.04.2024</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510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14.04.2024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40945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14.04.2024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7520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14.04.2024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4587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14.04.2024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7376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14.04.2024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7534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14.04.2024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7537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14.04.2024</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7790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14.04.2024</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1889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14.04.2024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1262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14.04.2024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7967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14.04.2024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983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t>14.04.2024</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5881511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16632"/>
            <a:ext cx="7772400" cy="792088"/>
          </a:xfrm>
        </p:spPr>
        <p:txBody>
          <a:bodyPr>
            <a:noAutofit/>
          </a:bodyPr>
          <a:lstStyle/>
          <a:p>
            <a:r>
              <a:rPr lang="ru-RU" dirty="0" smtClean="0">
                <a:solidFill>
                  <a:schemeClr val="tx1"/>
                </a:solidFill>
                <a:latin typeface="Times New Roman" panose="02020603050405020304" pitchFamily="18" charset="0"/>
                <a:cs typeface="Times New Roman" panose="02020603050405020304" pitchFamily="18" charset="0"/>
              </a:rPr>
              <a:t>ОСТОРОЖНО, ГРОЗА!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331640" y="5373394"/>
            <a:ext cx="6192688" cy="1295966"/>
          </a:xfrm>
        </p:spPr>
        <p:txBody>
          <a:bodyPr/>
          <a:lstStyle/>
          <a:p>
            <a:r>
              <a:rPr lang="ru-RU" dirty="0" smtClean="0">
                <a:solidFill>
                  <a:schemeClr val="tx1"/>
                </a:solidFill>
              </a:rPr>
              <a:t>Дорогой друг! </a:t>
            </a:r>
          </a:p>
          <a:p>
            <a:r>
              <a:rPr lang="ru-RU" dirty="0">
                <a:solidFill>
                  <a:schemeClr val="tx1"/>
                </a:solidFill>
              </a:rPr>
              <a:t>С</a:t>
            </a:r>
            <a:r>
              <a:rPr lang="ru-RU" dirty="0" smtClean="0">
                <a:solidFill>
                  <a:schemeClr val="tx1"/>
                </a:solidFill>
              </a:rPr>
              <a:t>егодня ты узнаешь о том,</a:t>
            </a:r>
          </a:p>
          <a:p>
            <a:r>
              <a:rPr lang="ru-RU" dirty="0" smtClean="0">
                <a:solidFill>
                  <a:schemeClr val="tx1"/>
                </a:solidFill>
              </a:rPr>
              <a:t> что такое гроза и чем она опасна</a:t>
            </a:r>
            <a:endParaRPr lang="ru-RU" dirty="0">
              <a:solidFill>
                <a:schemeClr val="tx1"/>
              </a:solidFill>
            </a:endParaRPr>
          </a:p>
        </p:txBody>
      </p:sp>
      <p:pic>
        <p:nvPicPr>
          <p:cNvPr id="1026" name="Picture 2" descr="https://miasskiy.ru/wp-content/uploads/2018/09/groz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909561"/>
            <a:ext cx="6696744" cy="443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17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chemeClr val="tx1"/>
                </a:solidFill>
                <a:latin typeface="Times New Roman" panose="02020603050405020304" pitchFamily="18" charset="0"/>
                <a:cs typeface="Times New Roman" panose="02020603050405020304" pitchFamily="18" charset="0"/>
              </a:rPr>
              <a:t>Следуя этим несложным правилам, Вы переждете грозу без последствий и сможете дальше наслаждаться отдыхом на природе</a:t>
            </a:r>
            <a:endParaRPr lang="ru-RU" sz="2800" dirty="0">
              <a:solidFill>
                <a:schemeClr val="tx1"/>
              </a:solidFill>
            </a:endParaRPr>
          </a:p>
        </p:txBody>
      </p:sp>
      <p:pic>
        <p:nvPicPr>
          <p:cNvPr id="6148" name="Picture 4" descr="http://www.fonstola.ru/download.php?file=201310/1920x1200/fonstola.ru-1283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6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95536" y="1124744"/>
            <a:ext cx="4104457" cy="4962864"/>
          </a:xfrm>
        </p:spPr>
        <p:txBody>
          <a:bodyPr>
            <a:normAutofit/>
          </a:bodyPr>
          <a:lstStyle/>
          <a:p>
            <a:r>
              <a:rPr lang="ru-RU" b="1" dirty="0">
                <a:solidFill>
                  <a:schemeClr val="tx1"/>
                </a:solidFill>
                <a:latin typeface="Times New Roman" panose="02020603050405020304" pitchFamily="18" charset="0"/>
                <a:cs typeface="Times New Roman" panose="02020603050405020304" pitchFamily="18" charset="0"/>
              </a:rPr>
              <a:t>Несмотря на красоту природы, временами ее проявления таят в себе риск и опасность для человека. Одним из таких природных явлений, которое способно нанести непоправимый вред является гроза. Зачастую она возникает в теплое время года, когда люди любят выбираться отдохнуть за город, проводя время у водоема или в лесу. Какие существуют меры безопасности при грозе, как обезопасить себя в это период и каковы могут быть </a:t>
            </a:r>
            <a:r>
              <a:rPr lang="ru-RU" b="1" dirty="0" smtClean="0">
                <a:solidFill>
                  <a:schemeClr val="tx1"/>
                </a:solidFill>
                <a:latin typeface="Times New Roman" panose="02020603050405020304" pitchFamily="18" charset="0"/>
                <a:cs typeface="Times New Roman" panose="02020603050405020304" pitchFamily="18" charset="0"/>
              </a:rPr>
              <a:t>последствия</a:t>
            </a:r>
            <a:r>
              <a:rPr lang="ru-RU" b="1" dirty="0">
                <a:solidFill>
                  <a:schemeClr val="tx1"/>
                </a:solidFill>
                <a:latin typeface="Times New Roman" panose="02020603050405020304" pitchFamily="18" charset="0"/>
                <a:cs typeface="Times New Roman" panose="02020603050405020304" pitchFamily="18" charset="0"/>
              </a:rPr>
              <a:t>.</a:t>
            </a:r>
          </a:p>
          <a:p>
            <a:endParaRPr lang="ru-RU" dirty="0"/>
          </a:p>
        </p:txBody>
      </p:sp>
      <p:pic>
        <p:nvPicPr>
          <p:cNvPr id="7" name="Picture 4" descr="C:\Users\Л А\Desktop\дистанционный курс\занятия\ЛЕТО и отдых без Опасностей\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853" y="3356992"/>
            <a:ext cx="4716016" cy="227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709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4077072"/>
            <a:ext cx="7408333" cy="2736304"/>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Гроза представляет собой атмосферное явление, характеризующееся сильными осадками, раскатами грома, шквалистым ветром и ударами молний. Ее предвестниками выступают </a:t>
            </a:r>
            <a:r>
              <a:rPr lang="ru-RU" dirty="0" err="1">
                <a:latin typeface="Times New Roman" panose="02020603050405020304" pitchFamily="18" charset="0"/>
                <a:cs typeface="Times New Roman" panose="02020603050405020304" pitchFamily="18" charset="0"/>
              </a:rPr>
              <a:t>кучево</a:t>
            </a:r>
            <a:r>
              <a:rPr lang="ru-RU" dirty="0">
                <a:latin typeface="Times New Roman" panose="02020603050405020304" pitchFamily="18" charset="0"/>
                <a:cs typeface="Times New Roman" panose="02020603050405020304" pitchFamily="18" charset="0"/>
              </a:rPr>
              <a:t> – дождевые облака, характерной особенностью которых выступает темный цвет и продолговатая, вытянутая форма</a:t>
            </a:r>
            <a:endParaRPr lang="ru-RU" dirty="0"/>
          </a:p>
        </p:txBody>
      </p:sp>
      <p:pic>
        <p:nvPicPr>
          <p:cNvPr id="8" name="Picture 2" descr="C:\Users\Л А\Desktop\дистанционный курс\занятия\ЛЕТО и отдых без Опасностей\image_86261016161216356449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5775" y="404664"/>
            <a:ext cx="712879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3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4509120"/>
            <a:ext cx="7408333" cy="2232248"/>
          </a:xfrm>
        </p:spPr>
        <p:txBody>
          <a:bodyPr>
            <a:normAutofit/>
          </a:bodyPr>
          <a:lstStyle/>
          <a:p>
            <a:pPr marL="0" indent="0">
              <a:buNone/>
            </a:pPr>
            <a:r>
              <a:rPr lang="ru-RU" b="1" dirty="0">
                <a:solidFill>
                  <a:schemeClr val="tx1"/>
                </a:solidFill>
                <a:latin typeface="Times New Roman" panose="02020603050405020304" pitchFamily="18" charset="0"/>
                <a:cs typeface="Times New Roman" panose="02020603050405020304" pitchFamily="18" charset="0"/>
              </a:rPr>
              <a:t>Молния это одно из проявлений сильной грозы. Это электрический атмосферный разряд, который может стать причиной пожара. Его напряжение до 100 млн. В сопровождающейся ударной волной звука (гром) и яркой световой вспышкой причудливой формы. В среднем ее длина составляет до 2,5</a:t>
            </a:r>
          </a:p>
          <a:p>
            <a:endParaRPr lang="ru-RU" dirty="0"/>
          </a:p>
        </p:txBody>
      </p:sp>
      <p:pic>
        <p:nvPicPr>
          <p:cNvPr id="3074" name="Picture 2" descr="https://avatars.mds.yandex.net/get-pdb/1781474/e592f87a-a09f-4041-aac9-62d1138f26ec/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818"/>
            <a:ext cx="8784976" cy="441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3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1" y="188640"/>
            <a:ext cx="8640960" cy="5937523"/>
          </a:xfrm>
        </p:spPr>
        <p:txBody>
          <a:bodyPr>
            <a:normAutofit/>
          </a:bodyPr>
          <a:lstStyle/>
          <a:p>
            <a:pPr marL="0" indent="0" algn="ctr" fontAlgn="base">
              <a:buNone/>
            </a:pPr>
            <a:r>
              <a:rPr lang="ru-RU" sz="3600" b="1" i="1" u="sng" dirty="0">
                <a:solidFill>
                  <a:schemeClr val="tx1"/>
                </a:solidFill>
                <a:latin typeface="Times New Roman" panose="02020603050405020304" pitchFamily="18" charset="0"/>
                <a:cs typeface="Times New Roman" panose="02020603050405020304" pitchFamily="18" charset="0"/>
              </a:rPr>
              <a:t>Главные и наиболее часто встречающиеся ошибки</a:t>
            </a:r>
            <a:r>
              <a:rPr lang="ru-RU" b="1" dirty="0">
                <a:solidFill>
                  <a:schemeClr val="tx1"/>
                </a:solidFill>
                <a:latin typeface="Times New Roman" panose="02020603050405020304" pitchFamily="18" charset="0"/>
                <a:cs typeface="Times New Roman" panose="02020603050405020304" pitchFamily="18" charset="0"/>
              </a:rPr>
              <a:t>: </a:t>
            </a:r>
          </a:p>
          <a:p>
            <a:pPr marL="0" indent="0" algn="ctr" fontAlgn="base">
              <a:buNone/>
            </a:pPr>
            <a:r>
              <a:rPr lang="ru-RU" b="1" dirty="0">
                <a:solidFill>
                  <a:schemeClr val="tx1"/>
                </a:solidFill>
                <a:latin typeface="Times New Roman" panose="02020603050405020304" pitchFamily="18" charset="0"/>
                <a:cs typeface="Times New Roman" panose="02020603050405020304" pitchFamily="18" charset="0"/>
              </a:rPr>
              <a:t> - Попытка укрыться под одиноко стоящим деревом или стогом сена </a:t>
            </a:r>
          </a:p>
          <a:p>
            <a:pPr marL="0" indent="0" algn="ctr" fontAlgn="base">
              <a:buNone/>
            </a:pPr>
            <a:r>
              <a:rPr lang="ru-RU" b="1" dirty="0">
                <a:solidFill>
                  <a:schemeClr val="tx1"/>
                </a:solidFill>
                <a:latin typeface="Times New Roman" panose="02020603050405020304" pitchFamily="18" charset="0"/>
                <a:cs typeface="Times New Roman" panose="02020603050405020304" pitchFamily="18" charset="0"/>
              </a:rPr>
              <a:t> - Бежать, идти или стоять во весь рост </a:t>
            </a:r>
          </a:p>
          <a:p>
            <a:pPr marL="0" indent="0" algn="ctr" fontAlgn="base">
              <a:buNone/>
            </a:pPr>
            <a:r>
              <a:rPr lang="ru-RU" b="1" dirty="0">
                <a:solidFill>
                  <a:schemeClr val="tx1"/>
                </a:solidFill>
                <a:latin typeface="Times New Roman" panose="02020603050405020304" pitchFamily="18" charset="0"/>
                <a:cs typeface="Times New Roman" panose="02020603050405020304" pitchFamily="18" charset="0"/>
              </a:rPr>
              <a:t> - Искать и подниматься на любую возвышенность </a:t>
            </a:r>
          </a:p>
          <a:p>
            <a:pPr algn="ctr" fontAlgn="base"/>
            <a:endParaRPr lang="ru-RU" b="1" dirty="0">
              <a:solidFill>
                <a:schemeClr val="tx1"/>
              </a:solidFill>
              <a:latin typeface="Times New Roman" panose="02020603050405020304" pitchFamily="18" charset="0"/>
              <a:cs typeface="Times New Roman" panose="02020603050405020304" pitchFamily="18" charset="0"/>
            </a:endParaRPr>
          </a:p>
          <a:p>
            <a:pPr marL="0" indent="0" algn="ctr" fontAlgn="base">
              <a:buNone/>
            </a:pPr>
            <a:r>
              <a:rPr lang="ru-RU" b="1" dirty="0">
                <a:solidFill>
                  <a:schemeClr val="tx1"/>
                </a:solidFill>
                <a:latin typeface="Times New Roman" panose="02020603050405020304" pitchFamily="18" charset="0"/>
                <a:cs typeface="Times New Roman" panose="02020603050405020304" pitchFamily="18" charset="0"/>
              </a:rPr>
              <a:t>Для того чтобы переждать грозу на открытой местности следует найти какую – либо низменность (яма, овраг) либо просто сесть на корточки, но не ложиться на землю. Расстояние от высоких одиноких предметов должно быть не менее 200 м. Помните, что обычно удар молнии выбирает наиболее высокие объекты, и вы, оказавшись на открытой местности, войдете в их число. Не приближайтесь к водоемам и не пользуйтесь телефоном, лучше его выключить.</a:t>
            </a:r>
          </a:p>
          <a:p>
            <a:endParaRPr lang="ru-RU" dirty="0">
              <a:solidFill>
                <a:schemeClr val="tx1"/>
              </a:solidFill>
            </a:endParaRPr>
          </a:p>
        </p:txBody>
      </p:sp>
    </p:spTree>
    <p:extLst>
      <p:ext uri="{BB962C8B-B14F-4D97-AF65-F5344CB8AC3E}">
        <p14:creationId xmlns:p14="http://schemas.microsoft.com/office/powerpoint/2010/main" val="396969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3501008"/>
            <a:ext cx="7408333" cy="3240359"/>
          </a:xfrm>
        </p:spPr>
        <p:txBody>
          <a:bodyPr>
            <a:normAutofit/>
          </a:bodyPr>
          <a:lstStyle/>
          <a:p>
            <a:pPr marL="0" indent="0">
              <a:buNone/>
            </a:pPr>
            <a:r>
              <a:rPr lang="ru-RU" b="1" dirty="0">
                <a:solidFill>
                  <a:schemeClr val="tx1"/>
                </a:solidFill>
              </a:rPr>
              <a:t>В лесной местности безопаснее всего найти укрытие под мелкими кустарниками. Если вблизи нет мелких кустов, то между деревьями и вами должно быть расстояние не менее 4-5 м. Нужно сесть, приняв позу эмбриона. Следует знать, что если дерево крепкое и могучее, то это вовсе не значит, что оно способно выдержать удар молнии и обеспечить вам надежное укрытие. По статистике, чаще всего «жертвами» гроз являются дубы, ели и тополя, молния является одной из причин пожаров в лесу.</a:t>
            </a:r>
          </a:p>
          <a:p>
            <a:endParaRPr lang="ru-RU" dirty="0">
              <a:solidFill>
                <a:schemeClr val="tx1"/>
              </a:solidFill>
            </a:endParaRPr>
          </a:p>
        </p:txBody>
      </p:sp>
      <p:pic>
        <p:nvPicPr>
          <p:cNvPr id="4098" name="Picture 2" descr="https://ds05.infourok.ru/uploads/ex/0bed/000bdf44-b37a0ded/hello_html_322bb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3662"/>
            <a:ext cx="3943174" cy="28073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heslide.ru/img/thumbs/b91e664d3066d30f6328fbbc5da64ab3-80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680" y="333663"/>
            <a:ext cx="3839084" cy="287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38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ds03.infourok.ru/uploads/ex/07df/0004d656-748c70d2/im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7" y="44625"/>
            <a:ext cx="8959529" cy="671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4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3090672"/>
          </a:xfrm>
        </p:spPr>
        <p:txBody>
          <a:bodyPr>
            <a:normAutofit/>
          </a:bodyPr>
          <a:lstStyle/>
          <a:p>
            <a:r>
              <a:rPr lang="ru-RU" sz="2200" b="1" dirty="0">
                <a:solidFill>
                  <a:schemeClr val="tx1"/>
                </a:solidFill>
                <a:latin typeface="Times New Roman" panose="02020603050405020304" pitchFamily="18" charset="0"/>
                <a:cs typeface="Times New Roman" panose="02020603050405020304" pitchFamily="18" charset="0"/>
              </a:rPr>
              <a:t>Как правило, благодаря молниеотводам, помещение является наиболее безопасным местом для того, чтобы переждать грозу. Но, существует вариант встречи с шаровой молнией, которая часто может попадать в любые помещения через открытые форточки, окна и двери. </a:t>
            </a:r>
            <a:br>
              <a:rPr lang="ru-RU" sz="2200" b="1" dirty="0">
                <a:solidFill>
                  <a:schemeClr val="tx1"/>
                </a:solidFill>
                <a:latin typeface="Times New Roman" panose="02020603050405020304" pitchFamily="18" charset="0"/>
                <a:cs typeface="Times New Roman" panose="02020603050405020304" pitchFamily="18" charset="0"/>
              </a:rPr>
            </a:br>
            <a:endParaRPr lang="ru-RU" sz="2200" dirty="0">
              <a:solidFill>
                <a:schemeClr val="tx1"/>
              </a:solidFill>
            </a:endParaRPr>
          </a:p>
        </p:txBody>
      </p:sp>
      <p:sp>
        <p:nvSpPr>
          <p:cNvPr id="3" name="Объект 2"/>
          <p:cNvSpPr>
            <a:spLocks noGrp="1"/>
          </p:cNvSpPr>
          <p:nvPr>
            <p:ph idx="1"/>
          </p:nvPr>
        </p:nvSpPr>
        <p:spPr>
          <a:xfrm>
            <a:off x="755576" y="3140968"/>
            <a:ext cx="7632848" cy="3384376"/>
          </a:xfrm>
        </p:spPr>
        <p:txBody>
          <a:bodyPr>
            <a:noAutofit/>
          </a:bodyPr>
          <a:lstStyle/>
          <a:p>
            <a:pPr marL="0" indent="0" algn="ctr" fontAlgn="base">
              <a:buNone/>
            </a:pPr>
            <a:r>
              <a:rPr lang="ru-RU" sz="1600" b="1" u="sng" dirty="0">
                <a:solidFill>
                  <a:schemeClr val="tx1"/>
                </a:solidFill>
                <a:latin typeface="Times New Roman" panose="02020603050405020304" pitchFamily="18" charset="0"/>
                <a:cs typeface="Times New Roman" panose="02020603050405020304" pitchFamily="18" charset="0"/>
              </a:rPr>
              <a:t>В случае, если Вы пережидаете природное явление дома: </a:t>
            </a:r>
            <a:r>
              <a:rPr lang="ru-RU" sz="1600" b="1" dirty="0">
                <a:solidFill>
                  <a:schemeClr val="tx1"/>
                </a:solidFill>
                <a:latin typeface="Times New Roman" panose="02020603050405020304" pitchFamily="18" charset="0"/>
                <a:cs typeface="Times New Roman" panose="02020603050405020304" pitchFamily="18" charset="0"/>
              </a:rPr>
              <a:t>Исключите любые сквозняки, закрыв все окна и двери. </a:t>
            </a:r>
          </a:p>
          <a:p>
            <a:pPr marL="0" indent="0" algn="ctr" fontAlgn="base">
              <a:buNone/>
            </a:pPr>
            <a:r>
              <a:rPr lang="ru-RU" sz="1600" b="1" dirty="0">
                <a:solidFill>
                  <a:schemeClr val="tx1"/>
                </a:solidFill>
                <a:latin typeface="Times New Roman" panose="02020603050405020304" pitchFamily="18" charset="0"/>
                <a:cs typeface="Times New Roman" panose="02020603050405020304" pitchFamily="18" charset="0"/>
              </a:rPr>
              <a:t>Не забудьте про дымоход. </a:t>
            </a:r>
          </a:p>
          <a:p>
            <a:pPr marL="0" indent="0" algn="ctr" fontAlgn="base">
              <a:buNone/>
            </a:pPr>
            <a:r>
              <a:rPr lang="ru-RU" sz="1600" b="1" dirty="0">
                <a:solidFill>
                  <a:schemeClr val="tx1"/>
                </a:solidFill>
                <a:latin typeface="Times New Roman" panose="02020603050405020304" pitchFamily="18" charset="0"/>
                <a:cs typeface="Times New Roman" panose="02020603050405020304" pitchFamily="18" charset="0"/>
              </a:rPr>
              <a:t>Не пользуйтесь телефоном, включая стационарный. </a:t>
            </a:r>
          </a:p>
          <a:p>
            <a:pPr marL="0" indent="0" algn="ctr" fontAlgn="base">
              <a:buNone/>
            </a:pPr>
            <a:r>
              <a:rPr lang="ru-RU" sz="1600" b="1" dirty="0">
                <a:solidFill>
                  <a:schemeClr val="tx1"/>
                </a:solidFill>
                <a:latin typeface="Times New Roman" panose="02020603050405020304" pitchFamily="18" charset="0"/>
                <a:cs typeface="Times New Roman" panose="02020603050405020304" pitchFamily="18" charset="0"/>
              </a:rPr>
              <a:t>Тоже относится к камину или печи. </a:t>
            </a:r>
          </a:p>
          <a:p>
            <a:pPr marL="0" indent="0" algn="ctr" fontAlgn="base">
              <a:buNone/>
            </a:pPr>
            <a:r>
              <a:rPr lang="ru-RU" sz="1600" b="1" dirty="0">
                <a:solidFill>
                  <a:schemeClr val="tx1"/>
                </a:solidFill>
                <a:latin typeface="Times New Roman" panose="02020603050405020304" pitchFamily="18" charset="0"/>
                <a:cs typeface="Times New Roman" panose="02020603050405020304" pitchFamily="18" charset="0"/>
              </a:rPr>
              <a:t>Дым из трубы может привлечь грозу. </a:t>
            </a:r>
          </a:p>
          <a:p>
            <a:pPr marL="0" indent="0" algn="ctr" fontAlgn="base">
              <a:buNone/>
            </a:pPr>
            <a:r>
              <a:rPr lang="ru-RU" sz="1600" b="1" dirty="0">
                <a:solidFill>
                  <a:schemeClr val="tx1"/>
                </a:solidFill>
                <a:latin typeface="Times New Roman" panose="02020603050405020304" pitchFamily="18" charset="0"/>
                <a:cs typeface="Times New Roman" panose="02020603050405020304" pitchFamily="18" charset="0"/>
              </a:rPr>
              <a:t>Выключите все электроприборы и не подходите к электропроводке, </a:t>
            </a:r>
          </a:p>
          <a:p>
            <a:pPr marL="0" indent="0" algn="ctr" fontAlgn="base">
              <a:buNone/>
            </a:pPr>
            <a:r>
              <a:rPr lang="ru-RU" sz="1600" b="1" dirty="0">
                <a:solidFill>
                  <a:schemeClr val="tx1"/>
                </a:solidFill>
                <a:latin typeface="Times New Roman" panose="02020603050405020304" pitchFamily="18" charset="0"/>
                <a:cs typeface="Times New Roman" panose="02020603050405020304" pitchFamily="18" charset="0"/>
              </a:rPr>
              <a:t>розеткам или щитку </a:t>
            </a:r>
          </a:p>
          <a:p>
            <a:pPr marL="0" indent="0" algn="ctr" fontAlgn="base">
              <a:buNone/>
            </a:pPr>
            <a:r>
              <a:rPr lang="ru-RU" sz="1600" b="1" dirty="0">
                <a:solidFill>
                  <a:schemeClr val="tx1"/>
                </a:solidFill>
                <a:latin typeface="Times New Roman" panose="02020603050405020304" pitchFamily="18" charset="0"/>
                <a:cs typeface="Times New Roman" panose="02020603050405020304" pitchFamily="18" charset="0"/>
              </a:rPr>
              <a:t>Не находитесь рядом с окнами </a:t>
            </a:r>
          </a:p>
          <a:p>
            <a:pPr marL="0" indent="0" algn="ctr" fontAlgn="base">
              <a:buNone/>
            </a:pPr>
            <a:r>
              <a:rPr lang="ru-RU" sz="1600" b="1" dirty="0">
                <a:solidFill>
                  <a:schemeClr val="tx1"/>
                </a:solidFill>
                <a:latin typeface="Times New Roman" panose="02020603050405020304" pitchFamily="18" charset="0"/>
                <a:cs typeface="Times New Roman" panose="02020603050405020304" pitchFamily="18" charset="0"/>
              </a:rPr>
              <a:t>Снимите с себя украшения.</a:t>
            </a:r>
          </a:p>
          <a:p>
            <a:endParaRPr lang="ru-RU" sz="1600" dirty="0">
              <a:solidFill>
                <a:schemeClr val="tx1"/>
              </a:solidFill>
            </a:endParaRPr>
          </a:p>
        </p:txBody>
      </p:sp>
    </p:spTree>
    <p:extLst>
      <p:ext uri="{BB962C8B-B14F-4D97-AF65-F5344CB8AC3E}">
        <p14:creationId xmlns:p14="http://schemas.microsoft.com/office/powerpoint/2010/main" val="117580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260648"/>
            <a:ext cx="8229600" cy="864096"/>
          </a:xfrm>
        </p:spPr>
        <p:txBody>
          <a:bodyPr/>
          <a:lstStyle/>
          <a:p>
            <a:r>
              <a:rPr lang="ru-RU" sz="3200" b="1" dirty="0">
                <a:solidFill>
                  <a:schemeClr val="tx1"/>
                </a:solidFill>
                <a:latin typeface="Times New Roman" panose="02020603050405020304" pitchFamily="18" charset="0"/>
                <a:cs typeface="Times New Roman" panose="02020603050405020304" pitchFamily="18" charset="0"/>
              </a:rPr>
              <a:t>Шаровая молния</a:t>
            </a:r>
            <a:endParaRPr lang="ru-RU" sz="3200" dirty="0">
              <a:solidFill>
                <a:schemeClr val="tx1"/>
              </a:solidFill>
            </a:endParaRPr>
          </a:p>
        </p:txBody>
      </p:sp>
      <p:sp>
        <p:nvSpPr>
          <p:cNvPr id="2" name="Объект 1"/>
          <p:cNvSpPr>
            <a:spLocks noGrp="1"/>
          </p:cNvSpPr>
          <p:nvPr>
            <p:ph idx="1"/>
          </p:nvPr>
        </p:nvSpPr>
        <p:spPr>
          <a:xfrm>
            <a:off x="827584" y="1052736"/>
            <a:ext cx="7408333" cy="2592288"/>
          </a:xfrm>
        </p:spPr>
        <p:txBody>
          <a:bodyPr>
            <a:normAutofit/>
          </a:bodyPr>
          <a:lstStyle/>
          <a:p>
            <a:pPr marL="0" indent="0">
              <a:buNone/>
            </a:pPr>
            <a:r>
              <a:rPr lang="ru-RU" sz="2000" b="1" dirty="0">
                <a:solidFill>
                  <a:schemeClr val="tx1"/>
                </a:solidFill>
                <a:latin typeface="Times New Roman" panose="02020603050405020304" pitchFamily="18" charset="0"/>
                <a:cs typeface="Times New Roman" panose="02020603050405020304" pitchFamily="18" charset="0"/>
              </a:rPr>
              <a:t>Безопасность при грозе и молнии в виде шара зависит от того насколько, Вы способны контролировать свои эмоции и действия. Главное, что вам следует запомнить это то, </a:t>
            </a:r>
            <a:r>
              <a:rPr lang="ru-RU" sz="2000" b="1" u="sng" dirty="0">
                <a:solidFill>
                  <a:schemeClr val="tx1"/>
                </a:solidFill>
                <a:latin typeface="Times New Roman" panose="02020603050405020304" pitchFamily="18" charset="0"/>
                <a:cs typeface="Times New Roman" panose="02020603050405020304" pitchFamily="18" charset="0"/>
              </a:rPr>
              <a:t>что такая молния появляется максимум на 2 минуты.</a:t>
            </a:r>
            <a:r>
              <a:rPr lang="ru-RU" sz="2000" b="1" dirty="0">
                <a:solidFill>
                  <a:schemeClr val="tx1"/>
                </a:solidFill>
                <a:latin typeface="Times New Roman" panose="02020603050405020304" pitchFamily="18" charset="0"/>
                <a:cs typeface="Times New Roman" panose="02020603050405020304" pitchFamily="18" charset="0"/>
              </a:rPr>
              <a:t> Это время постарайтесь не совершать никаких движений, т.к. она движется за потоками воздуха. Побежав, Вы лишь заставите ее «преследовать» вас. По возможности нужно держаться подальше от любых электроприборов.</a:t>
            </a:r>
          </a:p>
          <a:p>
            <a:endParaRPr lang="ru-RU" dirty="0"/>
          </a:p>
        </p:txBody>
      </p:sp>
      <p:pic>
        <p:nvPicPr>
          <p:cNvPr id="4" name="Picture 2" descr="C:\Users\Л А\Desktop\дистанционный курс\занятия\ЛЕТО и отдых без Опасностей\Kak-vesti-sebya-pri-groze-na-otkryitom-prostranst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42289"/>
            <a:ext cx="8136904" cy="331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41470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275</TotalTime>
  <Words>562</Words>
  <Application>Microsoft Office PowerPoint</Application>
  <PresentationFormat>Экран (4:3)</PresentationFormat>
  <Paragraphs>27</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Century Gothic</vt:lpstr>
      <vt:lpstr>Times New Roman</vt:lpstr>
      <vt:lpstr>Wingdings 3</vt:lpstr>
      <vt:lpstr>Легкий дым</vt:lpstr>
      <vt:lpstr>ОСТОРОЖНО, ГРОЗА!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 правило, благодаря молниеотводам, помещение является наиболее безопасным местом для того, чтобы переждать грозу. Но, существует вариант встречи с шаровой молнией, которая часто может попадать в любые помещения через открытые форточки, окна и двери.  </vt:lpstr>
      <vt:lpstr>Шаровая молния</vt:lpstr>
      <vt:lpstr>Следуя этим несложным правилам, Вы переждете грозу без последствий и сможете дальше наслаждаться отдыхом на природе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ОСТОРОЖНО, ГРОЗА!</dc:title>
  <dc:creator>Витя</dc:creator>
  <cp:lastModifiedBy>ivn</cp:lastModifiedBy>
  <cp:revision>9</cp:revision>
  <dcterms:created xsi:type="dcterms:W3CDTF">2020-04-25T15:17:15Z</dcterms:created>
  <dcterms:modified xsi:type="dcterms:W3CDTF">2024-04-14T14:39:29Z</dcterms:modified>
</cp:coreProperties>
</file>