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9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80316-4EF8-470B-9773-03CA651B3F20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E69C7-1268-49A4-8712-EF7CC867D97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784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ya\Downloads\8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" y="26328"/>
            <a:ext cx="91543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188641"/>
            <a:ext cx="615617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solidFill>
                  <a:schemeClr val="accent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«Укрепление и сохранение здоровья детей дошкольного возраста»</a:t>
            </a:r>
            <a:endParaRPr lang="ru-RU" sz="3600" b="1" cap="none" spc="0" dirty="0">
              <a:ln w="11430"/>
              <a:solidFill>
                <a:schemeClr val="accent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2770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0"/>
            <a:ext cx="9036496" cy="872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V.</a:t>
            </a:r>
            <a:r>
              <a:rPr lang="ru-RU" b="1" u="sng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СИСТЕМАТИЧЕСКИ ЗАКАЛИВАТЬ  ДЕТСКИЙ ОРГАНИЗМ  С ИСПОЛЬЗОВАНИЕМ ПРИРОДНЫХ  ФАКТОРОВ: ВОЗДУХ, СОЛНЦЕ, ВОДА.</a:t>
            </a:r>
            <a:r>
              <a:rPr lang="en-US" b="1" u="sng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b="1" u="sng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923330"/>
            <a:ext cx="89289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</a:rPr>
              <a:t>Систематическое закаливание  </a:t>
            </a:r>
            <a:r>
              <a:rPr lang="ru-RU" sz="1600" b="1" dirty="0">
                <a:latin typeface="Times New Roman" pitchFamily="18" charset="0"/>
              </a:rPr>
              <a:t>способствует формированию у детского организма умения безболезненно переносить изменения окружающей среды. Закаливание приводит к усилению обмена веществ, повышает сопротивляемость  организма инфекционным заболеваниям, оказывает благотворное влияние на общее психосоматическое состояние и поведение ребёнка.</a:t>
            </a:r>
          </a:p>
          <a:p>
            <a:pPr algn="just"/>
            <a:r>
              <a:rPr lang="ru-RU" sz="1600" b="1" dirty="0">
                <a:solidFill>
                  <a:srgbClr val="FF0000"/>
                </a:solidFill>
                <a:latin typeface="Times New Roman" pitchFamily="18" charset="0"/>
              </a:rPr>
              <a:t>Основные правила закаливания:</a:t>
            </a:r>
          </a:p>
          <a:p>
            <a:r>
              <a:rPr lang="ru-RU" sz="1600" b="1" dirty="0">
                <a:latin typeface="Times New Roman" pitchFamily="18" charset="0"/>
              </a:rPr>
              <a:t>1. Систематическое проведение закаливающих процедур в течение всего года.</a:t>
            </a:r>
            <a:br>
              <a:rPr lang="ru-RU" sz="1600" b="1" dirty="0">
                <a:latin typeface="Times New Roman" pitchFamily="18" charset="0"/>
              </a:rPr>
            </a:br>
            <a:r>
              <a:rPr lang="ru-RU" sz="1600" b="1" dirty="0">
                <a:latin typeface="Times New Roman" pitchFamily="18" charset="0"/>
              </a:rPr>
              <a:t>2.Постепенное увеличение интенсивности закаливания.</a:t>
            </a:r>
            <a:br>
              <a:rPr lang="ru-RU" sz="1600" b="1" dirty="0">
                <a:latin typeface="Times New Roman" pitchFamily="18" charset="0"/>
              </a:rPr>
            </a:br>
            <a:r>
              <a:rPr lang="ru-RU" sz="1600" b="1" dirty="0">
                <a:latin typeface="Times New Roman" pitchFamily="18" charset="0"/>
              </a:rPr>
              <a:t>3.Положительный эмоциональный настрой ребёнка.</a:t>
            </a:r>
            <a:br>
              <a:rPr lang="ru-RU" sz="1600" b="1" dirty="0">
                <a:latin typeface="Times New Roman" pitchFamily="18" charset="0"/>
              </a:rPr>
            </a:br>
            <a:r>
              <a:rPr lang="ru-RU" sz="1600" b="1" dirty="0">
                <a:latin typeface="Times New Roman" pitchFamily="18" charset="0"/>
              </a:rPr>
              <a:t>4. Учет индивидуальных особенностей, состояния здоровья и возраста ребёнка.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965692-F0EB-412A-AA3E-C4F8156EE6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3282501"/>
            <a:ext cx="5523322" cy="3420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8013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16632"/>
            <a:ext cx="8712968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</a:rPr>
              <a:t>Традиционные методы закаливания: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</a:rPr>
              <a:t>Закаливание водой (купание, обтирание, обливание);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</a:rPr>
              <a:t>Закаливание воздухом (принятие воздушных ванн);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b="1" dirty="0">
                <a:latin typeface="Times New Roman" pitchFamily="18" charset="0"/>
              </a:rPr>
              <a:t>Закаливание солнцем (принятие солнечных ванн).</a:t>
            </a:r>
          </a:p>
          <a:p>
            <a:endParaRPr lang="ru-RU" sz="2400" b="1" dirty="0">
              <a:latin typeface="Times New Roman" pitchFamily="18" charset="0"/>
            </a:endParaRPr>
          </a:p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</a:rPr>
              <a:t>Нетрадиционные методы закаливания: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</a:rPr>
              <a:t>Контрастное воздушное закаливание (из тёплого помещения  дети попадают в «холодное»);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</a:rPr>
              <a:t>Хождение босиком;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</a:rPr>
              <a:t>Контрастный душ;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400" b="1" dirty="0">
                <a:latin typeface="Times New Roman" pitchFamily="18" charset="0"/>
              </a:rPr>
              <a:t>Полоскание горла прохладной водой со снижением её температуры и другие.</a:t>
            </a:r>
          </a:p>
          <a:p>
            <a:endParaRPr lang="ru-RU" sz="1200" b="1" dirty="0">
              <a:latin typeface="Times New Roman" pitchFamily="18" charset="0"/>
            </a:endParaRPr>
          </a:p>
          <a:p>
            <a:pPr algn="r"/>
            <a:r>
              <a:rPr lang="ru-RU" sz="1200" b="1" dirty="0">
                <a:latin typeface="Times New Roman" pitchFamily="18" charset="0"/>
              </a:rPr>
              <a:t>Источник : С.В. Чиркова. Родительские собрания в детском саду. –М., 2011. - 320 с</a:t>
            </a:r>
            <a:r>
              <a:rPr lang="ru-RU" sz="1400" b="1" dirty="0">
                <a:latin typeface="Times New Roman" pitchFamily="18" charset="0"/>
              </a:rPr>
              <a:t>.</a:t>
            </a:r>
          </a:p>
          <a:p>
            <a:pPr algn="r"/>
            <a:r>
              <a:rPr lang="ru-RU" sz="1200" b="1" dirty="0">
                <a:latin typeface="Times New Roman" pitchFamily="18" charset="0"/>
              </a:rPr>
              <a:t>Учебная программа дошкольного образования, 2019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9756" y="5373216"/>
            <a:ext cx="88924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5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Спасибо за внимание!</a:t>
            </a:r>
            <a:endParaRPr lang="ru-RU" sz="52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1989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116632"/>
            <a:ext cx="9144001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indent="457200" algn="ctr"/>
            <a:r>
              <a:rPr lang="ru-RU" sz="1600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 дошкольном детстве закладывается фундамент здоровья ребёнка, происходит его интенсивный рост и развитие, формируются основные движения, осанка, а также необходимые навыки и привычки, приобретаются базовые физические качества, вырабатываются черты характера, без которых  невозможен здоровый образ жизни.</a:t>
            </a:r>
          </a:p>
          <a:p>
            <a:pPr indent="457200" algn="ctr"/>
            <a:r>
              <a:rPr lang="ru-RU" sz="1600" b="1" cap="none" spc="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Забота о воспитании здорового ребёнка является приоритетной в работе любого дошкольного учреждения.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0174E73-35DD-4B5F-9A3D-F02B550A66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4" r="1923" b="2217"/>
          <a:stretch/>
        </p:blipFill>
        <p:spPr>
          <a:xfrm>
            <a:off x="1331640" y="1787483"/>
            <a:ext cx="6696744" cy="4737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5754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Что такое здоровье?</a:t>
            </a:r>
            <a:endParaRPr lang="ru-RU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830997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indent="457200"/>
            <a:r>
              <a:rPr lang="ru-RU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 определению Всемирной организации здравоохранения, </a:t>
            </a:r>
            <a:r>
              <a:rPr lang="ru-RU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здоровье </a:t>
            </a:r>
            <a:r>
              <a:rPr lang="ru-RU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– это полное физическое, психическое и социальное благополучие, а не только отсутствие болезней и физических дефектов.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844825"/>
            <a:ext cx="88569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Какие факторы влияют на состояние здоровья?</a:t>
            </a:r>
            <a:endParaRPr lang="ru-RU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7584" y="3209786"/>
            <a:ext cx="748883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285750" indent="-28575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НАСЛЕДСТВЕННОСТЬ;</a:t>
            </a:r>
          </a:p>
          <a:p>
            <a:pPr marL="285750" indent="-28575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cap="none" spc="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ЭКОЛОГИЯ;</a:t>
            </a:r>
          </a:p>
          <a:p>
            <a:pPr marL="285750" indent="-28575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РАЗВИТИЕ ЗДРАВООХРАНЕНИЯ;</a:t>
            </a:r>
          </a:p>
          <a:p>
            <a:pPr marL="285750" indent="-28575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2400" b="1" cap="none" spc="0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ОБРАЗ ЖИЗНИ.</a:t>
            </a:r>
          </a:p>
        </p:txBody>
      </p:sp>
    </p:spTree>
    <p:extLst>
      <p:ext uri="{BB962C8B-B14F-4D97-AF65-F5344CB8AC3E}">
        <p14:creationId xmlns:p14="http://schemas.microsoft.com/office/powerpoint/2010/main" val="1145393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62172" y="335558"/>
            <a:ext cx="9289032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indent="457200" algn="ctr"/>
            <a:r>
              <a:rPr lang="ru-RU" sz="3200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Взрослым необходимо приобщать ребёнка к </a:t>
            </a:r>
            <a:r>
              <a:rPr lang="ru-RU" sz="3200" b="1" u="sng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здоровому образу жизни</a:t>
            </a:r>
            <a:r>
              <a:rPr lang="ru-RU" sz="3200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405177" y="1412776"/>
            <a:ext cx="1015312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Что такое здоровый образ жизни?</a:t>
            </a:r>
            <a:endParaRPr lang="ru-RU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2120662"/>
            <a:ext cx="9360532" cy="385490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endParaRPr lang="ru-RU" sz="1600" b="1" u="sng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2000" b="1" u="sng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ЗДОРОВЫЙ ОБРАЗ ЖИЗНИ</a:t>
            </a:r>
            <a:r>
              <a:rPr lang="ru-RU" sz="20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– ЭТО:</a:t>
            </a:r>
          </a:p>
          <a:p>
            <a:pPr algn="ctr"/>
            <a:endParaRPr lang="ru-RU" sz="105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marL="285750" indent="-28575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b="1" dirty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РАЦИОНАЛЬНОЕ ПИТАНИЕ;</a:t>
            </a:r>
          </a:p>
          <a:p>
            <a:pPr marL="285750" indent="-28575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b="1" dirty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СОБЛЮДЕНИЕ РЕЖИМА ДНЯ;</a:t>
            </a:r>
          </a:p>
          <a:p>
            <a:pPr marL="285750" indent="-28575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b="1" dirty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ОПТИМАЛЬНЫЙ ДВИГАТЕЛЬНЫЙ РЕЖИМ;</a:t>
            </a:r>
          </a:p>
          <a:p>
            <a:pPr marL="285750" indent="-28575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b="1" dirty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ПОЛНОЦЕННЫЙ СОН;</a:t>
            </a:r>
          </a:p>
          <a:p>
            <a:pPr marL="285750" indent="-28575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b="1" dirty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ЗДОРОВАЯ </a:t>
            </a:r>
            <a:r>
              <a:rPr lang="ru-RU" sz="1400" b="1" dirty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ГИГИЕНИЧЕСКАЯ</a:t>
            </a:r>
            <a:r>
              <a:rPr lang="ru-RU" sz="1600" b="1" dirty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СРЕДА;</a:t>
            </a:r>
          </a:p>
          <a:p>
            <a:pPr marL="285750" indent="-28575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b="1" dirty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БЛАГОПРИЯТНАЯ ПСИХОЛОГИЧЕСКАЯ АТМОСФЕРА;</a:t>
            </a:r>
          </a:p>
          <a:p>
            <a:pPr marL="285750" indent="-285750" algn="ctr">
              <a:lnSpc>
                <a:spcPct val="150000"/>
              </a:lnSpc>
              <a:buFont typeface="Arial" pitchFamily="34" charset="0"/>
              <a:buChar char="•"/>
            </a:pPr>
            <a:r>
              <a:rPr lang="ru-RU" sz="1600" b="1" dirty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ЗАКАЛИВАНИЕ.</a:t>
            </a:r>
            <a:br>
              <a:rPr lang="ru-RU" sz="1600" b="1" dirty="0">
                <a:ln w="11430"/>
                <a:solidFill>
                  <a:schemeClr val="accent4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ru-RU" sz="1600" b="1" dirty="0">
              <a:ln w="11430"/>
              <a:solidFill>
                <a:schemeClr val="accent4">
                  <a:lumMod val="50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08714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80528" y="1"/>
            <a:ext cx="94330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Что могут сделать родители для приобщения детей к здоровому образу жизни?</a:t>
            </a:r>
            <a:endParaRPr lang="ru-RU" sz="3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4270" y="1268760"/>
            <a:ext cx="870821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400050" indent="-400050" algn="ctr">
              <a:buAutoNum type="romanUcPeriod"/>
            </a:pPr>
            <a:r>
              <a:rPr lang="ru-RU" sz="2000" b="1" u="sng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ОБЕСПЕЧИТЬ РЕБЁНКУ ПОЛНОЦЕННОЕ ПИТАНИЕ.</a:t>
            </a:r>
            <a:r>
              <a:rPr lang="en-US" sz="2000" b="1" u="sng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2000" b="1" u="sng" dirty="0">
              <a:ln w="11430"/>
              <a:solidFill>
                <a:schemeClr val="bg2">
                  <a:lumMod val="25000"/>
                </a:schemeClr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b="1" u="sng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670" y="2852936"/>
            <a:ext cx="542543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/>
                <a:ea typeface="Times New Roman"/>
              </a:rPr>
              <a:t> </a:t>
            </a:r>
            <a:r>
              <a:rPr lang="ru-RU" b="1" dirty="0">
                <a:latin typeface="Times New Roman"/>
                <a:ea typeface="Times New Roman"/>
              </a:rPr>
              <a:t>Основным принципом правильного питания дошкольников </a:t>
            </a:r>
            <a:r>
              <a:rPr lang="ru-RU" dirty="0">
                <a:latin typeface="Times New Roman"/>
                <a:ea typeface="Times New Roman"/>
              </a:rPr>
              <a:t>служит </a:t>
            </a:r>
            <a:r>
              <a:rPr lang="ru-RU" u="sng" dirty="0">
                <a:latin typeface="Times New Roman"/>
                <a:ea typeface="Times New Roman"/>
              </a:rPr>
              <a:t>максимальное разнообразие пищевых рационов</a:t>
            </a:r>
            <a:r>
              <a:rPr lang="ru-RU" dirty="0">
                <a:latin typeface="Times New Roman"/>
                <a:ea typeface="Times New Roman"/>
              </a:rPr>
              <a:t>. Только при включении в повседневные рационы всех основных групп продуктов - мяса, рыбы, молока и молочных продуктов, яиц, пищевых жиров, овощей и фруктов, сахара и кондитерских изделий, хлеба, круп и др. можно обеспечить малышей всеми необходимыми им пищевыми веществами. 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844824"/>
            <a:ext cx="9091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/>
                <a:ea typeface="Times New Roman"/>
              </a:rPr>
              <a:t>Рациональное питание детей дошкольного возраста </a:t>
            </a:r>
            <a:r>
              <a:rPr lang="ru-RU" dirty="0">
                <a:latin typeface="Times New Roman"/>
                <a:ea typeface="Times New Roman"/>
              </a:rPr>
              <a:t>– необходимое условие их гармоничного роста, физического и нервно-психического развития, устойчивости к действию инфекций и других неблагоприятных факторов внешней среды.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5F157C-A7A0-4F85-BBEE-890827FD95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2924943"/>
            <a:ext cx="2643758" cy="3525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1999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65970" y="277385"/>
            <a:ext cx="610455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24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II. </a:t>
            </a:r>
            <a:r>
              <a:rPr lang="ru-RU" sz="2000" b="1" u="sng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СЛЕДИТЬ ЗА СОБЛЮДЕНИЕМ РЕЖИМА ДНЯ.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783868"/>
            <a:ext cx="9036496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endParaRPr lang="en-US" sz="12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indent="457200" algn="just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Режим дня дошкольника </a:t>
            </a:r>
            <a:r>
              <a:rPr lang="ru-RU" sz="2000" b="1" dirty="0">
                <a:latin typeface="Times New Roman" pitchFamily="18" charset="0"/>
              </a:rPr>
              <a:t>– это распорядок различных видов деятельности и отдыха в течение суток для ребёнка дошкольного возраста.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1676517"/>
            <a:ext cx="9036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000" b="1" dirty="0">
                <a:latin typeface="Times New Roman" pitchFamily="18" charset="0"/>
              </a:rPr>
              <a:t>Регулярное повторение ритма дня, включающего сон, принятие пищи, прогулки, занятия в одно и то же время благоприятно влияет на развитие и здоровье ребенка дошкольного возраста.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6682" y="2730317"/>
            <a:ext cx="4752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Прогулка </a:t>
            </a:r>
            <a:r>
              <a:rPr lang="ru-RU" sz="2000" b="1" dirty="0">
                <a:latin typeface="Times New Roman" pitchFamily="18" charset="0"/>
              </a:rPr>
              <a:t>– один из существенных компонентов режима дня. Дети должны гулять не менее 2-х раз в день по два часа, летом неограниченно. Хорошо сочетать прогулки со спортивными и подвижными играми.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04A1ED2-0F29-42A4-A3C8-CFFD5594F2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420888"/>
            <a:ext cx="2895786" cy="3861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58931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188640"/>
            <a:ext cx="87129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b="1" dirty="0">
                <a:latin typeface="Times New Roman" pitchFamily="18" charset="0"/>
              </a:rPr>
              <a:t>Не менее важной составляющей частью режима дня ребёнка является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</a:rPr>
              <a:t>сон.</a:t>
            </a:r>
            <a:r>
              <a:rPr lang="ru-RU" sz="2000" b="1" dirty="0">
                <a:latin typeface="Times New Roman" pitchFamily="18" charset="0"/>
              </a:rPr>
              <a:t> Важно, чтобы малыш ежедневно (и днём, и ночью) засыпал в одно и то же время.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48" y="5517231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b="1" dirty="0">
                <a:latin typeface="Times New Roman" pitchFamily="18" charset="0"/>
              </a:rPr>
              <a:t>Таким образом, домашний режим ребёнка должен быть продолжением режима дня детского сада, и особенно в выходные дни.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C3FD64A-21C0-4390-AA5C-10160422A9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412776"/>
            <a:ext cx="5760132" cy="384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3945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24544" y="188640"/>
            <a:ext cx="97210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III.</a:t>
            </a:r>
            <a:r>
              <a:rPr lang="ru-RU" sz="1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u="sng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СОЗДАТЬ В СЕМЬЕ ДОБРОЖЕЛАТЕЛЬНЫЙ ПСИХОЛОГИЧЕСКИЙ КЛИМАТ</a:t>
            </a:r>
            <a:r>
              <a:rPr lang="en-US" b="1" u="sng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u="sng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1135476"/>
            <a:ext cx="8784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b="1" dirty="0">
                <a:latin typeface="Times New Roman" pitchFamily="18" charset="0"/>
              </a:rPr>
              <a:t>Взрослый всегда должен стараться быть в хорошем настроении.  </a:t>
            </a:r>
          </a:p>
          <a:p>
            <a:pPr indent="457200" algn="just"/>
            <a:r>
              <a:rPr lang="ru-RU" sz="2000" b="1" dirty="0">
                <a:latin typeface="Times New Roman" pitchFamily="18" charset="0"/>
              </a:rPr>
              <a:t>Не забывать о том, что наш позитивный настрой  механически переходит и на ребёнка.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073627-66AD-4366-BEA6-7925CC929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37" t="10334" b="24334"/>
          <a:stretch/>
        </p:blipFill>
        <p:spPr>
          <a:xfrm>
            <a:off x="251520" y="2353086"/>
            <a:ext cx="5558308" cy="30822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234F49-01C1-4541-ADEF-E37715E2B0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387" t="12667" r="8263" b="23001"/>
          <a:stretch/>
        </p:blipFill>
        <p:spPr>
          <a:xfrm>
            <a:off x="5076056" y="3982071"/>
            <a:ext cx="3679694" cy="2818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8126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2470" y="184666"/>
            <a:ext cx="8424936" cy="872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u="sng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IV. </a:t>
            </a:r>
            <a:r>
              <a:rPr lang="ru-RU" b="1" u="sng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ФОРМИРОВАТЬ У ДЕТЙ ИНТЕРЕС К ОЗДОРОВЛЕНИЮ СОБСТВЕННОГО ОРГАНИЗМА, ПРИВИВАТЬ ЛЮБОВЬ К ЧИСТОТЕ</a:t>
            </a:r>
            <a:r>
              <a:rPr lang="en-US" b="1" u="sng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b="1" u="sng" dirty="0">
                <a:ln w="11430"/>
                <a:solidFill>
                  <a:schemeClr val="bg2">
                    <a:lumMod val="2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504" y="1200329"/>
            <a:ext cx="54726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ru-RU" sz="2000" b="1" dirty="0">
                <a:latin typeface="Times New Roman" pitchFamily="18" charset="0"/>
              </a:rPr>
              <a:t>Чем раньше ребёнок получит представления о строении тела человека, правилах гигиены, узнает о важности закаливания, движения, правильного питания, сна, тем раньше он будет приобщён к здоровому образу жизни.</a:t>
            </a:r>
          </a:p>
          <a:p>
            <a:pPr indent="457200" algn="just"/>
            <a:endParaRPr lang="ru-RU" sz="2400" b="1" dirty="0">
              <a:latin typeface="Times New Roman" pitchFamily="18" charset="0"/>
            </a:endParaRPr>
          </a:p>
          <a:p>
            <a:pPr indent="457200" algn="just"/>
            <a:endParaRPr lang="ru-RU" sz="2400" b="1" dirty="0">
              <a:latin typeface="Times New Roman" pitchFamily="18" charset="0"/>
            </a:endParaRPr>
          </a:p>
          <a:p>
            <a:pPr indent="457200" algn="just"/>
            <a:endParaRPr lang="ru-RU" sz="2400" b="1" dirty="0">
              <a:latin typeface="Times New Roman" pitchFamily="18" charset="0"/>
            </a:endParaRPr>
          </a:p>
          <a:p>
            <a:pPr indent="457200" algn="just"/>
            <a:endParaRPr lang="ru-RU" sz="2400" b="1" dirty="0">
              <a:latin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06D0E8A-7E5B-459F-AF80-BF263F51F3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42" y="3184000"/>
            <a:ext cx="2360354" cy="31471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12AC3BA-BC57-4C17-B7CB-4880A2AD0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80" y="3212977"/>
            <a:ext cx="2360354" cy="3147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6CC6551-E900-4EEC-9101-B3E5B21469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110" t="12667" r="5901" b="26667"/>
          <a:stretch/>
        </p:blipFill>
        <p:spPr>
          <a:xfrm>
            <a:off x="5533413" y="1263581"/>
            <a:ext cx="3374906" cy="2304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B6719D4-8265-4C3E-B74A-C463672DD65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5750" t="10334" r="1176" b="24334"/>
          <a:stretch/>
        </p:blipFill>
        <p:spPr>
          <a:xfrm>
            <a:off x="5323041" y="3774268"/>
            <a:ext cx="3586554" cy="2391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902003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564</TotalTime>
  <Words>656</Words>
  <Application>Microsoft Office PowerPoint</Application>
  <PresentationFormat>Экран (4:3)</PresentationFormat>
  <Paragraphs>58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Calibri</vt:lpstr>
      <vt:lpstr>Georgia</vt:lpstr>
      <vt:lpstr>Times New Roman</vt:lpstr>
      <vt:lpstr>Trebuchet MS</vt:lpstr>
      <vt:lpstr>Wingdings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«Укрепление и сохранение здоровья дошкольников»</dc:title>
  <dc:creator>Anya</dc:creator>
  <cp:lastModifiedBy>ivn</cp:lastModifiedBy>
  <cp:revision>46</cp:revision>
  <dcterms:created xsi:type="dcterms:W3CDTF">2015-09-05T07:05:24Z</dcterms:created>
  <dcterms:modified xsi:type="dcterms:W3CDTF">2021-02-15T15:21:45Z</dcterms:modified>
</cp:coreProperties>
</file>