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28"/>
  </p:notesMasterIdLst>
  <p:sldIdLst>
    <p:sldId id="262" r:id="rId2"/>
    <p:sldId id="278" r:id="rId3"/>
    <p:sldId id="263" r:id="rId4"/>
    <p:sldId id="264" r:id="rId5"/>
    <p:sldId id="265" r:id="rId6"/>
    <p:sldId id="266" r:id="rId7"/>
    <p:sldId id="267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98" r:id="rId17"/>
    <p:sldId id="299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04ED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61" d="100"/>
          <a:sy n="61" d="100"/>
        </p:scale>
        <p:origin x="144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3AB67-68FB-4A43-9874-AA3181B1B6B7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D842DE-CEE2-4F2C-9FD5-6EAE75A16C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159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842DE-CEE2-4F2C-9FD5-6EAE75A16CB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973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22171-290F-486F-915F-BE62F5FB579E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5E45F-166E-45B3-A653-668268CB52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17493-1D12-4D08-B14C-5D2F89551302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9EA5C-9CE8-4A3D-A154-478C511F7F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6FD6B-D716-477D-A7CA-6ECAF8C5578E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0CDCC-CAA8-4F2F-BB1D-9CE3F53BA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2BED4-7B22-442D-94C7-6C74DED3D3EE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3950E-5B8F-4626-BAB8-553F221EC9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CB721-65A6-43B9-9518-8D8C24BCD64F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F68B6-9099-46A5-9B26-DB261BD9DB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24E30-9F7E-492E-8F31-90DB55974A63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BD1A6-5DFB-46BD-AC08-B894938DFF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95CDC-7425-49E9-8216-D3E5D89C6E65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B2C7B-B77C-49B0-869F-D56376AB9A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A67B2-1BDE-4304-8F1C-12F424F11A1B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9B7DF-6C37-413D-8AC4-DCA1A338C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E0BFC-0E2C-47A0-8B7C-E1FC1ACB1995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BE5BD-CF79-4D36-8977-382EF655BF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FADC1-EB61-4941-8871-11A9CE20FD5B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E1CBF-EC2E-4538-B1D7-E118B7AC79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E909C-B762-4076-B66B-D5D4F21FE66F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C2536-607C-44F4-9EAA-981013720D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052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6305AB23-3366-4F3D-AEFE-64D2C41A90B2}" type="datetimeFigureOut">
              <a:rPr lang="ru-RU"/>
              <a:pPr>
                <a:defRPr/>
              </a:pPr>
              <a:t>26.03.2023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0DE3132-CC19-452E-A4A5-28A6448644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057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2" r:id="rId2"/>
    <p:sldLayoutId id="2147483784" r:id="rId3"/>
    <p:sldLayoutId id="2147483781" r:id="rId4"/>
    <p:sldLayoutId id="2147483780" r:id="rId5"/>
    <p:sldLayoutId id="2147483779" r:id="rId6"/>
    <p:sldLayoutId id="2147483778" r:id="rId7"/>
    <p:sldLayoutId id="2147483777" r:id="rId8"/>
    <p:sldLayoutId id="2147483785" r:id="rId9"/>
    <p:sldLayoutId id="2147483776" r:id="rId10"/>
    <p:sldLayoutId id="214748377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>
          <a:xfrm>
            <a:off x="539552" y="267344"/>
            <a:ext cx="8229600" cy="15716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002060"/>
                </a:solidFill>
                <a:latin typeface="Arial" charset="0"/>
              </a:rPr>
              <a:t>Система работы по развитию речи </a:t>
            </a:r>
            <a:endParaRPr lang="ru-RU" sz="3200" b="1" i="1" dirty="0" smtClean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6147" name="Picture 4" descr="дети с книги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81365" y="2149831"/>
            <a:ext cx="3887787" cy="319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1184333"/>
            <a:ext cx="3456384" cy="37847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0357" y="764704"/>
            <a:ext cx="8229600" cy="1800200"/>
          </a:xfrm>
        </p:spPr>
        <p:txBody>
          <a:bodyPr/>
          <a:lstStyle/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3200" b="1" i="1" dirty="0">
                <a:solidFill>
                  <a:srgbClr val="C00000"/>
                </a:solidFill>
                <a:latin typeface="Times New Roman"/>
              </a:rPr>
              <a:t>“Речь – удивительное сильное средство, </a:t>
            </a: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3200" b="1" i="1" dirty="0">
                <a:solidFill>
                  <a:srgbClr val="C00000"/>
                </a:solidFill>
                <a:latin typeface="Times New Roman"/>
              </a:rPr>
              <a:t>но нужно иметь много ума, </a:t>
            </a: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3200" b="1" i="1" dirty="0">
                <a:solidFill>
                  <a:srgbClr val="C00000"/>
                </a:solidFill>
                <a:latin typeface="Times New Roman"/>
              </a:rPr>
              <a:t>чтобы пользоваться им”</a:t>
            </a: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3200" b="1" i="1" dirty="0">
                <a:solidFill>
                  <a:srgbClr val="C00000"/>
                </a:solidFill>
                <a:latin typeface="Times New Roman"/>
              </a:rPr>
              <a:t>Г. Гегель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697943"/>
            <a:ext cx="3172466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4108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>
          <a:xfrm>
            <a:off x="2123728" y="1890583"/>
            <a:ext cx="4618856" cy="602313"/>
          </a:xfrm>
          <a:solidFill>
            <a:srgbClr val="E04ED6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Задачи речевого развития</a:t>
            </a:r>
          </a:p>
        </p:txBody>
      </p:sp>
      <p:pic>
        <p:nvPicPr>
          <p:cNvPr id="7172" name="Рисунок 2"/>
          <p:cNvPicPr>
            <a:picLocks noChangeAspect="1" noChangeArrowheads="1"/>
          </p:cNvPicPr>
          <p:nvPr/>
        </p:nvPicPr>
        <p:blipFill rotWithShape="1">
          <a:blip r:embed="rId2" cstate="email"/>
          <a:srcRect b="68969"/>
          <a:stretch/>
        </p:blipFill>
        <p:spPr bwMode="auto">
          <a:xfrm>
            <a:off x="323850" y="0"/>
            <a:ext cx="8458200" cy="1915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8712967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Рисунок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552" y="332656"/>
            <a:ext cx="8229600" cy="5829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-3234"/>
            <a:ext cx="1224136" cy="1767916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921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9220" name="Рисунок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388" y="260350"/>
            <a:ext cx="86868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Рисунок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7544" y="181124"/>
            <a:ext cx="84582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0"/>
            <a:ext cx="2952328" cy="2952328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371" y="28600"/>
            <a:ext cx="2017432" cy="3006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Рисунок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150" y="332656"/>
            <a:ext cx="84582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7" y="1256928"/>
            <a:ext cx="3135460" cy="252028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159279"/>
            <a:ext cx="2627784" cy="261792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60648"/>
            <a:ext cx="8928992" cy="6597352"/>
          </a:xfrm>
        </p:spPr>
        <p:txBody>
          <a:bodyPr/>
          <a:lstStyle/>
          <a:p>
            <a:pPr marL="185738" indent="0" defTabSz="946150">
              <a:buNone/>
              <a:tabLst>
                <a:tab pos="7000875" algn="l"/>
                <a:tab pos="7629525" algn="l"/>
                <a:tab pos="7715250" algn="l"/>
                <a:tab pos="7800975" algn="l"/>
                <a:tab pos="8072438" algn="l"/>
                <a:tab pos="8343900" algn="l"/>
                <a:tab pos="8429625" algn="l"/>
              </a:tabLst>
            </a:pPr>
            <a:r>
              <a:rPr lang="ru-RU" sz="2000" i="1" dirty="0">
                <a:solidFill>
                  <a:srgbClr val="C00000"/>
                </a:solidFill>
                <a:latin typeface="Arial"/>
              </a:rPr>
              <a:t>Общая задача развития речи состоит из ряда частных, специальных задач. Основанием для их выделения является анализ форм речевого общения, структуры языка и его единиц, а также уровня осознания </a:t>
            </a:r>
            <a:r>
              <a:rPr lang="ru-RU" sz="2000" i="1" dirty="0" smtClean="0">
                <a:solidFill>
                  <a:srgbClr val="C00000"/>
                </a:solidFill>
                <a:latin typeface="Arial"/>
              </a:rPr>
              <a:t>речи.</a:t>
            </a:r>
            <a:r>
              <a:rPr lang="ru-RU" sz="2000" b="1" i="1" dirty="0" smtClean="0">
                <a:solidFill>
                  <a:srgbClr val="002060"/>
                </a:solidFill>
                <a:latin typeface="Arial"/>
              </a:rPr>
              <a:t> </a:t>
            </a:r>
          </a:p>
          <a:p>
            <a:pPr marL="0" indent="0" algn="ctr">
              <a:buNone/>
            </a:pPr>
            <a:endParaRPr lang="ru-RU" sz="2000" b="1" u="sng" dirty="0" smtClean="0">
              <a:solidFill>
                <a:srgbClr val="002060"/>
              </a:solidFill>
              <a:latin typeface="Arial"/>
            </a:endParaRPr>
          </a:p>
          <a:p>
            <a:pPr marL="0" indent="0" algn="ctr">
              <a:buNone/>
            </a:pPr>
            <a:r>
              <a:rPr lang="ru-RU" sz="2000" b="1" u="sng" dirty="0" smtClean="0">
                <a:solidFill>
                  <a:srgbClr val="002060"/>
                </a:solidFill>
                <a:latin typeface="Arial"/>
              </a:rPr>
              <a:t>Исследования </a:t>
            </a:r>
            <a:r>
              <a:rPr lang="ru-RU" sz="2000" b="1" u="sng" dirty="0">
                <a:solidFill>
                  <a:srgbClr val="002060"/>
                </a:solidFill>
                <a:latin typeface="Arial"/>
              </a:rPr>
              <a:t>проблем развития речи последних лет, проведенные под руководством Ф. А. Сохина, позволили теоретически обосновать и сформулировать три аспекта характеристики задач развития речи: </a:t>
            </a:r>
            <a:endParaRPr lang="ru-RU" sz="2000" b="1" u="sng" dirty="0" smtClean="0">
              <a:solidFill>
                <a:srgbClr val="002060"/>
              </a:solidFill>
              <a:latin typeface="Arial"/>
            </a:endParaRPr>
          </a:p>
          <a:p>
            <a:pPr marL="0" indent="0" algn="r">
              <a:buNone/>
            </a:pPr>
            <a:endParaRPr lang="ru-RU" sz="2000" b="1" i="1" dirty="0" smtClean="0">
              <a:solidFill>
                <a:srgbClr val="0070C0"/>
              </a:solidFill>
              <a:latin typeface="Arial"/>
            </a:endParaRPr>
          </a:p>
          <a:p>
            <a:pPr marL="542925" indent="0" algn="r">
              <a:buNone/>
            </a:pPr>
            <a:r>
              <a:rPr lang="ru-RU" sz="2000" b="1" i="1" dirty="0" smtClean="0">
                <a:solidFill>
                  <a:srgbClr val="0070C0"/>
                </a:solidFill>
                <a:latin typeface="Arial"/>
              </a:rPr>
              <a:t>*структурный </a:t>
            </a:r>
            <a:r>
              <a:rPr lang="ru-RU" sz="2000" i="1" dirty="0">
                <a:latin typeface="Arial"/>
              </a:rPr>
              <a:t>(формирование разных структурных уровней системы языка – фонетического, лексического, грамматического); </a:t>
            </a:r>
            <a:endParaRPr lang="ru-RU" sz="2000" i="1" dirty="0" smtClean="0">
              <a:latin typeface="Arial"/>
            </a:endParaRPr>
          </a:p>
          <a:p>
            <a:pPr marL="800100" indent="0">
              <a:buNone/>
            </a:pPr>
            <a:r>
              <a:rPr lang="ru-RU" sz="2000" i="1" dirty="0">
                <a:latin typeface="Arial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Arial"/>
              </a:rPr>
              <a:t>*функциональный</a:t>
            </a:r>
            <a:r>
              <a:rPr lang="ru-RU" sz="2000" b="1" i="1" dirty="0">
                <a:solidFill>
                  <a:srgbClr val="FF0000"/>
                </a:solidFill>
                <a:latin typeface="Arial"/>
              </a:rPr>
              <a:t>, или коммуникативный </a:t>
            </a:r>
            <a:r>
              <a:rPr lang="ru-RU" sz="2000" i="1" dirty="0">
                <a:latin typeface="Arial"/>
              </a:rPr>
              <a:t>(формирование навыков владения языком в его коммуникативной функции, развитие связной речи, двух форм речевого общения – диалога и монолога); </a:t>
            </a:r>
            <a:endParaRPr lang="ru-RU" sz="2000" i="1" dirty="0" smtClean="0">
              <a:latin typeface="Arial"/>
            </a:endParaRPr>
          </a:p>
          <a:p>
            <a:pPr marL="0" indent="0">
              <a:buNone/>
            </a:pPr>
            <a:r>
              <a:rPr lang="ru-RU" sz="2000" i="1" dirty="0" smtClean="0">
                <a:latin typeface="Arial"/>
              </a:rPr>
              <a:t>        </a:t>
            </a: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latin typeface="Arial"/>
              </a:rPr>
              <a:t>*когнитивный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, познавательный </a:t>
            </a:r>
            <a:r>
              <a:rPr lang="ru-RU" sz="2000" i="1" dirty="0">
                <a:latin typeface="Arial"/>
              </a:rPr>
              <a:t>(формирование способности к элементарному осознанию явлений языка и речи).</a:t>
            </a:r>
            <a:endParaRPr lang="ru-RU" sz="20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4" y="2924944"/>
            <a:ext cx="1269231" cy="210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895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01272"/>
            <a:ext cx="6492739" cy="1052736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Представим наглядно вычленение задач речевого развития детей.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954009"/>
              </p:ext>
            </p:extLst>
          </p:nvPr>
        </p:nvGraphicFramePr>
        <p:xfrm>
          <a:off x="234646" y="1649248"/>
          <a:ext cx="8784977" cy="508670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319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4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1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85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Основные единицы языка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Формы речевого общения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Задачи развития речи</a:t>
                      </a:r>
                    </a:p>
                  </a:txBody>
                  <a:tcPr marL="78383" marR="78383" marT="39191" marB="3919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967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Слово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r>
                        <a:rPr lang="ru-RU" sz="1800" b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Развитие словаря</a:t>
                      </a:r>
                    </a:p>
                  </a:txBody>
                  <a:tcPr marL="78383" marR="78383" marT="39191" marB="3919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986">
                <a:tc>
                  <a:txBody>
                    <a:bodyPr/>
                    <a:lstStyle/>
                    <a:p>
                      <a:pPr algn="ctr"/>
                      <a:r>
                        <a:rPr lang="ru-RU" sz="1800" b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Звук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Воспитание звуковой культуры речи</a:t>
                      </a:r>
                    </a:p>
                  </a:txBody>
                  <a:tcPr marL="78383" marR="78383" marT="39191" marB="3919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7869">
                <a:tc>
                  <a:txBody>
                    <a:bodyPr/>
                    <a:lstStyle/>
                    <a:p>
                      <a:pPr algn="ctr"/>
                      <a:r>
                        <a:rPr lang="ru-RU" sz="1800" b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Словоформа Словосочетание Предложение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Формирование грамматического строя речи</a:t>
                      </a:r>
                    </a:p>
                  </a:txBody>
                  <a:tcPr marL="78383" marR="78383" marT="39191" marB="3919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9343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Текст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r>
                        <a:rPr lang="ru-RU" sz="1800" b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Диалог Монолог</a:t>
                      </a:r>
                    </a:p>
                  </a:txBody>
                  <a:tcPr marL="78383" marR="78383" marT="39191" marB="391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Развитие связной речи а) формирование диалогической (разговорной) речи, б) формирование монологической речи</a:t>
                      </a:r>
                    </a:p>
                  </a:txBody>
                  <a:tcPr marL="78383" marR="78383" marT="39191" marB="3919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832" y="7466"/>
            <a:ext cx="1512168" cy="16417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038" y="-1687"/>
            <a:ext cx="1768252" cy="147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7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95" y="116632"/>
            <a:ext cx="9144000" cy="918683"/>
          </a:xfrm>
        </p:spPr>
        <p:txBody>
          <a:bodyPr/>
          <a:lstStyle/>
          <a:p>
            <a:pPr algn="ctr"/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Остановимся кратко на характеристике каждой задачи. Их содержание определяется лингвистическими понятиями и психологическими особенностями овладения языком.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40" y="1035315"/>
            <a:ext cx="9144000" cy="6282117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Arial"/>
              </a:rPr>
              <a:t>      «Развитие словаря»</a:t>
            </a:r>
            <a:endParaRPr lang="ru-RU" sz="2000" b="1" dirty="0">
              <a:solidFill>
                <a:srgbClr val="C00000"/>
              </a:solidFill>
              <a:latin typeface="Arial"/>
            </a:endParaRP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>Овладение </a:t>
            </a: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словарным запасом составляет основу речевого развития детей, поскольку слово является важнейшей единицей языка. В словаре отражается содержание речи. Слова обозначают предметы и явления, их признаки, качества, свойства и действия с ними. Дети усваивают слова, необходимые для их жизнедеятельности и общения с окружающими</a:t>
            </a: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>.</a:t>
            </a:r>
          </a:p>
          <a:p>
            <a:pPr marL="0" indent="0">
              <a:buNone/>
            </a:pPr>
            <a:endParaRPr lang="ru-RU" sz="1600" i="1" dirty="0">
              <a:solidFill>
                <a:srgbClr val="000000"/>
              </a:solidFill>
              <a:latin typeface="Arial"/>
            </a:endParaRPr>
          </a:p>
          <a:p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/>
              </a:rPr>
              <a:t>Главное в развитии детского словаря – освоение значений слов и их уместное употребление в соответствии с контекстом высказывания, с ситуацией, в которой происходит общение</a:t>
            </a:r>
            <a:r>
              <a:rPr lang="ru-RU" sz="1600" b="1" i="1" dirty="0" smtClean="0">
                <a:solidFill>
                  <a:schemeClr val="bg2">
                    <a:lumMod val="10000"/>
                  </a:schemeClr>
                </a:solidFill>
                <a:latin typeface="Arial"/>
              </a:rPr>
              <a:t>.</a:t>
            </a:r>
          </a:p>
          <a:p>
            <a:pPr marL="0" indent="0">
              <a:buNone/>
            </a:pPr>
            <a:endParaRPr lang="ru-RU" sz="1600" i="1" dirty="0">
              <a:solidFill>
                <a:srgbClr val="000000"/>
              </a:solidFill>
              <a:latin typeface="Arial"/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Словарная работа в детском саду проводится на основе ознакомления с окружающей жизнью. Ее задачи и содержание определяются с учетом познавательных возможностей детей и предполагают освоение значений слов на уровне элементарных понятий. Кроме того, важно, чтобы дети освоили сочетаемость слова, его ассоциативные связи (семантическое поле) с другими словами, особенности употребления в речи. В современной методике большое значение придается развитию умений выбирать наиболее подходящие слова для высказывания, употреблять многозначные слова в соответствии с контекстом, а также работе над лексическими средствами выразительности (антонимы, синонимы, метафоры). Словарная работа теснейшим образом связана с развитием диалогической и монологической речи.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153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624736"/>
          </a:xfrm>
        </p:spPr>
        <p:txBody>
          <a:bodyPr/>
          <a:lstStyle/>
          <a:p>
            <a:pPr marL="0" indent="0" algn="just">
              <a:buNone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  <a:latin typeface="Arial"/>
              </a:rPr>
              <a:t>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  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Arial"/>
              </a:rPr>
              <a:t>«Воспитание </a:t>
            </a:r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звуковой культуры реч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и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– многоаспектная задача, в которую входят более частные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Arial"/>
              </a:rPr>
              <a:t>микро задачи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Arial"/>
              </a:rPr>
              <a:t>, связанные с развитием восприятия звуков родной речи и произношения (говорение,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Arial"/>
              </a:rPr>
              <a:t>речепроизношение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Arial"/>
              </a:rPr>
              <a:t>)»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Arial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"/>
              </a:rPr>
              <a:t>Она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предполагает: </a:t>
            </a:r>
            <a:endParaRPr lang="ru-RU" sz="2400" b="1" dirty="0" smtClean="0">
              <a:solidFill>
                <a:schemeClr val="accent5">
                  <a:lumMod val="50000"/>
                </a:schemeClr>
              </a:solidFill>
              <a:latin typeface="Arial"/>
            </a:endParaRPr>
          </a:p>
          <a:p>
            <a:pPr marL="0" indent="0" algn="just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Arial"/>
              </a:rPr>
              <a:t>- развитие </a:t>
            </a:r>
            <a:r>
              <a:rPr lang="ru-RU" sz="1800" b="1" dirty="0">
                <a:solidFill>
                  <a:srgbClr val="7030A0"/>
                </a:solidFill>
                <a:latin typeface="Arial"/>
              </a:rPr>
              <a:t>речевого слуха, на основе которого происходит восприятие и различение фонологических средств языка;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 </a:t>
            </a:r>
            <a:endParaRPr lang="ru-RU" sz="1800" dirty="0" smtClean="0">
              <a:solidFill>
                <a:schemeClr val="accent5">
                  <a:lumMod val="50000"/>
                </a:schemeClr>
              </a:solidFill>
              <a:latin typeface="Arial"/>
            </a:endParaRPr>
          </a:p>
          <a:p>
            <a:pPr marL="0" indent="0" algn="just"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Arial"/>
              </a:rPr>
              <a:t>- обучение </a:t>
            </a:r>
            <a:r>
              <a:rPr lang="ru-RU" sz="1800" b="1" dirty="0">
                <a:solidFill>
                  <a:srgbClr val="C00000"/>
                </a:solidFill>
                <a:latin typeface="Arial"/>
              </a:rPr>
              <a:t>правильному звукопроизношению; воспитание орфоэпической правильности речи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; </a:t>
            </a:r>
            <a:endParaRPr lang="ru-RU" sz="1800" dirty="0" smtClean="0">
              <a:solidFill>
                <a:schemeClr val="accent5">
                  <a:lumMod val="50000"/>
                </a:schemeClr>
              </a:solidFill>
              <a:latin typeface="Arial"/>
            </a:endParaRPr>
          </a:p>
          <a:p>
            <a:pPr marL="0" indent="0" algn="just">
              <a:buNone/>
            </a:pPr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  <a:latin typeface="Arial"/>
              </a:rPr>
              <a:t>- овладение </a:t>
            </a:r>
            <a:r>
              <a:rPr lang="ru-RU" sz="1800" b="1" dirty="0">
                <a:solidFill>
                  <a:schemeClr val="accent1">
                    <a:lumMod val="75000"/>
                  </a:schemeClr>
                </a:solidFill>
                <a:latin typeface="Arial"/>
              </a:rPr>
              <a:t>средствами звуковой выразительности речи (тон речи, тембр голоса, темп, ударение, сила голоса, интонация); </a:t>
            </a:r>
            <a:endParaRPr lang="ru-RU" sz="1800" b="1" dirty="0" smtClean="0">
              <a:solidFill>
                <a:schemeClr val="accent1">
                  <a:lumMod val="75000"/>
                </a:schemeClr>
              </a:solidFill>
              <a:latin typeface="Arial"/>
            </a:endParaRPr>
          </a:p>
          <a:p>
            <a:pPr marL="0" indent="0" algn="just">
              <a:buNone/>
            </a:pPr>
            <a:r>
              <a:rPr lang="ru-RU" sz="1800" b="1" dirty="0" smtClean="0">
                <a:solidFill>
                  <a:srgbClr val="FFC000"/>
                </a:solidFill>
                <a:latin typeface="Arial"/>
              </a:rPr>
              <a:t>- выработку </a:t>
            </a:r>
            <a:r>
              <a:rPr lang="ru-RU" sz="1800" b="1" dirty="0">
                <a:solidFill>
                  <a:srgbClr val="FFC000"/>
                </a:solidFill>
                <a:latin typeface="Arial"/>
              </a:rPr>
              <a:t>четкой дикции. </a:t>
            </a:r>
            <a:endParaRPr lang="ru-RU" sz="1800" b="1" dirty="0" smtClean="0">
              <a:solidFill>
                <a:srgbClr val="FFC000"/>
              </a:solidFill>
              <a:latin typeface="Arial"/>
            </a:endParaRPr>
          </a:p>
          <a:p>
            <a:pPr marL="0" indent="0" algn="just">
              <a:buNone/>
            </a:pP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Arial"/>
              </a:rPr>
              <a:t>Большое </a:t>
            </a: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Arial"/>
              </a:rPr>
              <a:t>внимание уделяется культуре речевого поведения. Воспитатель учит детей пользоваться средствами звуковой выразительности с учетом задач и условий 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Arial"/>
              </a:rPr>
              <a:t>общения.</a:t>
            </a:r>
          </a:p>
          <a:p>
            <a:pPr marL="3586163" algn="just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C00000"/>
                </a:solidFill>
                <a:latin typeface="Arial"/>
              </a:rPr>
              <a:t>Дошкольное </a:t>
            </a:r>
            <a:r>
              <a:rPr lang="ru-RU" sz="2000" b="1" dirty="0">
                <a:solidFill>
                  <a:srgbClr val="C00000"/>
                </a:solidFill>
                <a:latin typeface="Arial"/>
              </a:rPr>
              <a:t>детство </a:t>
            </a:r>
            <a:r>
              <a:rPr lang="ru-RU" sz="2000" dirty="0">
                <a:solidFill>
                  <a:srgbClr val="C00000"/>
                </a:solidFill>
                <a:latin typeface="Arial"/>
              </a:rPr>
              <a:t>–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наиболее благоприятный период для воспитания звуковой культуры речи. Овладение четким и правильным произношением должно быть завершено в детском саду (к пяти годам).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67458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76684"/>
            <a:ext cx="8928992" cy="6681316"/>
          </a:xfrm>
        </p:spPr>
        <p:txBody>
          <a:bodyPr/>
          <a:lstStyle/>
          <a:p>
            <a:pPr marL="0" indent="0"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/>
              </a:rPr>
              <a:t>    «Формирование </a:t>
            </a:r>
            <a:r>
              <a:rPr lang="ru-RU" sz="2000" b="1" dirty="0">
                <a:solidFill>
                  <a:srgbClr val="002060"/>
                </a:solidFill>
                <a:latin typeface="Arial"/>
              </a:rPr>
              <a:t>грамматического строя 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</a:rPr>
              <a:t>речи </a:t>
            </a:r>
            <a:r>
              <a:rPr lang="ru-RU" sz="1800" dirty="0" smtClean="0">
                <a:solidFill>
                  <a:srgbClr val="002060"/>
                </a:solidFill>
                <a:latin typeface="Arial"/>
              </a:rPr>
              <a:t>предполагает </a:t>
            </a:r>
            <a:r>
              <a:rPr lang="ru-RU" sz="1800" dirty="0">
                <a:solidFill>
                  <a:srgbClr val="002060"/>
                </a:solidFill>
                <a:latin typeface="Arial"/>
              </a:rPr>
              <a:t>формирование морфологической стороны речи (изменение слов по родам, числам, падежам), способов словообразования и синтаксиса (освоение разных типов словосочетаний и предложений).  </a:t>
            </a:r>
            <a:r>
              <a:rPr lang="ru-RU" sz="1800" b="1" dirty="0" smtClean="0">
                <a:solidFill>
                  <a:srgbClr val="C00000"/>
                </a:solidFill>
                <a:latin typeface="Arial"/>
              </a:rPr>
              <a:t>Без </a:t>
            </a:r>
            <a:r>
              <a:rPr lang="ru-RU" sz="1800" b="1" dirty="0">
                <a:solidFill>
                  <a:srgbClr val="C00000"/>
                </a:solidFill>
                <a:latin typeface="Arial"/>
              </a:rPr>
              <a:t>овладения грамматикой невозможно речевое общение</a:t>
            </a:r>
            <a:r>
              <a:rPr lang="ru-RU" sz="1800" dirty="0" smtClean="0">
                <a:solidFill>
                  <a:srgbClr val="002060"/>
                </a:solidFill>
                <a:latin typeface="Arial"/>
              </a:rPr>
              <a:t>.»</a:t>
            </a:r>
            <a:endParaRPr lang="ru-RU" sz="1800" dirty="0">
              <a:solidFill>
                <a:srgbClr val="002060"/>
              </a:solidFill>
              <a:latin typeface="Arial"/>
            </a:endParaRPr>
          </a:p>
          <a:p>
            <a:pPr marL="0" indent="0" algn="just">
              <a:buNone/>
            </a:pPr>
            <a:endParaRPr lang="ru-RU" sz="1600" dirty="0" smtClean="0">
              <a:solidFill>
                <a:srgbClr val="00B050"/>
              </a:solidFill>
              <a:latin typeface="Arial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rgbClr val="7030A0"/>
                </a:solidFill>
                <a:latin typeface="Arial"/>
              </a:rPr>
              <a:t>Освоение </a:t>
            </a:r>
            <a:r>
              <a:rPr lang="ru-RU" sz="1600" b="1" dirty="0">
                <a:solidFill>
                  <a:srgbClr val="7030A0"/>
                </a:solidFill>
                <a:latin typeface="Arial"/>
              </a:rPr>
              <a:t>грамматического строя представляет большую сложность для детей, поскольку грамматические категории характеризуются абстрактностью и отвлеченностью. К тому же грамматический строй русского языка отличается наличием большого числа непродуктивных форм и исключений из грамматических норм и правил.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1600" dirty="0" smtClean="0">
              <a:solidFill>
                <a:srgbClr val="00B050"/>
              </a:solidFill>
              <a:latin typeface="Arial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Arial"/>
              </a:rPr>
              <a:t>Дети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/>
              </a:rPr>
              <a:t>усваивают грамматический строй практически, путем подражания речи взрослых и языковых обобщений. В дошкольном учреждении создаются условия для освоения трудных грамматических форм, выработки грамматических навыков и умений, для предупреждения грамматических ошибок. </a:t>
            </a:r>
            <a:endParaRPr lang="ru-RU" sz="1600" b="1" dirty="0" smtClean="0">
              <a:solidFill>
                <a:schemeClr val="bg2">
                  <a:lumMod val="10000"/>
                </a:schemeClr>
              </a:solidFill>
              <a:latin typeface="Arial"/>
            </a:endParaRPr>
          </a:p>
          <a:p>
            <a:pPr marL="3586163" indent="0" algn="just">
              <a:buNone/>
            </a:pPr>
            <a:endParaRPr lang="ru-RU" sz="1600" b="1" dirty="0" smtClean="0">
              <a:solidFill>
                <a:schemeClr val="accent6">
                  <a:lumMod val="50000"/>
                </a:schemeClr>
              </a:solidFill>
              <a:latin typeface="Arial"/>
            </a:endParaRPr>
          </a:p>
          <a:p>
            <a:pPr marL="3771900" indent="0" algn="just">
              <a:buNone/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>Обращается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Arial"/>
              </a:rPr>
              <a:t>внимание на освоение всех частей речи, освоение разных способов словообразования, разнообразных синтаксических конструкций. Важно добиться, чтобы дети свободно пользовались грамматическими навыками и умениями в речевом общении, в связной речи.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81716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552728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Arial"/>
              </a:rPr>
              <a:t>«</a:t>
            </a:r>
            <a:r>
              <a:rPr lang="ru-RU" sz="2400" b="1" u="sng" dirty="0" smtClean="0">
                <a:solidFill>
                  <a:srgbClr val="002060"/>
                </a:solidFill>
                <a:latin typeface="Arial"/>
              </a:rPr>
              <a:t>Развитие </a:t>
            </a:r>
            <a:r>
              <a:rPr lang="ru-RU" sz="2400" b="1" u="sng" dirty="0">
                <a:solidFill>
                  <a:srgbClr val="002060"/>
                </a:solidFill>
                <a:latin typeface="Arial"/>
              </a:rPr>
              <a:t>связной речи </a:t>
            </a:r>
            <a:r>
              <a:rPr lang="ru-RU" sz="2400" b="1" dirty="0">
                <a:solidFill>
                  <a:srgbClr val="002060"/>
                </a:solidFill>
                <a:latin typeface="Arial"/>
              </a:rPr>
              <a:t>включает развитие диалогической и монологической речи</a:t>
            </a:r>
            <a:r>
              <a:rPr lang="ru-RU" sz="2400" b="1" dirty="0" smtClean="0">
                <a:solidFill>
                  <a:srgbClr val="002060"/>
                </a:solidFill>
                <a:latin typeface="Arial"/>
              </a:rPr>
              <a:t>.»</a:t>
            </a:r>
            <a:endParaRPr lang="ru-RU" sz="2400" b="1" dirty="0">
              <a:solidFill>
                <a:srgbClr val="002060"/>
              </a:solidFill>
              <a:latin typeface="Arial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b="1" dirty="0" smtClean="0">
                <a:solidFill>
                  <a:srgbClr val="C00000"/>
                </a:solidFill>
                <a:latin typeface="Arial"/>
              </a:rPr>
              <a:t>Развитие </a:t>
            </a:r>
            <a:r>
              <a:rPr lang="ru-RU" sz="1800" b="1" dirty="0">
                <a:solidFill>
                  <a:srgbClr val="C00000"/>
                </a:solidFill>
                <a:latin typeface="Arial"/>
              </a:rPr>
              <a:t>диалогической (разговорной) речи.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"/>
              </a:rPr>
              <a:t>Диалогическая речь является основной формой общения детей дошкольного возраста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.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rgbClr val="C00000"/>
                </a:solidFill>
                <a:latin typeface="Arial"/>
              </a:rPr>
              <a:t>Долгое </a:t>
            </a:r>
            <a:r>
              <a:rPr lang="ru-RU" sz="1600" dirty="0">
                <a:solidFill>
                  <a:srgbClr val="C00000"/>
                </a:solidFill>
                <a:latin typeface="Arial"/>
              </a:rPr>
              <a:t>время в методике обсуждается вопрос, нужно ли учить детей диалогической речи, если они овладевают ею спонтанно в процессе общения с окружающими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"/>
              </a:rPr>
              <a:t>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Arial"/>
            </a:endParaRP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Практика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"/>
              </a:rPr>
              <a:t>и специальные исследования показывают, что у дошкольников необходимо развивать в первую очередь те коммуникативно-речевые умения, которые не формируются без влияния взрослого. Важно учить ребенка вести диалог, развивать умение слушать и понимать обращенную к нему речь, вступать в разговор и поддерживать его, отвечать на вопросы и спрашивать самому, объяснять, пользоваться разнообразными языковыми средствами, вести себя с учетом ситуации общения.</a:t>
            </a:r>
          </a:p>
          <a:p>
            <a:pPr algn="just" defTabSz="957263">
              <a:buFont typeface="Wingdings" panose="05000000000000000000" pitchFamily="2" charset="2"/>
              <a:buChar char="q"/>
              <a:tabLst>
                <a:tab pos="8701088" algn="l"/>
              </a:tabLst>
            </a:pPr>
            <a:endParaRPr lang="ru-RU" sz="1600" b="1" dirty="0" smtClean="0">
              <a:solidFill>
                <a:srgbClr val="0070C0"/>
              </a:solidFill>
              <a:latin typeface="Arial"/>
            </a:endParaRPr>
          </a:p>
          <a:p>
            <a:pPr algn="just" defTabSz="957263">
              <a:buFont typeface="Wingdings" panose="05000000000000000000" pitchFamily="2" charset="2"/>
              <a:buChar char="q"/>
              <a:tabLst>
                <a:tab pos="8701088" algn="l"/>
              </a:tabLst>
            </a:pPr>
            <a:r>
              <a:rPr lang="ru-RU" sz="1600" b="1" dirty="0" smtClean="0">
                <a:solidFill>
                  <a:srgbClr val="0070C0"/>
                </a:solidFill>
                <a:latin typeface="Arial"/>
              </a:rPr>
              <a:t>Не </a:t>
            </a:r>
            <a:r>
              <a:rPr lang="ru-RU" sz="1600" b="1" dirty="0">
                <a:solidFill>
                  <a:srgbClr val="0070C0"/>
                </a:solidFill>
                <a:latin typeface="Arial"/>
              </a:rPr>
              <a:t>менее важно и то, что в диалогической речи развиваются умения, необходимые для более сложной формы общения – монолога. Монолог зарождается в недрах диалога (Ф. А. Сохин).</a:t>
            </a:r>
          </a:p>
          <a:p>
            <a:pPr marL="3857625" algn="just">
              <a:buFont typeface="Wingdings" panose="05000000000000000000" pitchFamily="2" charset="2"/>
              <a:buChar char="q"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Arial"/>
            </a:endParaRPr>
          </a:p>
          <a:p>
            <a:pPr marL="3857625" algn="just">
              <a:buFont typeface="Wingdings" panose="05000000000000000000" pitchFamily="2" charset="2"/>
              <a:buChar char="q"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Arial"/>
              </a:rPr>
              <a:t> </a:t>
            </a:r>
            <a:r>
              <a:rPr lang="ru-RU" sz="1600" b="1" dirty="0">
                <a:solidFill>
                  <a:srgbClr val="7030A0"/>
                </a:solidFill>
                <a:latin typeface="Arial"/>
              </a:rPr>
              <a:t>Развитие связной монологической речи предполагает формирование умений слушать и понимать связные тексты, пересказывать, строить самостоятельные высказывания разных типов. Эти умения формируются на основе элементарных знаний о структуре текста и типах связи внутри его.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32018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/>
              </a:rPr>
              <a:t>«Формирование </a:t>
            </a:r>
            <a:r>
              <a:rPr lang="ru-RU" sz="2000" b="1" dirty="0">
                <a:solidFill>
                  <a:srgbClr val="002060"/>
                </a:solidFill>
                <a:latin typeface="Arial"/>
              </a:rPr>
              <a:t>элементарного осознания явлений языка и речи обеспечивает подготовку детей к обучению грамоте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</a:rPr>
              <a:t>.»</a:t>
            </a:r>
            <a:endParaRPr lang="ru-RU" sz="2000" b="1" dirty="0">
              <a:solidFill>
                <a:srgbClr val="002060"/>
              </a:solidFill>
              <a:latin typeface="Arial"/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1400" b="1" dirty="0" smtClean="0">
              <a:solidFill>
                <a:schemeClr val="accent6">
                  <a:lumMod val="50000"/>
                </a:schemeClr>
              </a:solidFill>
              <a:latin typeface="Arial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>«В подготовительной к школе группе речь впервые становится для детей предметом изучения.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Arial"/>
              </a:rPr>
              <a:t>Воспитатель развивает у них отношение к устной речи как языковой действительности; он подводит их к звуковому анализу слов». Детей учат также производить слоговой анализ слова, анализ словесного состава предложений. Все это способствует формированию нового отношения к речи. Предметом осознания детей становится речь 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1400" b="1" dirty="0" smtClean="0">
              <a:solidFill>
                <a:schemeClr val="accent3">
                  <a:lumMod val="50000"/>
                </a:schemeClr>
              </a:solidFill>
              <a:latin typeface="Arial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400" b="1" dirty="0" smtClean="0">
                <a:solidFill>
                  <a:srgbClr val="C00000"/>
                </a:solidFill>
                <a:latin typeface="Arial"/>
              </a:rPr>
              <a:t>Но осознание речи связано не только с подготовкой к обучению грамоте</a:t>
            </a:r>
            <a:r>
              <a:rPr lang="ru-RU" sz="1400" dirty="0" smtClean="0">
                <a:solidFill>
                  <a:srgbClr val="C00000"/>
                </a:solidFill>
                <a:latin typeface="Arial"/>
              </a:rPr>
              <a:t>.</a:t>
            </a:r>
          </a:p>
          <a:p>
            <a:pPr marL="0" indent="0" algn="just">
              <a:buNone/>
            </a:pPr>
            <a:r>
              <a:rPr lang="ru-RU" sz="1400" b="1" dirty="0" smtClean="0">
                <a:solidFill>
                  <a:srgbClr val="002060"/>
                </a:solidFill>
                <a:latin typeface="Arial"/>
              </a:rPr>
              <a:t>Ф. А. Сохин отмечал</a:t>
            </a:r>
            <a:r>
              <a:rPr lang="ru-RU" sz="1400" dirty="0" smtClean="0">
                <a:solidFill>
                  <a:srgbClr val="002060"/>
                </a:solidFill>
                <a:latin typeface="Arial"/>
              </a:rPr>
              <a:t>, что работа, направленная на элементарное осознание звуков речи, слов, начинается задолго до подготовительной к школе группы. При обучении правильному звукопроизношению, развитии фонематического слуха детям даются задания вслушиваться в звучание слов, находить наиболее часто повторяющиеся звуки в нескольких словах</a:t>
            </a:r>
            <a:r>
              <a:rPr lang="ru-RU" sz="1400" dirty="0">
                <a:solidFill>
                  <a:srgbClr val="002060"/>
                </a:solidFill>
                <a:latin typeface="Arial"/>
              </a:rPr>
              <a:t>.</a:t>
            </a:r>
            <a:r>
              <a:rPr lang="ru-RU" sz="1400" dirty="0" smtClean="0">
                <a:solidFill>
                  <a:srgbClr val="002060"/>
                </a:solidFill>
                <a:latin typeface="Arial"/>
              </a:rPr>
              <a:t> В процессе словарной работы дети выполняют задания на подбор антонимов, отыскивают определения и сравнения в текстах художественных произведений. Причем </a:t>
            </a:r>
            <a:r>
              <a:rPr lang="ru-RU" sz="1400" b="1" dirty="0" smtClean="0">
                <a:solidFill>
                  <a:srgbClr val="002060"/>
                </a:solidFill>
                <a:latin typeface="Arial"/>
              </a:rPr>
              <a:t>важным моментом </a:t>
            </a:r>
            <a:r>
              <a:rPr lang="ru-RU" sz="1400" dirty="0" smtClean="0">
                <a:solidFill>
                  <a:srgbClr val="002060"/>
                </a:solidFill>
                <a:latin typeface="Arial"/>
              </a:rPr>
              <a:t>является употребление в формулировках заданий терминов «слово», «звук». Это позволяет сформировать у детей первые представления о разграничении слова и звука. </a:t>
            </a:r>
          </a:p>
          <a:p>
            <a:pPr marL="4041775" indent="-285750" algn="just">
              <a:buFont typeface="Wingdings" panose="05000000000000000000" pitchFamily="2" charset="2"/>
              <a:buChar char="v"/>
            </a:pPr>
            <a:endParaRPr lang="ru-RU" sz="1400" b="1" dirty="0" smtClean="0">
              <a:solidFill>
                <a:schemeClr val="accent3">
                  <a:lumMod val="50000"/>
                </a:schemeClr>
              </a:solidFill>
              <a:latin typeface="Arial"/>
            </a:endParaRPr>
          </a:p>
          <a:p>
            <a:pPr marL="4041775" indent="-285750" algn="just">
              <a:buFont typeface="Wingdings" panose="05000000000000000000" pitchFamily="2" charset="2"/>
              <a:buChar char="v"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"/>
              </a:rPr>
              <a:t>Осознание явлений языка и речи углубляет наблюдения детей над языком, создает условия для саморазвития речи, повышает уровень контроля за речью. При соответствующем руководстве со стороны взрослых оно способствует воспитанию интереса к обсуждению языковых явлений, любви к родному языку.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70521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632918" y="35470"/>
            <a:ext cx="6516216" cy="6822529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/>
              </a:rPr>
              <a:t>Говорить умеют почти все, но говорить правильно, лишь единицы из нас. </a:t>
            </a:r>
            <a:endParaRPr lang="ru-RU" sz="2800" b="1" dirty="0" smtClean="0">
              <a:solidFill>
                <a:srgbClr val="C00000"/>
              </a:solidFill>
              <a:latin typeface="Times New Roman"/>
            </a:endParaRP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00B050"/>
                </a:solidFill>
                <a:latin typeface="Times New Roman"/>
              </a:rPr>
              <a:t>Разговаривая </a:t>
            </a:r>
            <a:r>
              <a:rPr lang="ru-RU" sz="2800" b="1" dirty="0">
                <a:solidFill>
                  <a:srgbClr val="00B050"/>
                </a:solidFill>
                <a:latin typeface="Times New Roman"/>
              </a:rPr>
              <a:t>с другими, мы пользуемся речью как средством передачи своих мыслей. </a:t>
            </a:r>
            <a:endParaRPr lang="ru-RU" sz="2800" b="1" dirty="0" smtClean="0">
              <a:solidFill>
                <a:srgbClr val="00B050"/>
              </a:solidFill>
              <a:latin typeface="Times New Roman"/>
            </a:endParaRP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/>
              </a:rPr>
              <a:t>Речь </a:t>
            </a:r>
            <a:r>
              <a:rPr lang="ru-RU" sz="2800" b="1" dirty="0">
                <a:solidFill>
                  <a:srgbClr val="002060"/>
                </a:solidFill>
                <a:latin typeface="Times New Roman"/>
              </a:rPr>
              <a:t>для нас является одной из главных потребностей и функций человека. </a:t>
            </a:r>
            <a:endParaRPr lang="ru-RU" sz="2800" b="1" dirty="0" smtClean="0">
              <a:solidFill>
                <a:srgbClr val="002060"/>
              </a:solidFill>
              <a:latin typeface="Times New Roman"/>
            </a:endParaRP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7030A0"/>
                </a:solidFill>
                <a:latin typeface="Times New Roman"/>
              </a:rPr>
              <a:t>Именно </a:t>
            </a:r>
            <a:r>
              <a:rPr lang="ru-RU" sz="2800" b="1" dirty="0">
                <a:solidFill>
                  <a:srgbClr val="7030A0"/>
                </a:solidFill>
                <a:latin typeface="Times New Roman"/>
              </a:rPr>
              <a:t>речь отличает человека от других представителей животного мира</a:t>
            </a:r>
            <a:r>
              <a:rPr lang="ru-RU" sz="2800" b="1" dirty="0" smtClean="0">
                <a:solidFill>
                  <a:srgbClr val="7030A0"/>
                </a:solidFill>
                <a:latin typeface="Times New Roman"/>
              </a:rPr>
              <a:t>.</a:t>
            </a:r>
          </a:p>
          <a:p>
            <a:pPr marL="1257300" indent="0" algn="ctr">
              <a:buNone/>
            </a:pPr>
            <a:r>
              <a:rPr lang="ru-RU" sz="28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/>
              </a:rPr>
              <a:t>Именно через общение с другими людьми человек реализует себя как личность. </a:t>
            </a:r>
            <a:r>
              <a:rPr lang="ru-RU" sz="2800" b="1" i="1" dirty="0">
                <a:solidFill>
                  <a:srgbClr val="FF0000"/>
                </a:solidFill>
                <a:latin typeface="Times New Roman"/>
              </a:rPr>
              <a:t/>
            </a:r>
            <a:br>
              <a:rPr lang="ru-RU" sz="2800" b="1" i="1" dirty="0">
                <a:solidFill>
                  <a:srgbClr val="FF0000"/>
                </a:solidFill>
                <a:latin typeface="Times New Roman"/>
              </a:rPr>
            </a:br>
            <a:r>
              <a:rPr lang="ru-RU" sz="2800" b="1" i="1" dirty="0">
                <a:solidFill>
                  <a:srgbClr val="7030A0"/>
                </a:solidFill>
                <a:latin typeface="Times New Roman"/>
              </a:rPr>
              <a:t>	</a:t>
            </a:r>
            <a:endParaRPr lang="ru-RU" sz="2800" b="1" i="1" dirty="0" smtClean="0">
              <a:solidFill>
                <a:srgbClr val="7030A0"/>
              </a:solidFill>
              <a:latin typeface="Times New Roman"/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38" y="332656"/>
            <a:ext cx="3538678" cy="252028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120381"/>
            <a:ext cx="1517927" cy="227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016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2831" t="17800" r="42125" b="26200"/>
          <a:stretch/>
        </p:blipFill>
        <p:spPr>
          <a:xfrm>
            <a:off x="1331640" y="260648"/>
            <a:ext cx="6912768" cy="621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615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27" y="559095"/>
            <a:ext cx="8229600" cy="4877373"/>
          </a:xfrm>
        </p:spPr>
      </p:pic>
    </p:spTree>
    <p:extLst>
      <p:ext uri="{BB962C8B-B14F-4D97-AF65-F5344CB8AC3E}">
        <p14:creationId xmlns:p14="http://schemas.microsoft.com/office/powerpoint/2010/main" val="12631147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ФОНЕМАТИЧЕСКОЕ </a:t>
            </a:r>
            <a:r>
              <a:rPr lang="en-US" b="1" dirty="0" smtClean="0">
                <a:solidFill>
                  <a:srgbClr val="00B050"/>
                </a:solidFill>
              </a:rPr>
              <a:t/>
            </a:r>
            <a:br>
              <a:rPr lang="en-US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РАЗВИТИЕ РЕЧИ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Фонематический слух </a:t>
            </a:r>
            <a:r>
              <a:rPr lang="ru-RU" sz="3200" dirty="0" smtClean="0">
                <a:solidFill>
                  <a:srgbClr val="0070C0"/>
                </a:solidFill>
              </a:rPr>
              <a:t>– способность человека различать звуки речи, слова близкие по звучанию.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Фонематическое восприятие </a:t>
            </a:r>
            <a:r>
              <a:rPr lang="ru-RU" sz="3200" dirty="0" smtClean="0">
                <a:solidFill>
                  <a:srgbClr val="0070C0"/>
                </a:solidFill>
              </a:rPr>
              <a:t>– это умственное действие по анализу звучащей речи </a:t>
            </a:r>
            <a:r>
              <a:rPr lang="ru-RU" sz="3200" i="1" dirty="0" smtClean="0">
                <a:solidFill>
                  <a:srgbClr val="0070C0"/>
                </a:solidFill>
              </a:rPr>
              <a:t>( анализ звукового состава слова: порядок звуков в слове, место звуков в слове).</a:t>
            </a:r>
            <a:endParaRPr lang="ru-RU" sz="3200" i="1" dirty="0">
              <a:solidFill>
                <a:srgbClr val="0070C0"/>
              </a:solidFill>
            </a:endParaRPr>
          </a:p>
        </p:txBody>
      </p:sp>
      <p:pic>
        <p:nvPicPr>
          <p:cNvPr id="4" name="Picture 2" descr="сова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FFC"/>
              </a:clrFrom>
              <a:clrTo>
                <a:srgbClr val="FDFFFC">
                  <a:alpha val="0"/>
                </a:srgbClr>
              </a:clrTo>
            </a:clrChange>
          </a:blip>
          <a:srcRect b="2667"/>
          <a:stretch>
            <a:fillRect/>
          </a:stretch>
        </p:blipFill>
        <p:spPr bwMode="auto">
          <a:xfrm>
            <a:off x="7668344" y="476672"/>
            <a:ext cx="1238291" cy="170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94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Задания для развития навыков фонематического восприятия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935480"/>
            <a:ext cx="6840760" cy="163753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Найди картинки со звуком [Ш]</a:t>
            </a:r>
          </a:p>
          <a:p>
            <a:r>
              <a:rPr lang="ru-RU" sz="2000" dirty="0" smtClean="0"/>
              <a:t>Определи место звука [Ш] в слове</a:t>
            </a:r>
          </a:p>
          <a:p>
            <a:r>
              <a:rPr lang="ru-RU" sz="2000" dirty="0" smtClean="0"/>
              <a:t>Посчитай сколько звуков в  слове ШАР   </a:t>
            </a:r>
          </a:p>
          <a:p>
            <a:endParaRPr lang="ru-RU" sz="1800" dirty="0" smtClean="0"/>
          </a:p>
          <a:p>
            <a:endParaRPr lang="ru-RU" sz="20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4005064"/>
            <a:ext cx="1944217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79912" y="3645024"/>
            <a:ext cx="2540000" cy="125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3429000"/>
            <a:ext cx="1584176" cy="222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5445224"/>
            <a:ext cx="2043113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5229200"/>
            <a:ext cx="174942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791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361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 СЛОВАРНЫЙ ЗАПАС 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40560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2400" b="1" dirty="0" smtClean="0">
                <a:solidFill>
                  <a:srgbClr val="0033CC"/>
                </a:solidFill>
              </a:rPr>
              <a:t>Развитие словарного запаса у детей находится в тесной связи от ближайшего речевого окружения, так как речь усваивается по подражанию. </a:t>
            </a:r>
            <a:br>
              <a:rPr lang="ru-RU" sz="2400" b="1" dirty="0" smtClean="0">
                <a:solidFill>
                  <a:srgbClr val="0033CC"/>
                </a:solidFill>
              </a:rPr>
            </a:br>
            <a:r>
              <a:rPr lang="ru-RU" sz="2400" b="1" dirty="0" smtClean="0">
                <a:solidFill>
                  <a:srgbClr val="0033CC"/>
                </a:solidFill>
              </a:rPr>
              <a:t>          К школьному возрасту в словаре ребенка должно насчитываться до 1500–2000 слов. Ребенок должен активно использовать в своей речи обобщающие слова (мебель, транспорт и т. д.), синонимы (лошадь, конь, скакун…), антонимы (грустный – веселый), слова, относящиеся к различным частям речи (существительные, прилагательные, глаголы, наречия, местоимения). </a:t>
            </a:r>
            <a:br>
              <a:rPr lang="ru-RU" sz="2400" b="1" dirty="0" smtClean="0">
                <a:solidFill>
                  <a:srgbClr val="0033CC"/>
                </a:solidFill>
              </a:rPr>
            </a:br>
            <a:endParaRPr lang="ru-RU" sz="2400" b="1" dirty="0">
              <a:solidFill>
                <a:srgbClr val="0033CC"/>
              </a:solidFill>
            </a:endParaRPr>
          </a:p>
        </p:txBody>
      </p:sp>
      <p:pic>
        <p:nvPicPr>
          <p:cNvPr id="4" name="Picture 2" descr="сова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</a:blip>
          <a:srcRect b="2667"/>
          <a:stretch>
            <a:fillRect/>
          </a:stretch>
        </p:blipFill>
        <p:spPr bwMode="auto">
          <a:xfrm flipH="1">
            <a:off x="179512" y="116632"/>
            <a:ext cx="1238291" cy="170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8527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Накопление словаря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544616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</a:pPr>
            <a:r>
              <a:rPr lang="ru-RU" sz="2900" dirty="0" smtClean="0">
                <a:solidFill>
                  <a:srgbClr val="0033CC"/>
                </a:solidFill>
              </a:rPr>
              <a:t>Подобрать синонимы к характеристикам героев сказок</a:t>
            </a:r>
            <a:r>
              <a:rPr lang="ru-RU" sz="2400" dirty="0" smtClean="0">
                <a:solidFill>
                  <a:srgbClr val="0033CC"/>
                </a:solidFill>
              </a:rPr>
              <a:t>: 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err="1" smtClean="0">
                <a:solidFill>
                  <a:srgbClr val="990099"/>
                </a:solidFill>
              </a:rPr>
              <a:t>Аленушка</a:t>
            </a:r>
            <a:r>
              <a:rPr lang="ru-RU" sz="2900" dirty="0" smtClean="0">
                <a:solidFill>
                  <a:srgbClr val="990099"/>
                </a:solidFill>
              </a:rPr>
              <a:t> в сказке «Сестрица </a:t>
            </a:r>
            <a:r>
              <a:rPr lang="ru-RU" sz="2900" dirty="0" err="1" smtClean="0">
                <a:solidFill>
                  <a:srgbClr val="990099"/>
                </a:solidFill>
              </a:rPr>
              <a:t>Аленушка</a:t>
            </a:r>
            <a:r>
              <a:rPr lang="ru-RU" sz="2900" dirty="0" smtClean="0">
                <a:solidFill>
                  <a:srgbClr val="990099"/>
                </a:solidFill>
              </a:rPr>
              <a:t> и братец Иванушка» </a:t>
            </a:r>
            <a:r>
              <a:rPr lang="ru-RU" sz="2900" dirty="0" smtClean="0"/>
              <a:t> </a:t>
            </a:r>
            <a:endParaRPr lang="en-US" sz="2900" dirty="0" smtClean="0"/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/>
              <a:t>  </a:t>
            </a:r>
            <a:r>
              <a:rPr lang="ru-RU" sz="2900" dirty="0" smtClean="0">
                <a:solidFill>
                  <a:srgbClr val="FF0000"/>
                </a:solidFill>
              </a:rPr>
              <a:t>(нежная, заботливая, добрая;). 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>
                <a:solidFill>
                  <a:srgbClr val="800000"/>
                </a:solidFill>
              </a:rPr>
              <a:t>Медведь в сказке «Машенька и медведь» -</a:t>
            </a:r>
            <a:r>
              <a:rPr lang="ru-RU" sz="2900" dirty="0" smtClean="0"/>
              <a:t>    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ru-RU" sz="2900" dirty="0" smtClean="0">
                <a:solidFill>
                  <a:srgbClr val="CC3300"/>
                </a:solidFill>
              </a:rPr>
              <a:t>    (неуклюжий, большой, добрый,  мохнатый, косолапый;). 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>
                <a:solidFill>
                  <a:srgbClr val="FF9900"/>
                </a:solidFill>
              </a:rPr>
              <a:t>Колобок</a:t>
            </a:r>
            <a:r>
              <a:rPr lang="ru-RU" sz="2900" dirty="0" smtClean="0"/>
              <a:t>   </a:t>
            </a:r>
            <a:endParaRPr lang="en-US" sz="2900" dirty="0" smtClean="0"/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>
                <a:solidFill>
                  <a:srgbClr val="FFC000"/>
                </a:solidFill>
              </a:rPr>
              <a:t>(</a:t>
            </a:r>
            <a:r>
              <a:rPr lang="ru-RU" sz="2900" dirty="0" smtClean="0">
                <a:solidFill>
                  <a:srgbClr val="CC6600"/>
                </a:solidFill>
              </a:rPr>
              <a:t>круглый, румяный, веселый.)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2400" dirty="0" smtClean="0">
              <a:solidFill>
                <a:srgbClr val="CC6600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800000"/>
                </a:solidFill>
              </a:rPr>
              <a:t> </a:t>
            </a:r>
            <a:r>
              <a:rPr lang="ru-RU" sz="2800" dirty="0" smtClean="0">
                <a:solidFill>
                  <a:srgbClr val="6600CC"/>
                </a:solidFill>
              </a:rPr>
              <a:t>Перечислить действия героев: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>
                <a:solidFill>
                  <a:srgbClr val="FF0066"/>
                </a:solidFill>
              </a:rPr>
              <a:t>Коза в сказке «Волк и семеро козлят»  </a:t>
            </a:r>
            <a:endParaRPr lang="en-US" sz="2900" dirty="0" smtClean="0">
              <a:solidFill>
                <a:srgbClr val="FF0066"/>
              </a:solidFill>
            </a:endParaRP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>
                <a:solidFill>
                  <a:srgbClr val="FF0066"/>
                </a:solidFill>
              </a:rPr>
              <a:t>(жила – была, ходила, наказывала, пела); 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>
                <a:solidFill>
                  <a:srgbClr val="FF0066"/>
                </a:solidFill>
              </a:rPr>
              <a:t>Заяц – </a:t>
            </a:r>
            <a:r>
              <a:rPr lang="ru-RU" sz="2900" dirty="0" err="1" smtClean="0">
                <a:solidFill>
                  <a:srgbClr val="FF0066"/>
                </a:solidFill>
              </a:rPr>
              <a:t>Хваста</a:t>
            </a:r>
            <a:r>
              <a:rPr lang="ru-RU" sz="2900" dirty="0" smtClean="0">
                <a:solidFill>
                  <a:srgbClr val="FF0066"/>
                </a:solidFill>
              </a:rPr>
              <a:t>   </a:t>
            </a:r>
            <a:endParaRPr lang="en-US" sz="2900" dirty="0" smtClean="0">
              <a:solidFill>
                <a:srgbClr val="FF0066"/>
              </a:solidFill>
            </a:endParaRPr>
          </a:p>
          <a:p>
            <a:pPr>
              <a:lnSpc>
                <a:spcPct val="120000"/>
              </a:lnSpc>
              <a:buFontTx/>
              <a:buChar char="-"/>
            </a:pPr>
            <a:r>
              <a:rPr lang="ru-RU" sz="2900" dirty="0" smtClean="0">
                <a:solidFill>
                  <a:srgbClr val="FF0066"/>
                </a:solidFill>
              </a:rPr>
              <a:t>(Жил-был, хвастался, боялся, бежал)</a:t>
            </a:r>
            <a:r>
              <a:rPr lang="ru-RU" sz="2400" dirty="0" smtClean="0">
                <a:solidFill>
                  <a:srgbClr val="FF0066"/>
                </a:solidFill>
              </a:rPr>
              <a:t>.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ru-RU" sz="2400" dirty="0" smtClean="0">
              <a:solidFill>
                <a:srgbClr val="FF0066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6600CC"/>
                </a:solidFill>
              </a:rPr>
              <a:t>Назвать одним словом: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 dirty="0" smtClean="0">
                <a:solidFill>
                  <a:srgbClr val="FF0066"/>
                </a:solidFill>
              </a:rPr>
              <a:t>персонажей сказки «Лисичка –сестричка и серый волк»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dirty="0" smtClean="0">
                <a:solidFill>
                  <a:srgbClr val="FF0066"/>
                </a:solidFill>
              </a:rPr>
              <a:t>                                                           (дикие животные);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 dirty="0" smtClean="0">
                <a:solidFill>
                  <a:srgbClr val="FF0066"/>
                </a:solidFill>
              </a:rPr>
              <a:t>предметы, которые использовала Машенька  в сказке «Три медведя»                                                </a:t>
            </a:r>
            <a:r>
              <a:rPr lang="en-US" sz="2800" dirty="0" smtClean="0">
                <a:solidFill>
                  <a:srgbClr val="FF0066"/>
                </a:solidFill>
              </a:rPr>
              <a:t>                   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sz="2800" dirty="0" smtClean="0">
                <a:solidFill>
                  <a:srgbClr val="FF0066"/>
                </a:solidFill>
              </a:rPr>
              <a:t>                                                      </a:t>
            </a:r>
            <a:r>
              <a:rPr lang="ru-RU" sz="2800" dirty="0" smtClean="0">
                <a:solidFill>
                  <a:srgbClr val="FF0066"/>
                </a:solidFill>
              </a:rPr>
              <a:t>(посуда).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149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127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ГРАММАТИЧЕСКИЙ </a:t>
            </a:r>
            <a:r>
              <a:rPr lang="en-US" b="1" dirty="0" smtClean="0">
                <a:solidFill>
                  <a:srgbClr val="00B050"/>
                </a:solidFill>
              </a:rPr>
              <a:t/>
            </a:r>
            <a:br>
              <a:rPr lang="en-US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СТРОЙ РЕЧИ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392488"/>
          </a:xfrm>
        </p:spPr>
        <p:txBody>
          <a:bodyPr/>
          <a:lstStyle/>
          <a:p>
            <a:pPr marL="273050" indent="-3175" algn="just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Грамматический  строй  речи,  ребенок усваивает</a:t>
            </a:r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в период от 2 до 8 лет. Важно своевременно помочь ребенку в овладении грамматической системой языка, иначе в школе ему будет не на что опереться из своего прежнего практического речевого опыта. 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          К 7 годам ребенок должен уметь понимать грамматические конструкции, а также правильно образовывать слова, строить предложения</a:t>
            </a:r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4" name="Picture 2" descr="сова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EF8"/>
              </a:clrFrom>
              <a:clrTo>
                <a:srgbClr val="FDFEF8">
                  <a:alpha val="0"/>
                </a:srgbClr>
              </a:clrTo>
            </a:clrChange>
          </a:blip>
          <a:srcRect b="2667"/>
          <a:stretch>
            <a:fillRect/>
          </a:stretch>
        </p:blipFill>
        <p:spPr bwMode="auto">
          <a:xfrm>
            <a:off x="7308304" y="476672"/>
            <a:ext cx="1238291" cy="170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393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686800" cy="63668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ФОРМИРУЕМ ГРАММАТИЧЕСКИЕ НАВЫКИ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12776"/>
            <a:ext cx="5688632" cy="2376264"/>
          </a:xfrm>
        </p:spPr>
        <p:txBody>
          <a:bodyPr>
            <a:normAutofit fontScale="92500"/>
          </a:bodyPr>
          <a:lstStyle/>
          <a:p>
            <a:r>
              <a:rPr lang="ru-RU" sz="1800" dirty="0" smtClean="0"/>
              <a:t>Подбери к каждому слову родственные слова, например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en-US" sz="1600" dirty="0" smtClean="0"/>
              <a:t>     </a:t>
            </a:r>
            <a:r>
              <a:rPr lang="ru-RU" sz="1600" dirty="0" smtClean="0"/>
              <a:t>ЗАЯЦ — </a:t>
            </a:r>
            <a:endParaRPr lang="en-US" sz="1600" dirty="0" smtClean="0"/>
          </a:p>
          <a:p>
            <a:pPr>
              <a:buNone/>
            </a:pPr>
            <a:r>
              <a:rPr lang="en-US" sz="1600" dirty="0" smtClean="0"/>
              <a:t>     </a:t>
            </a:r>
            <a:r>
              <a:rPr lang="ru-RU" sz="1600" dirty="0" smtClean="0"/>
              <a:t>ЗАЙКА, ЗАЙЧАТА, ЗАЙЧИК, ЗАЙЧИХА</a:t>
            </a:r>
          </a:p>
          <a:p>
            <a:r>
              <a:rPr lang="ru-RU" sz="1800" dirty="0" smtClean="0"/>
              <a:t> Образуй новые слова (например: платье из шёлка</a:t>
            </a:r>
            <a:endParaRPr lang="en-US" sz="1800" dirty="0" smtClean="0"/>
          </a:p>
          <a:p>
            <a:pPr>
              <a:buNone/>
            </a:pPr>
            <a:r>
              <a:rPr lang="ru-RU" sz="1800" dirty="0" smtClean="0"/>
              <a:t> </a:t>
            </a:r>
            <a:r>
              <a:rPr lang="en-US" sz="1800" dirty="0" smtClean="0"/>
              <a:t>      </a:t>
            </a:r>
            <a:r>
              <a:rPr lang="ru-RU" sz="1800" dirty="0" smtClean="0"/>
              <a:t>шёлковое платье).</a:t>
            </a:r>
          </a:p>
          <a:p>
            <a:r>
              <a:rPr lang="ru-RU" sz="1800" dirty="0" smtClean="0"/>
              <a:t>Составь предложения из  слов.</a:t>
            </a:r>
          </a:p>
          <a:p>
            <a:pPr>
              <a:buNone/>
            </a:pPr>
            <a:endParaRPr lang="ru-RU" sz="1800" dirty="0" smtClean="0"/>
          </a:p>
          <a:p>
            <a:endParaRPr lang="ru-RU" sz="18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1268760"/>
            <a:ext cx="1693863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3928" y="3212976"/>
            <a:ext cx="3059832" cy="3468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789040"/>
            <a:ext cx="3600400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34900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СВЯЗНАЯ РЕЧЬ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772816"/>
            <a:ext cx="8435280" cy="4752528"/>
          </a:xfrm>
        </p:spPr>
        <p:txBody>
          <a:bodyPr>
            <a:normAutofit fontScale="92500" lnSpcReduction="20000"/>
          </a:bodyPr>
          <a:lstStyle/>
          <a:p>
            <a:pPr marL="182563" indent="0" algn="just">
              <a:buNone/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Весь процесс школьного обучения построен так, что он совершенно немыслим без свободного владения связной речью. Это и устные ответы на уроках, письменные изложения, сочинения и многое другое. 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Под связной речью принято понимать развернутые (состоящие из нескольких предложений) высказывания, которые позволяют четко, последовательно излагать свои мысли так, чтобы они были понятны окружающими людьми.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  Дети 4-5 лет уже способны о многом самостоятельно рассказывать: о том, как они провели лето, чем занимались в детском саду, что видели в музее, в парке или в зоопарке. Они способны связно пересказать содержание сказок, рассказов, различных историй.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2" descr="сова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CF7"/>
              </a:clrFrom>
              <a:clrTo>
                <a:srgbClr val="FDFCF7">
                  <a:alpha val="0"/>
                </a:srgbClr>
              </a:clrTo>
            </a:clrChange>
          </a:blip>
          <a:srcRect b="2667"/>
          <a:stretch>
            <a:fillRect/>
          </a:stretch>
        </p:blipFill>
        <p:spPr bwMode="auto">
          <a:xfrm>
            <a:off x="7380312" y="188640"/>
            <a:ext cx="1238291" cy="170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415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b="1" dirty="0" smtClean="0"/>
              <a:t>РАЗВИВАЕМ СВЯЗНУЮ РЕЧЬ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4114800" cy="324036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Рассмотри картинку, попробуй составить увлекательный рассказ</a:t>
            </a:r>
            <a:r>
              <a:rPr lang="ru-RU" sz="2400" dirty="0" smtClean="0"/>
              <a:t>.</a:t>
            </a:r>
          </a:p>
          <a:p>
            <a:r>
              <a:rPr lang="ru-RU" sz="1800" dirty="0" smtClean="0"/>
              <a:t>Послушай рассказы. Попробуй пересказать каждый из них.</a:t>
            </a:r>
          </a:p>
          <a:p>
            <a:pPr>
              <a:buNone/>
            </a:pPr>
            <a:r>
              <a:rPr lang="ru-RU" sz="1900" dirty="0" smtClean="0"/>
              <a:t>     Лось — лесной житель. Лось ест ветки и траву. Ему нужна и соль. Ребята стали носить в лес соль. Они кладут её на пень, на камень. Лось приходит лизать соль.</a:t>
            </a:r>
          </a:p>
          <a:p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88840"/>
            <a:ext cx="4032448" cy="4646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4105074"/>
            <a:ext cx="3600400" cy="2752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2019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212976"/>
            <a:ext cx="8229600" cy="1872208"/>
          </a:xfrm>
        </p:spPr>
        <p:txBody>
          <a:bodyPr>
            <a:noAutofit/>
          </a:bodyPr>
          <a:lstStyle/>
          <a:p>
            <a:pPr algn="ctr"/>
            <a:r>
              <a:rPr lang="ru-RU" sz="7200" b="1" i="1" dirty="0" smtClean="0"/>
              <a:t>Спасибо за внимание!</a:t>
            </a:r>
            <a:br>
              <a:rPr lang="ru-RU" sz="7200" b="1" i="1" dirty="0" smtClean="0"/>
            </a:br>
            <a:r>
              <a:rPr lang="ru-RU" sz="7200" b="1" i="1" dirty="0" smtClean="0"/>
              <a:t>ЖЕЛАЕМ Вам УСПЕХА!</a:t>
            </a:r>
            <a:endParaRPr lang="ru-RU" sz="7200" b="1" i="1" dirty="0"/>
          </a:p>
        </p:txBody>
      </p:sp>
    </p:spTree>
    <p:extLst>
      <p:ext uri="{BB962C8B-B14F-4D97-AF65-F5344CB8AC3E}">
        <p14:creationId xmlns:p14="http://schemas.microsoft.com/office/powerpoint/2010/main" val="249483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459</TotalTime>
  <Words>1490</Words>
  <Application>Microsoft Office PowerPoint</Application>
  <PresentationFormat>Экран (4:3)</PresentationFormat>
  <Paragraphs>123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Bookman Old Style</vt:lpstr>
      <vt:lpstr>Calibri</vt:lpstr>
      <vt:lpstr>Constantia</vt:lpstr>
      <vt:lpstr>Times New Roman</vt:lpstr>
      <vt:lpstr>Wingdings</vt:lpstr>
      <vt:lpstr>Wingdings 2</vt:lpstr>
      <vt:lpstr>Поток</vt:lpstr>
      <vt:lpstr>Система работы по развитию речи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Представим наглядно вычленение задач речевого развития детей.</vt:lpstr>
      <vt:lpstr>Остановимся кратко на характеристике каждой задачи. Их содержание определяется лингвистическими понятиями и психологическими особенностями овладения языком.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ФОНЕМАТИЧЕСКОЕ  РАЗВИТИЕ РЕЧИ</vt:lpstr>
      <vt:lpstr> Задания для развития навыков фонематического восприятия</vt:lpstr>
      <vt:lpstr> СЛОВАРНЫЙ ЗАПАС </vt:lpstr>
      <vt:lpstr> Накопление словаря </vt:lpstr>
      <vt:lpstr>ГРАММАТИЧЕСКИЙ  СТРОЙ РЕЧИ</vt:lpstr>
      <vt:lpstr>ФОРМИРУЕМ ГРАММАТИЧЕСКИЕ НАВЫКИ</vt:lpstr>
      <vt:lpstr>СВЯЗНАЯ РЕЧЬ</vt:lpstr>
      <vt:lpstr> РАЗВИВАЕМ СВЯЗНУЮ РЕЧЬ</vt:lpstr>
      <vt:lpstr>Спасибо за внимание! ЖЕЛАЕМ Вам УСПЕХА!</vt:lpstr>
    </vt:vector>
  </TitlesOfParts>
  <Company>Функциональность ограничена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Демонстрационная версия</dc:creator>
  <cp:lastModifiedBy>Marina</cp:lastModifiedBy>
  <cp:revision>49</cp:revision>
  <dcterms:created xsi:type="dcterms:W3CDTF">2013-12-02T13:40:29Z</dcterms:created>
  <dcterms:modified xsi:type="dcterms:W3CDTF">2023-03-26T13:17:29Z</dcterms:modified>
</cp:coreProperties>
</file>