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74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2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8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5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36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7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94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7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2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04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C94CFDB-960F-4D56-9C0A-39AF09B6106C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FB0C6E-4907-477C-8F7E-9C6113962D0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21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Правер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сябе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!  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Практыкаванне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172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68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287620"/>
            <a:ext cx="9720072" cy="1499616"/>
          </a:xfrm>
        </p:spPr>
        <p:txBody>
          <a:bodyPr/>
          <a:lstStyle/>
          <a:p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Пра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што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размова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?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496291"/>
            <a:ext cx="9720073" cy="4522124"/>
          </a:xfrm>
        </p:spPr>
        <p:txBody>
          <a:bodyPr>
            <a:noAutofit/>
          </a:bodyPr>
          <a:lstStyle/>
          <a:p>
            <a:pPr algn="just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З </a:t>
            </a:r>
            <a:r>
              <a:rPr lang="ru-RU" sz="4400" dirty="0" err="1" smtClean="0">
                <a:solidFill>
                  <a:schemeClr val="accent2">
                    <a:lumMod val="50000"/>
                  </a:schemeClr>
                </a:solidFill>
              </a:rPr>
              <a:t>вусна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ў маці яно ўвайшло ў наша жы</a:t>
            </a:r>
            <a:r>
              <a:rPr lang="be-BY" sz="4400" dirty="0" smtClean="0">
                <a:solidFill>
                  <a:srgbClr val="C00000"/>
                </a:solidFill>
              </a:rPr>
              <a:t>цц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ё. У ціхіх </a:t>
            </a:r>
            <a:r>
              <a:rPr lang="be-BY" sz="4400" b="1" dirty="0" smtClean="0">
                <a:solidFill>
                  <a:schemeClr val="accent2">
                    <a:lumMod val="50000"/>
                  </a:schemeClr>
                </a:solidFill>
              </a:rPr>
              <a:t>матчыных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 песнях, у яе </a:t>
            </a:r>
            <a:r>
              <a:rPr lang="be-BY" sz="4400" u="sng" dirty="0" smtClean="0">
                <a:solidFill>
                  <a:schemeClr val="accent2">
                    <a:lumMod val="50000"/>
                  </a:schemeClr>
                </a:solidFill>
              </a:rPr>
              <a:t>п</a:t>
            </a:r>
            <a:r>
              <a:rPr lang="be-BY" sz="4400" u="sng" dirty="0" smtClean="0">
                <a:solidFill>
                  <a:srgbClr val="C00000"/>
                </a:solidFill>
              </a:rPr>
              <a:t>я</a:t>
            </a:r>
            <a:r>
              <a:rPr lang="be-BY" sz="4400" u="sng" dirty="0" smtClean="0">
                <a:solidFill>
                  <a:schemeClr val="accent2">
                    <a:lumMod val="50000"/>
                  </a:schemeClr>
                </a:solidFill>
              </a:rPr>
              <a:t>шчоце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 мы адчулі яго прыг</a:t>
            </a:r>
            <a:r>
              <a:rPr lang="be-BY" sz="4400" dirty="0" smtClean="0">
                <a:solidFill>
                  <a:srgbClr val="C00000"/>
                </a:solidFill>
              </a:rPr>
              <a:t>а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жосць. Як чар</a:t>
            </a:r>
            <a:r>
              <a:rPr lang="be-BY" sz="4400" dirty="0" smtClean="0">
                <a:solidFill>
                  <a:srgbClr val="C00000"/>
                </a:solidFill>
              </a:rPr>
              <a:t>о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ўны ключ, яно адкрывае нам разнастайныя цуды і </a:t>
            </a:r>
            <a:r>
              <a:rPr lang="be-BY" sz="4400" u="sng" dirty="0" smtClean="0">
                <a:solidFill>
                  <a:schemeClr val="accent2">
                    <a:lumMod val="50000"/>
                  </a:schemeClr>
                </a:solidFill>
              </a:rPr>
              <a:t>та</a:t>
            </a:r>
            <a:r>
              <a:rPr lang="be-BY" sz="4400" u="sng" dirty="0" smtClean="0">
                <a:solidFill>
                  <a:srgbClr val="C00000"/>
                </a:solidFill>
              </a:rPr>
              <a:t>я</a:t>
            </a:r>
            <a:r>
              <a:rPr lang="be-BY" sz="4400" u="sng" dirty="0" smtClean="0">
                <a:solidFill>
                  <a:schemeClr val="accent2">
                    <a:lumMod val="50000"/>
                  </a:schemeClr>
                </a:solidFill>
              </a:rPr>
              <a:t>мніцы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 жы</a:t>
            </a:r>
            <a:r>
              <a:rPr lang="be-BY" sz="4400" dirty="0" smtClean="0">
                <a:solidFill>
                  <a:srgbClr val="C00000"/>
                </a:solidFill>
              </a:rPr>
              <a:t>цц</a:t>
            </a:r>
            <a:r>
              <a:rPr lang="be-BY" sz="4400" dirty="0" smtClean="0">
                <a:solidFill>
                  <a:schemeClr val="accent2">
                    <a:lumMod val="50000"/>
                  </a:schemeClr>
                </a:solidFill>
              </a:rPr>
              <a:t>я. Яно ўводзіць нас у велічны палац навукі. Незвычайнае хараство чуецца нам у гучанні … .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61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508" y="152400"/>
            <a:ext cx="10613690" cy="1499616"/>
          </a:xfrm>
        </p:spPr>
        <p:txBody>
          <a:bodyPr/>
          <a:lstStyle/>
          <a:p>
            <a:r>
              <a:rPr lang="be-BY" dirty="0" smtClean="0"/>
              <a:t>Пяшчоце – пя-</a:t>
            </a:r>
            <a:r>
              <a:rPr lang="be-BY" dirty="0" smtClean="0">
                <a:solidFill>
                  <a:srgbClr val="C00000"/>
                </a:solidFill>
              </a:rPr>
              <a:t>шчо</a:t>
            </a:r>
            <a:r>
              <a:rPr lang="be-BY" dirty="0" smtClean="0"/>
              <a:t>-це (3 склады)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6817" y="1499616"/>
            <a:ext cx="7607255" cy="5070764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/>
              <a:t>[п’] – зычны </a:t>
            </a:r>
            <a:r>
              <a:rPr lang="ru-RU" sz="3200" b="1" dirty="0" err="1" smtClean="0"/>
              <a:t>мяккі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глухі</a:t>
            </a:r>
            <a:endParaRPr lang="ru-RU" sz="3200" b="1" dirty="0" smtClean="0"/>
          </a:p>
          <a:p>
            <a:pPr lvl="0">
              <a:buClr>
                <a:srgbClr val="1CADE4"/>
              </a:buClr>
            </a:pPr>
            <a:r>
              <a:rPr lang="ru-RU" sz="3200" b="1" dirty="0" smtClean="0">
                <a:solidFill>
                  <a:prstClr val="black"/>
                </a:solidFill>
              </a:rPr>
              <a:t>[а] – </a:t>
            </a:r>
            <a:r>
              <a:rPr lang="ru-RU" sz="3200" b="1" dirty="0" err="1" smtClean="0">
                <a:solidFill>
                  <a:prstClr val="black"/>
                </a:solidFill>
              </a:rPr>
              <a:t>галосны</a:t>
            </a:r>
            <a:r>
              <a:rPr lang="ru-RU" sz="3200" b="1" dirty="0" smtClean="0">
                <a:solidFill>
                  <a:prstClr val="black"/>
                </a:solidFill>
              </a:rPr>
              <a:t> </a:t>
            </a:r>
            <a:r>
              <a:rPr lang="ru-RU" sz="3200" b="1" dirty="0" err="1" smtClean="0">
                <a:solidFill>
                  <a:prstClr val="black"/>
                </a:solidFill>
              </a:rPr>
              <a:t>ненаціскны</a:t>
            </a:r>
            <a:r>
              <a:rPr lang="ru-RU" sz="3200" b="1" dirty="0" smtClean="0">
                <a:solidFill>
                  <a:prstClr val="black"/>
                </a:solidFill>
              </a:rPr>
              <a:t> </a:t>
            </a:r>
            <a:endParaRPr lang="ru-RU" sz="3200" b="1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ru-RU" sz="3200" b="1" dirty="0" smtClean="0">
                <a:solidFill>
                  <a:prstClr val="black"/>
                </a:solidFill>
              </a:rPr>
              <a:t>[ш] – зычны </a:t>
            </a:r>
            <a:r>
              <a:rPr lang="ru-RU" sz="3200" b="1" dirty="0" err="1" smtClean="0">
                <a:solidFill>
                  <a:prstClr val="black"/>
                </a:solidFill>
              </a:rPr>
              <a:t>зацвярдзелы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глухі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шыпячы</a:t>
            </a:r>
            <a:endParaRPr lang="ru-RU" sz="3200" b="1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ru-RU" sz="3200" b="1" dirty="0" smtClean="0">
                <a:solidFill>
                  <a:prstClr val="black"/>
                </a:solidFill>
              </a:rPr>
              <a:t>[ч] – зычны </a:t>
            </a:r>
            <a:r>
              <a:rPr lang="ru-RU" sz="3200" b="1" dirty="0" err="1" smtClean="0">
                <a:solidFill>
                  <a:prstClr val="black"/>
                </a:solidFill>
              </a:rPr>
              <a:t>зацвярдзелы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глухі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шыпячы</a:t>
            </a:r>
            <a:r>
              <a:rPr lang="ru-RU" sz="3200" b="1" dirty="0" smtClean="0">
                <a:solidFill>
                  <a:prstClr val="black"/>
                </a:solidFill>
              </a:rPr>
              <a:t> </a:t>
            </a:r>
            <a:endParaRPr lang="ru-RU" sz="3200" b="1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ru-RU" sz="3200" b="1" dirty="0" smtClean="0">
                <a:solidFill>
                  <a:prstClr val="black"/>
                </a:solidFill>
              </a:rPr>
              <a:t>[о] – </a:t>
            </a:r>
            <a:r>
              <a:rPr lang="ru-RU" sz="3200" b="1" dirty="0" err="1" smtClean="0">
                <a:solidFill>
                  <a:prstClr val="black"/>
                </a:solidFill>
              </a:rPr>
              <a:t>галосны</a:t>
            </a:r>
            <a:r>
              <a:rPr lang="ru-RU" sz="3200" b="1" dirty="0" smtClean="0">
                <a:solidFill>
                  <a:prstClr val="black"/>
                </a:solidFill>
              </a:rPr>
              <a:t> </a:t>
            </a:r>
            <a:r>
              <a:rPr lang="ru-RU" sz="3200" b="1" dirty="0" err="1" smtClean="0">
                <a:solidFill>
                  <a:prstClr val="black"/>
                </a:solidFill>
              </a:rPr>
              <a:t>націскны</a:t>
            </a:r>
            <a:endParaRPr lang="ru-RU" sz="3200" b="1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ru-RU" sz="3200" b="1" dirty="0" smtClean="0">
                <a:solidFill>
                  <a:prstClr val="black"/>
                </a:solidFill>
              </a:rPr>
              <a:t>[ц’] – зычны </a:t>
            </a:r>
            <a:r>
              <a:rPr lang="ru-RU" sz="3200" b="1" dirty="0" err="1" smtClean="0">
                <a:solidFill>
                  <a:prstClr val="black"/>
                </a:solidFill>
              </a:rPr>
              <a:t>мяккі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глухі</a:t>
            </a:r>
            <a:r>
              <a:rPr lang="ru-RU" sz="3200" b="1" dirty="0" smtClean="0">
                <a:solidFill>
                  <a:prstClr val="black"/>
                </a:solidFill>
              </a:rPr>
              <a:t>, </a:t>
            </a:r>
            <a:r>
              <a:rPr lang="ru-RU" sz="3200" b="1" dirty="0" err="1" smtClean="0">
                <a:solidFill>
                  <a:prstClr val="black"/>
                </a:solidFill>
              </a:rPr>
              <a:t>свісцячы</a:t>
            </a:r>
            <a:endParaRPr lang="ru-RU" sz="3200" b="1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ru-RU" sz="3200" b="1" u="sng" dirty="0" smtClean="0">
                <a:solidFill>
                  <a:prstClr val="black"/>
                </a:solidFill>
              </a:rPr>
              <a:t>[э] – </a:t>
            </a:r>
            <a:r>
              <a:rPr lang="ru-RU" sz="3200" b="1" u="sng" dirty="0" err="1" smtClean="0">
                <a:solidFill>
                  <a:prstClr val="black"/>
                </a:solidFill>
              </a:rPr>
              <a:t>галосны</a:t>
            </a:r>
            <a:r>
              <a:rPr lang="ru-RU" sz="3200" b="1" u="sng" dirty="0" smtClean="0">
                <a:solidFill>
                  <a:prstClr val="black"/>
                </a:solidFill>
              </a:rPr>
              <a:t> </a:t>
            </a:r>
            <a:r>
              <a:rPr lang="ru-RU" sz="3200" b="1" dirty="0" err="1" smtClean="0">
                <a:solidFill>
                  <a:prstClr val="black"/>
                </a:solidFill>
              </a:rPr>
              <a:t>ненаціскны</a:t>
            </a:r>
            <a:endParaRPr lang="ru-RU" sz="3200" b="1" dirty="0" smtClean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be-BY" sz="3200" b="1" dirty="0" smtClean="0">
                <a:solidFill>
                  <a:prstClr val="black"/>
                </a:solidFill>
              </a:rPr>
              <a:t>7 гукаў</a:t>
            </a:r>
            <a:endParaRPr lang="ru-RU" sz="3200" b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002981" y="1499616"/>
            <a:ext cx="1537855" cy="4809744"/>
          </a:xfrm>
        </p:spPr>
        <p:txBody>
          <a:bodyPr>
            <a:normAutofit lnSpcReduction="10000"/>
          </a:bodyPr>
          <a:lstStyle/>
          <a:p>
            <a:r>
              <a:rPr lang="be-BY" sz="3200" b="1" dirty="0"/>
              <a:t>п</a:t>
            </a:r>
            <a:endParaRPr lang="be-BY" sz="3200" b="1" dirty="0" smtClean="0"/>
          </a:p>
          <a:p>
            <a:r>
              <a:rPr lang="be-BY" sz="3200" b="1" dirty="0"/>
              <a:t>я</a:t>
            </a:r>
            <a:endParaRPr lang="be-BY" sz="3200" b="1" dirty="0" smtClean="0"/>
          </a:p>
          <a:p>
            <a:r>
              <a:rPr lang="be-BY" sz="3200" b="1" dirty="0"/>
              <a:t>ш</a:t>
            </a:r>
            <a:endParaRPr lang="be-BY" sz="3200" b="1" dirty="0" smtClean="0"/>
          </a:p>
          <a:p>
            <a:r>
              <a:rPr lang="be-BY" sz="3200" b="1" dirty="0"/>
              <a:t>ч</a:t>
            </a:r>
            <a:endParaRPr lang="be-BY" sz="3200" b="1" dirty="0" smtClean="0"/>
          </a:p>
          <a:p>
            <a:r>
              <a:rPr lang="be-BY" sz="3200" b="1" dirty="0"/>
              <a:t>о</a:t>
            </a:r>
            <a:endParaRPr lang="be-BY" sz="3200" b="1" dirty="0" smtClean="0"/>
          </a:p>
          <a:p>
            <a:r>
              <a:rPr lang="be-BY" sz="3200" b="1" dirty="0"/>
              <a:t>ц</a:t>
            </a:r>
            <a:endParaRPr lang="be-BY" sz="3200" b="1" dirty="0" smtClean="0"/>
          </a:p>
          <a:p>
            <a:r>
              <a:rPr lang="be-BY" sz="3200" b="1" u="sng" dirty="0"/>
              <a:t>е</a:t>
            </a:r>
            <a:r>
              <a:rPr lang="be-BY" sz="3200" b="1" u="sng" dirty="0" smtClean="0"/>
              <a:t>     </a:t>
            </a:r>
          </a:p>
          <a:p>
            <a:r>
              <a:rPr lang="be-BY" sz="3200" b="1" dirty="0" smtClean="0"/>
              <a:t>7 літар</a:t>
            </a:r>
          </a:p>
        </p:txBody>
      </p:sp>
    </p:spTree>
    <p:extLst>
      <p:ext uri="{BB962C8B-B14F-4D97-AF65-F5344CB8AC3E}">
        <p14:creationId xmlns:p14="http://schemas.microsoft.com/office/powerpoint/2010/main" val="473412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</TotalTime>
  <Words>135</Words>
  <Application>Microsoft Office PowerPoint</Application>
  <PresentationFormat>Широкоэкранный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Calibri</vt:lpstr>
      <vt:lpstr>Tw Cen MT</vt:lpstr>
      <vt:lpstr>Tw Cen MT Condensed</vt:lpstr>
      <vt:lpstr>Wingdings 3</vt:lpstr>
      <vt:lpstr>Интеграл</vt:lpstr>
      <vt:lpstr>Правер сябе!   </vt:lpstr>
      <vt:lpstr>Пра што размова?</vt:lpstr>
      <vt:lpstr>Пяшчоце – пя-шчо-це (3 склады)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Правер сябе!   </dc:title>
  <dc:creator>ayalen7@gmail.com</dc:creator>
  <cp:lastModifiedBy>ayalen7@gmail.com</cp:lastModifiedBy>
  <cp:revision>3</cp:revision>
  <dcterms:created xsi:type="dcterms:W3CDTF">2022-04-06T03:47:56Z</dcterms:created>
  <dcterms:modified xsi:type="dcterms:W3CDTF">2022-04-06T04:06:57Z</dcterms:modified>
</cp:coreProperties>
</file>