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8" r:id="rId4"/>
    <p:sldId id="259" r:id="rId5"/>
    <p:sldId id="273" r:id="rId6"/>
    <p:sldId id="262" r:id="rId7"/>
    <p:sldId id="272" r:id="rId8"/>
    <p:sldId id="264" r:id="rId9"/>
    <p:sldId id="279" r:id="rId10"/>
    <p:sldId id="257" r:id="rId11"/>
    <p:sldId id="280" r:id="rId12"/>
    <p:sldId id="261" r:id="rId13"/>
  </p:sldIdLst>
  <p:sldSz cx="18288000" cy="10287000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78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212" y="3410951"/>
            <a:ext cx="16417574" cy="212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4F0D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4F0D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615438" y="4890646"/>
            <a:ext cx="12672695" cy="5396865"/>
          </a:xfrm>
          <a:custGeom>
            <a:avLst/>
            <a:gdLst/>
            <a:ahLst/>
            <a:cxnLst/>
            <a:rect l="l" t="t" r="r" b="b"/>
            <a:pathLst>
              <a:path w="12672694" h="5396865">
                <a:moveTo>
                  <a:pt x="12672560" y="5396352"/>
                </a:moveTo>
                <a:lnTo>
                  <a:pt x="0" y="5396352"/>
                </a:lnTo>
                <a:lnTo>
                  <a:pt x="0" y="0"/>
                </a:lnTo>
                <a:lnTo>
                  <a:pt x="12672560" y="0"/>
                </a:lnTo>
                <a:lnTo>
                  <a:pt x="12672560" y="5396352"/>
                </a:lnTo>
                <a:close/>
              </a:path>
            </a:pathLst>
          </a:custGeom>
          <a:solidFill>
            <a:srgbClr val="628B80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1413712" cy="926091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365078" y="1028711"/>
            <a:ext cx="6896100" cy="7124700"/>
          </a:xfrm>
          <a:custGeom>
            <a:avLst/>
            <a:gdLst/>
            <a:ahLst/>
            <a:cxnLst/>
            <a:rect l="l" t="t" r="r" b="b"/>
            <a:pathLst>
              <a:path w="6896100" h="7124700">
                <a:moveTo>
                  <a:pt x="6896099" y="7124699"/>
                </a:moveTo>
                <a:lnTo>
                  <a:pt x="0" y="7124699"/>
                </a:lnTo>
                <a:lnTo>
                  <a:pt x="0" y="0"/>
                </a:lnTo>
                <a:lnTo>
                  <a:pt x="6896099" y="0"/>
                </a:lnTo>
                <a:lnTo>
                  <a:pt x="6896099" y="7124699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4F0D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1010" y="-49807"/>
            <a:ext cx="14485978" cy="364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4F0D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0463" y="4457946"/>
            <a:ext cx="13987072" cy="274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6363" y="9258300"/>
            <a:ext cx="7562215" cy="1028700"/>
          </a:xfrm>
          <a:custGeom>
            <a:avLst/>
            <a:gdLst/>
            <a:ahLst/>
            <a:cxnLst/>
            <a:rect l="l" t="t" r="r" b="b"/>
            <a:pathLst>
              <a:path w="7562215" h="1028700">
                <a:moveTo>
                  <a:pt x="0" y="1028699"/>
                </a:moveTo>
                <a:lnTo>
                  <a:pt x="7561635" y="1028699"/>
                </a:lnTo>
                <a:lnTo>
                  <a:pt x="7561635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628B80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6363" y="0"/>
            <a:ext cx="7562215" cy="1028700"/>
          </a:xfrm>
          <a:custGeom>
            <a:avLst/>
            <a:gdLst/>
            <a:ahLst/>
            <a:cxnLst/>
            <a:rect l="l" t="t" r="r" b="b"/>
            <a:pathLst>
              <a:path w="7562215" h="1028700">
                <a:moveTo>
                  <a:pt x="0" y="1028700"/>
                </a:moveTo>
                <a:lnTo>
                  <a:pt x="7561635" y="1028700"/>
                </a:lnTo>
                <a:lnTo>
                  <a:pt x="7561635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628B80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58249"/>
            <a:ext cx="18288000" cy="9372600"/>
            <a:chOff x="0" y="458249"/>
            <a:chExt cx="18288000" cy="9372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8249"/>
              <a:ext cx="10254056" cy="93725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0269" y="1028700"/>
              <a:ext cx="14008100" cy="8229600"/>
            </a:xfrm>
            <a:custGeom>
              <a:avLst/>
              <a:gdLst/>
              <a:ahLst/>
              <a:cxnLst/>
              <a:rect l="l" t="t" r="r" b="b"/>
              <a:pathLst>
                <a:path w="14008100" h="8229600">
                  <a:moveTo>
                    <a:pt x="0" y="0"/>
                  </a:moveTo>
                  <a:lnTo>
                    <a:pt x="14007729" y="0"/>
                  </a:lnTo>
                  <a:lnTo>
                    <a:pt x="14007729" y="8229599"/>
                  </a:lnTo>
                  <a:lnTo>
                    <a:pt x="0" y="8229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B80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57800" y="2749941"/>
            <a:ext cx="12496800" cy="453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0" spc="-300" dirty="0" err="1" smtClean="0">
                <a:solidFill>
                  <a:srgbClr val="F4F0D9"/>
                </a:solidFill>
                <a:latin typeface="Lucida Sans Unicode"/>
                <a:cs typeface="Lucida Sans Unicode"/>
              </a:rPr>
              <a:t>Жыццёвы</a:t>
            </a:r>
            <a:r>
              <a:rPr lang="ru-RU" sz="12000" spc="-300" dirty="0" smtClean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12000" spc="-300" dirty="0">
                <a:solidFill>
                  <a:srgbClr val="F4F0D9"/>
                </a:solidFill>
                <a:latin typeface="Lucida Sans Unicode"/>
                <a:cs typeface="Lucida Sans Unicode"/>
              </a:rPr>
              <a:t>шлях </a:t>
            </a:r>
            <a:r>
              <a:rPr lang="ru-RU" sz="12000" spc="-300" dirty="0" err="1" smtClean="0">
                <a:solidFill>
                  <a:srgbClr val="F4F0D9"/>
                </a:solidFill>
                <a:latin typeface="Lucida Sans Unicode"/>
                <a:cs typeface="Lucida Sans Unicode"/>
              </a:rPr>
              <a:t>Георгія</a:t>
            </a:r>
            <a:r>
              <a:rPr lang="ru-RU" sz="12000" spc="-300" dirty="0" smtClean="0">
                <a:solidFill>
                  <a:srgbClr val="F4F0D9"/>
                </a:solidFill>
                <a:latin typeface="Lucida Sans Unicode"/>
                <a:cs typeface="Lucida Sans Unicode"/>
              </a:rPr>
              <a:t> Марчука</a:t>
            </a:r>
            <a:endParaRPr sz="1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25"/>
              </a:spcBef>
            </a:pP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87941" y="8487410"/>
            <a:ext cx="3418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err="1">
                <a:latin typeface="Lucida Sans Unicode"/>
                <a:cs typeface="Lucida Sans Unicode"/>
              </a:rPr>
              <a:t>Буднік</a:t>
            </a:r>
            <a:r>
              <a:rPr lang="ru-RU" sz="3200" dirty="0">
                <a:latin typeface="Lucida Sans Unicode"/>
                <a:cs typeface="Lucida Sans Unicode"/>
              </a:rPr>
              <a:t> </a:t>
            </a:r>
            <a:r>
              <a:rPr lang="ru-RU" sz="3200" dirty="0" err="1">
                <a:latin typeface="Lucida Sans Unicode"/>
                <a:cs typeface="Lucida Sans Unicode"/>
              </a:rPr>
              <a:t>Ксеніі</a:t>
            </a:r>
            <a:r>
              <a:rPr lang="ru-RU" sz="3200" dirty="0">
                <a:latin typeface="Lucida Sans Unicode"/>
                <a:cs typeface="Lucida Sans Unicode"/>
              </a:rPr>
              <a:t> </a:t>
            </a:r>
            <a:endParaRPr sz="3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250" y="2142678"/>
            <a:ext cx="7486650" cy="6001643"/>
          </a:xfrm>
          <a:prstGeom prst="rect">
            <a:avLst/>
          </a:prstGeom>
          <a:solidFill>
            <a:srgbClr val="F4F0D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671195">
              <a:lnSpc>
                <a:spcPct val="100000"/>
              </a:lnSpc>
              <a:spcBef>
                <a:spcPts val="5"/>
              </a:spcBef>
            </a:pP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За  45 </a:t>
            </a:r>
            <a:r>
              <a:rPr lang="ru-RU" sz="44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гадоў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4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літаратурнай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4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творчасці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4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напісаў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:</a:t>
            </a:r>
          </a:p>
          <a:p>
            <a:pPr marL="1242695" indent="-5715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8 </a:t>
            </a:r>
            <a:r>
              <a:rPr lang="ru-RU" sz="44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раманаў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, </a:t>
            </a:r>
          </a:p>
          <a:p>
            <a:pPr marL="1242695" indent="-5715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100 навел, </a:t>
            </a:r>
          </a:p>
          <a:p>
            <a:pPr marL="1242695" indent="-5715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60 казак, </a:t>
            </a:r>
          </a:p>
          <a:p>
            <a:pPr marL="1242695" indent="-5715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50 </a:t>
            </a:r>
            <a:r>
              <a:rPr lang="ru-RU" sz="44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п’ес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,</a:t>
            </a:r>
          </a:p>
          <a:p>
            <a:pPr marL="1242695" indent="-5715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каля 500 </a:t>
            </a:r>
            <a:r>
              <a:rPr lang="ru-RU" sz="44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афарызмаў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7800" y="5711367"/>
            <a:ext cx="1238249" cy="4575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793" y="770803"/>
            <a:ext cx="8454313" cy="72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72600" y="571500"/>
            <a:ext cx="8191499" cy="8648521"/>
          </a:xfrm>
          <a:prstGeom prst="rect">
            <a:avLst/>
          </a:prstGeom>
          <a:solidFill>
            <a:srgbClr val="F4F0D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671195">
              <a:lnSpc>
                <a:spcPct val="100000"/>
              </a:lnSpc>
              <a:spcBef>
                <a:spcPts val="5"/>
              </a:spcBef>
            </a:pP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Акрамя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актыўнай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творчай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дзейнасці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,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Георгій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Марчук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плённа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працаваў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на розных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адказных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пасадах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: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быў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загадчыкам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літаратурнай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часткі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Тэатра-студыі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кінаакцёра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,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дырэктарам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выдавецтва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«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Мастацкая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літаратура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»,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сакратаром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Саюза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пісьменнікаў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Беларусі</a:t>
            </a:r>
            <a:r>
              <a:rPr lang="ru-RU" sz="4000" spc="35" dirty="0" smtClean="0">
                <a:solidFill>
                  <a:srgbClr val="628B80"/>
                </a:solidFill>
                <a:latin typeface="Lucida Sans Unicode"/>
                <a:cs typeface="Lucida Sans Unicode"/>
              </a:rPr>
              <a:t>.</a:t>
            </a:r>
            <a:endParaRPr lang="ru-RU" sz="4000" spc="35" dirty="0">
              <a:solidFill>
                <a:srgbClr val="628B80"/>
              </a:solidFill>
              <a:latin typeface="Lucida Sans Unicode"/>
              <a:cs typeface="Lucida Sans Unicode"/>
            </a:endParaRPr>
          </a:p>
          <a:p>
            <a:pPr marL="671195">
              <a:lnSpc>
                <a:spcPct val="100000"/>
              </a:lnSpc>
              <a:spcBef>
                <a:spcPts val="5"/>
              </a:spcBef>
            </a:pP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Жыве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мастак слова ў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Мінску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,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актыўна</a:t>
            </a:r>
            <a:r>
              <a:rPr lang="ru-RU" sz="40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4000" spc="35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працуе</a:t>
            </a:r>
            <a:r>
              <a:rPr lang="ru-RU" sz="4400" spc="35" dirty="0">
                <a:solidFill>
                  <a:srgbClr val="628B80"/>
                </a:solidFill>
                <a:latin typeface="Lucida Sans Unicode"/>
                <a:cs typeface="Lucida Sans Unicode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7800" y="5711367"/>
            <a:ext cx="1238249" cy="4575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1" y="1129500"/>
            <a:ext cx="9212339" cy="80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36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4717613"/>
            <a:ext cx="17259299" cy="4543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790700"/>
            <a:ext cx="11923632" cy="109837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65"/>
              </a:spcBef>
            </a:pPr>
            <a:r>
              <a:rPr lang="ru-RU" sz="11500" spc="-150" dirty="0" err="1">
                <a:latin typeface="Lucida Sans Unicode"/>
                <a:cs typeface="Lucida Sans Unicode"/>
              </a:rPr>
              <a:t>Дзякуй</a:t>
            </a:r>
            <a:r>
              <a:rPr lang="ru-RU" sz="11500" spc="-150" dirty="0">
                <a:latin typeface="Lucida Sans Unicode"/>
                <a:cs typeface="Lucida Sans Unicode"/>
              </a:rPr>
              <a:t> за </a:t>
            </a:r>
            <a:r>
              <a:rPr lang="ru-RU" sz="11500" spc="-150" dirty="0" err="1">
                <a:latin typeface="Lucida Sans Unicode"/>
                <a:cs typeface="Lucida Sans Unicode"/>
              </a:rPr>
              <a:t>ўвагу</a:t>
            </a:r>
            <a:endParaRPr sz="11500" dirty="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90108"/>
            <a:ext cx="4842185" cy="4896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749754" y="3"/>
            <a:ext cx="4538345" cy="10287000"/>
          </a:xfrm>
          <a:custGeom>
            <a:avLst/>
            <a:gdLst/>
            <a:ahLst/>
            <a:cxnLst/>
            <a:rect l="l" t="t" r="r" b="b"/>
            <a:pathLst>
              <a:path w="4538344" h="10287000">
                <a:moveTo>
                  <a:pt x="4538245" y="10286996"/>
                </a:moveTo>
                <a:lnTo>
                  <a:pt x="0" y="10286996"/>
                </a:lnTo>
                <a:lnTo>
                  <a:pt x="0" y="0"/>
                </a:lnTo>
                <a:lnTo>
                  <a:pt x="4538245" y="0"/>
                </a:lnTo>
                <a:lnTo>
                  <a:pt x="4538245" y="10286996"/>
                </a:lnTo>
                <a:close/>
              </a:path>
            </a:pathLst>
          </a:custGeom>
          <a:solidFill>
            <a:srgbClr val="628B80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5777" y="318427"/>
            <a:ext cx="7071070" cy="9650078"/>
          </a:xfrm>
          <a:prstGeom prst="rect">
            <a:avLst/>
          </a:prstGeom>
          <a:solidFill>
            <a:srgbClr val="628B8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696595" marR="1080135">
              <a:lnSpc>
                <a:spcPct val="125000"/>
              </a:lnSpc>
              <a:spcBef>
                <a:spcPts val="5"/>
              </a:spcBef>
            </a:pP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Георгій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Васільевіч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Марчук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нарадзіўся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1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студзеня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1947 года ў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Давыд-Гарадку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. «У той год, —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згадвае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пісьменнік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, —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майму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дзеду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Змітру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Асколка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было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пяцьдзясят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дзевяць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гадоў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, бабе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Насці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—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пяцьдзясят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пяць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,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маці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—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Марыі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Марчук —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дваццаць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чатыры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гады. Я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быў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першым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і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адзіным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дзіцём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,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якое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нарадзілася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ў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нашай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старой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хаце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 ля </a:t>
            </a:r>
            <a:r>
              <a:rPr lang="ru-RU" sz="3000" spc="-15" dirty="0" err="1">
                <a:solidFill>
                  <a:srgbClr val="F4F0D9"/>
                </a:solidFill>
                <a:latin typeface="Tahoma"/>
                <a:cs typeface="Tahoma"/>
              </a:rPr>
              <a:t>касцёла</a:t>
            </a:r>
            <a:r>
              <a:rPr lang="ru-RU" sz="3000" spc="-15" dirty="0">
                <a:solidFill>
                  <a:srgbClr val="F4F0D9"/>
                </a:solidFill>
                <a:latin typeface="Tahoma"/>
                <a:cs typeface="Tahoma"/>
              </a:rPr>
              <a:t>. </a:t>
            </a:r>
            <a:r>
              <a:rPr lang="ru-RU" sz="3000" spc="-15" dirty="0" smtClean="0">
                <a:solidFill>
                  <a:srgbClr val="F4F0D9"/>
                </a:solidFill>
                <a:latin typeface="Tahoma"/>
                <a:cs typeface="Tahoma"/>
              </a:rPr>
              <a:t>З </a:t>
            </a:r>
            <a:r>
              <a:rPr lang="ru-RU" sz="3000" spc="-15" dirty="0" err="1" smtClean="0">
                <a:solidFill>
                  <a:srgbClr val="F4F0D9"/>
                </a:solidFill>
                <a:latin typeface="Tahoma"/>
                <a:cs typeface="Tahoma"/>
              </a:rPr>
              <a:t>вадою</a:t>
            </a:r>
            <a:r>
              <a:rPr lang="ru-RU" sz="3000" spc="-15" dirty="0" smtClean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 smtClean="0">
                <a:solidFill>
                  <a:srgbClr val="F4F0D9"/>
                </a:solidFill>
                <a:latin typeface="Tahoma"/>
                <a:cs typeface="Tahoma"/>
              </a:rPr>
              <a:t>звязана</a:t>
            </a:r>
            <a:r>
              <a:rPr lang="ru-RU" sz="3000" spc="-15" dirty="0" smtClean="0">
                <a:solidFill>
                  <a:srgbClr val="F4F0D9"/>
                </a:solidFill>
                <a:latin typeface="Tahoma"/>
                <a:cs typeface="Tahoma"/>
              </a:rPr>
              <a:t> і мая першая </a:t>
            </a:r>
            <a:r>
              <a:rPr lang="ru-RU" sz="3000" spc="-15" dirty="0" err="1" smtClean="0">
                <a:solidFill>
                  <a:srgbClr val="F4F0D9"/>
                </a:solidFill>
                <a:latin typeface="Tahoma"/>
                <a:cs typeface="Tahoma"/>
              </a:rPr>
              <a:t>сур’ёзная</a:t>
            </a:r>
            <a:r>
              <a:rPr lang="ru-RU" sz="3000" spc="-15" dirty="0" smtClean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 smtClean="0">
                <a:solidFill>
                  <a:srgbClr val="F4F0D9"/>
                </a:solidFill>
                <a:latin typeface="Tahoma"/>
                <a:cs typeface="Tahoma"/>
              </a:rPr>
              <a:t>хвароба</a:t>
            </a:r>
            <a:r>
              <a:rPr lang="ru-RU" sz="3000" spc="-15" dirty="0" smtClean="0">
                <a:solidFill>
                  <a:srgbClr val="F4F0D9"/>
                </a:solidFill>
                <a:latin typeface="Tahoma"/>
                <a:cs typeface="Tahoma"/>
              </a:rPr>
              <a:t> — </a:t>
            </a:r>
            <a:r>
              <a:rPr lang="ru-RU" sz="3000" spc="-15" dirty="0" err="1" smtClean="0">
                <a:solidFill>
                  <a:srgbClr val="F4F0D9"/>
                </a:solidFill>
                <a:latin typeface="Tahoma"/>
                <a:cs typeface="Tahoma"/>
              </a:rPr>
              <a:t>сухі</a:t>
            </a:r>
            <a:r>
              <a:rPr lang="ru-RU" sz="3000" spc="-15" dirty="0" smtClean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000" spc="-15" dirty="0" err="1" smtClean="0">
                <a:solidFill>
                  <a:srgbClr val="F4F0D9"/>
                </a:solidFill>
                <a:latin typeface="Tahoma"/>
                <a:cs typeface="Tahoma"/>
              </a:rPr>
              <a:t>плеўрыт</a:t>
            </a:r>
            <a:r>
              <a:rPr lang="ru-RU" sz="3000" spc="-15" dirty="0" smtClean="0">
                <a:solidFill>
                  <a:srgbClr val="F4F0D9"/>
                </a:solidFill>
                <a:latin typeface="Tahoma"/>
                <a:cs typeface="Tahoma"/>
              </a:rPr>
              <a:t>».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18427"/>
            <a:ext cx="7991475" cy="952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"/>
            <a:ext cx="16235044" cy="9258300"/>
            <a:chOff x="1028700" y="1"/>
            <a:chExt cx="16235044" cy="9258300"/>
          </a:xfrm>
        </p:grpSpPr>
        <p:sp>
          <p:nvSpPr>
            <p:cNvPr id="3" name="object 3"/>
            <p:cNvSpPr/>
            <p:nvPr/>
          </p:nvSpPr>
          <p:spPr>
            <a:xfrm>
              <a:off x="4128149" y="1"/>
              <a:ext cx="13134975" cy="7825105"/>
            </a:xfrm>
            <a:custGeom>
              <a:avLst/>
              <a:gdLst/>
              <a:ahLst/>
              <a:cxnLst/>
              <a:rect l="l" t="t" r="r" b="b"/>
              <a:pathLst>
                <a:path w="13134975" h="7825105">
                  <a:moveTo>
                    <a:pt x="0" y="0"/>
                  </a:moveTo>
                  <a:lnTo>
                    <a:pt x="13134974" y="0"/>
                  </a:lnTo>
                  <a:lnTo>
                    <a:pt x="13134974" y="7824620"/>
                  </a:lnTo>
                  <a:lnTo>
                    <a:pt x="0" y="7824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B80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700" y="1028701"/>
              <a:ext cx="13134975" cy="8229600"/>
            </a:xfrm>
            <a:custGeom>
              <a:avLst/>
              <a:gdLst/>
              <a:ahLst/>
              <a:cxnLst/>
              <a:rect l="l" t="t" r="r" b="b"/>
              <a:pathLst>
                <a:path w="13134975" h="8229600">
                  <a:moveTo>
                    <a:pt x="13134973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3134973" y="0"/>
                  </a:lnTo>
                  <a:lnTo>
                    <a:pt x="13134973" y="8229599"/>
                  </a:lnTo>
                  <a:close/>
                </a:path>
              </a:pathLst>
            </a:custGeom>
            <a:solidFill>
              <a:srgbClr val="628B80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20948" y="2576280"/>
            <a:ext cx="9915525" cy="5860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Бацькі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будучага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пісьменніка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рана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памерлі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пакінулі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сына на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выхаванне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бабулі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дзядулі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.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Георгій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не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любіў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заставацца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ў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хаце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: «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што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рабіць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са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старымі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дзедам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бабай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—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ён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вечна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шые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чобаты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, а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яна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гаспадарыць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ды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бегае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да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магазіна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каб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пастаяць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у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калейцы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па хлеб, масла, рыбу, крупы, муку, алей,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таму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я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жыў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на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вуліцы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жыў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вуліцай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», —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прыгадвае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35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пісьменнік</a:t>
            </a:r>
            <a:r>
              <a:rPr lang="ru-RU" sz="3800" spc="35" dirty="0">
                <a:solidFill>
                  <a:srgbClr val="F4F0D9"/>
                </a:solidFill>
                <a:latin typeface="Lucida Sans Unicode"/>
                <a:cs typeface="Lucida Sans Unicode"/>
              </a:rPr>
              <a:t>.</a:t>
            </a:r>
            <a:endParaRPr sz="30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85801"/>
            <a:ext cx="18288000" cy="9282430"/>
            <a:chOff x="0" y="685801"/>
            <a:chExt cx="18288000" cy="92824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5801"/>
              <a:ext cx="5698997" cy="1609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9198" y="7824622"/>
              <a:ext cx="7178801" cy="2143124"/>
            </a:xfrm>
            <a:prstGeom prst="rect">
              <a:avLst/>
            </a:prstGeom>
          </p:spPr>
        </p:pic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0823" y="319256"/>
            <a:ext cx="5322465" cy="71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6800" y="1257300"/>
            <a:ext cx="7089140" cy="8089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Пасля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заканчэння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школы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Георгій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паступаў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ва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Усесаюзны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інстытут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кінематаграфіі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, але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спроба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была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няўдалай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.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Прычыну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Георгій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Васільевіч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тлумачыў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ва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ўспамінах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: «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Яшчэ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моцна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трымала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сяброўства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, школа (у нас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быў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на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дзіва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дружны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клас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), і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зноў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жа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ўсё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тыя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ж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хмурыя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,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зацятыя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,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вастрасловыя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дзядзькі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і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цёткі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з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роднай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вуліцы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. Не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прыйшоў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яшчэ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час,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каб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пакінуць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мне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іх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назаўсёды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і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вяртацца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толькі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часам на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іх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пахаванне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альбо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ва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600" spc="-185" dirty="0" err="1">
                <a:solidFill>
                  <a:srgbClr val="F4F0D9"/>
                </a:solidFill>
                <a:latin typeface="Tahoma"/>
                <a:cs typeface="Tahoma"/>
              </a:rPr>
              <a:t>ўспамінах</a:t>
            </a:r>
            <a:r>
              <a:rPr lang="ru-RU" sz="3600" spc="-185" dirty="0">
                <a:solidFill>
                  <a:srgbClr val="F4F0D9"/>
                </a:solidFill>
                <a:latin typeface="Tahoma"/>
                <a:cs typeface="Tahoma"/>
              </a:rPr>
              <a:t>.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2788" y="1601233"/>
            <a:ext cx="1455211" cy="64674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291500"/>
            <a:ext cx="6708255" cy="79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1"/>
            <a:ext cx="11401425" cy="10287000"/>
          </a:xfrm>
          <a:custGeom>
            <a:avLst/>
            <a:gdLst/>
            <a:ahLst/>
            <a:cxnLst/>
            <a:rect l="l" t="t" r="r" b="b"/>
            <a:pathLst>
              <a:path w="11401425" h="10287000">
                <a:moveTo>
                  <a:pt x="0" y="0"/>
                </a:moveTo>
                <a:lnTo>
                  <a:pt x="11401424" y="0"/>
                </a:lnTo>
                <a:lnTo>
                  <a:pt x="11401424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solidFill>
            <a:srgbClr val="628B80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8584" y="1028712"/>
            <a:ext cx="11079480" cy="8229600"/>
          </a:xfrm>
          <a:custGeom>
            <a:avLst/>
            <a:gdLst/>
            <a:ahLst/>
            <a:cxnLst/>
            <a:rect l="l" t="t" r="r" b="b"/>
            <a:pathLst>
              <a:path w="11079480" h="8229600">
                <a:moveTo>
                  <a:pt x="0" y="0"/>
                </a:moveTo>
                <a:lnTo>
                  <a:pt x="11079415" y="0"/>
                </a:lnTo>
                <a:lnTo>
                  <a:pt x="11079415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29359" y="1259178"/>
            <a:ext cx="8837930" cy="7768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885">
              <a:lnSpc>
                <a:spcPct val="107500"/>
              </a:lnSpc>
              <a:spcBef>
                <a:spcPts val="95"/>
              </a:spcBef>
              <a:tabLst>
                <a:tab pos="972819" algn="l"/>
                <a:tab pos="1713230" algn="l"/>
                <a:tab pos="2179320" algn="l"/>
                <a:tab pos="3645535" algn="l"/>
                <a:tab pos="6902450" algn="l"/>
              </a:tabLst>
            </a:pPr>
            <a:r>
              <a:rPr lang="ru-RU" sz="3350" spc="405" dirty="0" err="1" smtClean="0">
                <a:solidFill>
                  <a:srgbClr val="F4F0D9"/>
                </a:solidFill>
                <a:latin typeface="Tahoma"/>
                <a:cs typeface="Tahoma"/>
              </a:rPr>
              <a:t>Працаваў</a:t>
            </a:r>
            <a:r>
              <a:rPr lang="ru-RU" sz="3350" spc="405" dirty="0" smtClean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кіраўніком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драматычнага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гуртка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пры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гарадскім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Доме культуры ў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Давыд-Гарадку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,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потым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два гады —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інструктарам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Столінскага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РДК,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мастацкім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кіраўніком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ансамбля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пры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парку культуры і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адпачынку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ў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горадзе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Століне</a:t>
            </a:r>
            <a:r>
              <a:rPr lang="ru-RU" sz="3350" spc="405" dirty="0" smtClean="0">
                <a:solidFill>
                  <a:srgbClr val="F4F0D9"/>
                </a:solidFill>
                <a:latin typeface="Tahoma"/>
                <a:cs typeface="Tahoma"/>
              </a:rPr>
              <a:t>.</a:t>
            </a:r>
            <a:endParaRPr lang="ru-RU" sz="3350" spc="405" dirty="0">
              <a:solidFill>
                <a:srgbClr val="F4F0D9"/>
              </a:solidFill>
              <a:latin typeface="Tahoma"/>
              <a:cs typeface="Tahoma"/>
            </a:endParaRPr>
          </a:p>
          <a:p>
            <a:pPr marL="12700" marR="349885">
              <a:lnSpc>
                <a:spcPct val="107500"/>
              </a:lnSpc>
              <a:spcBef>
                <a:spcPts val="95"/>
              </a:spcBef>
              <a:tabLst>
                <a:tab pos="972819" algn="l"/>
                <a:tab pos="1713230" algn="l"/>
                <a:tab pos="2179320" algn="l"/>
                <a:tab pos="3645535" algn="l"/>
                <a:tab pos="6902450" algn="l"/>
              </a:tabLst>
            </a:pP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У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гэты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час на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старонках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газеты «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Навіны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Палесся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»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з’яўляюцца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першыя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гумарэскі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,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рэцэнзіі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і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апавяданні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Г. Марчука.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Высокае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мастацтва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ўсё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больш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прыцягвала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пачынаючага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 </a:t>
            </a:r>
            <a:r>
              <a:rPr lang="ru-RU" sz="3350" spc="405" dirty="0" err="1">
                <a:solidFill>
                  <a:srgbClr val="F4F0D9"/>
                </a:solidFill>
                <a:latin typeface="Tahoma"/>
                <a:cs typeface="Tahoma"/>
              </a:rPr>
              <a:t>пісьменніка</a:t>
            </a:r>
            <a:r>
              <a:rPr lang="ru-RU" sz="3350" spc="405" dirty="0">
                <a:solidFill>
                  <a:srgbClr val="F4F0D9"/>
                </a:solidFill>
                <a:latin typeface="Tahoma"/>
                <a:cs typeface="Tahoma"/>
              </a:rPr>
              <a:t>.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33" y="2781300"/>
            <a:ext cx="7323419" cy="51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6000" cy="10287000"/>
          </a:xfrm>
          <a:custGeom>
            <a:avLst/>
            <a:gdLst/>
            <a:ahLst/>
            <a:cxnLst/>
            <a:rect l="l" t="t" r="r" b="b"/>
            <a:pathLst>
              <a:path w="4688840" h="10287000">
                <a:moveTo>
                  <a:pt x="0" y="10286999"/>
                </a:moveTo>
                <a:lnTo>
                  <a:pt x="0" y="0"/>
                </a:lnTo>
                <a:lnTo>
                  <a:pt x="4688677" y="0"/>
                </a:lnTo>
                <a:lnTo>
                  <a:pt x="4688677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0" y="266700"/>
            <a:ext cx="15773400" cy="9271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ts val="453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У 1969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годзе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Георгій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Васільевіч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пераехаў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у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Мінск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ўладкаваўся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на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працу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на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кінастудыю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«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Беларусьфільм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»: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спачатку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адміністратарам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, 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потым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асістэнтам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рэжысёра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аб’яднання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тэлефільмаў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.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Паралельна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з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працай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Г. Марчук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завочна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вучыўся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на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аддзяленні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тэатразнаўства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Беларускага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тэатральна-мастацкага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інстытута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, 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таксама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працягваў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свае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творчыя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спробы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. </a:t>
            </a:r>
          </a:p>
          <a:p>
            <a:pPr marL="584200" indent="-571500">
              <a:lnSpc>
                <a:spcPts val="453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ru-RU" sz="3800" spc="70" dirty="0">
              <a:solidFill>
                <a:srgbClr val="628B80"/>
              </a:solidFill>
              <a:latin typeface="Lucida Sans Unicode"/>
              <a:cs typeface="Lucida Sans Unicode"/>
            </a:endParaRPr>
          </a:p>
          <a:p>
            <a:pPr marL="584200" indent="-571500">
              <a:lnSpc>
                <a:spcPts val="453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У 1973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годзе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ў газетах «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Літаратура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мастацтва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» і «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Чырвоная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змена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»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пісьменнік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надрукаваў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свае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творы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«На шляху да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самастойнасці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» і «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Знаходка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»,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атрымаў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прэмію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на конкурсе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драматургіі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за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аднаактовую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п’есу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. У 1974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годзе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ён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надрукаваў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чарговыя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апавяданні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гумарэскі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,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аналізаваў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тэатральныя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пастаноўкі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паступова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сам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перай­шоў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да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стварэння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невялікіх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аднаактовых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п’ес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,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паехаў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вучыцца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на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Вышэйшыя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курсы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рэжысёраў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і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сцэнарыстаў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 у </a:t>
            </a:r>
            <a:r>
              <a:rPr lang="ru-RU" sz="3800" spc="70" dirty="0" err="1">
                <a:solidFill>
                  <a:srgbClr val="628B80"/>
                </a:solidFill>
                <a:latin typeface="Lucida Sans Unicode"/>
                <a:cs typeface="Lucida Sans Unicode"/>
              </a:rPr>
              <a:t>Маскву</a:t>
            </a:r>
            <a:r>
              <a:rPr lang="ru-RU" sz="3800" spc="70" dirty="0">
                <a:solidFill>
                  <a:srgbClr val="628B80"/>
                </a:solidFill>
                <a:latin typeface="Lucida Sans Unicode"/>
                <a:cs typeface="Lucida Sans Unicode"/>
              </a:rPr>
              <a:t>.</a:t>
            </a: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2673" y="12"/>
            <a:ext cx="4455795" cy="10287000"/>
          </a:xfrm>
          <a:custGeom>
            <a:avLst/>
            <a:gdLst/>
            <a:ahLst/>
            <a:cxnLst/>
            <a:rect l="l" t="t" r="r" b="b"/>
            <a:pathLst>
              <a:path w="4455794" h="10287000">
                <a:moveTo>
                  <a:pt x="4455325" y="10286987"/>
                </a:moveTo>
                <a:lnTo>
                  <a:pt x="0" y="10286987"/>
                </a:lnTo>
                <a:lnTo>
                  <a:pt x="0" y="0"/>
                </a:lnTo>
                <a:lnTo>
                  <a:pt x="4455325" y="0"/>
                </a:lnTo>
                <a:lnTo>
                  <a:pt x="4455325" y="10286987"/>
                </a:lnTo>
                <a:close/>
              </a:path>
            </a:pathLst>
          </a:custGeom>
          <a:solidFill>
            <a:srgbClr val="628B80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12"/>
            <a:ext cx="11175365" cy="8229600"/>
          </a:xfrm>
          <a:custGeom>
            <a:avLst/>
            <a:gdLst/>
            <a:ahLst/>
            <a:cxnLst/>
            <a:rect l="l" t="t" r="r" b="b"/>
            <a:pathLst>
              <a:path w="11175365" h="8229600">
                <a:moveTo>
                  <a:pt x="0" y="0"/>
                </a:moveTo>
                <a:lnTo>
                  <a:pt x="11175167" y="0"/>
                </a:lnTo>
                <a:lnTo>
                  <a:pt x="11175167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628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1237" y="1252944"/>
            <a:ext cx="9728200" cy="781175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spcBef>
                <a:spcPts val="434"/>
              </a:spcBef>
            </a:pP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Асаблівы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поспех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атрымала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п’еса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«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Люцікі-кветачкі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», якая была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пастаўлена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на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сцэне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народнага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тэатра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ў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Мазыры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. «У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гэтага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спектакля, —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адзначае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Г. Марчук, —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акрамя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таго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што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ён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нарадзіў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мяне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натхніў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прымусіў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паверыць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у свае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сілы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прынёс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першую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спакусу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вядомасці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адкрыў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дарогу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на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ўсесаюзныя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і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рэспубліканскія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семінары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маладых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пісьменнікаў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,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аказаўся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на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дзіва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доўгі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(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ён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і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цяпер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жыве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) і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шчаслівы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лёс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. У 1986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годзе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менавіта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за “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Люцікі-кветачкі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”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Мазырскі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народны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тэатр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атрымаў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Гран-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пры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на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тэатральным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фестывалі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аматарскіх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тэатраў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у 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Вільяндзі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 (</a:t>
            </a:r>
            <a:r>
              <a:rPr lang="ru-RU" sz="3600" spc="-110" dirty="0" err="1">
                <a:solidFill>
                  <a:srgbClr val="F4F0D9"/>
                </a:solidFill>
                <a:latin typeface="Lucida Sans Unicode"/>
                <a:cs typeface="Lucida Sans Unicode"/>
              </a:rPr>
              <a:t>Эстонія</a:t>
            </a:r>
            <a:r>
              <a:rPr lang="ru-RU" sz="3600" spc="-110" dirty="0">
                <a:solidFill>
                  <a:srgbClr val="F4F0D9"/>
                </a:solidFill>
                <a:latin typeface="Lucida Sans Unicode"/>
                <a:cs typeface="Lucida Sans Unicode"/>
              </a:rPr>
              <a:t>)».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673" y="1327512"/>
            <a:ext cx="5724000" cy="76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"/>
            <a:ext cx="17262475" cy="10287000"/>
            <a:chOff x="0" y="6"/>
            <a:chExt cx="1726247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028705"/>
              <a:ext cx="17262475" cy="9258300"/>
            </a:xfrm>
            <a:custGeom>
              <a:avLst/>
              <a:gdLst/>
              <a:ahLst/>
              <a:cxnLst/>
              <a:rect l="l" t="t" r="r" b="b"/>
              <a:pathLst>
                <a:path w="17262475" h="9258300">
                  <a:moveTo>
                    <a:pt x="0" y="9258293"/>
                  </a:moveTo>
                  <a:lnTo>
                    <a:pt x="0" y="0"/>
                  </a:lnTo>
                  <a:lnTo>
                    <a:pt x="17262061" y="0"/>
                  </a:lnTo>
                  <a:lnTo>
                    <a:pt x="17262061" y="9258293"/>
                  </a:lnTo>
                  <a:lnTo>
                    <a:pt x="0" y="9258293"/>
                  </a:lnTo>
                  <a:close/>
                </a:path>
              </a:pathLst>
            </a:custGeom>
            <a:solidFill>
              <a:srgbClr val="628B8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699" y="6"/>
              <a:ext cx="6000750" cy="9261475"/>
            </a:xfrm>
            <a:custGeom>
              <a:avLst/>
              <a:gdLst/>
              <a:ahLst/>
              <a:cxnLst/>
              <a:rect l="l" t="t" r="r" b="b"/>
              <a:pathLst>
                <a:path w="6000750" h="9261475">
                  <a:moveTo>
                    <a:pt x="6000749" y="9260847"/>
                  </a:moveTo>
                  <a:lnTo>
                    <a:pt x="0" y="9260847"/>
                  </a:lnTo>
                  <a:lnTo>
                    <a:pt x="0" y="0"/>
                  </a:lnTo>
                  <a:lnTo>
                    <a:pt x="6000749" y="0"/>
                  </a:lnTo>
                  <a:lnTo>
                    <a:pt x="6000749" y="9260847"/>
                  </a:lnTo>
                  <a:close/>
                </a:path>
              </a:pathLst>
            </a:custGeom>
            <a:solidFill>
              <a:srgbClr val="628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96200" y="1790700"/>
            <a:ext cx="9566275" cy="666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«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Крык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на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хутары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», «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Прызнанне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ў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забойстве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» і «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Кветкі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правінцыі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»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складаюць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своеасаблівы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палескі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цыкл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твораў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Г. Марчука, які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ахоплівае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вялікі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 smtClean="0">
                <a:solidFill>
                  <a:srgbClr val="628B80"/>
                </a:solidFill>
                <a:latin typeface="Tahoma"/>
                <a:cs typeface="Tahoma"/>
              </a:rPr>
              <a:t>гістарычны</a:t>
            </a:r>
            <a:r>
              <a:rPr lang="ru-RU" sz="3600" spc="-15" dirty="0" smtClean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 smtClean="0">
                <a:solidFill>
                  <a:srgbClr val="628B80"/>
                </a:solidFill>
                <a:latin typeface="Tahoma"/>
                <a:cs typeface="Tahoma"/>
              </a:rPr>
              <a:t>перыяд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: ад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заходнебеларускага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жыцця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і да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пасляваеннай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рэчаіснасці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.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Аб’ядноўваючым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стрыжнем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раманаў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з’яўляецца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невялікае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палескае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мястэчка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Нырча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, у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якім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даволі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празрыста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акрэсліваецца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родны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пісьменніку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Давыд-Гарадок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.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Суадносна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з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ім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згадваюцца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іншыя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мясціны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Століншчыны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: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Хорск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,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Альшаны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,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Рамель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, </a:t>
            </a:r>
            <a:r>
              <a:rPr lang="ru-RU" sz="3600" spc="-15" dirty="0" err="1">
                <a:solidFill>
                  <a:srgbClr val="628B80"/>
                </a:solidFill>
                <a:latin typeface="Tahoma"/>
                <a:cs typeface="Tahoma"/>
              </a:rPr>
              <a:t>Белавуша</a:t>
            </a:r>
            <a:r>
              <a:rPr lang="ru-RU" sz="3600" spc="-15" dirty="0">
                <a:solidFill>
                  <a:srgbClr val="628B80"/>
                </a:solidFill>
                <a:latin typeface="Tahoma"/>
                <a:cs typeface="Tahoma"/>
              </a:rPr>
              <a:t>, Дубай.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74" y="1028705"/>
            <a:ext cx="5184000" cy="77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90801" y="0"/>
            <a:ext cx="14666518" cy="10287000"/>
          </a:xfrm>
          <a:custGeom>
            <a:avLst/>
            <a:gdLst/>
            <a:ahLst/>
            <a:cxnLst/>
            <a:rect l="l" t="t" r="r" b="b"/>
            <a:pathLst>
              <a:path w="9972675" h="10287000">
                <a:moveTo>
                  <a:pt x="0" y="0"/>
                </a:moveTo>
                <a:lnTo>
                  <a:pt x="9972674" y="0"/>
                </a:lnTo>
                <a:lnTo>
                  <a:pt x="997267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4F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92651" y="705105"/>
            <a:ext cx="8999222" cy="8876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9425" algn="l"/>
              </a:tabLst>
            </a:pP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У 1997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годзе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выйшаў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яго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зборнік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«Хаос».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Гэта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своеасаблівыя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абразкі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малюнкі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зробленыя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з натуры,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падгледжаныя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ў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жыцці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і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асэнсаваныя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на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старонках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кнігі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. У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ёй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пераплятаюцца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вострыя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сюжэты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і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праўда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жыцця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трагедыя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і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гумар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.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Знаходзячыся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на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мяжы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паміж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хаосам і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гармоніяй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чалавек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толькі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сам, на думку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пісьменніка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мае права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зрабіць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выбар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: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ці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ён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будзе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як раб,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служыць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граху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грашам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,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ці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здолее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ўзвысіцца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над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абставінамі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.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Такі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лейтматыў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усёй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кнігі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. Яна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адзначана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як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адна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з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лепшых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кніг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</a:t>
            </a:r>
            <a:r>
              <a:rPr lang="ru-RU" sz="3600" spc="254" dirty="0" err="1">
                <a:solidFill>
                  <a:srgbClr val="628B80"/>
                </a:solidFill>
                <a:latin typeface="Trebuchet MS"/>
                <a:cs typeface="Trebuchet MS"/>
              </a:rPr>
              <a:t>Беларусі</a:t>
            </a:r>
            <a:r>
              <a:rPr lang="ru-RU" sz="3600" spc="254" dirty="0">
                <a:solidFill>
                  <a:srgbClr val="628B80"/>
                </a:solidFill>
                <a:latin typeface="Trebuchet MS"/>
                <a:cs typeface="Trebuchet MS"/>
              </a:rPr>
              <a:t> 1997 года.</a:t>
            </a:r>
            <a:endParaRPr sz="3600" dirty="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705100"/>
            <a:ext cx="1866899" cy="53435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1873" y="600075"/>
            <a:ext cx="5648325" cy="908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F0D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747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Lucida Sans Unicode</vt:lpstr>
      <vt:lpstr>Tahoma</vt:lpstr>
      <vt:lpstr>Times New Roman</vt:lpstr>
      <vt:lpstr>Trebuchet MS</vt:lpstr>
      <vt:lpstr>Wingdings</vt:lpstr>
      <vt:lpstr>Office Theme</vt:lpstr>
      <vt:lpstr>Буднік Ксеніі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1997 годзе выйшаў яго зборнік «Хаос». Гэта своеасаблівыя абразкі, малюнкі, зробленыя з натуры, падгледжаныя ў жыцці і асэнсаваныя на старонках кнігі. У ёй пераплятаюцца вострыя сюжэты і праўда жыцця, трагедыя і гумар. Знаходзячыся на мяжы паміж хаосам і гармоніяй, чалавек толькі сам, на думку пісьменніка, мае права зрабіць выбар: ці ён будзе, як раб, служыць граху, грашам, ці здолее ўзвысіцца над абставінамі. Такі лейтматыў усёй кнігі. Яна адзначана як адна з лепшых кніг Беларусі 1997 года.</vt:lpstr>
      <vt:lpstr>Презентация PowerPoint</vt:lpstr>
      <vt:lpstr>Презентация PowerPoint</vt:lpstr>
      <vt:lpstr>Дзякуй за ўвагу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Business Plan Business Presentation</dc:title>
  <cp:lastModifiedBy>ayalen7@gmail.com</cp:lastModifiedBy>
  <cp:revision>10</cp:revision>
  <cp:lastPrinted>2022-01-19T16:30:36Z</cp:lastPrinted>
  <dcterms:created xsi:type="dcterms:W3CDTF">2022-01-18T18:55:50Z</dcterms:created>
  <dcterms:modified xsi:type="dcterms:W3CDTF">2023-04-03T21:29:17Z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2022-01-18T00:00:00Z</vt:filetime>
  </property>
</Properties>
</file>