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6" r:id="rId2"/>
    <p:sldId id="258" r:id="rId3"/>
    <p:sldId id="277" r:id="rId4"/>
    <p:sldId id="263" r:id="rId5"/>
    <p:sldId id="264" r:id="rId6"/>
    <p:sldId id="259" r:id="rId7"/>
    <p:sldId id="265" r:id="rId8"/>
    <p:sldId id="262" r:id="rId9"/>
    <p:sldId id="266" r:id="rId10"/>
    <p:sldId id="267" r:id="rId11"/>
    <p:sldId id="268" r:id="rId12"/>
    <p:sldId id="260" r:id="rId13"/>
    <p:sldId id="285" r:id="rId14"/>
    <p:sldId id="269" r:id="rId15"/>
    <p:sldId id="270" r:id="rId16"/>
    <p:sldId id="271" r:id="rId17"/>
    <p:sldId id="272" r:id="rId18"/>
    <p:sldId id="286" r:id="rId19"/>
    <p:sldId id="284" r:id="rId20"/>
    <p:sldId id="273" r:id="rId21"/>
    <p:sldId id="274" r:id="rId22"/>
    <p:sldId id="281" r:id="rId23"/>
    <p:sldId id="257" r:id="rId24"/>
    <p:sldId id="282" r:id="rId25"/>
    <p:sldId id="279" r:id="rId26"/>
    <p:sldId id="290" r:id="rId27"/>
    <p:sldId id="287" r:id="rId28"/>
    <p:sldId id="289" r:id="rId29"/>
    <p:sldId id="288" r:id="rId30"/>
    <p:sldId id="291" r:id="rId31"/>
    <p:sldId id="283" r:id="rId32"/>
    <p:sldId id="275" r:id="rId33"/>
    <p:sldId id="294" r:id="rId34"/>
    <p:sldId id="293" r:id="rId35"/>
    <p:sldId id="280" r:id="rId36"/>
    <p:sldId id="29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81FF"/>
    <a:srgbClr val="FF7C80"/>
    <a:srgbClr val="EFF35B"/>
    <a:srgbClr val="FCC0DD"/>
    <a:srgbClr val="FFA7A9"/>
    <a:srgbClr val="5EF05E"/>
    <a:srgbClr val="F47F6C"/>
    <a:srgbClr val="FFBA75"/>
    <a:srgbClr val="FBA7CF"/>
    <a:srgbClr val="FAC3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100" d="100"/>
          <a:sy n="100" d="100"/>
        </p:scale>
        <p:origin x="-288" y="1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B207D-9F5F-467C-AA3D-7FF6DD45E963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25E55-CC09-4272-9307-5DD120D98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CC6-691E-441D-90BC-C5D019DFC833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25B7-B41E-414D-9500-4D2392B20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CC6-691E-441D-90BC-C5D019DFC833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25B7-B41E-414D-9500-4D2392B20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CC6-691E-441D-90BC-C5D019DFC833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25B7-B41E-414D-9500-4D2392B20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CC6-691E-441D-90BC-C5D019DFC833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25B7-B41E-414D-9500-4D2392B20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CC6-691E-441D-90BC-C5D019DFC833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25B7-B41E-414D-9500-4D2392B20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CC6-691E-441D-90BC-C5D019DFC833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25B7-B41E-414D-9500-4D2392B20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CC6-691E-441D-90BC-C5D019DFC833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25B7-B41E-414D-9500-4D2392B20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CC6-691E-441D-90BC-C5D019DFC833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25B7-B41E-414D-9500-4D2392B20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CC6-691E-441D-90BC-C5D019DFC833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25B7-B41E-414D-9500-4D2392B20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CC6-691E-441D-90BC-C5D019DFC833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25B7-B41E-414D-9500-4D2392B20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0CC6-691E-441D-90BC-C5D019DFC833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25B7-B41E-414D-9500-4D2392B20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00CC6-691E-441D-90BC-C5D019DFC833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A25B7-B41E-414D-9500-4D2392B20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12" Type="http://schemas.openxmlformats.org/officeDocument/2006/relationships/image" Target="../media/image72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1.jpeg"/><Relationship Id="rId5" Type="http://schemas.openxmlformats.org/officeDocument/2006/relationships/image" Target="../media/image66.jpe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www.detektiv.by/files/images/Still0609_0001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188640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Янка Купала</a:t>
            </a:r>
            <a:endParaRPr lang="ru-RU" sz="66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2571744"/>
            <a:ext cx="53578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dirty="0" smtClean="0"/>
              <a:t>Сапраўднае прозвішча: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3200" i="1" dirty="0" err="1" smtClean="0"/>
              <a:t>Луцэвіч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Іван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Дамінікавіч</a:t>
            </a:r>
            <a:endParaRPr lang="ru-RU" sz="3200" i="1" dirty="0" smtClean="0"/>
          </a:p>
          <a:p>
            <a:r>
              <a:rPr lang="be-BY" sz="2400" i="1" dirty="0" smtClean="0"/>
              <a:t>Нарадзіўся </a:t>
            </a:r>
            <a:r>
              <a:rPr lang="be-BY" sz="3200" i="1" dirty="0" smtClean="0"/>
              <a:t>7 ліпеня 1882 года </a:t>
            </a:r>
            <a:endParaRPr lang="be-BY" sz="2400" i="1" dirty="0" smtClean="0"/>
          </a:p>
          <a:p>
            <a:r>
              <a:rPr lang="be-BY" sz="2400" dirty="0" smtClean="0"/>
              <a:t>(па новаму стылю) у самым цэнтры Беларусі, пад Мінскам, у фальварку Вязынка.</a:t>
            </a:r>
          </a:p>
        </p:txBody>
      </p:sp>
      <p:pic>
        <p:nvPicPr>
          <p:cNvPr id="6" name="Рисунок 5" descr="Изображение 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340768"/>
            <a:ext cx="3825185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pala_fo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2376264" cy="36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55776" y="188640"/>
            <a:ext cx="39664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6600" b="1" dirty="0" smtClean="0">
                <a:ln w="9525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Творчасць</a:t>
            </a:r>
            <a:endParaRPr lang="ru-RU" sz="6600" b="1" dirty="0">
              <a:ln w="9525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556792"/>
            <a:ext cx="1872208" cy="504056"/>
          </a:xfrm>
          <a:prstGeom prst="rect">
            <a:avLst/>
          </a:prstGeom>
          <a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200" dirty="0" smtClean="0">
                <a:solidFill>
                  <a:schemeClr val="tx1"/>
                </a:solidFill>
              </a:rPr>
              <a:t>Вершы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780928"/>
            <a:ext cx="1800200" cy="432048"/>
          </a:xfrm>
          <a:prstGeom prst="rect">
            <a:avLst/>
          </a:prstGeom>
          <a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200" dirty="0" smtClean="0">
                <a:solidFill>
                  <a:schemeClr val="tx1"/>
                </a:solidFill>
              </a:rPr>
              <a:t>напоўнены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4293096"/>
            <a:ext cx="1872208" cy="576064"/>
          </a:xfrm>
          <a:prstGeom prst="rect">
            <a:avLst/>
          </a:prstGeom>
          <a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200" dirty="0" smtClean="0">
                <a:solidFill>
                  <a:schemeClr val="tx1"/>
                </a:solidFill>
              </a:rPr>
              <a:t>за свой народ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5733256"/>
            <a:ext cx="1800200" cy="432048"/>
          </a:xfrm>
          <a:prstGeom prst="rect">
            <a:avLst/>
          </a:prstGeom>
          <a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200" dirty="0" smtClean="0">
                <a:solidFill>
                  <a:schemeClr val="tx1"/>
                </a:solidFill>
              </a:rPr>
              <a:t>за мову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293096"/>
            <a:ext cx="2016224" cy="792088"/>
          </a:xfrm>
          <a:prstGeom prst="rect">
            <a:avLst/>
          </a:prstGeom>
          <a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200" dirty="0" smtClean="0">
                <a:solidFill>
                  <a:schemeClr val="tx1"/>
                </a:solidFill>
              </a:rPr>
              <a:t>болем за Бацькаўшчыну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5661248"/>
            <a:ext cx="2160240" cy="648072"/>
          </a:xfrm>
          <a:prstGeom prst="rect">
            <a:avLst/>
          </a:prstGeom>
          <a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200" dirty="0" smtClean="0">
                <a:solidFill>
                  <a:schemeClr val="tx1"/>
                </a:solidFill>
              </a:rPr>
              <a:t>філасофскім сэнсам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4653136"/>
            <a:ext cx="2160240" cy="792088"/>
          </a:xfrm>
          <a:prstGeom prst="rect">
            <a:avLst/>
          </a:prstGeom>
          <a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200" dirty="0" smtClean="0">
                <a:solidFill>
                  <a:schemeClr val="tx1"/>
                </a:solidFill>
              </a:rPr>
              <a:t>верай у лепшую долю беларусаў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2780928"/>
            <a:ext cx="1800200" cy="432048"/>
          </a:xfrm>
          <a:prstGeom prst="rect">
            <a:avLst/>
          </a:prstGeom>
          <a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200" dirty="0" smtClean="0">
                <a:solidFill>
                  <a:schemeClr val="tx1"/>
                </a:solidFill>
              </a:rPr>
              <a:t>прасякнуты</a:t>
            </a:r>
            <a:endParaRPr lang="ru-RU" sz="22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067944" y="2060848"/>
            <a:ext cx="576064" cy="720080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123728" y="3212976"/>
            <a:ext cx="864096" cy="1080120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923928" y="3212976"/>
            <a:ext cx="648072" cy="1152128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8" idx="0"/>
          </p:cNvCxnSpPr>
          <p:nvPr/>
        </p:nvCxnSpPr>
        <p:spPr>
          <a:xfrm flipH="1">
            <a:off x="2735796" y="3212976"/>
            <a:ext cx="756084" cy="2520280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508104" y="3212976"/>
            <a:ext cx="1296144" cy="2448272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012160" y="2060848"/>
            <a:ext cx="936104" cy="720080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308304" y="3212976"/>
            <a:ext cx="432048" cy="1440160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Изображение 018.jpg"/>
          <p:cNvPicPr>
            <a:picLocks noChangeAspect="1"/>
          </p:cNvPicPr>
          <p:nvPr/>
        </p:nvPicPr>
        <p:blipFill>
          <a:blip r:embed="rId9" cstate="print"/>
          <a:srcRect l="2211" t="6808" r="5751" b="4030"/>
          <a:stretch>
            <a:fillRect/>
          </a:stretch>
        </p:blipFill>
        <p:spPr>
          <a:xfrm>
            <a:off x="6715140" y="285728"/>
            <a:ext cx="2286016" cy="2214578"/>
          </a:xfrm>
          <a:prstGeom prst="ellipse">
            <a:avLst/>
          </a:prstGeom>
          <a:ln w="9525" cap="rnd">
            <a:solidFill>
              <a:srgbClr val="CC00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243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5400" b="1" dirty="0" smtClean="0">
                <a:ln w="9525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“Наша Ніва” і “Наша доля”</a:t>
            </a:r>
            <a:endParaRPr lang="ru-RU" sz="5400" b="1" dirty="0">
              <a:ln w="9525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pic>
        <p:nvPicPr>
          <p:cNvPr id="3" name="Рисунок 2" descr="kupala-jan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3232" y="2780928"/>
            <a:ext cx="2842272" cy="379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31840" y="1556792"/>
            <a:ext cx="5328592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Першая </a:t>
            </a:r>
            <a:r>
              <a:rPr lang="ru-RU" sz="2400" dirty="0" err="1" smtClean="0"/>
              <a:t>публ</a:t>
            </a:r>
            <a:r>
              <a:rPr lang="be-BY" sz="2400" dirty="0" smtClean="0"/>
              <a:t>ікацыя Янкі Купалы ў газеце “Наша Ніва” 11 траўня 1907 года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25144"/>
            <a:ext cx="5472608" cy="1200329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e-BY" sz="2400" dirty="0" smtClean="0"/>
              <a:t>Менавіта ў Вільні пачалі выходзіць першыя беларускія нацыянальныя газеты “Наша доля” і затым “Наша Ніва”. </a:t>
            </a:r>
            <a:endParaRPr lang="ru-RU" sz="2400" dirty="0"/>
          </a:p>
        </p:txBody>
      </p:sp>
      <p:pic>
        <p:nvPicPr>
          <p:cNvPr id="7" name="Рисунок 6" descr="ef70c2d57c0fcf4303343c866a626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7" y="2491048"/>
            <a:ext cx="1584176" cy="2199466"/>
          </a:xfrm>
          <a:prstGeom prst="rect">
            <a:avLst/>
          </a:prstGeom>
        </p:spPr>
      </p:pic>
      <p:pic>
        <p:nvPicPr>
          <p:cNvPr id="8" name="Рисунок 7" descr="Изображение 010.jpg"/>
          <p:cNvPicPr>
            <a:picLocks noChangeAspect="1"/>
          </p:cNvPicPr>
          <p:nvPr/>
        </p:nvPicPr>
        <p:blipFill>
          <a:blip r:embed="rId4" cstate="print"/>
          <a:srcRect l="41015" t="47249" r="5665" b="5501"/>
          <a:stretch>
            <a:fillRect/>
          </a:stretch>
        </p:blipFill>
        <p:spPr>
          <a:xfrm>
            <a:off x="467544" y="1340768"/>
            <a:ext cx="2304256" cy="3190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1412776"/>
            <a:ext cx="4376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200" dirty="0" smtClean="0"/>
              <a:t>Першы зборнік “Жалейка”, </a:t>
            </a:r>
          </a:p>
          <a:p>
            <a:r>
              <a:rPr lang="be-BY" sz="2200" dirty="0" smtClean="0"/>
              <a:t>выдадзены ў лістападзе 1906 года.</a:t>
            </a:r>
            <a:endParaRPr lang="ru-RU" sz="2200" dirty="0"/>
          </a:p>
        </p:txBody>
      </p:sp>
      <p:pic>
        <p:nvPicPr>
          <p:cNvPr id="5" name="Рисунок 4" descr="d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2077" y="2204864"/>
            <a:ext cx="2681923" cy="46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Изображение 026.jpg"/>
          <p:cNvPicPr>
            <a:picLocks noChangeAspect="1"/>
          </p:cNvPicPr>
          <p:nvPr/>
        </p:nvPicPr>
        <p:blipFill>
          <a:blip r:embed="rId3" cstate="print"/>
          <a:srcRect l="2836" t="1788" r="3568" b="1675"/>
          <a:stretch>
            <a:fillRect/>
          </a:stretch>
        </p:blipFill>
        <p:spPr>
          <a:xfrm>
            <a:off x="179512" y="260648"/>
            <a:ext cx="2376264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28471" y="188640"/>
            <a:ext cx="66155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Зборнік “Жалейка”</a:t>
            </a:r>
            <a:endParaRPr lang="ru-RU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3357562"/>
            <a:ext cx="3436462" cy="3293209"/>
          </a:xfrm>
          <a:prstGeom prst="rect">
            <a:avLst/>
          </a:prstGeom>
          <a:gradFill flip="none" rotWithShape="1">
            <a:gsLst>
              <a:gs pos="52000">
                <a:srgbClr val="7979FF">
                  <a:alpha val="0"/>
                </a:srgbClr>
              </a:gs>
              <a:gs pos="30000">
                <a:srgbClr val="D469FF"/>
              </a:gs>
              <a:gs pos="64999">
                <a:srgbClr val="FF81C6"/>
              </a:gs>
              <a:gs pos="89999">
                <a:srgbClr val="FF5050"/>
              </a:gs>
              <a:gs pos="100000">
                <a:srgbClr val="FFBA7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e-BY" sz="2600" b="1" dirty="0" smtClean="0">
                <a:latin typeface="Ariston" pitchFamily="66" charset="0"/>
              </a:rPr>
              <a:t>Грай, мая жалейка,</a:t>
            </a:r>
          </a:p>
          <a:p>
            <a:r>
              <a:rPr lang="be-BY" sz="2600" b="1" dirty="0" smtClean="0">
                <a:latin typeface="Ariston" pitchFamily="66" charset="0"/>
              </a:rPr>
              <a:t>Пей, як салавейка!</a:t>
            </a:r>
          </a:p>
          <a:p>
            <a:r>
              <a:rPr lang="be-BY" sz="2600" b="1" dirty="0" smtClean="0">
                <a:latin typeface="Ariston" pitchFamily="66" charset="0"/>
              </a:rPr>
              <a:t>Апевай нядолю,</a:t>
            </a:r>
          </a:p>
          <a:p>
            <a:r>
              <a:rPr lang="be-BY" sz="2600" b="1" dirty="0" smtClean="0">
                <a:latin typeface="Ariston" pitchFamily="66" charset="0"/>
              </a:rPr>
              <a:t>Апявай няволю,</a:t>
            </a:r>
          </a:p>
          <a:p>
            <a:r>
              <a:rPr lang="be-BY" sz="2600" b="1" dirty="0" smtClean="0">
                <a:latin typeface="Ariston" pitchFamily="66" charset="0"/>
              </a:rPr>
              <a:t>І грымі свабодна,</a:t>
            </a:r>
          </a:p>
          <a:p>
            <a:r>
              <a:rPr lang="be-BY" sz="2600" b="1" dirty="0" smtClean="0">
                <a:latin typeface="Ariston" pitchFamily="66" charset="0"/>
              </a:rPr>
              <a:t>Што жыве край родны!</a:t>
            </a:r>
          </a:p>
          <a:p>
            <a:pPr algn="r"/>
            <a:r>
              <a:rPr lang="be-BY" sz="2600" b="1" dirty="0" smtClean="0">
                <a:latin typeface="Ariston" pitchFamily="66" charset="0"/>
              </a:rPr>
              <a:t>Эпіграф да зборніка</a:t>
            </a:r>
          </a:p>
          <a:p>
            <a:pPr algn="r"/>
            <a:r>
              <a:rPr lang="be-BY" sz="2600" b="1" dirty="0" smtClean="0">
                <a:latin typeface="Ariston" pitchFamily="66" charset="0"/>
              </a:rPr>
              <a:t> “Жалейка”</a:t>
            </a:r>
            <a:endParaRPr lang="ru-RU" sz="2600" b="1" dirty="0">
              <a:latin typeface="Ariston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64" y="142852"/>
            <a:ext cx="59706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Зборнік “Жалейка”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Рисунок 3" descr="Изображение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00108"/>
            <a:ext cx="6359674" cy="3127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4286256"/>
            <a:ext cx="3182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e-BY" sz="2400" dirty="0" smtClean="0">
                <a:latin typeface="Monotype Corsiva" pitchFamily="66" charset="0"/>
              </a:rPr>
              <a:t>“А хто там ідзе?”</a:t>
            </a:r>
          </a:p>
          <a:p>
            <a:pPr algn="ctr"/>
            <a:r>
              <a:rPr lang="be-BY" sz="2400" dirty="0" smtClean="0">
                <a:latin typeface="Monotype Corsiva" pitchFamily="66" charset="0"/>
              </a:rPr>
              <a:t>Карціна Я. Раманоўскага.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4357686" y="3000372"/>
            <a:ext cx="4499992" cy="371703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err="1" smtClean="0"/>
              <a:t>Цытата</a:t>
            </a:r>
            <a:endParaRPr lang="ru-RU" b="1" i="1" dirty="0" smtClean="0"/>
          </a:p>
          <a:p>
            <a:r>
              <a:rPr lang="ru-RU" i="1" dirty="0" smtClean="0"/>
              <a:t> "А </a:t>
            </a:r>
            <a:r>
              <a:rPr lang="ru-RU" i="1" dirty="0" err="1" smtClean="0"/>
              <a:t>хто</a:t>
            </a:r>
            <a:r>
              <a:rPr lang="ru-RU" i="1" dirty="0" smtClean="0"/>
              <a:t> там </a:t>
            </a:r>
            <a:r>
              <a:rPr lang="ru-RU" i="1" dirty="0" err="1" smtClean="0"/>
              <a:t>ідзе</a:t>
            </a:r>
            <a:r>
              <a:rPr lang="ru-RU" i="1" dirty="0" smtClean="0"/>
              <a:t>, а </a:t>
            </a:r>
            <a:r>
              <a:rPr lang="ru-RU" i="1" dirty="0" err="1" smtClean="0"/>
              <a:t>хто</a:t>
            </a:r>
            <a:r>
              <a:rPr lang="ru-RU" i="1" dirty="0" smtClean="0"/>
              <a:t> там </a:t>
            </a:r>
            <a:r>
              <a:rPr lang="ru-RU" i="1" dirty="0" err="1" smtClean="0"/>
              <a:t>ідзе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У </a:t>
            </a:r>
            <a:r>
              <a:rPr lang="ru-RU" i="1" dirty="0" err="1" smtClean="0"/>
              <a:t>агромністай</a:t>
            </a:r>
            <a:r>
              <a:rPr lang="ru-RU" i="1" dirty="0" smtClean="0"/>
              <a:t> такой </a:t>
            </a:r>
            <a:r>
              <a:rPr lang="ru-RU" i="1" dirty="0" err="1" smtClean="0"/>
              <a:t>грамадзе</a:t>
            </a:r>
            <a:r>
              <a:rPr lang="ru-RU" i="1" dirty="0" smtClean="0"/>
              <a:t>?</a:t>
            </a:r>
            <a:br>
              <a:rPr lang="ru-RU" i="1" dirty="0" smtClean="0"/>
            </a:br>
            <a:r>
              <a:rPr lang="ru-RU" i="1" dirty="0" smtClean="0"/>
              <a:t>- </a:t>
            </a:r>
            <a:r>
              <a:rPr lang="ru-RU" i="1" dirty="0" err="1" smtClean="0"/>
              <a:t>Беларусы</a:t>
            </a:r>
            <a:r>
              <a:rPr lang="ru-RU" i="1" dirty="0"/>
              <a:t>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А </a:t>
            </a:r>
            <a:r>
              <a:rPr lang="ru-RU" i="1" dirty="0" err="1" smtClean="0"/>
              <a:t>чаго</a:t>
            </a:r>
            <a:r>
              <a:rPr lang="ru-RU" i="1" dirty="0" smtClean="0"/>
              <a:t> ж, </a:t>
            </a:r>
            <a:r>
              <a:rPr lang="ru-RU" i="1" dirty="0" err="1" smtClean="0"/>
              <a:t>чаго</a:t>
            </a:r>
            <a:r>
              <a:rPr lang="ru-RU" i="1" dirty="0" smtClean="0"/>
              <a:t> </a:t>
            </a:r>
            <a:r>
              <a:rPr lang="ru-RU" i="1" dirty="0" err="1" smtClean="0"/>
              <a:t>захацелась</a:t>
            </a:r>
            <a:r>
              <a:rPr lang="ru-RU" i="1" dirty="0" smtClean="0"/>
              <a:t> </a:t>
            </a:r>
            <a:r>
              <a:rPr lang="ru-RU" i="1" dirty="0" err="1" smtClean="0"/>
              <a:t>ім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err="1" smtClean="0"/>
              <a:t>Пагарджаным</a:t>
            </a:r>
            <a:r>
              <a:rPr lang="ru-RU" i="1" dirty="0" smtClean="0"/>
              <a:t> век, </a:t>
            </a:r>
            <a:r>
              <a:rPr lang="ru-RU" i="1" dirty="0" err="1" smtClean="0"/>
              <a:t>ім</a:t>
            </a:r>
            <a:r>
              <a:rPr lang="ru-RU" i="1" dirty="0" smtClean="0"/>
              <a:t>, </a:t>
            </a:r>
            <a:r>
              <a:rPr lang="ru-RU" i="1" dirty="0" err="1" smtClean="0"/>
              <a:t>сляпым</a:t>
            </a:r>
            <a:r>
              <a:rPr lang="ru-RU" i="1" dirty="0" smtClean="0"/>
              <a:t>, </a:t>
            </a:r>
            <a:r>
              <a:rPr lang="ru-RU" i="1" dirty="0" err="1" smtClean="0"/>
              <a:t>глухім</a:t>
            </a:r>
            <a:r>
              <a:rPr lang="ru-RU" i="1" dirty="0" smtClean="0"/>
              <a:t>?</a:t>
            </a:r>
            <a:br>
              <a:rPr lang="ru-RU" i="1" dirty="0" smtClean="0"/>
            </a:br>
            <a:r>
              <a:rPr lang="ru-RU" i="1" dirty="0" smtClean="0"/>
              <a:t>- </a:t>
            </a:r>
            <a:r>
              <a:rPr lang="ru-RU" i="1" dirty="0" err="1" smtClean="0"/>
              <a:t>Людзьмі</a:t>
            </a:r>
            <a:r>
              <a:rPr lang="ru-RU" i="1" dirty="0" smtClean="0"/>
              <a:t> </a:t>
            </a:r>
            <a:r>
              <a:rPr lang="ru-RU" i="1" dirty="0" err="1" smtClean="0"/>
              <a:t>звацца</a:t>
            </a:r>
            <a:r>
              <a:rPr lang="ru-RU" i="1" dirty="0" smtClean="0"/>
              <a:t>."</a:t>
            </a:r>
          </a:p>
          <a:p>
            <a:r>
              <a:rPr lang="ru-RU" i="1" dirty="0" smtClean="0"/>
              <a:t>("А </a:t>
            </a:r>
            <a:r>
              <a:rPr lang="ru-RU" i="1" dirty="0" err="1" smtClean="0"/>
              <a:t>хто</a:t>
            </a:r>
            <a:r>
              <a:rPr lang="ru-RU" i="1" dirty="0" smtClean="0"/>
              <a:t> там </a:t>
            </a:r>
            <a:r>
              <a:rPr lang="ru-RU" i="1" dirty="0" err="1" smtClean="0"/>
              <a:t>ідзе</a:t>
            </a:r>
            <a:r>
              <a:rPr lang="ru-RU" i="1" dirty="0" smtClean="0"/>
              <a:t>?". [1905-1907 гг.])</a:t>
            </a:r>
            <a:endParaRPr lang="ru-RU" i="1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oto.jpg"/>
          <p:cNvPicPr>
            <a:picLocks noChangeAspect="1"/>
          </p:cNvPicPr>
          <p:nvPr/>
        </p:nvPicPr>
        <p:blipFill>
          <a:blip r:embed="rId2" cstate="print"/>
          <a:srcRect l="5032" t="3801" r="1931" b="13250"/>
          <a:stretch>
            <a:fillRect/>
          </a:stretch>
        </p:blipFill>
        <p:spPr>
          <a:xfrm>
            <a:off x="4716016" y="0"/>
            <a:ext cx="227616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e-BY" dirty="0" smtClean="0"/>
              <a:t>Беларусь!”</a:t>
            </a:r>
            <a:endParaRPr lang="ru-RU" dirty="0"/>
          </a:p>
        </p:txBody>
      </p:sp>
      <p:pic>
        <p:nvPicPr>
          <p:cNvPr id="4" name="Рисунок 3" descr="d18f626f0daa.jpg"/>
          <p:cNvPicPr>
            <a:picLocks noChangeAspect="1"/>
          </p:cNvPicPr>
          <p:nvPr/>
        </p:nvPicPr>
        <p:blipFill>
          <a:blip r:embed="rId3" cstate="print"/>
          <a:srcRect l="9072" t="6029" r="12305" b="4748"/>
          <a:stretch>
            <a:fillRect/>
          </a:stretch>
        </p:blipFill>
        <p:spPr>
          <a:xfrm>
            <a:off x="0" y="476672"/>
            <a:ext cx="4765178" cy="59766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1556792"/>
            <a:ext cx="33123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i="1" dirty="0" smtClean="0"/>
              <a:t>Песні Купалы – гэта люстра, у каторым свеціцца душа беларуса, яго жыццё, яго родны край, гэта праўдзівы непадробны голас, што выходзіць з самай глыбі народнай душы, - гэта “крык, што жыве Беларусь!”</a:t>
            </a:r>
          </a:p>
          <a:p>
            <a:pPr algn="r"/>
            <a:r>
              <a:rPr lang="be-BY" sz="2000" i="1" dirty="0" smtClean="0"/>
              <a:t>Владак з Казіміраўкі</a:t>
            </a:r>
            <a:endParaRPr lang="ru-RU" sz="2000" i="1" dirty="0"/>
          </a:p>
        </p:txBody>
      </p:sp>
      <p:pic>
        <p:nvPicPr>
          <p:cNvPr id="6" name="Рисунок 5" descr="ммп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9854" y="2551079"/>
            <a:ext cx="2804146" cy="43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9775" y="0"/>
            <a:ext cx="4524225" cy="3041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73610" y="3284984"/>
            <a:ext cx="5170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dirty="0" smtClean="0"/>
              <a:t>Віленскія  сустрэчы. Мастак М. Савіцкі</a:t>
            </a:r>
            <a:endParaRPr lang="ru-RU" sz="2400" dirty="0"/>
          </a:p>
        </p:txBody>
      </p:sp>
      <p:pic>
        <p:nvPicPr>
          <p:cNvPr id="4" name="Рисунок 3" descr="Изображение 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21957"/>
            <a:ext cx="2591272" cy="3636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27784" y="6396335"/>
            <a:ext cx="6134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dirty="0" smtClean="0"/>
              <a:t>Купала – рэдактар газеты “Наша Ніва”, 1914 г.</a:t>
            </a:r>
            <a:endParaRPr lang="ru-RU" sz="2400" dirty="0"/>
          </a:p>
        </p:txBody>
      </p:sp>
      <p:pic>
        <p:nvPicPr>
          <p:cNvPr id="6" name="Рисунок 5" descr="Изображение 013.jpg"/>
          <p:cNvPicPr>
            <a:picLocks noChangeAspect="1"/>
          </p:cNvPicPr>
          <p:nvPr/>
        </p:nvPicPr>
        <p:blipFill>
          <a:blip r:embed="rId4" cstate="print"/>
          <a:srcRect l="54949" t="28494" r="4036" b="17106"/>
          <a:stretch>
            <a:fillRect/>
          </a:stretch>
        </p:blipFill>
        <p:spPr>
          <a:xfrm>
            <a:off x="6084168" y="3789040"/>
            <a:ext cx="2808312" cy="2358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 016.jpg"/>
          <p:cNvPicPr>
            <a:picLocks noChangeAspect="1"/>
          </p:cNvPicPr>
          <p:nvPr/>
        </p:nvPicPr>
        <p:blipFill>
          <a:blip r:embed="rId5" cstate="print"/>
          <a:srcRect t="62438" r="-609"/>
          <a:stretch>
            <a:fillRect/>
          </a:stretch>
        </p:blipFill>
        <p:spPr>
          <a:xfrm>
            <a:off x="2051720" y="1196752"/>
            <a:ext cx="258539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Изображение 016.jpg"/>
          <p:cNvPicPr>
            <a:picLocks noChangeAspect="1"/>
          </p:cNvPicPr>
          <p:nvPr/>
        </p:nvPicPr>
        <p:blipFill>
          <a:blip r:embed="rId5" cstate="print"/>
          <a:srcRect l="8971" b="39644"/>
          <a:stretch>
            <a:fillRect/>
          </a:stretch>
        </p:blipFill>
        <p:spPr>
          <a:xfrm rot="181141">
            <a:off x="174661" y="310142"/>
            <a:ext cx="1948029" cy="2601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013.jpg"/>
          <p:cNvPicPr>
            <a:picLocks noChangeAspect="1"/>
          </p:cNvPicPr>
          <p:nvPr/>
        </p:nvPicPr>
        <p:blipFill>
          <a:blip r:embed="rId4" cstate="print"/>
          <a:srcRect t="21505" r="41797" b="13734"/>
          <a:stretch>
            <a:fillRect/>
          </a:stretch>
        </p:blipFill>
        <p:spPr>
          <a:xfrm>
            <a:off x="2843808" y="4005064"/>
            <a:ext cx="296333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6324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Белыя ночы Янкі Купалы</a:t>
            </a:r>
            <a:endParaRPr lang="ru-RU" sz="4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1556792"/>
            <a:ext cx="2310184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e-BY" sz="2200" dirty="0" smtClean="0"/>
              <a:t>Пецярбургскія</a:t>
            </a:r>
          </a:p>
          <a:p>
            <a:r>
              <a:rPr lang="be-BY" sz="2200" dirty="0" smtClean="0"/>
              <a:t>выданні Купалы і </a:t>
            </a:r>
          </a:p>
          <a:p>
            <a:r>
              <a:rPr lang="be-BY" sz="2200" dirty="0" smtClean="0"/>
              <a:t>аўтограф паэмы </a:t>
            </a:r>
          </a:p>
          <a:p>
            <a:r>
              <a:rPr lang="be-BY" sz="2200" dirty="0" smtClean="0"/>
              <a:t>“Курган”</a:t>
            </a:r>
            <a:endParaRPr lang="ru-RU" sz="22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539552" y="2996952"/>
            <a:ext cx="4139952" cy="3861048"/>
            <a:chOff x="5004048" y="2996952"/>
            <a:chExt cx="4139952" cy="3861048"/>
          </a:xfrm>
        </p:grpSpPr>
        <p:pic>
          <p:nvPicPr>
            <p:cNvPr id="8" name="Рисунок 7" descr="Изображение 06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0056" y="3163824"/>
              <a:ext cx="4123944" cy="3694176"/>
            </a:xfrm>
            <a:prstGeom prst="rect">
              <a:avLst/>
            </a:prstGeom>
          </p:spPr>
        </p:pic>
        <p:pic>
          <p:nvPicPr>
            <p:cNvPr id="9" name="Рисунок 8" descr="light-abstract-wide-wallpaper-1920x1200-002.jpg"/>
            <p:cNvPicPr>
              <a:picLocks noChangeAspect="1"/>
            </p:cNvPicPr>
            <p:nvPr/>
          </p:nvPicPr>
          <p:blipFill>
            <a:blip r:embed="rId3" cstate="print">
              <a:lum bright="6000"/>
            </a:blip>
            <a:srcRect l="86225" t="28581" b="56299"/>
            <a:stretch>
              <a:fillRect/>
            </a:stretch>
          </p:blipFill>
          <p:spPr>
            <a:xfrm>
              <a:off x="7884368" y="2996952"/>
              <a:ext cx="1259632" cy="864096"/>
            </a:xfrm>
            <a:prstGeom prst="rect">
              <a:avLst/>
            </a:prstGeom>
          </p:spPr>
        </p:pic>
        <p:pic>
          <p:nvPicPr>
            <p:cNvPr id="11" name="Рисунок 10" descr="light-abstract-wide-wallpaper-1920x1200-002.jpg"/>
            <p:cNvPicPr>
              <a:picLocks noChangeAspect="1"/>
            </p:cNvPicPr>
            <p:nvPr/>
          </p:nvPicPr>
          <p:blipFill>
            <a:blip r:embed="rId3" cstate="print"/>
            <a:srcRect l="72050" t="64339" r="388" b="28580"/>
            <a:stretch>
              <a:fillRect/>
            </a:stretch>
          </p:blipFill>
          <p:spPr>
            <a:xfrm>
              <a:off x="5004048" y="6453336"/>
              <a:ext cx="2520280" cy="404664"/>
            </a:xfrm>
            <a:prstGeom prst="rect">
              <a:avLst/>
            </a:prstGeom>
          </p:spPr>
        </p:pic>
      </p:grpSp>
      <p:pic>
        <p:nvPicPr>
          <p:cNvPr id="17" name="Рисунок 16" descr="light-abstract-wide-wallpaper-1920x1200-002.jpg"/>
          <p:cNvPicPr>
            <a:picLocks noChangeAspect="1"/>
          </p:cNvPicPr>
          <p:nvPr/>
        </p:nvPicPr>
        <p:blipFill>
          <a:blip r:embed="rId3" cstate="print">
            <a:lum bright="6000"/>
          </a:blip>
          <a:srcRect l="86225" t="28581" b="56299"/>
          <a:stretch>
            <a:fillRect/>
          </a:stretch>
        </p:blipFill>
        <p:spPr>
          <a:xfrm>
            <a:off x="611560" y="3140968"/>
            <a:ext cx="1512168" cy="1086730"/>
          </a:xfrm>
          <a:prstGeom prst="rect">
            <a:avLst/>
          </a:prstGeom>
        </p:spPr>
      </p:pic>
      <p:pic>
        <p:nvPicPr>
          <p:cNvPr id="5" name="Рисунок 4" descr="Изображение 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2275694" cy="2252765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5292080" y="1772816"/>
            <a:ext cx="3851920" cy="5085183"/>
            <a:chOff x="6084168" y="2492896"/>
            <a:chExt cx="3059832" cy="4365103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6119664" y="2595383"/>
              <a:ext cx="3024336" cy="4262616"/>
              <a:chOff x="611560" y="1556792"/>
              <a:chExt cx="2581245" cy="3672408"/>
            </a:xfrm>
          </p:grpSpPr>
          <p:pic>
            <p:nvPicPr>
              <p:cNvPr id="20" name="Рисунок 19" descr="Изображение 040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11560" y="1556792"/>
                <a:ext cx="2581245" cy="3672408"/>
              </a:xfrm>
              <a:prstGeom prst="rect">
                <a:avLst/>
              </a:prstGeom>
            </p:spPr>
          </p:pic>
          <p:pic>
            <p:nvPicPr>
              <p:cNvPr id="21" name="Рисунок 20" descr="0a2446eea378dac32a93eb6b71162201.jpg"/>
              <p:cNvPicPr>
                <a:picLocks noChangeAspect="1"/>
              </p:cNvPicPr>
              <p:nvPr/>
            </p:nvPicPr>
            <p:blipFill>
              <a:blip r:embed="rId3" cstate="print"/>
              <a:srcRect t="25431" r="90162" b="17870"/>
              <a:stretch>
                <a:fillRect/>
              </a:stretch>
            </p:blipFill>
            <p:spPr>
              <a:xfrm rot="10800000">
                <a:off x="2591272" y="1556793"/>
                <a:ext cx="599728" cy="2160240"/>
              </a:xfrm>
              <a:prstGeom prst="rect">
                <a:avLst/>
              </a:prstGeom>
            </p:spPr>
          </p:pic>
        </p:grpSp>
        <p:pic>
          <p:nvPicPr>
            <p:cNvPr id="23" name="Рисунок 22" descr="light-abstract-wide-wallpaper-1920x1200-002.jpg"/>
            <p:cNvPicPr>
              <a:picLocks noChangeAspect="1"/>
            </p:cNvPicPr>
            <p:nvPr/>
          </p:nvPicPr>
          <p:blipFill>
            <a:blip r:embed="rId3" cstate="print">
              <a:lum bright="6000"/>
            </a:blip>
            <a:srcRect l="86225" t="28581" b="56299"/>
            <a:stretch>
              <a:fillRect/>
            </a:stretch>
          </p:blipFill>
          <p:spPr>
            <a:xfrm>
              <a:off x="6084168" y="2492896"/>
              <a:ext cx="1259632" cy="1296144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7812360" y="3861048"/>
            <a:ext cx="133164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e-BY" dirty="0" smtClean="0"/>
              <a:t>Выданне п’есы “Паўлінка”, 1913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300192" y="1124744"/>
            <a:ext cx="271804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e-BY" dirty="0" smtClean="0"/>
              <a:t>Паўліна Мядзёлка – выканаўца ролі Паўлінкі ў Пецярбургу.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44008" y="5934670"/>
            <a:ext cx="271804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e-BY" dirty="0" smtClean="0"/>
              <a:t>Янка Купала са студэнтамі беларусамі. Пецярбург.1910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156176" y="2492896"/>
            <a:ext cx="2802363" cy="4365104"/>
            <a:chOff x="6701677" y="2996952"/>
            <a:chExt cx="2442323" cy="3861048"/>
          </a:xfrm>
        </p:grpSpPr>
        <p:pic>
          <p:nvPicPr>
            <p:cNvPr id="9" name="Рисунок 8" descr="Изображение 041.jpg"/>
            <p:cNvPicPr>
              <a:picLocks noChangeAspect="1"/>
            </p:cNvPicPr>
            <p:nvPr/>
          </p:nvPicPr>
          <p:blipFill>
            <a:blip r:embed="rId2" cstate="print"/>
            <a:srcRect l="20596" t="23542"/>
            <a:stretch>
              <a:fillRect/>
            </a:stretch>
          </p:blipFill>
          <p:spPr>
            <a:xfrm>
              <a:off x="6701677" y="3681597"/>
              <a:ext cx="2442323" cy="31764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7094847" y="2996952"/>
              <a:ext cx="2049153" cy="6463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e-BY" dirty="0" smtClean="0"/>
                <a:t>Янка Купала ў </a:t>
              </a:r>
            </a:p>
            <a:p>
              <a:pPr algn="ctr"/>
              <a:r>
                <a:rPr lang="be-BY" dirty="0" smtClean="0"/>
                <a:t>Пецярбургу, 1912</a:t>
              </a:r>
              <a:endParaRPr lang="ru-RU" dirty="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619672" y="332656"/>
            <a:ext cx="6324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Белыя ночы Янкі Купалы</a:t>
            </a:r>
            <a:endParaRPr lang="ru-RU" sz="4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1628800"/>
            <a:ext cx="5439914" cy="2862322"/>
          </a:xfrm>
          <a:prstGeom prst="rect">
            <a:avLst/>
          </a:prstGeom>
          <a:blipFill dpi="0" rotWithShape="1">
            <a:blip r:embed="rId3" cstate="print">
              <a:alphaModFix amt="31000"/>
            </a:blip>
            <a:srcRect/>
            <a:stretch>
              <a:fillRect/>
            </a:stretch>
          </a:blipFill>
          <a:ln>
            <a:noFill/>
            <a:headEnd/>
            <a:tailEnd/>
          </a:ln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Я ад вас далёка...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Дзеліць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нас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паўсвета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, —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жыву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ж 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вамі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зіму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лета;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Чую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вамі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ўвосень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непагоды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песню,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Цешуся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праталін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вольнага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прадвесня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I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сонца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ўзыдзе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сонца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зайдзе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, —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Вечна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думкай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там я, мой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спакойны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край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дзе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выраю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ж як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толькі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сустрачаю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гусі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Весці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ў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іх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пытаю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роднай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Беларусі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0"/>
            <a:ext cx="6028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72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Купала і Мінск</a:t>
            </a:r>
            <a:endParaRPr lang="ru-RU" sz="7200" b="1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pic>
        <p:nvPicPr>
          <p:cNvPr id="3" name="Рисунок 2" descr="Изображение 053.jpg"/>
          <p:cNvPicPr>
            <a:picLocks noChangeAspect="1"/>
          </p:cNvPicPr>
          <p:nvPr/>
        </p:nvPicPr>
        <p:blipFill>
          <a:blip r:embed="rId2" cstate="print"/>
          <a:srcRect l="25401" t="31750"/>
          <a:stretch>
            <a:fillRect/>
          </a:stretch>
        </p:blipFill>
        <p:spPr>
          <a:xfrm>
            <a:off x="6500826" y="928670"/>
            <a:ext cx="2316860" cy="2977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4" name="Рисунок 3" descr="Изображение 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3643314"/>
            <a:ext cx="389568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0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7440" y="3429000"/>
            <a:ext cx="2242278" cy="3231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Изображение 055.jpg"/>
          <p:cNvPicPr>
            <a:picLocks noChangeAspect="1"/>
          </p:cNvPicPr>
          <p:nvPr/>
        </p:nvPicPr>
        <p:blipFill>
          <a:blip r:embed="rId5" cstate="print"/>
          <a:srcRect l="3030" t="2201" r="6061" b="3175"/>
          <a:stretch>
            <a:fillRect/>
          </a:stretch>
        </p:blipFill>
        <p:spPr>
          <a:xfrm>
            <a:off x="214282" y="3000372"/>
            <a:ext cx="2286016" cy="3276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500306"/>
            <a:ext cx="287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dirty="0" smtClean="0"/>
              <a:t>Партрэт Янкі Купалы</a:t>
            </a:r>
            <a:endParaRPr lang="ru-RU" sz="2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003.jpg"/>
          <p:cNvPicPr>
            <a:picLocks noChangeAspect="1"/>
          </p:cNvPicPr>
          <p:nvPr/>
        </p:nvPicPr>
        <p:blipFill>
          <a:blip r:embed="rId2" cstate="print"/>
          <a:srcRect b="5690"/>
          <a:stretch>
            <a:fillRect/>
          </a:stretch>
        </p:blipFill>
        <p:spPr>
          <a:xfrm>
            <a:off x="142844" y="1000108"/>
            <a:ext cx="4257719" cy="20002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116632"/>
            <a:ext cx="69867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Адкуль гэтыя радкі і малюнкі?</a:t>
            </a:r>
            <a:endParaRPr lang="ru-RU" sz="40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rcRect t="16714" b="30357"/>
          <a:stretch>
            <a:fillRect/>
          </a:stretch>
        </p:blipFill>
        <p:spPr>
          <a:xfrm rot="5400000">
            <a:off x="3667336" y="1381336"/>
            <a:ext cx="5877272" cy="5076056"/>
          </a:xfrm>
          <a:prstGeom prst="rect">
            <a:avLst/>
          </a:prstGeom>
          <a:blipFill dpi="0" rotWithShape="1">
            <a:blip r:embed="rId4" cstate="print">
              <a:alphaModFix amt="5000"/>
              <a:lum bright="3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379811" y="1196752"/>
            <a:ext cx="476418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dirty="0" smtClean="0"/>
              <a:t>Паміж пустак, балот беларускай зямлі,</a:t>
            </a:r>
          </a:p>
          <a:p>
            <a:pPr algn="ctr"/>
            <a:r>
              <a:rPr lang="be-BY" dirty="0" smtClean="0"/>
              <a:t>На ўзбярэжжы ракі шумнацечнай,</a:t>
            </a:r>
          </a:p>
          <a:p>
            <a:r>
              <a:rPr lang="be-BY" dirty="0" smtClean="0"/>
              <a:t>Дрэмле памятка дзён, што ў нябыт уцяклі – </a:t>
            </a:r>
          </a:p>
          <a:p>
            <a:pPr algn="ctr"/>
            <a:r>
              <a:rPr lang="be-BY" dirty="0" smtClean="0"/>
              <a:t>Ўдзірванелы курган векавечны.</a:t>
            </a:r>
          </a:p>
          <a:p>
            <a:pPr algn="ctr"/>
            <a:r>
              <a:rPr lang="be-BY" dirty="0" smtClean="0"/>
              <a:t>…</a:t>
            </a:r>
          </a:p>
          <a:p>
            <a:r>
              <a:rPr lang="be-BY" dirty="0" smtClean="0"/>
              <a:t>Прывяла гусляра з яго ніўных сяліб</a:t>
            </a:r>
          </a:p>
          <a:p>
            <a:pPr algn="ctr"/>
            <a:r>
              <a:rPr lang="be-BY" dirty="0" smtClean="0"/>
              <a:t>Дворня князева ў хорам багаты;</a:t>
            </a:r>
          </a:p>
          <a:p>
            <a:r>
              <a:rPr lang="be-BY" dirty="0" smtClean="0"/>
              <a:t>Пасадзіла на ганку, між клёнаў і ліп,</a:t>
            </a:r>
          </a:p>
          <a:p>
            <a:pPr algn="ctr"/>
            <a:r>
              <a:rPr lang="be-BY" dirty="0" smtClean="0"/>
              <a:t>На цагляным парозе магната.</a:t>
            </a:r>
          </a:p>
          <a:p>
            <a:endParaRPr lang="be-BY" dirty="0" smtClean="0"/>
          </a:p>
          <a:p>
            <a:r>
              <a:rPr lang="be-BY" dirty="0" smtClean="0"/>
              <a:t>Невыдумная світка – убор на плячах,</a:t>
            </a:r>
          </a:p>
          <a:p>
            <a:pPr algn="ctr"/>
            <a:r>
              <a:rPr lang="be-BY" dirty="0" smtClean="0"/>
              <a:t>Барада, як снег белы – такая,</a:t>
            </a:r>
          </a:p>
          <a:p>
            <a:r>
              <a:rPr lang="be-BY" dirty="0" smtClean="0"/>
              <a:t>Незвычайны агонь у ягоных вачах,</a:t>
            </a:r>
          </a:p>
          <a:p>
            <a:pPr algn="ctr"/>
            <a:r>
              <a:rPr lang="be-BY" dirty="0" smtClean="0"/>
              <a:t>На каленях ляглі гуслі-баі.</a:t>
            </a:r>
          </a:p>
          <a:p>
            <a:pPr algn="ctr"/>
            <a:endParaRPr lang="be-BY" dirty="0" smtClean="0"/>
          </a:p>
          <a:p>
            <a:pPr algn="ctr"/>
            <a:r>
              <a:rPr lang="be-BY" dirty="0" smtClean="0"/>
              <a:t>Водзіць пальцам худым па сталёвых струнах,</a:t>
            </a:r>
          </a:p>
          <a:p>
            <a:pPr algn="ctr"/>
            <a:r>
              <a:rPr lang="be-BY" dirty="0" smtClean="0"/>
              <a:t>К песні-музыцы ладзіцца, строе;</a:t>
            </a:r>
          </a:p>
          <a:p>
            <a:pPr algn="ctr"/>
            <a:r>
              <a:rPr lang="be-BY" dirty="0" smtClean="0"/>
              <a:t>Водклік б’ецца ад струн па сцюдзёных сцянах,</a:t>
            </a:r>
          </a:p>
          <a:p>
            <a:pPr algn="ctr"/>
            <a:r>
              <a:rPr lang="be-BY" dirty="0" smtClean="0"/>
              <a:t>Заміраючы ў сховах пакояў.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116632"/>
            <a:ext cx="5040560" cy="830997"/>
          </a:xfrm>
          <a:prstGeom prst="rect">
            <a:avLst/>
          </a:prstGeom>
          <a:blipFill dpi="0" rotWithShape="1">
            <a:blip r:embed="rId5" cstate="print">
              <a:alphaModFix amt="75000"/>
            </a:blip>
            <a:srcRect/>
            <a:stretch>
              <a:fillRect/>
            </a:stretch>
          </a:blipFill>
          <a:ln>
            <a:solidFill>
              <a:srgbClr val="F0AE7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Паэма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«Курган»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Изображение 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214686"/>
            <a:ext cx="2103120" cy="3195828"/>
          </a:xfrm>
          <a:prstGeom prst="rect">
            <a:avLst/>
          </a:prstGeom>
        </p:spPr>
      </p:pic>
      <p:pic>
        <p:nvPicPr>
          <p:cNvPr id="10" name="Рисунок 9" descr="Изображение 0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9706" y="1833372"/>
            <a:ext cx="4704588" cy="3191256"/>
          </a:xfrm>
          <a:prstGeom prst="rect">
            <a:avLst/>
          </a:prstGeom>
        </p:spPr>
      </p:pic>
      <p:pic>
        <p:nvPicPr>
          <p:cNvPr id="11" name="Рисунок 10" descr="Изображение 0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85918" y="4572008"/>
            <a:ext cx="2786082" cy="183324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9_390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692696"/>
            <a:ext cx="3744416" cy="6062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1640" y="188640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Радавод</a:t>
            </a:r>
            <a:r>
              <a:rPr lang="ru-RU" sz="5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 </a:t>
            </a:r>
            <a:r>
              <a:rPr lang="ru-RU" sz="5400" b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Янкі</a:t>
            </a:r>
            <a:r>
              <a:rPr lang="ru-RU" sz="5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 Купалы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581128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 err="1"/>
              <a:t>Імянны</a:t>
            </a:r>
            <a:r>
              <a:rPr lang="ru-RU" sz="2200" b="1" dirty="0"/>
              <a:t> </a:t>
            </a:r>
            <a:r>
              <a:rPr lang="ru-RU" sz="2200" b="1" dirty="0" err="1"/>
              <a:t>спіс</a:t>
            </a:r>
            <a:r>
              <a:rPr lang="ru-RU" sz="2200" b="1" dirty="0"/>
              <a:t> </a:t>
            </a:r>
            <a:r>
              <a:rPr lang="ru-RU" sz="2200" b="1" dirty="0" err="1"/>
              <a:t>асоб</a:t>
            </a:r>
            <a:r>
              <a:rPr lang="ru-RU" sz="2200" b="1" dirty="0"/>
              <a:t>, </a:t>
            </a:r>
            <a:r>
              <a:rPr lang="ru-RU" sz="2200" b="1" dirty="0" err="1"/>
              <a:t>прылічаных</a:t>
            </a:r>
            <a:r>
              <a:rPr lang="ru-RU" sz="2200" b="1" dirty="0"/>
              <a:t> да </a:t>
            </a:r>
            <a:r>
              <a:rPr lang="ru-RU" sz="2200" b="1" dirty="0" err="1"/>
              <a:t>грамадзян</a:t>
            </a:r>
            <a:r>
              <a:rPr lang="ru-RU" sz="2200" b="1" dirty="0"/>
              <a:t> г. </a:t>
            </a:r>
            <a:r>
              <a:rPr lang="ru-RU" sz="2200" b="1" dirty="0" err="1"/>
              <a:t>Мінска</a:t>
            </a:r>
            <a:r>
              <a:rPr lang="ru-RU" sz="2200" b="1" dirty="0"/>
              <a:t> (фрагмент), </a:t>
            </a:r>
            <a:r>
              <a:rPr lang="ru-RU" sz="2200" b="1" dirty="0" err="1"/>
              <a:t>дзе</a:t>
            </a:r>
            <a:r>
              <a:rPr lang="ru-RU" sz="2200" b="1" dirty="0"/>
              <a:t> </a:t>
            </a:r>
            <a:r>
              <a:rPr lang="ru-RU" sz="2200" b="1" dirty="0" err="1"/>
              <a:t>пад</a:t>
            </a:r>
            <a:r>
              <a:rPr lang="ru-RU" sz="2200" b="1" dirty="0"/>
              <a:t> № 6 </a:t>
            </a:r>
            <a:r>
              <a:rPr lang="ru-RU" sz="2200" b="1" dirty="0" err="1"/>
              <a:t>пазначана</a:t>
            </a:r>
            <a:r>
              <a:rPr lang="ru-RU" sz="2200" b="1" dirty="0"/>
              <a:t> </a:t>
            </a:r>
            <a:r>
              <a:rPr lang="ru-RU" sz="2200" b="1" dirty="0" err="1"/>
              <a:t>сям'я</a:t>
            </a:r>
            <a:r>
              <a:rPr lang="ru-RU" sz="2200" b="1" dirty="0"/>
              <a:t>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А.Д</a:t>
            </a:r>
            <a:r>
              <a:rPr lang="ru-RU" sz="2200" b="1" dirty="0"/>
              <a:t>. </a:t>
            </a:r>
            <a:r>
              <a:rPr lang="ru-RU" sz="2200" b="1" dirty="0" err="1"/>
              <a:t>Луцэвіча</a:t>
            </a:r>
            <a:r>
              <a:rPr lang="ru-RU" sz="2200" b="1" dirty="0"/>
              <a:t>. </a:t>
            </a:r>
            <a:br>
              <a:rPr lang="ru-RU" sz="2200" b="1" dirty="0"/>
            </a:br>
            <a:r>
              <a:rPr lang="ru-RU" sz="2200" b="1" dirty="0"/>
              <a:t>1865 г.</a:t>
            </a:r>
            <a:endParaRPr lang="ru-RU" sz="2200" dirty="0"/>
          </a:p>
        </p:txBody>
      </p:sp>
      <p:sp>
        <p:nvSpPr>
          <p:cNvPr id="9" name="Стрелка вниз 8"/>
          <p:cNvSpPr/>
          <p:nvPr/>
        </p:nvSpPr>
        <p:spPr>
          <a:xfrm rot="17741350">
            <a:off x="2907489" y="1250233"/>
            <a:ext cx="1080120" cy="3675743"/>
          </a:xfrm>
          <a:prstGeom prst="downArrow">
            <a:avLst>
              <a:gd name="adj1" fmla="val 38940"/>
              <a:gd name="adj2" fmla="val 1188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t="16714" b="30357"/>
          <a:stretch>
            <a:fillRect/>
          </a:stretch>
        </p:blipFill>
        <p:spPr>
          <a:xfrm rot="5400000">
            <a:off x="3700069" y="1348603"/>
            <a:ext cx="5661248" cy="4925499"/>
          </a:xfrm>
          <a:prstGeom prst="rect">
            <a:avLst/>
          </a:prstGeom>
          <a:blipFill dpi="0" rotWithShape="1">
            <a:blip r:embed="rId3" cstate="print">
              <a:alphaModFix amt="5000"/>
              <a:lum bright="3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427984" y="1556792"/>
            <a:ext cx="40141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Раз, </a:t>
            </a:r>
            <a:r>
              <a:rPr lang="ru-RU" sz="2200" dirty="0" err="1" smtClean="0"/>
              <a:t>калі</a:t>
            </a:r>
            <a:r>
              <a:rPr lang="ru-RU" sz="2200" dirty="0" smtClean="0"/>
              <a:t> </a:t>
            </a:r>
            <a:r>
              <a:rPr lang="ru-RU" sz="2200" dirty="0" err="1" smtClean="0"/>
              <a:t>спаў</a:t>
            </a:r>
            <a:r>
              <a:rPr lang="ru-RU" sz="2200" dirty="0" smtClean="0"/>
              <a:t> </a:t>
            </a:r>
            <a:r>
              <a:rPr lang="ru-RU" sz="2200" dirty="0" err="1" smtClean="0"/>
              <a:t>Машэка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ёю,  </a:t>
            </a:r>
          </a:p>
          <a:p>
            <a:pPr algn="ctr"/>
            <a:r>
              <a:rPr lang="ru-RU" sz="2200" dirty="0" err="1" smtClean="0"/>
              <a:t>Зрабіць</a:t>
            </a:r>
            <a:r>
              <a:rPr lang="ru-RU" sz="2200" dirty="0" smtClean="0"/>
              <a:t> надумала сваё – </a:t>
            </a:r>
          </a:p>
          <a:p>
            <a:pPr algn="ctr"/>
            <a:r>
              <a:rPr lang="ru-RU" sz="2200" dirty="0" smtClean="0"/>
              <a:t>За </a:t>
            </a:r>
            <a:r>
              <a:rPr lang="ru-RU" sz="2200" dirty="0" err="1" smtClean="0"/>
              <a:t>кроў</a:t>
            </a:r>
            <a:r>
              <a:rPr lang="ru-RU" sz="2200" dirty="0" smtClean="0"/>
              <a:t> </a:t>
            </a:r>
            <a:r>
              <a:rPr lang="ru-RU" sz="2200" dirty="0" err="1" smtClean="0"/>
              <a:t>пралітую</a:t>
            </a:r>
            <a:r>
              <a:rPr lang="ru-RU" sz="2200" dirty="0" smtClean="0"/>
              <a:t> </a:t>
            </a:r>
            <a:r>
              <a:rPr lang="ru-RU" sz="2200" dirty="0" err="1" smtClean="0"/>
              <a:t>крывёю</a:t>
            </a:r>
            <a:r>
              <a:rPr lang="ru-RU" sz="2200" dirty="0" smtClean="0"/>
              <a:t>  </a:t>
            </a:r>
          </a:p>
          <a:p>
            <a:pPr algn="ctr"/>
            <a:r>
              <a:rPr lang="ru-RU" sz="2200" dirty="0" smtClean="0"/>
              <a:t>Яму </a:t>
            </a:r>
            <a:r>
              <a:rPr lang="ru-RU" sz="2200" dirty="0" err="1" smtClean="0"/>
              <a:t>яго</a:t>
            </a:r>
            <a:r>
              <a:rPr lang="ru-RU" sz="2200" dirty="0" smtClean="0"/>
              <a:t> </a:t>
            </a:r>
            <a:r>
              <a:rPr lang="ru-RU" sz="2200" dirty="0" err="1" smtClean="0"/>
              <a:t>забраць</a:t>
            </a:r>
            <a:r>
              <a:rPr lang="ru-RU" sz="2200" dirty="0" smtClean="0"/>
              <a:t> </a:t>
            </a:r>
            <a:r>
              <a:rPr lang="ru-RU" sz="2200" dirty="0" err="1" smtClean="0"/>
              <a:t>жыццё</a:t>
            </a:r>
            <a:r>
              <a:rPr lang="ru-RU" sz="2200" dirty="0" smtClean="0"/>
              <a:t>.  </a:t>
            </a:r>
          </a:p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err="1" smtClean="0"/>
              <a:t>Паціху</a:t>
            </a:r>
            <a:r>
              <a:rPr lang="ru-RU" sz="2200" dirty="0" smtClean="0"/>
              <a:t> </a:t>
            </a:r>
            <a:r>
              <a:rPr lang="ru-RU" sz="2200" dirty="0" err="1" smtClean="0"/>
              <a:t>ўстала</a:t>
            </a:r>
            <a:r>
              <a:rPr lang="ru-RU" sz="2200" dirty="0" smtClean="0"/>
              <a:t>, нож </a:t>
            </a:r>
            <a:r>
              <a:rPr lang="ru-RU" sz="2200" dirty="0" err="1" smtClean="0"/>
              <a:t>агромны</a:t>
            </a:r>
            <a:r>
              <a:rPr lang="ru-RU" sz="2200" dirty="0" smtClean="0"/>
              <a:t>  </a:t>
            </a:r>
          </a:p>
          <a:p>
            <a:pPr algn="ctr"/>
            <a:r>
              <a:rPr lang="ru-RU" sz="2200" dirty="0" err="1" smtClean="0"/>
              <a:t>Ўзяла</a:t>
            </a:r>
            <a:r>
              <a:rPr lang="ru-RU" sz="2200" dirty="0" smtClean="0"/>
              <a:t> </a:t>
            </a:r>
            <a:r>
              <a:rPr lang="ru-RU" sz="2200" dirty="0" err="1" smtClean="0"/>
              <a:t>ў</a:t>
            </a:r>
            <a:r>
              <a:rPr lang="ru-RU" sz="2200" dirty="0" smtClean="0"/>
              <a:t> </a:t>
            </a:r>
            <a:r>
              <a:rPr lang="ru-RU" sz="2200" dirty="0" err="1" smtClean="0"/>
              <a:t>яго</a:t>
            </a:r>
            <a:r>
              <a:rPr lang="ru-RU" sz="2200" dirty="0" smtClean="0"/>
              <a:t> </a:t>
            </a:r>
            <a:r>
              <a:rPr lang="ru-RU" sz="2200" dirty="0" err="1" smtClean="0"/>
              <a:t>з-пад</a:t>
            </a:r>
            <a:r>
              <a:rPr lang="ru-RU" sz="2200" dirty="0" smtClean="0"/>
              <a:t> </a:t>
            </a:r>
            <a:r>
              <a:rPr lang="ru-RU" sz="2200" dirty="0" err="1" smtClean="0"/>
              <a:t>галавы</a:t>
            </a:r>
            <a:r>
              <a:rPr lang="ru-RU" sz="2200" dirty="0" smtClean="0"/>
              <a:t>  </a:t>
            </a:r>
          </a:p>
          <a:p>
            <a:pPr algn="ctr"/>
            <a:r>
              <a:rPr lang="ru-RU" sz="2200" dirty="0" smtClean="0"/>
              <a:t>І </a:t>
            </a:r>
            <a:r>
              <a:rPr lang="ru-RU" sz="2200" dirty="0" err="1" smtClean="0"/>
              <a:t>утапіла</a:t>
            </a:r>
            <a:r>
              <a:rPr lang="ru-RU" sz="2200" dirty="0" smtClean="0"/>
              <a:t> </a:t>
            </a:r>
            <a:r>
              <a:rPr lang="ru-RU" sz="2200" dirty="0" err="1" smtClean="0"/>
              <a:t>ў</a:t>
            </a:r>
            <a:r>
              <a:rPr lang="ru-RU" sz="2200" dirty="0" smtClean="0"/>
              <a:t> </a:t>
            </a:r>
            <a:r>
              <a:rPr lang="ru-RU" sz="2200" dirty="0" err="1" smtClean="0"/>
              <a:t>шыі</a:t>
            </a:r>
            <a:r>
              <a:rPr lang="ru-RU" sz="2200" dirty="0" smtClean="0"/>
              <a:t> </a:t>
            </a:r>
            <a:r>
              <a:rPr lang="ru-RU" sz="2200" dirty="0" err="1" smtClean="0"/>
              <a:t>соннай</a:t>
            </a:r>
            <a:r>
              <a:rPr lang="ru-RU" sz="2200" dirty="0" smtClean="0"/>
              <a:t>,  </a:t>
            </a:r>
          </a:p>
          <a:p>
            <a:pPr algn="ctr"/>
            <a:r>
              <a:rPr lang="ru-RU" sz="2200" dirty="0" err="1" smtClean="0"/>
              <a:t>Ды</a:t>
            </a:r>
            <a:r>
              <a:rPr lang="ru-RU" sz="2200" dirty="0" smtClean="0"/>
              <a:t> той </a:t>
            </a:r>
            <a:r>
              <a:rPr lang="ru-RU" sz="2200" dirty="0" err="1" smtClean="0"/>
              <a:t>застаўся</a:t>
            </a:r>
            <a:r>
              <a:rPr lang="ru-RU" sz="2200" dirty="0" smtClean="0"/>
              <a:t> </a:t>
            </a:r>
            <a:r>
              <a:rPr lang="ru-RU" sz="2200" dirty="0" err="1" smtClean="0"/>
              <a:t>йшчэ</a:t>
            </a:r>
            <a:r>
              <a:rPr lang="ru-RU" sz="2200" dirty="0" smtClean="0"/>
              <a:t> </a:t>
            </a:r>
            <a:r>
              <a:rPr lang="ru-RU" sz="2200" dirty="0" err="1" smtClean="0"/>
              <a:t>жывы</a:t>
            </a:r>
            <a:r>
              <a:rPr lang="ru-RU" sz="2200" dirty="0" smtClean="0"/>
              <a:t>.  </a:t>
            </a:r>
          </a:p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Яна </a:t>
            </a:r>
            <a:r>
              <a:rPr lang="ru-RU" sz="2200" dirty="0" err="1" smtClean="0"/>
              <a:t>другі</a:t>
            </a:r>
            <a:r>
              <a:rPr lang="ru-RU" sz="2200" dirty="0" smtClean="0"/>
              <a:t> раз </a:t>
            </a:r>
            <a:r>
              <a:rPr lang="ru-RU" sz="2200" dirty="0" err="1" smtClean="0"/>
              <a:t>замахнула</a:t>
            </a:r>
            <a:r>
              <a:rPr lang="ru-RU" sz="2200" dirty="0" smtClean="0"/>
              <a:t>  </a:t>
            </a:r>
          </a:p>
          <a:p>
            <a:pPr algn="ctr"/>
            <a:r>
              <a:rPr lang="ru-RU" sz="2200" dirty="0" smtClean="0"/>
              <a:t>І </a:t>
            </a:r>
            <a:r>
              <a:rPr lang="ru-RU" sz="2200" dirty="0" err="1" smtClean="0"/>
              <a:t>трэці</a:t>
            </a:r>
            <a:r>
              <a:rPr lang="ru-RU" sz="2200" dirty="0" smtClean="0"/>
              <a:t> раз </a:t>
            </a:r>
            <a:r>
              <a:rPr lang="ru-RU" sz="2200" dirty="0" err="1" smtClean="0"/>
              <a:t>перавяла</a:t>
            </a:r>
            <a:r>
              <a:rPr lang="ru-RU" sz="2200" dirty="0" smtClean="0"/>
              <a:t>, – </a:t>
            </a:r>
          </a:p>
          <a:p>
            <a:pPr algn="ctr"/>
            <a:r>
              <a:rPr lang="ru-RU" sz="2200" dirty="0" smtClean="0"/>
              <a:t>Яго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жылка</a:t>
            </a:r>
            <a:r>
              <a:rPr lang="ru-RU" sz="2200" dirty="0" smtClean="0"/>
              <a:t> не дрыгнула, – </a:t>
            </a:r>
          </a:p>
          <a:p>
            <a:pPr algn="ctr"/>
            <a:r>
              <a:rPr lang="ru-RU" sz="2200" dirty="0" smtClean="0"/>
              <a:t>Душа ад цела </a:t>
            </a:r>
            <a:r>
              <a:rPr lang="ru-RU" sz="2200" dirty="0" err="1" smtClean="0"/>
              <a:t>адышла</a:t>
            </a:r>
            <a:r>
              <a:rPr lang="ru-RU" sz="2200" dirty="0" smtClean="0"/>
              <a:t>.  </a:t>
            </a:r>
            <a:endParaRPr lang="ru-R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88640"/>
            <a:ext cx="6986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Адкуль гэтыя радкі і малюнкі?</a:t>
            </a:r>
            <a:endParaRPr lang="ru-RU" sz="40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88640"/>
            <a:ext cx="6674391" cy="830997"/>
          </a:xfrm>
          <a:prstGeom prst="rect">
            <a:avLst/>
          </a:prstGeom>
          <a:blipFill dpi="0" rotWithShape="1">
            <a:blip r:embed="rId4" cstate="print">
              <a:alphaModFix amt="75000"/>
            </a:blip>
            <a:srcRect/>
            <a:stretch>
              <a:fillRect/>
            </a:stretch>
          </a:blipFill>
          <a:ln>
            <a:solidFill>
              <a:srgbClr val="F0AE7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Паэма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Магіла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льва»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Изображение 017.jpg"/>
          <p:cNvPicPr>
            <a:picLocks noChangeAspect="1"/>
          </p:cNvPicPr>
          <p:nvPr/>
        </p:nvPicPr>
        <p:blipFill>
          <a:blip r:embed="rId5" cstate="print"/>
          <a:srcRect l="10929" r="10745"/>
          <a:stretch>
            <a:fillRect/>
          </a:stretch>
        </p:blipFill>
        <p:spPr>
          <a:xfrm>
            <a:off x="428596" y="1500174"/>
            <a:ext cx="3502969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t="16714" b="30357"/>
          <a:stretch>
            <a:fillRect/>
          </a:stretch>
        </p:blipFill>
        <p:spPr>
          <a:xfrm rot="5400000">
            <a:off x="4229706" y="1683062"/>
            <a:ext cx="5616628" cy="4211960"/>
          </a:xfrm>
          <a:prstGeom prst="rect">
            <a:avLst/>
          </a:prstGeom>
          <a:blipFill dpi="0" rotWithShape="1">
            <a:blip r:embed="rId3" cstate="print">
              <a:alphaModFix amt="5000"/>
              <a:lum bright="30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27584" y="260648"/>
            <a:ext cx="7893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Адкуль гэтыя радкі і малюнкі?</a:t>
            </a:r>
            <a:endParaRPr lang="ru-RU" sz="40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292080" y="1142455"/>
            <a:ext cx="361073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Перад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панам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тым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з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Канева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Смела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дзеўка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стала,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Смела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гледзячы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вочы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Смела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адказала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-Дужы ты з сваім</a:t>
            </a:r>
            <a:r>
              <a:rPr kumimoji="0" lang="be-BY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багаццем,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А я сілы большай, -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2200" baseline="0" dirty="0" smtClean="0"/>
              <a:t>За мной праўда і народ мой,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За табой жа – грошы!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be-BY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be-BY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Чым з табой піць, гуляці,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2200" baseline="0" dirty="0" smtClean="0"/>
              <a:t>Ночкі</a:t>
            </a:r>
            <a:r>
              <a:rPr lang="be-BY" sz="2200" dirty="0" smtClean="0"/>
              <a:t> каратаці, -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2200" dirty="0" smtClean="0"/>
              <a:t>Лепш навекі косці парыць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2200" dirty="0" smtClean="0"/>
              <a:t>У зямельцы-маці!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188640"/>
            <a:ext cx="6932475" cy="830997"/>
          </a:xfrm>
          <a:prstGeom prst="rect">
            <a:avLst/>
          </a:prstGeom>
          <a:blipFill dpi="0" rotWithShape="1">
            <a:blip r:embed="rId4" cstate="print">
              <a:alphaModFix amt="75000"/>
            </a:blip>
            <a:srcRect/>
            <a:stretch>
              <a:fillRect/>
            </a:stretch>
          </a:blipFill>
          <a:ln>
            <a:solidFill>
              <a:srgbClr val="F0AE7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Паэма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Бандароўна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Изображение 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074420"/>
            <a:ext cx="2928958" cy="4395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Изображение 0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3500438"/>
            <a:ext cx="2820924" cy="3136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8640"/>
            <a:ext cx="44823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Раннія паэмы </a:t>
            </a:r>
            <a:endParaRPr lang="ru-RU" sz="54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547664" y="908720"/>
            <a:ext cx="1584176" cy="1368152"/>
          </a:xfrm>
          <a:prstGeom prst="straightConnector1">
            <a:avLst/>
          </a:prstGeom>
          <a:ln w="50800">
            <a:gradFill flip="none" rotWithShape="1">
              <a:gsLst>
                <a:gs pos="0">
                  <a:srgbClr val="660033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270000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2267744" y="908720"/>
            <a:ext cx="1512168" cy="3816424"/>
          </a:xfrm>
          <a:prstGeom prst="straightConnector1">
            <a:avLst/>
          </a:prstGeom>
          <a:ln w="50800">
            <a:gradFill flip="none" rotWithShape="1">
              <a:gsLst>
                <a:gs pos="0">
                  <a:srgbClr val="660033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270000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4139952" y="908720"/>
            <a:ext cx="288032" cy="2376264"/>
          </a:xfrm>
          <a:prstGeom prst="straightConnector1">
            <a:avLst/>
          </a:prstGeom>
          <a:ln w="50800">
            <a:gradFill flip="none" rotWithShape="1">
              <a:gsLst>
                <a:gs pos="0">
                  <a:srgbClr val="660033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270000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60032" y="908720"/>
            <a:ext cx="648072" cy="4752528"/>
          </a:xfrm>
          <a:prstGeom prst="straightConnector1">
            <a:avLst/>
          </a:prstGeom>
          <a:ln w="50800">
            <a:gradFill flip="none" rotWithShape="1">
              <a:gsLst>
                <a:gs pos="0">
                  <a:srgbClr val="660033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270000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08104" y="908720"/>
            <a:ext cx="1440160" cy="2808312"/>
          </a:xfrm>
          <a:prstGeom prst="straightConnector1">
            <a:avLst/>
          </a:prstGeom>
          <a:ln w="50800">
            <a:gradFill flip="none" rotWithShape="1">
              <a:gsLst>
                <a:gs pos="0">
                  <a:srgbClr val="660033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270000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40152" y="908720"/>
            <a:ext cx="2232248" cy="1368152"/>
          </a:xfrm>
          <a:prstGeom prst="straightConnector1">
            <a:avLst/>
          </a:prstGeom>
          <a:ln w="50800">
            <a:gradFill flip="none" rotWithShape="1">
              <a:gsLst>
                <a:gs pos="0">
                  <a:srgbClr val="660033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270000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355976" y="5661248"/>
            <a:ext cx="1800200" cy="504056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400" dirty="0" smtClean="0">
                <a:solidFill>
                  <a:schemeClr val="tx1"/>
                </a:solidFill>
              </a:rPr>
              <a:t>“Калека”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03848" y="3284984"/>
            <a:ext cx="1872208" cy="792088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400" dirty="0" smtClean="0">
                <a:solidFill>
                  <a:schemeClr val="tx1"/>
                </a:solidFill>
              </a:rPr>
              <a:t>“Адплата кахання”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64288" y="2348880"/>
            <a:ext cx="1800200" cy="504056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400" dirty="0" smtClean="0">
                <a:solidFill>
                  <a:schemeClr val="tx1"/>
                </a:solidFill>
              </a:rPr>
              <a:t>“За што?”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2348880"/>
            <a:ext cx="1800200" cy="504056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400" dirty="0" smtClean="0">
                <a:solidFill>
                  <a:schemeClr val="tx1"/>
                </a:solidFill>
              </a:rPr>
              <a:t>“Зімою”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87624" y="4725144"/>
            <a:ext cx="1800200" cy="504056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400" dirty="0" smtClean="0">
                <a:solidFill>
                  <a:schemeClr val="tx1"/>
                </a:solidFill>
              </a:rPr>
              <a:t>“Нікому”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40152" y="3717032"/>
            <a:ext cx="1944216" cy="576064"/>
          </a:xfrm>
          <a:prstGeom prst="rect">
            <a:avLst/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400" dirty="0" smtClean="0">
                <a:solidFill>
                  <a:schemeClr val="tx1"/>
                </a:solidFill>
              </a:rPr>
              <a:t>“У Піліпаўку”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3000375" cy="4277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83768" y="260648"/>
            <a:ext cx="39068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Паэма “Зімою”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484784"/>
            <a:ext cx="5573642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100" dirty="0" smtClean="0"/>
              <a:t>Гэта паэма </a:t>
            </a:r>
            <a:r>
              <a:rPr lang="be-BY" sz="2100" b="1" dirty="0" smtClean="0">
                <a:solidFill>
                  <a:srgbClr val="FF0000"/>
                </a:solidFill>
              </a:rPr>
              <a:t>прасякнута глыбокім </a:t>
            </a:r>
          </a:p>
          <a:p>
            <a:r>
              <a:rPr lang="be-BY" sz="2100" b="1" dirty="0" smtClean="0">
                <a:solidFill>
                  <a:srgbClr val="FF0000"/>
                </a:solidFill>
              </a:rPr>
              <a:t>жалем і спачуваннем</a:t>
            </a:r>
            <a:r>
              <a:rPr lang="be-BY" sz="2300" dirty="0" smtClean="0">
                <a:solidFill>
                  <a:srgbClr val="FF0000"/>
                </a:solidFill>
              </a:rPr>
              <a:t> </a:t>
            </a:r>
            <a:r>
              <a:rPr lang="be-BY" sz="2100" dirty="0" smtClean="0"/>
              <a:t>да такіх, як Ганна.</a:t>
            </a:r>
          </a:p>
          <a:p>
            <a:r>
              <a:rPr lang="be-BY" sz="2100" dirty="0" smtClean="0"/>
              <a:t>Ганніна гісторыя скончылася трагічна.</a:t>
            </a:r>
          </a:p>
          <a:p>
            <a:r>
              <a:rPr lang="be-BY" sz="2100" dirty="0" smtClean="0"/>
              <a:t>Гэта </a:t>
            </a:r>
            <a:r>
              <a:rPr lang="be-BY" sz="2100" b="1" dirty="0" smtClean="0">
                <a:solidFill>
                  <a:srgbClr val="FF0000"/>
                </a:solidFill>
              </a:rPr>
              <a:t>змрочная</a:t>
            </a:r>
            <a:r>
              <a:rPr lang="be-BY" sz="2100" dirty="0" smtClean="0"/>
              <a:t>, </a:t>
            </a:r>
            <a:r>
              <a:rPr lang="be-BY" sz="2100" b="1" dirty="0" smtClean="0">
                <a:solidFill>
                  <a:srgbClr val="FF0000"/>
                </a:solidFill>
              </a:rPr>
              <a:t>але </a:t>
            </a:r>
            <a:r>
              <a:rPr lang="be-BY" sz="2100" dirty="0" smtClean="0"/>
              <a:t>зусім</a:t>
            </a:r>
            <a:r>
              <a:rPr lang="be-BY" sz="2100" b="1" dirty="0" smtClean="0">
                <a:solidFill>
                  <a:srgbClr val="FF0000"/>
                </a:solidFill>
              </a:rPr>
              <a:t> рэальная карціна</a:t>
            </a:r>
            <a:r>
              <a:rPr lang="be-BY" sz="2100" dirty="0" smtClean="0"/>
              <a:t>, </a:t>
            </a:r>
          </a:p>
          <a:p>
            <a:r>
              <a:rPr lang="be-BY" sz="2100" dirty="0" smtClean="0"/>
              <a:t>як ні дзіўна,  набывае ў паэме прывідны </a:t>
            </a:r>
          </a:p>
          <a:p>
            <a:r>
              <a:rPr lang="be-BY" sz="2100" b="1" dirty="0" smtClean="0">
                <a:solidFill>
                  <a:srgbClr val="FF0000"/>
                </a:solidFill>
              </a:rPr>
              <a:t>вобраз агульнанароднага беларускага быцця</a:t>
            </a:r>
            <a:r>
              <a:rPr lang="be-BY" sz="2100" dirty="0" smtClean="0"/>
              <a:t>:</a:t>
            </a:r>
          </a:p>
          <a:p>
            <a:endParaRPr lang="be-BY" sz="2100" dirty="0" smtClean="0"/>
          </a:p>
          <a:p>
            <a:pPr algn="ctr"/>
            <a:r>
              <a:rPr lang="be-BY" sz="2100" i="1" dirty="0" smtClean="0"/>
              <a:t>Сцелецца ноч тут ценьмі магільнымі,</a:t>
            </a:r>
            <a:br>
              <a:rPr lang="be-BY" sz="2100" i="1" dirty="0" smtClean="0"/>
            </a:br>
            <a:r>
              <a:rPr lang="be-BY" sz="2100" i="1" dirty="0" smtClean="0"/>
              <a:t>Гіне з няшчасця малы і стары,</a:t>
            </a:r>
          </a:p>
          <a:p>
            <a:pPr algn="ctr"/>
            <a:r>
              <a:rPr lang="be-BY" sz="2100" i="1" dirty="0" smtClean="0"/>
              <a:t>Слабыя гінуць, крыўджаны сільнымі, </a:t>
            </a:r>
          </a:p>
          <a:p>
            <a:pPr algn="ctr"/>
            <a:r>
              <a:rPr lang="be-BY" sz="2100" i="1" dirty="0" smtClean="0"/>
              <a:t>Стогнуць, гаруюць з зары да зары.</a:t>
            </a:r>
            <a:endParaRPr lang="ru-RU" sz="2100" i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Изображение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2249424" cy="310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Прямая со стрелкой 12"/>
          <p:cNvCxnSpPr/>
          <p:nvPr/>
        </p:nvCxnSpPr>
        <p:spPr>
          <a:xfrm rot="5400000">
            <a:off x="1785918" y="2857496"/>
            <a:ext cx="4786346" cy="500066"/>
          </a:xfrm>
          <a:prstGeom prst="straightConnector1">
            <a:avLst/>
          </a:prstGeom>
          <a:ln w="38100">
            <a:solidFill>
              <a:srgbClr val="AB8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3821901" y="1607331"/>
            <a:ext cx="3143272" cy="1357322"/>
          </a:xfrm>
          <a:prstGeom prst="straightConnector1">
            <a:avLst/>
          </a:prstGeom>
          <a:ln w="38100">
            <a:solidFill>
              <a:srgbClr val="AB8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143504" y="714356"/>
            <a:ext cx="2214578" cy="928694"/>
          </a:xfrm>
          <a:prstGeom prst="straightConnector1">
            <a:avLst/>
          </a:prstGeom>
          <a:ln w="38100">
            <a:solidFill>
              <a:srgbClr val="AB8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00100" y="0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5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Янка Купала-перакладчык</a:t>
            </a:r>
            <a:endParaRPr lang="ru-RU" sz="5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14282" y="3500438"/>
            <a:ext cx="2571768" cy="857256"/>
          </a:xfrm>
          <a:prstGeom prst="snip2DiagRect">
            <a:avLst/>
          </a:prstGeom>
          <a:gradFill flip="none" rotWithShape="1">
            <a:gsLst>
              <a:gs pos="0">
                <a:srgbClr val="F9DDA5"/>
              </a:gs>
              <a:gs pos="17999">
                <a:srgbClr val="FCC0DD"/>
              </a:gs>
              <a:gs pos="36000">
                <a:srgbClr val="FAC372"/>
              </a:gs>
              <a:gs pos="61000">
                <a:srgbClr val="EFF35B"/>
              </a:gs>
              <a:gs pos="82001">
                <a:srgbClr val="F47F6C"/>
              </a:gs>
              <a:gs pos="100000">
                <a:srgbClr val="FBA7CF"/>
              </a:gs>
            </a:gsLst>
            <a:lin ang="2700000" scaled="1"/>
            <a:tileRect/>
          </a:gradFill>
          <a:ln>
            <a:solidFill>
              <a:srgbClr val="AB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«Слова </a:t>
            </a:r>
            <a:r>
              <a:rPr lang="ru-RU" sz="2400" i="1" dirty="0" err="1" smtClean="0">
                <a:solidFill>
                  <a:schemeClr val="tx1"/>
                </a:solidFill>
              </a:rPr>
              <a:t>аб</a:t>
            </a:r>
            <a:r>
              <a:rPr lang="ru-RU" sz="2400" i="1" dirty="0" smtClean="0">
                <a:solidFill>
                  <a:schemeClr val="tx1"/>
                </a:solidFill>
              </a:rPr>
              <a:t> палку </a:t>
            </a:r>
            <a:r>
              <a:rPr lang="ru-RU" sz="2400" i="1" dirty="0" err="1" smtClean="0">
                <a:solidFill>
                  <a:schemeClr val="tx1"/>
                </a:solidFill>
              </a:rPr>
              <a:t>Ігаравым</a:t>
            </a:r>
            <a:r>
              <a:rPr lang="ru-RU" sz="2400" i="1" dirty="0" smtClean="0">
                <a:solidFill>
                  <a:schemeClr val="tx1"/>
                </a:solidFill>
              </a:rPr>
              <a:t>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714480" y="5500702"/>
            <a:ext cx="2714644" cy="642942"/>
          </a:xfrm>
          <a:prstGeom prst="snip2DiagRect">
            <a:avLst/>
          </a:prstGeom>
          <a:gradFill flip="none" rotWithShape="1">
            <a:gsLst>
              <a:gs pos="0">
                <a:srgbClr val="F9DDA5"/>
              </a:gs>
              <a:gs pos="17999">
                <a:srgbClr val="FCC0DD"/>
              </a:gs>
              <a:gs pos="36000">
                <a:srgbClr val="FAC372"/>
              </a:gs>
              <a:gs pos="61000">
                <a:srgbClr val="EFF35B"/>
              </a:gs>
              <a:gs pos="82001">
                <a:srgbClr val="F47F6C"/>
              </a:gs>
              <a:gs pos="100000">
                <a:srgbClr val="FBA7CF"/>
              </a:gs>
            </a:gsLst>
            <a:lin ang="2700000" scaled="1"/>
            <a:tileRect/>
          </a:gradFill>
          <a:ln>
            <a:solidFill>
              <a:srgbClr val="AB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err="1" smtClean="0">
                <a:solidFill>
                  <a:schemeClr val="tx1"/>
                </a:solidFill>
              </a:rPr>
              <a:t>гімн</a:t>
            </a:r>
            <a:r>
              <a:rPr lang="ru-RU" sz="2400" i="1" dirty="0" smtClean="0">
                <a:solidFill>
                  <a:schemeClr val="tx1"/>
                </a:solidFill>
              </a:rPr>
              <a:t> «</a:t>
            </a:r>
            <a:r>
              <a:rPr lang="ru-RU" sz="2400" i="1" dirty="0" err="1" smtClean="0">
                <a:solidFill>
                  <a:schemeClr val="tx1"/>
                </a:solidFill>
              </a:rPr>
              <a:t>Інтэрнацыянал</a:t>
            </a:r>
            <a:r>
              <a:rPr lang="ru-RU" sz="2400" i="1" dirty="0" smtClean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643538" y="3857628"/>
            <a:ext cx="3500462" cy="857256"/>
          </a:xfrm>
          <a:prstGeom prst="snip2DiagRect">
            <a:avLst/>
          </a:prstGeom>
          <a:gradFill flip="none" rotWithShape="1">
            <a:gsLst>
              <a:gs pos="0">
                <a:srgbClr val="F9DDA5"/>
              </a:gs>
              <a:gs pos="17999">
                <a:srgbClr val="FCC0DD"/>
              </a:gs>
              <a:gs pos="36000">
                <a:srgbClr val="FAC372"/>
              </a:gs>
              <a:gs pos="61000">
                <a:srgbClr val="EFF35B"/>
              </a:gs>
              <a:gs pos="82001">
                <a:srgbClr val="F47F6C"/>
              </a:gs>
              <a:gs pos="100000">
                <a:srgbClr val="FBA7CF"/>
              </a:gs>
            </a:gsLst>
            <a:lin ang="2700000" scaled="1"/>
            <a:tileRect/>
          </a:gradFill>
          <a:ln>
            <a:solidFill>
              <a:srgbClr val="AB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В. </a:t>
            </a:r>
            <a:r>
              <a:rPr lang="ru-RU" sz="2400" i="1" dirty="0" err="1" smtClean="0">
                <a:solidFill>
                  <a:schemeClr val="tx1"/>
                </a:solidFill>
              </a:rPr>
              <a:t>Дуніна-Марцінкевіча</a:t>
            </a:r>
            <a:r>
              <a:rPr lang="ru-RU" sz="2400" i="1" dirty="0" smtClean="0">
                <a:solidFill>
                  <a:schemeClr val="tx1"/>
                </a:solidFill>
              </a:rPr>
              <a:t> «</a:t>
            </a:r>
            <a:r>
              <a:rPr lang="ru-RU" sz="2400" i="1" dirty="0" err="1" smtClean="0">
                <a:solidFill>
                  <a:schemeClr val="tx1"/>
                </a:solidFill>
              </a:rPr>
              <a:t>Ідылія</a:t>
            </a:r>
            <a:r>
              <a:rPr lang="ru-RU" sz="2400" i="1" dirty="0" smtClean="0">
                <a:solidFill>
                  <a:schemeClr val="tx1"/>
                </a:solidFill>
              </a:rPr>
              <a:t>» </a:t>
            </a:r>
            <a:r>
              <a:rPr lang="ru-RU" sz="2400" i="1" dirty="0" err="1" smtClean="0">
                <a:solidFill>
                  <a:schemeClr val="tx1"/>
                </a:solidFill>
              </a:rPr>
              <a:t>і</a:t>
            </a:r>
            <a:r>
              <a:rPr lang="ru-RU" sz="2400" i="1" dirty="0" smtClean="0">
                <a:solidFill>
                  <a:schemeClr val="tx1"/>
                </a:solidFill>
              </a:rPr>
              <a:t> «Залёты»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4572000" y="5500702"/>
            <a:ext cx="2786082" cy="642942"/>
          </a:xfrm>
          <a:prstGeom prst="snip2DiagRect">
            <a:avLst/>
          </a:prstGeom>
          <a:gradFill flip="none" rotWithShape="1">
            <a:gsLst>
              <a:gs pos="0">
                <a:srgbClr val="F9DDA5"/>
              </a:gs>
              <a:gs pos="17999">
                <a:srgbClr val="FCC0DD"/>
              </a:gs>
              <a:gs pos="36000">
                <a:srgbClr val="FAC372"/>
              </a:gs>
              <a:gs pos="61000">
                <a:srgbClr val="EFF35B"/>
              </a:gs>
              <a:gs pos="82001">
                <a:srgbClr val="F47F6C"/>
              </a:gs>
              <a:gs pos="100000">
                <a:srgbClr val="FBA7CF"/>
              </a:gs>
            </a:gsLst>
            <a:lin ang="2700000" scaled="1"/>
            <a:tileRect/>
          </a:gradFill>
          <a:ln>
            <a:solidFill>
              <a:srgbClr val="AB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err="1" smtClean="0">
                <a:solidFill>
                  <a:schemeClr val="tx1"/>
                </a:solidFill>
              </a:rPr>
              <a:t>паэма</a:t>
            </a:r>
            <a:r>
              <a:rPr lang="ru-RU" sz="2400" i="1" dirty="0" smtClean="0">
                <a:solidFill>
                  <a:schemeClr val="tx1"/>
                </a:solidFill>
              </a:rPr>
              <a:t> А. </a:t>
            </a:r>
            <a:r>
              <a:rPr lang="ru-RU" sz="2400" i="1" dirty="0" err="1" smtClean="0">
                <a:solidFill>
                  <a:schemeClr val="tx1"/>
                </a:solidFill>
              </a:rPr>
              <a:t>Пушкіна</a:t>
            </a:r>
            <a:r>
              <a:rPr lang="ru-RU" sz="2400" i="1" dirty="0" smtClean="0">
                <a:solidFill>
                  <a:schemeClr val="tx1"/>
                </a:solidFill>
              </a:rPr>
              <a:t> «Медны </a:t>
            </a:r>
            <a:r>
              <a:rPr lang="ru-RU" sz="2400" i="1" dirty="0" err="1" smtClean="0">
                <a:solidFill>
                  <a:schemeClr val="tx1"/>
                </a:solidFill>
              </a:rPr>
              <a:t>коннік</a:t>
            </a:r>
            <a:r>
              <a:rPr lang="ru-RU" sz="2400" i="1" dirty="0" smtClean="0">
                <a:solidFill>
                  <a:schemeClr val="tx1"/>
                </a:solidFill>
              </a:rPr>
              <a:t>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357158" y="4643446"/>
            <a:ext cx="3286148" cy="642942"/>
          </a:xfrm>
          <a:prstGeom prst="snip2DiagRect">
            <a:avLst/>
          </a:prstGeom>
          <a:gradFill flip="none" rotWithShape="1">
            <a:gsLst>
              <a:gs pos="0">
                <a:srgbClr val="F9DDA5"/>
              </a:gs>
              <a:gs pos="17999">
                <a:srgbClr val="FCC0DD"/>
              </a:gs>
              <a:gs pos="36000">
                <a:srgbClr val="FAC372"/>
              </a:gs>
              <a:gs pos="61000">
                <a:srgbClr val="EFF35B"/>
              </a:gs>
              <a:gs pos="82001">
                <a:srgbClr val="F47F6C"/>
              </a:gs>
              <a:gs pos="100000">
                <a:srgbClr val="FBA7CF"/>
              </a:gs>
            </a:gsLst>
            <a:lin ang="2700000" scaled="1"/>
            <a:tileRect/>
          </a:gradFill>
          <a:ln>
            <a:solidFill>
              <a:srgbClr val="AB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err="1" smtClean="0">
                <a:solidFill>
                  <a:schemeClr val="tx1"/>
                </a:solidFill>
              </a:rPr>
              <a:t>лібрэта</a:t>
            </a:r>
            <a:r>
              <a:rPr lang="ru-RU" sz="2400" i="1" dirty="0" smtClean="0">
                <a:solidFill>
                  <a:schemeClr val="tx1"/>
                </a:solidFill>
              </a:rPr>
              <a:t> оперы «Галька» С. </a:t>
            </a:r>
            <a:r>
              <a:rPr lang="ru-RU" sz="2400" i="1" dirty="0" err="1" smtClean="0">
                <a:solidFill>
                  <a:schemeClr val="tx1"/>
                </a:solidFill>
              </a:rPr>
              <a:t>Манюшкі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6357950" y="1643050"/>
            <a:ext cx="2571768" cy="642942"/>
          </a:xfrm>
          <a:prstGeom prst="snip2DiagRect">
            <a:avLst/>
          </a:prstGeom>
          <a:gradFill flip="none" rotWithShape="1">
            <a:gsLst>
              <a:gs pos="0">
                <a:srgbClr val="F9DDA5"/>
              </a:gs>
              <a:gs pos="17999">
                <a:srgbClr val="FCC0DD"/>
              </a:gs>
              <a:gs pos="36000">
                <a:srgbClr val="FAC372"/>
              </a:gs>
              <a:gs pos="61000">
                <a:srgbClr val="EFF35B"/>
              </a:gs>
              <a:gs pos="82001">
                <a:srgbClr val="F47F6C"/>
              </a:gs>
              <a:gs pos="100000">
                <a:srgbClr val="FBA7CF"/>
              </a:gs>
            </a:gsLst>
            <a:lin ang="2700000" scaled="1"/>
            <a:tileRect/>
          </a:gradFill>
          <a:ln>
            <a:solidFill>
              <a:srgbClr val="AB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err="1" smtClean="0">
                <a:solidFill>
                  <a:schemeClr val="tx1"/>
                </a:solidFill>
              </a:rPr>
              <a:t>асобныя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творы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іншых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аўтараў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6000760" y="2786058"/>
            <a:ext cx="2286016" cy="642942"/>
          </a:xfrm>
          <a:prstGeom prst="snip2DiagRect">
            <a:avLst/>
          </a:prstGeom>
          <a:gradFill flip="none" rotWithShape="1">
            <a:gsLst>
              <a:gs pos="0">
                <a:srgbClr val="F9DDA5"/>
              </a:gs>
              <a:gs pos="17999">
                <a:srgbClr val="FCC0DD"/>
              </a:gs>
              <a:gs pos="36000">
                <a:srgbClr val="FAC372"/>
              </a:gs>
              <a:gs pos="61000">
                <a:srgbClr val="EFF35B"/>
              </a:gs>
              <a:gs pos="82001">
                <a:srgbClr val="F47F6C"/>
              </a:gs>
              <a:gs pos="100000">
                <a:srgbClr val="FBA7CF"/>
              </a:gs>
            </a:gsLst>
            <a:lin ang="2700000" scaled="1"/>
            <a:tileRect/>
          </a:gradFill>
          <a:ln>
            <a:solidFill>
              <a:srgbClr val="AB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err="1" smtClean="0">
                <a:solidFill>
                  <a:schemeClr val="tx1"/>
                </a:solidFill>
              </a:rPr>
              <a:t>вершы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і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паэмы</a:t>
            </a:r>
            <a:r>
              <a:rPr lang="ru-RU" sz="2400" i="1" dirty="0" smtClean="0">
                <a:solidFill>
                  <a:schemeClr val="tx1"/>
                </a:solidFill>
              </a:rPr>
              <a:t> Т. </a:t>
            </a:r>
            <a:r>
              <a:rPr lang="ru-RU" sz="2400" i="1" dirty="0" err="1" smtClean="0">
                <a:solidFill>
                  <a:schemeClr val="tx1"/>
                </a:solidFill>
              </a:rPr>
              <a:t>Шаўчэнкі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1750199" y="1250141"/>
            <a:ext cx="2786082" cy="1714512"/>
          </a:xfrm>
          <a:prstGeom prst="straightConnector1">
            <a:avLst/>
          </a:prstGeom>
          <a:ln w="38100">
            <a:solidFill>
              <a:srgbClr val="AB8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1607323" y="1964521"/>
            <a:ext cx="3929090" cy="1428760"/>
          </a:xfrm>
          <a:prstGeom prst="straightConnector1">
            <a:avLst/>
          </a:prstGeom>
          <a:ln w="38100">
            <a:solidFill>
              <a:srgbClr val="AB8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4714876" y="928670"/>
            <a:ext cx="2071702" cy="1643074"/>
          </a:xfrm>
          <a:prstGeom prst="straightConnector1">
            <a:avLst/>
          </a:prstGeom>
          <a:ln w="38100">
            <a:solidFill>
              <a:srgbClr val="AB8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2607455" y="2678901"/>
            <a:ext cx="4786346" cy="857256"/>
          </a:xfrm>
          <a:prstGeom prst="straightConnector1">
            <a:avLst/>
          </a:prstGeom>
          <a:ln w="38100">
            <a:solidFill>
              <a:srgbClr val="AB8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88640"/>
            <a:ext cx="296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Зборнікі</a:t>
            </a:r>
            <a:endParaRPr lang="ru-RU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3688" cy="2645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kn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052736"/>
            <a:ext cx="1855676" cy="276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80728"/>
            <a:ext cx="1440160" cy="2172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ч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844824"/>
            <a:ext cx="1435358" cy="210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348880"/>
            <a:ext cx="157542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08404" y="116632"/>
            <a:ext cx="1435596" cy="2069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Изображение 066.jpg"/>
          <p:cNvPicPr>
            <a:picLocks noChangeAspect="1"/>
          </p:cNvPicPr>
          <p:nvPr/>
        </p:nvPicPr>
        <p:blipFill>
          <a:blip r:embed="rId8" cstate="print"/>
          <a:srcRect l="58731" t="51949" r="15078"/>
          <a:stretch>
            <a:fillRect/>
          </a:stretch>
        </p:blipFill>
        <p:spPr>
          <a:xfrm>
            <a:off x="1403648" y="1988840"/>
            <a:ext cx="1872208" cy="3076805"/>
          </a:xfrm>
          <a:prstGeom prst="rect">
            <a:avLst/>
          </a:prstGeom>
        </p:spPr>
      </p:pic>
      <p:pic>
        <p:nvPicPr>
          <p:cNvPr id="7" name="Рисунок 6" descr="kn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15816" y="2636912"/>
            <a:ext cx="1855676" cy="2798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3284984"/>
            <a:ext cx="1939652" cy="2764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kn1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96136" y="4213662"/>
            <a:ext cx="1855676" cy="2644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163675F5-787C-41B0-9199-D8ADAAD0CADF_mw800_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7544" y="3808820"/>
            <a:ext cx="2016224" cy="268913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285860"/>
            <a:ext cx="4712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версіі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гібелі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паэта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8561446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Загадкавая смерць паэта</a:t>
            </a:r>
            <a:endParaRPr lang="ru-RU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71612"/>
            <a:ext cx="3352810" cy="4597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x_3a46a51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500306"/>
            <a:ext cx="4433306" cy="3471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0"/>
            <a:ext cx="73657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Увекавечанне памяці</a:t>
            </a:r>
            <a:endParaRPr lang="ru-RU" sz="6000" b="1" dirty="0">
              <a:ln w="18415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http://www.detektiv.by/files/images/Still0609_00019.img_assist_custom-250x200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256"/>
            <a:ext cx="280988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1472" y="857232"/>
            <a:ext cx="344357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dirty="0" smtClean="0">
                <a:latin typeface="Monotype Corsiva" pitchFamily="66" charset="0"/>
              </a:rPr>
              <a:t>І з усіх куткоў,</a:t>
            </a:r>
          </a:p>
          <a:p>
            <a:r>
              <a:rPr lang="be-BY" sz="2400" dirty="0" smtClean="0">
                <a:latin typeface="Monotype Corsiva" pitchFamily="66" charset="0"/>
              </a:rPr>
              <a:t>Узяўшы кветкі ў рукі,</a:t>
            </a:r>
          </a:p>
          <a:p>
            <a:r>
              <a:rPr lang="be-BY" sz="2400" dirty="0" smtClean="0">
                <a:latin typeface="Monotype Corsiva" pitchFamily="66" charset="0"/>
              </a:rPr>
              <a:t>Выйдуць землякі</a:t>
            </a:r>
          </a:p>
          <a:p>
            <a:r>
              <a:rPr lang="be-BY" sz="2400" dirty="0" smtClean="0">
                <a:latin typeface="Monotype Corsiva" pitchFamily="66" charset="0"/>
              </a:rPr>
              <a:t>Насустрач песняру…</a:t>
            </a:r>
          </a:p>
          <a:p>
            <a:r>
              <a:rPr lang="be-BY" sz="2400" dirty="0" smtClean="0">
                <a:latin typeface="Monotype Corsiva" pitchFamily="66" charset="0"/>
              </a:rPr>
              <a:t>Аж праз доўгіх дваццаць год</a:t>
            </a:r>
          </a:p>
          <a:p>
            <a:r>
              <a:rPr lang="be-BY" sz="2400" dirty="0" smtClean="0">
                <a:latin typeface="Monotype Corsiva" pitchFamily="66" charset="0"/>
              </a:rPr>
              <a:t>Пасля разлукі</a:t>
            </a:r>
          </a:p>
          <a:p>
            <a:r>
              <a:rPr lang="be-BY" sz="2400" dirty="0" smtClean="0">
                <a:latin typeface="Monotype Corsiva" pitchFamily="66" charset="0"/>
              </a:rPr>
              <a:t>У абдымкі яго прыме</a:t>
            </a:r>
          </a:p>
          <a:p>
            <a:r>
              <a:rPr lang="be-BY" sz="2400" dirty="0" smtClean="0">
                <a:latin typeface="Monotype Corsiva" pitchFamily="66" charset="0"/>
              </a:rPr>
              <a:t>Беларусь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 algn="r"/>
            <a:r>
              <a:rPr lang="be-BY" sz="2400" i="1" dirty="0" smtClean="0">
                <a:latin typeface="Monotype Corsiva" pitchFamily="66" charset="0"/>
              </a:rPr>
              <a:t>М. Аўрамчык. Вяртанне.</a:t>
            </a:r>
          </a:p>
        </p:txBody>
      </p:sp>
      <p:pic>
        <p:nvPicPr>
          <p:cNvPr id="6" name="Рисунок 5" descr="Изображение 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071546"/>
            <a:ext cx="3466728" cy="5247332"/>
          </a:xfrm>
          <a:prstGeom prst="rect">
            <a:avLst/>
          </a:prstGeom>
          <a:ln w="28575">
            <a:solidFill>
              <a:srgbClr val="FCC0DD"/>
            </a:solidFill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0064" y="2071678"/>
            <a:ext cx="3963936" cy="3681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42976" y="0"/>
            <a:ext cx="73657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Увекавечанне памяці</a:t>
            </a:r>
            <a:endParaRPr lang="ru-RU" sz="6000" b="1" dirty="0">
              <a:ln w="18415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43050"/>
            <a:ext cx="543661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800" dirty="0" smtClean="0"/>
              <a:t>Ледзь крануўся я клямкі дзвярэй,</a:t>
            </a:r>
          </a:p>
          <a:p>
            <a:r>
              <a:rPr lang="be-BY" sz="2800" dirty="0" smtClean="0"/>
              <a:t>І рука задрыжала,</a:t>
            </a:r>
          </a:p>
          <a:p>
            <a:r>
              <a:rPr lang="be-BY" sz="2800" dirty="0" smtClean="0"/>
              <a:t>Нібы гэта зусім не музей,</a:t>
            </a:r>
          </a:p>
          <a:p>
            <a:r>
              <a:rPr lang="be-BY" sz="2800" dirty="0" smtClean="0"/>
              <a:t>А кватэра Купалы…</a:t>
            </a:r>
          </a:p>
          <a:p>
            <a:endParaRPr lang="be-BY" sz="2800" dirty="0" smtClean="0"/>
          </a:p>
          <a:p>
            <a:r>
              <a:rPr lang="be-BY" sz="2800" dirty="0" smtClean="0"/>
              <a:t>І хоць тут не сустрэўся я з ім,</a:t>
            </a:r>
          </a:p>
          <a:p>
            <a:r>
              <a:rPr lang="be-BY" sz="2800" dirty="0" smtClean="0"/>
              <a:t>Знаю: з родным народам</a:t>
            </a:r>
          </a:p>
          <a:p>
            <a:r>
              <a:rPr lang="be-BY" sz="2800" dirty="0" smtClean="0"/>
              <a:t>Ён па краі ідзе дарагім</a:t>
            </a:r>
          </a:p>
          <a:p>
            <a:r>
              <a:rPr lang="be-BY" sz="2800" dirty="0" smtClean="0"/>
              <a:t>Малады, як заўсёды.</a:t>
            </a:r>
          </a:p>
          <a:p>
            <a:pPr algn="r"/>
            <a:r>
              <a:rPr lang="be-BY" sz="2800" dirty="0" smtClean="0"/>
              <a:t>К. Цвірка. У музеі Янкі Купалы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0"/>
            <a:ext cx="73657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Увекавечанне памяці</a:t>
            </a:r>
            <a:endParaRPr lang="ru-RU" sz="6000" b="1" dirty="0">
              <a:ln w="18415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214950"/>
            <a:ext cx="87318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000" dirty="0" smtClean="0"/>
              <a:t>Травой не зарастае сцежка каля дому,</a:t>
            </a:r>
          </a:p>
          <a:p>
            <a:r>
              <a:rPr lang="be-BY" sz="3000" dirty="0" smtClean="0"/>
              <a:t>Паэта постаць вечна тут жывая.</a:t>
            </a:r>
          </a:p>
          <a:p>
            <a:pPr algn="r"/>
            <a:r>
              <a:rPr lang="be-BY" sz="3000" dirty="0" smtClean="0"/>
              <a:t>С. Шушкевіч, “У Ляўках ля помніка Янку Купалу”</a:t>
            </a:r>
            <a:endParaRPr lang="ru-RU" sz="3000" dirty="0"/>
          </a:p>
        </p:txBody>
      </p:sp>
      <p:pic>
        <p:nvPicPr>
          <p:cNvPr id="8" name="Рисунок 7" descr="Изображение 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571744"/>
            <a:ext cx="4472838" cy="2578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Изображение 049.jpg"/>
          <p:cNvPicPr>
            <a:picLocks noChangeAspect="1"/>
          </p:cNvPicPr>
          <p:nvPr/>
        </p:nvPicPr>
        <p:blipFill>
          <a:blip r:embed="rId3" cstate="print"/>
          <a:srcRect r="5263"/>
          <a:stretch>
            <a:fillRect/>
          </a:stretch>
        </p:blipFill>
        <p:spPr>
          <a:xfrm>
            <a:off x="642910" y="1000107"/>
            <a:ext cx="4643470" cy="3825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4437112"/>
            <a:ext cx="3969618" cy="228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1640" y="188640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Радавод</a:t>
            </a:r>
            <a:r>
              <a:rPr lang="ru-RU" sz="5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 </a:t>
            </a:r>
            <a:r>
              <a:rPr lang="ru-RU" sz="5400" b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Янкі</a:t>
            </a:r>
            <a:r>
              <a:rPr lang="ru-RU" sz="5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 Купалы</a:t>
            </a:r>
          </a:p>
        </p:txBody>
      </p:sp>
      <p:pic>
        <p:nvPicPr>
          <p:cNvPr id="5" name="Рисунок 4" descr="d1_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3367936" cy="534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07904" y="1052736"/>
            <a:ext cx="46440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200" dirty="0" smtClean="0"/>
              <a:t>Сямейныя спісы Луцэвічаў са “Спісаў Мінскай мяшчанскай управы”</a:t>
            </a:r>
          </a:p>
          <a:p>
            <a:endParaRPr lang="ru-RU" sz="2200" dirty="0" smtClean="0"/>
          </a:p>
          <a:p>
            <a:endParaRPr lang="ru-RU" sz="2200" dirty="0" smtClean="0"/>
          </a:p>
          <a:p>
            <a:r>
              <a:rPr lang="ru-RU" sz="2200" dirty="0" smtClean="0"/>
              <a:t>Герб  </a:t>
            </a:r>
            <a:r>
              <a:rPr lang="be-BY" sz="2200" dirty="0" smtClean="0"/>
              <a:t>“Навіна”, да якога </a:t>
            </a:r>
          </a:p>
          <a:p>
            <a:r>
              <a:rPr lang="be-BY" sz="2200" dirty="0" smtClean="0"/>
              <a:t>належаў род Луцэвічаў</a:t>
            </a:r>
          </a:p>
          <a:p>
            <a:endParaRPr lang="be-BY" sz="2200" dirty="0" smtClean="0"/>
          </a:p>
          <a:p>
            <a:endParaRPr lang="be-BY" sz="2200" dirty="0" smtClean="0"/>
          </a:p>
          <a:p>
            <a:endParaRPr lang="be-BY" sz="2200" dirty="0" smtClean="0"/>
          </a:p>
          <a:p>
            <a:r>
              <a:rPr lang="be-BY" sz="2200" dirty="0" smtClean="0"/>
              <a:t>Радавод  Луцэвічаў</a:t>
            </a:r>
            <a:endParaRPr lang="ru-RU" sz="2200" dirty="0"/>
          </a:p>
        </p:txBody>
      </p:sp>
      <p:pic>
        <p:nvPicPr>
          <p:cNvPr id="10" name="Рисунок 9" descr="Изображение.jpg"/>
          <p:cNvPicPr>
            <a:picLocks noChangeAspect="1"/>
          </p:cNvPicPr>
          <p:nvPr/>
        </p:nvPicPr>
        <p:blipFill>
          <a:blip r:embed="rId4" cstate="print"/>
          <a:srcRect l="28108" t="4851" r="21983" b="52270"/>
          <a:stretch>
            <a:fillRect/>
          </a:stretch>
        </p:blipFill>
        <p:spPr>
          <a:xfrm>
            <a:off x="7164288" y="2420888"/>
            <a:ext cx="1979712" cy="2710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0"/>
            <a:ext cx="73657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Увекавечанне памяці</a:t>
            </a:r>
            <a:endParaRPr lang="ru-RU" sz="6000" b="1" dirty="0">
              <a:ln w="18415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Изображение 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3881" y="1214422"/>
            <a:ext cx="4510119" cy="333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BA75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Изображение 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071810"/>
            <a:ext cx="5072098" cy="3379032"/>
          </a:xfrm>
          <a:prstGeom prst="snipRoundRect">
            <a:avLst>
              <a:gd name="adj1" fmla="val 16667"/>
              <a:gd name="adj2" fmla="val 45892"/>
            </a:avLst>
          </a:prstGeom>
          <a:ln w="38100">
            <a:solidFill>
              <a:srgbClr val="FFBA75"/>
            </a:solidFill>
            <a:prstDash val="lgDash"/>
          </a:ln>
        </p:spPr>
      </p:pic>
      <p:pic>
        <p:nvPicPr>
          <p:cNvPr id="5" name="Рисунок 4" descr="Изображение 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2984"/>
            <a:ext cx="3586431" cy="2786082"/>
          </a:xfrm>
          <a:prstGeom prst="roundRect">
            <a:avLst>
              <a:gd name="adj" fmla="val 7552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0px-Yanka_Kup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980728"/>
            <a:ext cx="3822927" cy="5195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3501008"/>
            <a:ext cx="5193473" cy="3046988"/>
          </a:xfrm>
          <a:prstGeom prst="rect">
            <a:avLst/>
          </a:prstGeom>
          <a:blipFill dpi="0" rotWithShape="1">
            <a:blip r:embed="rId3" cstate="print">
              <a:alphaModFix amt="49000"/>
            </a:blip>
            <a:srcRect/>
            <a:stretch>
              <a:fillRect/>
            </a:stretch>
          </a:blipFill>
          <a:ln>
            <a:solidFill>
              <a:srgbClr val="8CCCE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err="1" smtClean="0"/>
              <a:t>Мелодыя</a:t>
            </a:r>
            <a:r>
              <a:rPr lang="ru-RU" sz="3200" dirty="0" smtClean="0"/>
              <a:t> </a:t>
            </a:r>
            <a:r>
              <a:rPr lang="ru-RU" sz="3200" dirty="0" err="1" smtClean="0"/>
              <a:t>гэтых</a:t>
            </a:r>
            <a:r>
              <a:rPr lang="ru-RU" sz="3200" dirty="0" smtClean="0"/>
              <a:t> </a:t>
            </a:r>
            <a:r>
              <a:rPr lang="ru-RU" sz="3200" dirty="0" err="1" smtClean="0"/>
              <a:t>сло</a:t>
            </a:r>
            <a:r>
              <a:rPr lang="be-BY" sz="3200" dirty="0" smtClean="0"/>
              <a:t>ў</a:t>
            </a:r>
            <a:endParaRPr lang="ru-RU" sz="3200" dirty="0" smtClean="0"/>
          </a:p>
          <a:p>
            <a:r>
              <a:rPr lang="be-BY" sz="3200" dirty="0" smtClean="0"/>
              <a:t>З маленства  ў душу запала.</a:t>
            </a:r>
          </a:p>
          <a:p>
            <a:r>
              <a:rPr lang="be-BY" sz="3200" dirty="0" smtClean="0"/>
              <a:t>У галавах маіх светлых сноў</a:t>
            </a:r>
          </a:p>
          <a:p>
            <a:r>
              <a:rPr lang="be-BY" sz="3200" dirty="0" smtClean="0"/>
              <a:t>Стаялі Купалле, Купалка,</a:t>
            </a:r>
          </a:p>
          <a:p>
            <a:r>
              <a:rPr lang="be-BY" sz="3200" dirty="0" smtClean="0"/>
              <a:t>Купала.</a:t>
            </a:r>
          </a:p>
          <a:p>
            <a:pPr algn="r"/>
            <a:r>
              <a:rPr lang="be-BY" sz="3200" dirty="0" smtClean="0"/>
              <a:t>Рыгор Барадулін</a:t>
            </a:r>
            <a:endParaRPr lang="ru-RU" sz="3200" dirty="0"/>
          </a:p>
        </p:txBody>
      </p:sp>
      <p:pic>
        <p:nvPicPr>
          <p:cNvPr id="4" name="Рисунок 3" descr="Изображение 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16632"/>
            <a:ext cx="2592288" cy="3262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 rot="623839">
            <a:off x="2481614" y="447731"/>
            <a:ext cx="6635858" cy="2358047"/>
          </a:xfrm>
          <a:prstGeom prst="cloud">
            <a:avLst/>
          </a:prstGeom>
          <a:gradFill flip="none" rotWithShape="1">
            <a:gsLst>
              <a:gs pos="37000">
                <a:srgbClr val="CCCCFF">
                  <a:alpha val="29000"/>
                </a:srgbClr>
              </a:gs>
              <a:gs pos="25000">
                <a:schemeClr val="accent6">
                  <a:lumMod val="40000"/>
                  <a:lumOff val="60000"/>
                </a:schemeClr>
              </a:gs>
              <a:gs pos="19000">
                <a:srgbClr val="F47F6C">
                  <a:alpha val="42000"/>
                </a:srgbClr>
              </a:gs>
              <a:gs pos="61000">
                <a:srgbClr val="FF7C80">
                  <a:alpha val="57000"/>
                </a:srgbClr>
              </a:gs>
              <a:gs pos="82001">
                <a:srgbClr val="FCC0DD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FFA7A9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 rot="535687">
            <a:off x="3388414" y="586517"/>
            <a:ext cx="4595348" cy="197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be-BY" sz="17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Янка Купала – гэты першая з вяршынь беларускага Эльбруса паэзіі. Магутная яна, і чыстая, і высокая. Высокая, бо матывамі сваімі праўдзівая. Чыстая, бо мілагучная і майстэрская, бо заўсёды была яна з народам.</a:t>
            </a:r>
            <a:endParaRPr kumimoji="0" lang="ru-RU" sz="17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be-BY" sz="17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П. Тычына </a:t>
            </a:r>
            <a:endParaRPr kumimoji="0" lang="ru-RU" sz="17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Облако 3"/>
          <p:cNvSpPr/>
          <p:nvPr/>
        </p:nvSpPr>
        <p:spPr>
          <a:xfrm rot="20996896">
            <a:off x="445311" y="3740764"/>
            <a:ext cx="6237335" cy="2377258"/>
          </a:xfrm>
          <a:prstGeom prst="cloud">
            <a:avLst/>
          </a:prstGeom>
          <a:gradFill flip="none" rotWithShape="1">
            <a:gsLst>
              <a:gs pos="37000">
                <a:srgbClr val="CCCCFF">
                  <a:alpha val="29000"/>
                </a:srgbClr>
              </a:gs>
              <a:gs pos="25000">
                <a:schemeClr val="accent6">
                  <a:lumMod val="40000"/>
                  <a:lumOff val="60000"/>
                </a:schemeClr>
              </a:gs>
              <a:gs pos="19000">
                <a:srgbClr val="F47F6C">
                  <a:alpha val="42000"/>
                </a:srgbClr>
              </a:gs>
              <a:gs pos="61000">
                <a:srgbClr val="FF7C80">
                  <a:alpha val="57000"/>
                </a:srgbClr>
              </a:gs>
              <a:gs pos="82001">
                <a:srgbClr val="FCC0DD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FFA7A9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0766074">
            <a:off x="993298" y="4015573"/>
            <a:ext cx="50977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</a:pPr>
            <a:r>
              <a:rPr lang="be-BY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Паэзія Янкі Купалы – гэта не проста добрыя высокамастацкія вершы. Гэта – апрача ўсяго – своеасаблівая гістроыя жыцця беларускага народа з яго новымі звычаямі, з яго думамі і спадзяваннямі, з яго барацьбой і перамогай.</a:t>
            </a:r>
            <a:endParaRPr lang="ru-RU" i="1" dirty="0" smtClean="0"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</a:pPr>
            <a:r>
              <a:rPr lang="be-BY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М. Ісакоўскі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be-BY" sz="17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Народу аддаў ён </a:t>
            </a:r>
            <a:r>
              <a:rPr kumimoji="0" lang="be-BY" sz="17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свой </a:t>
            </a:r>
            <a:r>
              <a:rPr kumimoji="0" lang="be-BY" sz="17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вялізны паэтычны дар і сваё вялікае, чулае сэрца… Ён доўга будзе жыць у памяці народа. Яго песні будуць пераходзіць з </a:t>
            </a:r>
            <a:r>
              <a:rPr kumimoji="0" lang="be-BY" sz="17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пакалення </a:t>
            </a:r>
            <a:r>
              <a:rPr kumimoji="0" lang="be-BY" sz="17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ў пакаленне… Яны будуць абуджаць у сэрцы людзей лепшае пачуццё і лепшыя чалавечыя імкненні да ясных сонечных дзён, аб якіх часта пісаў паэт і дзе заўсёды будуць праўда і справядлівасць.</a:t>
            </a:r>
            <a:endParaRPr kumimoji="0" lang="ru-RU" sz="17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be-BY" sz="17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Якуб Колас</a:t>
            </a:r>
            <a:endParaRPr kumimoji="0" lang="ru-RU" sz="17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Изображение 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1428736"/>
            <a:ext cx="2587821" cy="3714776"/>
          </a:xfrm>
          <a:prstGeom prst="rect">
            <a:avLst/>
          </a:prstGeom>
        </p:spPr>
      </p:pic>
      <p:pic>
        <p:nvPicPr>
          <p:cNvPr id="5" name="Рисунок 4" descr="portrait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357298"/>
            <a:ext cx="2857500" cy="3676650"/>
          </a:xfrm>
          <a:prstGeom prst="rect">
            <a:avLst/>
          </a:prstGeom>
        </p:spPr>
      </p:pic>
      <p:pic>
        <p:nvPicPr>
          <p:cNvPr id="3" name="Рисунок 2" descr="Изображение 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4251960"/>
            <a:ext cx="4663440" cy="2606040"/>
          </a:xfrm>
          <a:prstGeom prst="snip2SameRect">
            <a:avLst>
              <a:gd name="adj1" fmla="val 29944"/>
              <a:gd name="adj2" fmla="val 0"/>
            </a:avLst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 rot="183319">
            <a:off x="2423648" y="3508779"/>
            <a:ext cx="6581992" cy="3211689"/>
          </a:xfrm>
          <a:prstGeom prst="cloud">
            <a:avLst/>
          </a:prstGeom>
          <a:gradFill flip="none" rotWithShape="1">
            <a:gsLst>
              <a:gs pos="37000">
                <a:srgbClr val="CCCCFF">
                  <a:alpha val="29000"/>
                </a:srgbClr>
              </a:gs>
              <a:gs pos="25000">
                <a:schemeClr val="accent6">
                  <a:lumMod val="40000"/>
                  <a:lumOff val="60000"/>
                </a:schemeClr>
              </a:gs>
              <a:gs pos="19000">
                <a:srgbClr val="F47F6C">
                  <a:alpha val="42000"/>
                </a:srgbClr>
              </a:gs>
              <a:gs pos="61000">
                <a:srgbClr val="FF7C80">
                  <a:alpha val="57000"/>
                </a:srgbClr>
              </a:gs>
              <a:gs pos="82001">
                <a:srgbClr val="FCC0DD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AB81FF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1283729">
            <a:off x="3000364" y="3929066"/>
            <a:ext cx="50242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</a:pPr>
            <a:r>
              <a:rPr lang="be-BY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Паэзія Янкі Купалы з самага пачатку была выразнай ідэйнай, мэтанакіравай. Янка Купала быў песняром бяднейшага сялянства і беззямельнага батрацтва дарэвалюцыйнай беларускай вескі. З самага першага верша паэт яскрава паказаў, на чым ён баку, за якія ідэалы выйшаў змагацца.</a:t>
            </a:r>
            <a:endParaRPr lang="ru-RU" i="1" dirty="0" smtClean="0"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</a:pPr>
            <a:r>
              <a:rPr lang="be-BY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П. Броўка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5" name="Облако 4"/>
          <p:cNvSpPr/>
          <p:nvPr/>
        </p:nvSpPr>
        <p:spPr>
          <a:xfrm rot="221995">
            <a:off x="-67179" y="462979"/>
            <a:ext cx="5575132" cy="2527079"/>
          </a:xfrm>
          <a:prstGeom prst="cloud">
            <a:avLst/>
          </a:prstGeom>
          <a:gradFill flip="none" rotWithShape="1">
            <a:gsLst>
              <a:gs pos="37000">
                <a:srgbClr val="CCCCFF">
                  <a:alpha val="29000"/>
                </a:srgbClr>
              </a:gs>
              <a:gs pos="25000">
                <a:schemeClr val="accent6">
                  <a:lumMod val="40000"/>
                  <a:lumOff val="60000"/>
                </a:schemeClr>
              </a:gs>
              <a:gs pos="19000">
                <a:srgbClr val="F47F6C">
                  <a:alpha val="42000"/>
                </a:srgbClr>
              </a:gs>
              <a:gs pos="61000">
                <a:srgbClr val="FF7C80">
                  <a:alpha val="57000"/>
                </a:srgbClr>
              </a:gs>
              <a:gs pos="82001">
                <a:srgbClr val="FCC0DD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AB81FF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714356"/>
            <a:ext cx="4071934" cy="197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be-BY" sz="175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Бацькам новай беларускай літаратуры, якога беларусы нездарма параноўваюць з Шаўчэнкам і па сутнасці яго паэзіі і па той ролі, якую ён адыгрывае ў іх роднай літаратуры, з’яўляецца, безумоўна, Янка </a:t>
            </a:r>
            <a:r>
              <a:rPr kumimoji="0" lang="be-BY" sz="175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Купала.</a:t>
            </a:r>
            <a:endParaRPr kumimoji="0" lang="ru-RU" sz="175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be-BY" sz="17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А. В. Луначарскі</a:t>
            </a:r>
            <a:endParaRPr kumimoji="0" lang="ru-RU" sz="17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Brovka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421" y="3143248"/>
            <a:ext cx="2676067" cy="366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60339_4149nothumb500.jpg"/>
          <p:cNvPicPr>
            <a:picLocks noChangeAspect="1"/>
          </p:cNvPicPr>
          <p:nvPr/>
        </p:nvPicPr>
        <p:blipFill>
          <a:blip r:embed="rId3" cstate="print"/>
          <a:srcRect b="5678"/>
          <a:stretch>
            <a:fillRect/>
          </a:stretch>
        </p:blipFill>
        <p:spPr>
          <a:xfrm>
            <a:off x="5572133" y="-1"/>
            <a:ext cx="2705598" cy="3448617"/>
          </a:xfrm>
          <a:prstGeom prst="rect">
            <a:avLst/>
          </a:prstGeom>
          <a:effectLst>
            <a:glow rad="139700">
              <a:schemeClr val="accent6">
                <a:lumMod val="60000"/>
                <a:lumOff val="40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</a:pPr>
            <a:r>
              <a:rPr lang="be-BY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Моладзь цягнулася да Янкі Купалы, як да сонца. І ён шчыра яе любіў, пільны сачыў за ростам маладых паэтаў, рабіў кароткія, але трапныя заўвагі аб іх творчасці.</a:t>
            </a:r>
            <a:endParaRPr lang="ru-RU" sz="2000" dirty="0" smtClean="0"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</a:pPr>
            <a:r>
              <a:rPr lang="be-BY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П. Глебка</a:t>
            </a:r>
            <a:endParaRPr lang="be-BY" sz="2000" dirty="0" smtClean="0">
              <a:latin typeface="Arial" pitchFamily="34" charset="0"/>
            </a:endParaRPr>
          </a:p>
        </p:txBody>
      </p:sp>
      <p:pic>
        <p:nvPicPr>
          <p:cNvPr id="3" name="Рисунок 2" descr="Изображение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8429474" cy="477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413022">
            <a:off x="2270231" y="4105829"/>
            <a:ext cx="6219527" cy="157525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766271"/>
              </a:avLst>
            </a:prstTxWarp>
            <a:spAutoFit/>
          </a:bodyPr>
          <a:lstStyle/>
          <a:p>
            <a:r>
              <a:rPr lang="be-BY" sz="8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B81FF">
                        <a:tint val="66000"/>
                        <a:satMod val="160000"/>
                      </a:srgbClr>
                    </a:gs>
                    <a:gs pos="50000">
                      <a:srgbClr val="AB81FF">
                        <a:tint val="44500"/>
                        <a:satMod val="160000"/>
                      </a:srgbClr>
                    </a:gs>
                    <a:gs pos="100000">
                      <a:srgbClr val="AB81FF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 новых</a:t>
            </a:r>
          </a:p>
          <a:p>
            <a:r>
              <a:rPr lang="be-BY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B81FF">
                        <a:tint val="66000"/>
                        <a:satMod val="160000"/>
                      </a:srgbClr>
                    </a:gs>
                    <a:gs pos="50000">
                      <a:srgbClr val="AB81FF">
                        <a:tint val="44500"/>
                        <a:satMod val="160000"/>
                      </a:srgbClr>
                    </a:gs>
                    <a:gs pos="100000">
                      <a:srgbClr val="AB81FF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сустрэч</a:t>
            </a:r>
            <a:r>
              <a:rPr lang="be-BY" sz="8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B81FF">
                        <a:tint val="66000"/>
                        <a:satMod val="160000"/>
                      </a:srgbClr>
                    </a:gs>
                    <a:gs pos="50000">
                      <a:srgbClr val="AB81FF">
                        <a:tint val="44500"/>
                        <a:satMod val="160000"/>
                      </a:srgbClr>
                    </a:gs>
                    <a:gs pos="100000">
                      <a:srgbClr val="AB81FF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!!! </a:t>
            </a:r>
            <a:r>
              <a:rPr lang="be-BY" sz="8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AB81FF">
                        <a:tint val="66000"/>
                        <a:satMod val="160000"/>
                      </a:srgbClr>
                    </a:gs>
                    <a:gs pos="50000">
                      <a:srgbClr val="AB81FF">
                        <a:tint val="44500"/>
                        <a:satMod val="160000"/>
                      </a:srgbClr>
                    </a:gs>
                    <a:gs pos="100000">
                      <a:srgbClr val="AB81FF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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508518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dirty="0" smtClean="0"/>
              <a:t>Прэзентацыю падрыхтавалі </a:t>
            </a:r>
          </a:p>
          <a:p>
            <a:pPr algn="ctr"/>
            <a:r>
              <a:rPr lang="be-BY" dirty="0" smtClean="0"/>
              <a:t>в</a:t>
            </a:r>
            <a:r>
              <a:rPr lang="be-BY" dirty="0" smtClean="0"/>
              <a:t>учаніцы  9 “А” класа </a:t>
            </a:r>
          </a:p>
          <a:p>
            <a:pPr algn="ctr"/>
            <a:r>
              <a:rPr lang="be-BY" dirty="0" smtClean="0"/>
              <a:t>Чобат Наталля і Казлова Ангеліна. 2012 год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azanka_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627" y="1916832"/>
            <a:ext cx="5844088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23928" y="332656"/>
            <a:ext cx="48701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i="1" dirty="0" smtClean="0"/>
              <a:t>Яшчэ ў калысцы я навучыўся з песень сніць</a:t>
            </a:r>
          </a:p>
          <a:p>
            <a:r>
              <a:rPr lang="be-BY" i="1" dirty="0" smtClean="0"/>
              <a:t>Аб гэтых блізкіх мне, а цесных так мясцінах:</a:t>
            </a:r>
          </a:p>
          <a:p>
            <a:r>
              <a:rPr lang="be-BY" i="1" dirty="0" smtClean="0"/>
              <a:t>Што родная нівы я мільённая часціна,</a:t>
            </a:r>
          </a:p>
          <a:p>
            <a:r>
              <a:rPr lang="be-BY" i="1" dirty="0" smtClean="0"/>
              <a:t>Што зоркі роднай у сэрцы мне іскрынка тліць.</a:t>
            </a:r>
          </a:p>
          <a:p>
            <a:pPr algn="r"/>
            <a:r>
              <a:rPr lang="be-BY" i="1" dirty="0" smtClean="0"/>
              <a:t>(“Бацькаўшчына”, 1915)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5949280"/>
            <a:ext cx="6270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b="1" dirty="0" smtClean="0"/>
              <a:t>Хата ў Вязынцы, дзе нарадзіўся Янка Луцэвіч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88640"/>
            <a:ext cx="4737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72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Бацькі Янкі</a:t>
            </a:r>
            <a:endParaRPr lang="ru-RU" sz="7200" b="1" dirty="0">
              <a:ln w="635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Рисунок 6" descr="Изображение 064.jpg"/>
          <p:cNvPicPr>
            <a:picLocks noChangeAspect="1"/>
          </p:cNvPicPr>
          <p:nvPr/>
        </p:nvPicPr>
        <p:blipFill>
          <a:blip r:embed="rId2" cstate="print"/>
          <a:srcRect r="69837" b="3151"/>
          <a:stretch>
            <a:fillRect/>
          </a:stretch>
        </p:blipFill>
        <p:spPr>
          <a:xfrm>
            <a:off x="3203848" y="3789040"/>
            <a:ext cx="2304256" cy="2880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Изображение 064.jpg"/>
          <p:cNvPicPr>
            <a:picLocks noChangeAspect="1"/>
          </p:cNvPicPr>
          <p:nvPr/>
        </p:nvPicPr>
        <p:blipFill>
          <a:blip r:embed="rId2" cstate="print"/>
          <a:srcRect l="69199" r="172" b="3839"/>
          <a:stretch>
            <a:fillRect/>
          </a:stretch>
        </p:blipFill>
        <p:spPr>
          <a:xfrm>
            <a:off x="6372200" y="1268760"/>
            <a:ext cx="2088232" cy="25522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Изображение 064.jpg"/>
          <p:cNvPicPr>
            <a:picLocks noChangeAspect="1"/>
          </p:cNvPicPr>
          <p:nvPr/>
        </p:nvPicPr>
        <p:blipFill>
          <a:blip r:embed="rId2" cstate="print"/>
          <a:srcRect l="34031" r="34205"/>
          <a:stretch>
            <a:fillRect/>
          </a:stretch>
        </p:blipFill>
        <p:spPr>
          <a:xfrm>
            <a:off x="827584" y="1268760"/>
            <a:ext cx="2173822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79512" y="4005064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b="1" i="1" dirty="0" smtClean="0"/>
              <a:t>Бянігда Іванаўна</a:t>
            </a:r>
          </a:p>
          <a:p>
            <a:pPr algn="ctr"/>
            <a:r>
              <a:rPr lang="be-BY" sz="2400" b="1" i="1" dirty="0" smtClean="0"/>
              <a:t>Луцэвіч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4005064"/>
            <a:ext cx="30124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400" b="1" i="1" dirty="0" smtClean="0"/>
              <a:t>Дамінік Ануфрыевіч </a:t>
            </a:r>
          </a:p>
          <a:p>
            <a:pPr algn="ctr"/>
            <a:r>
              <a:rPr lang="be-BY" sz="2400" b="1" i="1" dirty="0" smtClean="0"/>
              <a:t>Луцэвіч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3140968"/>
            <a:ext cx="1924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b="1" i="1" dirty="0" smtClean="0"/>
              <a:t>Янка Луцэвіч</a:t>
            </a:r>
            <a:endParaRPr lang="ru-RU" sz="2400" b="1" i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8"/>
            <a:ext cx="6530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54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Дзяцінства і юнацтва</a:t>
            </a:r>
            <a:endParaRPr lang="ru-RU" sz="5400" b="1" dirty="0">
              <a:ln w="10541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700808"/>
            <a:ext cx="3384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i="1" dirty="0" smtClean="0"/>
              <a:t>Касцёл у Радашковічах, дзе  хрысцілі Янку</a:t>
            </a:r>
            <a:endParaRPr lang="ru-RU" sz="2400" i="1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23928" y="4509120"/>
            <a:ext cx="4896544" cy="156966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Дзяцінства і нават юнацтва Янкі Купалы прайшло ў вандраваннях па Міншчыне – ад фальварка да фальварка, ад пана да пана.</a:t>
            </a:r>
            <a:endParaRPr kumimoji="0" lang="be-BY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Рисунок 7" descr="Изображение 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124744"/>
            <a:ext cx="3528392" cy="266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.jpg"/>
          <p:cNvPicPr>
            <a:picLocks noChangeAspect="1"/>
          </p:cNvPicPr>
          <p:nvPr/>
        </p:nvPicPr>
        <p:blipFill>
          <a:blip r:embed="rId3" cstate="print"/>
          <a:srcRect r="17854"/>
          <a:stretch>
            <a:fillRect/>
          </a:stretch>
        </p:blipFill>
        <p:spPr>
          <a:xfrm>
            <a:off x="323528" y="3140968"/>
            <a:ext cx="3312368" cy="3342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4005064"/>
            <a:ext cx="457200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be-BY" dirty="0" smtClean="0"/>
              <a:t>Працаваў</a:t>
            </a:r>
            <a:r>
              <a:rPr lang="ru-RU" dirty="0" smtClean="0"/>
              <a:t>:</a:t>
            </a:r>
          </a:p>
          <a:p>
            <a:r>
              <a:rPr lang="ru-RU" dirty="0" smtClean="0"/>
              <a:t>*на </a:t>
            </a:r>
            <a:r>
              <a:rPr lang="ru-RU" dirty="0" err="1" smtClean="0"/>
              <a:t>пасадзе</a:t>
            </a:r>
            <a:r>
              <a:rPr lang="ru-RU" dirty="0" smtClean="0"/>
              <a:t> </a:t>
            </a:r>
            <a:r>
              <a:rPr lang="ru-RU" dirty="0" err="1" smtClean="0"/>
              <a:t>хатняга</a:t>
            </a:r>
            <a:r>
              <a:rPr lang="ru-RU" dirty="0" smtClean="0"/>
              <a:t> </a:t>
            </a:r>
            <a:r>
              <a:rPr lang="ru-RU" dirty="0" err="1" smtClean="0"/>
              <a:t>настаўніка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*</a:t>
            </a:r>
            <a:r>
              <a:rPr lang="ru-RU" dirty="0" err="1" smtClean="0"/>
              <a:t>пісара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судовага</a:t>
            </a:r>
            <a:r>
              <a:rPr lang="ru-RU" dirty="0" smtClean="0"/>
              <a:t> </a:t>
            </a:r>
            <a:r>
              <a:rPr lang="ru-RU" dirty="0" err="1" smtClean="0"/>
              <a:t>следчага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(у </a:t>
            </a:r>
            <a:r>
              <a:rPr lang="ru-RU" dirty="0" err="1" smtClean="0"/>
              <a:t>Радашковічах</a:t>
            </a:r>
            <a:r>
              <a:rPr lang="ru-RU" dirty="0" smtClean="0"/>
              <a:t>);</a:t>
            </a:r>
          </a:p>
          <a:p>
            <a:r>
              <a:rPr lang="ru-RU" dirty="0" smtClean="0"/>
              <a:t>*</a:t>
            </a:r>
            <a:r>
              <a:rPr lang="ru-RU" dirty="0" err="1" smtClean="0"/>
              <a:t>малодшага</a:t>
            </a:r>
            <a:r>
              <a:rPr lang="ru-RU" dirty="0" smtClean="0"/>
              <a:t> </a:t>
            </a:r>
            <a:r>
              <a:rPr lang="ru-RU" dirty="0" err="1" smtClean="0"/>
              <a:t>прыказчыка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*</a:t>
            </a:r>
            <a:r>
              <a:rPr lang="ru-RU" dirty="0" err="1" smtClean="0"/>
              <a:t>практыканта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памочніка</a:t>
            </a:r>
            <a:r>
              <a:rPr lang="ru-RU" dirty="0" smtClean="0"/>
              <a:t> </a:t>
            </a:r>
            <a:r>
              <a:rPr lang="ru-RU" dirty="0" err="1" smtClean="0"/>
              <a:t>вінакура</a:t>
            </a:r>
            <a:r>
              <a:rPr lang="ru-RU" dirty="0" smtClean="0"/>
              <a:t> </a:t>
            </a:r>
            <a:r>
              <a:rPr lang="ru-RU" dirty="0" smtClean="0"/>
              <a:t>  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Яхімоўшчына</a:t>
            </a:r>
            <a:r>
              <a:rPr lang="ru-RU" dirty="0" smtClean="0"/>
              <a:t>);</a:t>
            </a:r>
          </a:p>
          <a:p>
            <a:r>
              <a:rPr lang="ru-RU" dirty="0" smtClean="0"/>
              <a:t>*</a:t>
            </a:r>
            <a:r>
              <a:rPr lang="ru-RU" dirty="0" err="1" smtClean="0"/>
              <a:t>супрацоўніка</a:t>
            </a:r>
            <a:r>
              <a:rPr lang="ru-RU" dirty="0" smtClean="0"/>
              <a:t> «</a:t>
            </a:r>
            <a:r>
              <a:rPr lang="ru-RU" dirty="0" err="1" smtClean="0"/>
              <a:t>Нашай</a:t>
            </a:r>
            <a:r>
              <a:rPr lang="ru-RU" dirty="0" smtClean="0"/>
              <a:t> </a:t>
            </a:r>
            <a:r>
              <a:rPr lang="ru-RU" dirty="0" err="1" smtClean="0"/>
              <a:t>нівы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адначасова</a:t>
            </a:r>
            <a:r>
              <a:rPr lang="ru-RU" dirty="0" smtClean="0"/>
              <a:t> </a:t>
            </a:r>
            <a:r>
              <a:rPr lang="ru-RU" dirty="0" err="1" smtClean="0"/>
              <a:t>бібліятэкара</a:t>
            </a:r>
            <a:r>
              <a:rPr lang="ru-RU" dirty="0" smtClean="0"/>
              <a:t> </a:t>
            </a:r>
            <a:r>
              <a:rPr lang="ru-RU" dirty="0" err="1" smtClean="0"/>
              <a:t>бібліятэкі</a:t>
            </a:r>
            <a:r>
              <a:rPr lang="ru-RU" dirty="0" smtClean="0"/>
              <a:t> «Веды».</a:t>
            </a:r>
            <a:endParaRPr lang="be-BY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23928" y="2852936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200" b="1" dirty="0" smtClean="0"/>
              <a:t>У гэтым пакоі жыў малады паэт </a:t>
            </a:r>
          </a:p>
          <a:p>
            <a:pPr algn="ctr"/>
            <a:r>
              <a:rPr lang="be-BY" sz="2200" b="1" dirty="0" smtClean="0"/>
              <a:t>у 1906-1907 гг.</a:t>
            </a:r>
            <a:endParaRPr lang="ru-RU" sz="2200" b="1" dirty="0"/>
          </a:p>
        </p:txBody>
      </p:sp>
      <p:pic>
        <p:nvPicPr>
          <p:cNvPr id="10" name="Рисунок 9" descr="Изображение 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16632"/>
            <a:ext cx="3600400" cy="2714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 descr="G:\Наташа\Уроки\Белорусский язык и литература\Янка Купала\1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3234432" cy="4009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35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000" b="1" dirty="0" smtClean="0">
                <a:ln w="6350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Перыяд сталення паэта. Яхімоўшчына</a:t>
            </a:r>
            <a:endParaRPr lang="ru-RU" sz="4000" b="1" dirty="0">
              <a:ln w="6350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6021288"/>
            <a:ext cx="3573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b="1" dirty="0" smtClean="0"/>
              <a:t>Былая сядзіба Любанскіх</a:t>
            </a:r>
            <a:endParaRPr lang="ru-RU" sz="2400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1268760"/>
            <a:ext cx="32403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Тут былі напісаны лепшыя вершы Янкі Купала: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30463" algn="l"/>
              </a:tabLst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“А хто там ідзе?”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30463" algn="l"/>
              </a:tabLst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“Ворагам Беларушчыны”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30463" algn="l"/>
              </a:tabLst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“З песень нядолі”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30463" algn="l"/>
              </a:tabLst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“Дайце мне волю”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430463" algn="l"/>
              </a:tabLst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“Не тужы”</a:t>
            </a:r>
            <a:endParaRPr kumimoji="0" lang="be-BY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Изображение 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356992"/>
            <a:ext cx="5544616" cy="2720152"/>
          </a:xfrm>
          <a:prstGeom prst="rect">
            <a:avLst/>
          </a:prstGeom>
        </p:spPr>
      </p:pic>
      <p:pic>
        <p:nvPicPr>
          <p:cNvPr id="10" name="Рисунок 9" descr="Изображение 065.jpg"/>
          <p:cNvPicPr>
            <a:picLocks noChangeAspect="1"/>
          </p:cNvPicPr>
          <p:nvPr/>
        </p:nvPicPr>
        <p:blipFill>
          <a:blip r:embed="rId3" cstate="print"/>
          <a:srcRect t="49736" r="228"/>
          <a:stretch>
            <a:fillRect/>
          </a:stretch>
        </p:blipFill>
        <p:spPr>
          <a:xfrm>
            <a:off x="4283968" y="980728"/>
            <a:ext cx="3324023" cy="2879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065.jpg"/>
          <p:cNvPicPr>
            <a:picLocks noChangeAspect="1"/>
          </p:cNvPicPr>
          <p:nvPr/>
        </p:nvPicPr>
        <p:blipFill>
          <a:blip r:embed="rId3" cstate="print"/>
          <a:srcRect t="2072" r="14481" b="44047"/>
          <a:stretch>
            <a:fillRect/>
          </a:stretch>
        </p:blipFill>
        <p:spPr>
          <a:xfrm>
            <a:off x="323528" y="3645024"/>
            <a:ext cx="259228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028.jpg"/>
          <p:cNvPicPr>
            <a:picLocks noChangeAspect="1"/>
          </p:cNvPicPr>
          <p:nvPr/>
        </p:nvPicPr>
        <p:blipFill>
          <a:blip r:embed="rId2" cstate="print"/>
          <a:srcRect r="25127"/>
          <a:stretch>
            <a:fillRect/>
          </a:stretch>
        </p:blipFill>
        <p:spPr>
          <a:xfrm>
            <a:off x="467544" y="3140968"/>
            <a:ext cx="4104456" cy="343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55776" y="188640"/>
            <a:ext cx="39664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600" b="1" dirty="0" smtClean="0">
                <a:ln w="9525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Творчасць</a:t>
            </a:r>
            <a:endParaRPr lang="ru-RU" sz="6600" b="1" dirty="0">
              <a:ln w="9525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3779912" y="1196752"/>
            <a:ext cx="5184576" cy="2448272"/>
          </a:xfrm>
          <a:prstGeom prst="cloudCallout">
            <a:avLst>
              <a:gd name="adj1" fmla="val -69420"/>
              <a:gd name="adj2" fmla="val 77742"/>
            </a:avLst>
          </a:prstGeom>
          <a:blipFill>
            <a:blip r:embed="rId3" cstate="print">
              <a:lum bright="7000"/>
            </a:blip>
            <a:stretch>
              <a:fillRect/>
            </a:stretch>
          </a:blip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</a:pPr>
            <a:r>
              <a:rPr lang="be-BY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“Папера і аловак былі заўсёды пры мне. І вось, на працы ў полі, або ў дарозе, або на начлезе прыйдзе думка, і я пішу. Часам </a:t>
            </a:r>
            <a:r>
              <a:rPr lang="be-BY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уначы</a:t>
            </a:r>
            <a:r>
              <a:rPr lang="be-BY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be-BY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be-BY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поцемку </a:t>
            </a:r>
            <a:r>
              <a:rPr lang="be-BY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разам запісваў, а днём </a:t>
            </a:r>
            <a:r>
              <a:rPr lang="be-BY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перапісваю</a:t>
            </a:r>
            <a:r>
              <a:rPr lang="be-BY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…”</a:t>
            </a:r>
            <a:endParaRPr lang="be-BY" sz="2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5589240"/>
            <a:ext cx="3024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dirty="0" smtClean="0"/>
              <a:t>Малады Янка Купала.</a:t>
            </a:r>
          </a:p>
          <a:p>
            <a:r>
              <a:rPr lang="be-BY" sz="2400" dirty="0" smtClean="0"/>
              <a:t>Скульптар А.Рыбкін</a:t>
            </a:r>
            <a:endParaRPr lang="ru-RU" sz="2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1387</Words>
  <Application>Microsoft Office PowerPoint</Application>
  <PresentationFormat>Экран (4:3)</PresentationFormat>
  <Paragraphs>239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ASUS</cp:lastModifiedBy>
  <cp:revision>127</cp:revision>
  <dcterms:created xsi:type="dcterms:W3CDTF">2012-01-08T11:10:21Z</dcterms:created>
  <dcterms:modified xsi:type="dcterms:W3CDTF">2012-05-15T22:05:35Z</dcterms:modified>
</cp:coreProperties>
</file>