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notesSlides/_rels/notesSlide18.xml.rels" ContentType="application/vnd.openxmlformats-package.relationships+xml"/>
  <Override PartName="/ppt/notesSlides/notesSlide18.xml" ContentType="application/vnd.openxmlformats-officedocument.presentationml.notesSlide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media/image9.png" ContentType="image/png"/>
  <Override PartName="/ppt/media/image57.png" ContentType="image/png"/>
  <Override PartName="/ppt/media/image1.png" ContentType="image/png"/>
  <Override PartName="/ppt/media/image58.png" ContentType="image/png"/>
  <Override PartName="/ppt/media/image2.png" ContentType="image/png"/>
  <Override PartName="/ppt/media/image3.png" ContentType="image/png"/>
  <Override PartName="/ppt/media/image4.png" ContentType="image/png"/>
  <Override PartName="/ppt/media/image5.png" ContentType="image/png"/>
  <Override PartName="/ppt/media/image6.png" ContentType="image/png"/>
  <Override PartName="/ppt/media/image7.png" ContentType="image/png"/>
  <Override PartName="/ppt/media/image8.png" ContentType="image/png"/>
  <Override PartName="/ppt/media/image10.png" ContentType="image/png"/>
  <Override PartName="/ppt/media/image11.png" ContentType="image/png"/>
  <Override PartName="/ppt/media/image12.png" ContentType="image/png"/>
  <Override PartName="/ppt/media/image13.png" ContentType="image/png"/>
  <Override PartName="/ppt/media/image14.png" ContentType="image/png"/>
  <Override PartName="/ppt/media/image15.png" ContentType="image/png"/>
  <Override PartName="/ppt/media/image16.png" ContentType="image/png"/>
  <Override PartName="/ppt/media/image17.png" ContentType="image/png"/>
  <Override PartName="/ppt/media/image18.png" ContentType="image/png"/>
  <Override PartName="/ppt/media/image19.png" ContentType="image/png"/>
  <Override PartName="/ppt/media/image20.wmf" ContentType="image/x-wmf"/>
  <Override PartName="/ppt/media/image33.wmf" ContentType="image/x-wmf"/>
  <Override PartName="/ppt/media/image21.png" ContentType="image/png"/>
  <Override PartName="/ppt/media/image34.wmf" ContentType="image/x-wmf"/>
  <Override PartName="/ppt/media/image22.png" ContentType="image/png"/>
  <Override PartName="/ppt/media/image35.wmf" ContentType="image/x-wmf"/>
  <Override PartName="/ppt/media/image23.png" ContentType="image/png"/>
  <Override PartName="/ppt/media/image36.wmf" ContentType="image/x-wmf"/>
  <Override PartName="/ppt/media/image24.png" ContentType="image/png"/>
  <Override PartName="/ppt/media/image25.png" ContentType="image/png"/>
  <Override PartName="/ppt/media/image26.png" ContentType="image/png"/>
  <Override PartName="/ppt/media/image27.png" ContentType="image/png"/>
  <Override PartName="/ppt/media/image28.png" ContentType="image/png"/>
  <Override PartName="/ppt/media/image29.png" ContentType="image/png"/>
  <Override PartName="/ppt/media/image30.png" ContentType="image/png"/>
  <Override PartName="/ppt/media/image31.wmf" ContentType="image/x-wmf"/>
  <Override PartName="/ppt/media/image32.wmf" ContentType="image/x-wmf"/>
  <Override PartName="/ppt/media/image37.png" ContentType="image/png"/>
  <Override PartName="/ppt/media/image38.png" ContentType="image/png"/>
  <Override PartName="/ppt/media/image39.png" ContentType="image/png"/>
  <Override PartName="/ppt/media/image40.png" ContentType="image/png"/>
  <Override PartName="/ppt/media/image41.png" ContentType="image/png"/>
  <Override PartName="/ppt/media/image42.png" ContentType="image/png"/>
  <Override PartName="/ppt/media/image43.png" ContentType="image/png"/>
  <Override PartName="/ppt/media/image44.png" ContentType="image/png"/>
  <Override PartName="/ppt/media/image45.png" ContentType="image/png"/>
  <Override PartName="/ppt/media/image46.png" ContentType="image/png"/>
  <Override PartName="/ppt/media/image47.png" ContentType="image/png"/>
  <Override PartName="/ppt/media/image48.png" ContentType="image/png"/>
  <Override PartName="/ppt/media/image49.png" ContentType="image/png"/>
  <Override PartName="/ppt/media/image50.png" ContentType="image/png"/>
  <Override PartName="/ppt/media/image51.png" ContentType="image/png"/>
  <Override PartName="/ppt/media/image52.png" ContentType="image/png"/>
  <Override PartName="/ppt/media/image60.jpeg" ContentType="image/jpeg"/>
  <Override PartName="/ppt/media/image53.png" ContentType="image/png"/>
  <Override PartName="/ppt/media/image54.png" ContentType="image/png"/>
  <Override PartName="/ppt/media/image55.png" ContentType="image/png"/>
  <Override PartName="/ppt/media/image56.png" ContentType="image/png"/>
  <Override PartName="/ppt/media/image59.jpeg" ContentType="image/jpeg"/>
  <Override PartName="/ppt/slideLayouts/slideLayout9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6.xml.rels" ContentType="application/vnd.openxmlformats-package.relationships+xml"/>
  <Override PartName="/ppt/_rels/presentation.xml.rels" ContentType="application/vnd.openxmlformats-package.relationships+xml"/>
  <Override PartName="/ppt/slides/slide26.xml" ContentType="application/vnd.openxmlformats-officedocument.presentationml.slide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23.xml" ContentType="application/vnd.openxmlformats-officedocument.presentationml.slide+xml"/>
  <Override PartName="/ppt/slides/slide6.xml" ContentType="application/vnd.openxmlformats-officedocument.presentationml.slide+xml"/>
  <Override PartName="/ppt/slides/slide24.xml" ContentType="application/vnd.openxmlformats-officedocument.presentationml.slide+xml"/>
  <Override PartName="/ppt/slides/slide7.xml" ContentType="application/vnd.openxmlformats-officedocument.presentationml.slide+xml"/>
  <Override PartName="/ppt/slides/slide25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0.xml.rels" ContentType="application/vnd.openxmlformats-package.relationships+xml"/>
  <Override PartName="/ppt/slides/_rels/slide21.xml.rels" ContentType="application/vnd.openxmlformats-package.relationships+xml"/>
  <Override PartName="/ppt/slides/_rels/slide22.xml.rels" ContentType="application/vnd.openxmlformats-package.relationships+xml"/>
  <Override PartName="/ppt/slides/_rels/slide23.xml.rels" ContentType="application/vnd.openxmlformats-package.relationships+xml"/>
  <Override PartName="/ppt/slides/_rels/slide24.xml.rels" ContentType="application/vnd.openxmlformats-package.relationships+xml"/>
  <Override PartName="/ppt/slides/_rels/slide25.xml.rels" ContentType="application/vnd.openxmlformats-package.relationships+xml"/>
  <Override PartName="/ppt/slides/_rels/slide26.xml.rels" ContentType="application/vnd.openxmlformats-package.relationships+xml"/>
  <Override PartName="/ppt/slides/_rels/slide27.xml.rels" ContentType="application/vnd.openxmlformats-package.relationships+xml"/>
  <Override PartName="/ppt/slides/_rels/slide28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</p:sldIdLst>
  <p:sldSz cx="12192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4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fr-FR" sz="4400" spc="-1" strike="noStrike">
                <a:latin typeface="Arial"/>
              </a:rPr>
              <a:t>Cliquez pour déplacer la diapo</a:t>
            </a:r>
            <a:endParaRPr b="0" lang="fr-FR" sz="4400" spc="-1" strike="noStrike">
              <a:latin typeface="Arial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fr-FR" sz="2000" spc="-1" strike="noStrike">
                <a:latin typeface="Arial"/>
              </a:rPr>
              <a:t>Cliquez pour modifier le format des notes</a:t>
            </a:r>
            <a:endParaRPr b="0" lang="fr-FR" sz="2000" spc="-1" strike="noStrike">
              <a:latin typeface="Arial"/>
            </a:endParaRPr>
          </a:p>
        </p:txBody>
      </p:sp>
      <p:sp>
        <p:nvSpPr>
          <p:cNvPr id="132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fr-FR" sz="1400" spc="-1" strike="noStrike">
                <a:latin typeface="Times New Roman"/>
              </a:rPr>
              <a:t>&lt;en-tête&gt;</a:t>
            </a:r>
            <a:endParaRPr b="0" lang="fr-FR" sz="1400" spc="-1" strike="noStrike">
              <a:latin typeface="Times New Roman"/>
            </a:endParaRPr>
          </a:p>
        </p:txBody>
      </p:sp>
      <p:sp>
        <p:nvSpPr>
          <p:cNvPr id="133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r>
              <a:rPr b="0" lang="fr-FR" sz="1400" spc="-1" strike="noStrike">
                <a:latin typeface="Times New Roman"/>
              </a:rPr>
              <a:t>&lt;date/heure&gt;</a:t>
            </a:r>
            <a:endParaRPr b="0" lang="fr-FR" sz="1400" spc="-1" strike="noStrike">
              <a:latin typeface="Times New Roman"/>
            </a:endParaRPr>
          </a:p>
        </p:txBody>
      </p:sp>
      <p:sp>
        <p:nvSpPr>
          <p:cNvPr id="134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r>
              <a:rPr b="0" lang="fr-FR" sz="1400" spc="-1" strike="noStrike">
                <a:latin typeface="Times New Roman"/>
              </a:rPr>
              <a:t>&lt;pied de page&gt;</a:t>
            </a:r>
            <a:endParaRPr b="0" lang="fr-FR" sz="1400" spc="-1" strike="noStrike">
              <a:latin typeface="Times New Roman"/>
            </a:endParaRPr>
          </a:p>
        </p:txBody>
      </p:sp>
      <p:sp>
        <p:nvSpPr>
          <p:cNvPr id="135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r"/>
            <a:fld id="{8894E61D-6CD8-4E07-800A-BAF5C3904AC5}" type="slidenum">
              <a:rPr b="0" lang="fr-FR" sz="1400" spc="-1" strike="noStrike">
                <a:latin typeface="Times New Roman"/>
              </a:rPr>
              <a:t>&lt;numéro&gt;</a:t>
            </a:fld>
            <a:endParaRPr b="0" lang="fr-FR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
</Relationship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2800" cy="3082680"/>
          </a:xfrm>
          <a:prstGeom prst="rect">
            <a:avLst/>
          </a:prstGeom>
        </p:spPr>
      </p:sp>
      <p:sp>
        <p:nvSpPr>
          <p:cNvPr id="35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2800" cy="35967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fr-FR" sz="2000" spc="-1" strike="noStrike">
              <a:latin typeface="Arial"/>
            </a:endParaRPr>
          </a:p>
        </p:txBody>
      </p:sp>
      <p:sp>
        <p:nvSpPr>
          <p:cNvPr id="352" name="CustomShape 3"/>
          <p:cNvSpPr/>
          <p:nvPr/>
        </p:nvSpPr>
        <p:spPr>
          <a:xfrm>
            <a:off x="3884760" y="8685360"/>
            <a:ext cx="2968200" cy="455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CD9CE2EF-6C18-44C3-99D7-8C647088FD4F}" type="slidenum">
              <a:rPr b="0" lang="fr-FR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&lt;numéro&gt;</a:t>
            </a:fld>
            <a:endParaRPr b="0" lang="fr-FR" sz="1200" spc="-1" strike="noStrike"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3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40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41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42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43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7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8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8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8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8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8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8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0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0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1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17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11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2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2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22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25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26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27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28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29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slideLayout" Target="../slideLayouts/slideLayout1.xml"/><Relationship Id="rId8" Type="http://schemas.openxmlformats.org/officeDocument/2006/relationships/slideLayout" Target="../slideLayouts/slideLayout2.xml"/><Relationship Id="rId9" Type="http://schemas.openxmlformats.org/officeDocument/2006/relationships/slideLayout" Target="../slideLayouts/slideLayout3.xml"/><Relationship Id="rId10" Type="http://schemas.openxmlformats.org/officeDocument/2006/relationships/slideLayout" Target="../slideLayouts/slideLayout4.xml"/><Relationship Id="rId11" Type="http://schemas.openxmlformats.org/officeDocument/2006/relationships/slideLayout" Target="../slideLayouts/slideLayout5.xml"/><Relationship Id="rId12" Type="http://schemas.openxmlformats.org/officeDocument/2006/relationships/slideLayout" Target="../slideLayouts/slideLayout6.xml"/><Relationship Id="rId13" Type="http://schemas.openxmlformats.org/officeDocument/2006/relationships/slideLayout" Target="../slideLayouts/slideLayout7.xml"/><Relationship Id="rId14" Type="http://schemas.openxmlformats.org/officeDocument/2006/relationships/slideLayout" Target="../slideLayouts/slideLayout8.xml"/><Relationship Id="rId15" Type="http://schemas.openxmlformats.org/officeDocument/2006/relationships/slideLayout" Target="../slideLayouts/slideLayout9.xml"/><Relationship Id="rId16" Type="http://schemas.openxmlformats.org/officeDocument/2006/relationships/slideLayout" Target="../slideLayouts/slideLayout10.xml"/><Relationship Id="rId17" Type="http://schemas.openxmlformats.org/officeDocument/2006/relationships/slideLayout" Target="../slideLayouts/slideLayout11.xml"/><Relationship Id="rId18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slideLayout" Target="../slideLayouts/slideLayout13.xml"/><Relationship Id="rId8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3.xml"/><Relationship Id="rId18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slideLayout" Target="../slideLayouts/slideLayout25.xml"/><Relationship Id="rId8" Type="http://schemas.openxmlformats.org/officeDocument/2006/relationships/slideLayout" Target="../slideLayouts/slideLayout26.xml"/><Relationship Id="rId9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0" name="Picture 7" descr=""/>
          <p:cNvPicPr/>
          <p:nvPr/>
        </p:nvPicPr>
        <p:blipFill>
          <a:blip r:embed="rId3"/>
          <a:srcRect l="3610" t="0" r="0" b="0"/>
          <a:stretch/>
        </p:blipFill>
        <p:spPr>
          <a:xfrm>
            <a:off x="0" y="2669760"/>
            <a:ext cx="4033440" cy="4184640"/>
          </a:xfrm>
          <a:prstGeom prst="rect">
            <a:avLst/>
          </a:prstGeom>
          <a:ln>
            <a:noFill/>
          </a:ln>
        </p:spPr>
      </p:pic>
      <p:pic>
        <p:nvPicPr>
          <p:cNvPr id="1" name="Picture 6" descr=""/>
          <p:cNvPicPr/>
          <p:nvPr/>
        </p:nvPicPr>
        <p:blipFill>
          <a:blip r:embed="rId4"/>
          <a:srcRect l="35647" t="0" r="0" b="0"/>
          <a:stretch/>
        </p:blipFill>
        <p:spPr>
          <a:xfrm>
            <a:off x="0" y="2892240"/>
            <a:ext cx="1518840" cy="2361960"/>
          </a:xfrm>
          <a:prstGeom prst="rect">
            <a:avLst/>
          </a:prstGeom>
          <a:ln>
            <a:noFill/>
          </a:ln>
        </p:spPr>
      </p:pic>
      <p:sp>
        <p:nvSpPr>
          <p:cNvPr id="2" name="CustomShape 1"/>
          <p:cNvSpPr/>
          <p:nvPr/>
        </p:nvSpPr>
        <p:spPr>
          <a:xfrm>
            <a:off x="8609040" y="1676520"/>
            <a:ext cx="2815920" cy="2815920"/>
          </a:xfrm>
          <a:prstGeom prst="ellipse">
            <a:avLst/>
          </a:prstGeom>
          <a:gradFill rotWithShape="0">
            <a:gsLst>
              <a:gs pos="0">
                <a:srgbClr val="50b9c1"/>
              </a:gs>
              <a:gs pos="100000">
                <a:srgbClr val="50b9c1"/>
              </a:gs>
            </a:gsLst>
            <a:path path="circle"/>
          </a:gradFill>
          <a:ln>
            <a:noFill/>
          </a:ln>
          <a:effectLst>
            <a:outerShdw blurRad="38100" dir="5400000" dist="2556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pic>
        <p:nvPicPr>
          <p:cNvPr id="3" name="Picture 8" descr=""/>
          <p:cNvPicPr/>
          <p:nvPr/>
        </p:nvPicPr>
        <p:blipFill>
          <a:blip r:embed="rId5"/>
          <a:srcRect l="0" t="28812" r="0" b="0"/>
          <a:stretch/>
        </p:blipFill>
        <p:spPr>
          <a:xfrm>
            <a:off x="7999560" y="0"/>
            <a:ext cx="1599840" cy="1137960"/>
          </a:xfrm>
          <a:prstGeom prst="rect">
            <a:avLst/>
          </a:prstGeom>
          <a:ln>
            <a:noFill/>
          </a:ln>
        </p:spPr>
      </p:pic>
      <p:pic>
        <p:nvPicPr>
          <p:cNvPr id="4" name="Picture 9" descr=""/>
          <p:cNvPicPr/>
          <p:nvPr/>
        </p:nvPicPr>
        <p:blipFill>
          <a:blip r:embed="rId6"/>
          <a:srcRect l="0" t="0" r="0" b="23333"/>
          <a:stretch/>
        </p:blipFill>
        <p:spPr>
          <a:xfrm>
            <a:off x="8605800" y="6095880"/>
            <a:ext cx="990000" cy="758520"/>
          </a:xfrm>
          <a:prstGeom prst="rect">
            <a:avLst/>
          </a:prstGeom>
          <a:ln>
            <a:noFill/>
          </a:ln>
        </p:spPr>
      </p:pic>
      <p:sp>
        <p:nvSpPr>
          <p:cNvPr id="5" name="CustomShape 2"/>
          <p:cNvSpPr/>
          <p:nvPr/>
        </p:nvSpPr>
        <p:spPr>
          <a:xfrm>
            <a:off x="10437840" y="0"/>
            <a:ext cx="682200" cy="1139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r="5400000" dist="2556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6" name="PlaceHolder 3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fr-FR" sz="4400" spc="-1" strike="noStrike">
                <a:latin typeface="Arial"/>
              </a:rPr>
              <a:t>Cliquez pour éditer le format du texte-titre</a:t>
            </a:r>
            <a:endParaRPr b="0" lang="fr-FR" sz="4400" spc="-1" strike="noStrike">
              <a:latin typeface="Arial"/>
            </a:endParaRPr>
          </a:p>
        </p:txBody>
      </p:sp>
      <p:sp>
        <p:nvSpPr>
          <p:cNvPr id="7" name="PlaceHolder 4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latin typeface="Arial"/>
              </a:rPr>
              <a:t>Cliquez pour éditer le format du plan de texte</a:t>
            </a:r>
            <a:endParaRPr b="0" lang="fr-FR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800" spc="-1" strike="noStrike">
                <a:latin typeface="Arial"/>
              </a:rPr>
              <a:t>Second niveau de plan</a:t>
            </a:r>
            <a:endParaRPr b="0" lang="fr-FR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latin typeface="Arial"/>
              </a:rPr>
              <a:t>Troisième niveau de plan</a:t>
            </a:r>
            <a:endParaRPr b="0" lang="fr-FR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000" spc="-1" strike="noStrike">
                <a:latin typeface="Arial"/>
              </a:rPr>
              <a:t>Quatrième niveau de plan</a:t>
            </a:r>
            <a:endParaRPr b="0" lang="fr-FR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Cinquième niveau de plan</a:t>
            </a:r>
            <a:endParaRPr b="0" lang="fr-FR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Sixième niveau de plan</a:t>
            </a:r>
            <a:endParaRPr b="0" lang="fr-FR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Septième niveau de plan</a:t>
            </a:r>
            <a:endParaRPr b="0" lang="fr-FR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7"/>
    <p:sldLayoutId id="2147483650" r:id="rId8"/>
    <p:sldLayoutId id="2147483651" r:id="rId9"/>
    <p:sldLayoutId id="2147483652" r:id="rId10"/>
    <p:sldLayoutId id="2147483653" r:id="rId11"/>
    <p:sldLayoutId id="2147483654" r:id="rId12"/>
    <p:sldLayoutId id="2147483655" r:id="rId13"/>
    <p:sldLayoutId id="2147483656" r:id="rId14"/>
    <p:sldLayoutId id="2147483657" r:id="rId15"/>
    <p:sldLayoutId id="2147483658" r:id="rId16"/>
    <p:sldLayoutId id="2147483659" r:id="rId17"/>
    <p:sldLayoutId id="2147483660" r:id="rId18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7" descr=""/>
          <p:cNvPicPr/>
          <p:nvPr/>
        </p:nvPicPr>
        <p:blipFill>
          <a:blip r:embed="rId3"/>
          <a:srcRect l="3610" t="0" r="0" b="0"/>
          <a:stretch/>
        </p:blipFill>
        <p:spPr>
          <a:xfrm>
            <a:off x="0" y="2669760"/>
            <a:ext cx="4033440" cy="4184640"/>
          </a:xfrm>
          <a:prstGeom prst="rect">
            <a:avLst/>
          </a:prstGeom>
          <a:ln>
            <a:noFill/>
          </a:ln>
        </p:spPr>
      </p:pic>
      <p:pic>
        <p:nvPicPr>
          <p:cNvPr id="45" name="Picture 6" descr=""/>
          <p:cNvPicPr/>
          <p:nvPr/>
        </p:nvPicPr>
        <p:blipFill>
          <a:blip r:embed="rId4"/>
          <a:srcRect l="35647" t="0" r="0" b="0"/>
          <a:stretch/>
        </p:blipFill>
        <p:spPr>
          <a:xfrm>
            <a:off x="0" y="2892240"/>
            <a:ext cx="1518840" cy="2361960"/>
          </a:xfrm>
          <a:prstGeom prst="rect">
            <a:avLst/>
          </a:prstGeom>
          <a:ln>
            <a:noFill/>
          </a:ln>
        </p:spPr>
      </p:pic>
      <p:sp>
        <p:nvSpPr>
          <p:cNvPr id="46" name="CustomShape 1"/>
          <p:cNvSpPr/>
          <p:nvPr/>
        </p:nvSpPr>
        <p:spPr>
          <a:xfrm>
            <a:off x="8609040" y="1676520"/>
            <a:ext cx="2815920" cy="2815920"/>
          </a:xfrm>
          <a:prstGeom prst="ellipse">
            <a:avLst/>
          </a:prstGeom>
          <a:gradFill rotWithShape="0">
            <a:gsLst>
              <a:gs pos="0">
                <a:srgbClr val="50b9c1"/>
              </a:gs>
              <a:gs pos="100000">
                <a:srgbClr val="50b9c1"/>
              </a:gs>
            </a:gsLst>
            <a:path path="circle"/>
          </a:gradFill>
          <a:ln>
            <a:noFill/>
          </a:ln>
          <a:effectLst>
            <a:outerShdw blurRad="38100" dir="5400000" dist="2556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pic>
        <p:nvPicPr>
          <p:cNvPr id="47" name="Picture 8" descr=""/>
          <p:cNvPicPr/>
          <p:nvPr/>
        </p:nvPicPr>
        <p:blipFill>
          <a:blip r:embed="rId5"/>
          <a:srcRect l="0" t="28812" r="0" b="0"/>
          <a:stretch/>
        </p:blipFill>
        <p:spPr>
          <a:xfrm>
            <a:off x="7999560" y="0"/>
            <a:ext cx="1599840" cy="1137960"/>
          </a:xfrm>
          <a:prstGeom prst="rect">
            <a:avLst/>
          </a:prstGeom>
          <a:ln>
            <a:noFill/>
          </a:ln>
        </p:spPr>
      </p:pic>
      <p:pic>
        <p:nvPicPr>
          <p:cNvPr id="48" name="Picture 9" descr=""/>
          <p:cNvPicPr/>
          <p:nvPr/>
        </p:nvPicPr>
        <p:blipFill>
          <a:blip r:embed="rId6"/>
          <a:srcRect l="0" t="0" r="0" b="23333"/>
          <a:stretch/>
        </p:blipFill>
        <p:spPr>
          <a:xfrm>
            <a:off x="8605800" y="6095880"/>
            <a:ext cx="990000" cy="758520"/>
          </a:xfrm>
          <a:prstGeom prst="rect">
            <a:avLst/>
          </a:prstGeom>
          <a:ln>
            <a:noFill/>
          </a:ln>
        </p:spPr>
      </p:pic>
      <p:sp>
        <p:nvSpPr>
          <p:cNvPr id="49" name="CustomShape 2"/>
          <p:cNvSpPr/>
          <p:nvPr/>
        </p:nvSpPr>
        <p:spPr>
          <a:xfrm>
            <a:off x="10437840" y="0"/>
            <a:ext cx="682200" cy="1139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r="5400000" dist="2556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50" name="PlaceHolder 3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fr-FR" sz="4400" spc="-1" strike="noStrike">
                <a:latin typeface="Arial"/>
              </a:rPr>
              <a:t>Cliquez pour éditer le format du texte-titre</a:t>
            </a:r>
            <a:endParaRPr b="0" lang="fr-FR" sz="4400" spc="-1" strike="noStrike">
              <a:latin typeface="Arial"/>
            </a:endParaRPr>
          </a:p>
        </p:txBody>
      </p:sp>
      <p:sp>
        <p:nvSpPr>
          <p:cNvPr id="51" name="PlaceHolder 4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latin typeface="Arial"/>
              </a:rPr>
              <a:t>Cliquez pour éditer le format du plan de texte</a:t>
            </a:r>
            <a:endParaRPr b="0" lang="fr-FR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800" spc="-1" strike="noStrike">
                <a:latin typeface="Arial"/>
              </a:rPr>
              <a:t>Second niveau de plan</a:t>
            </a:r>
            <a:endParaRPr b="0" lang="fr-FR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latin typeface="Arial"/>
              </a:rPr>
              <a:t>Troisième niveau de plan</a:t>
            </a:r>
            <a:endParaRPr b="0" lang="fr-FR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000" spc="-1" strike="noStrike">
                <a:latin typeface="Arial"/>
              </a:rPr>
              <a:t>Quatrième niveau de plan</a:t>
            </a:r>
            <a:endParaRPr b="0" lang="fr-FR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Cinquième niveau de plan</a:t>
            </a:r>
            <a:endParaRPr b="0" lang="fr-FR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Sixième niveau de plan</a:t>
            </a:r>
            <a:endParaRPr b="0" lang="fr-FR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Septième niveau de plan</a:t>
            </a:r>
            <a:endParaRPr b="0" lang="fr-FR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1" r:id="rId16"/>
    <p:sldLayoutId id="2147483672" r:id="rId17"/>
    <p:sldLayoutId id="2147483673" r:id="rId18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Picture 7" descr=""/>
          <p:cNvPicPr/>
          <p:nvPr/>
        </p:nvPicPr>
        <p:blipFill>
          <a:blip r:embed="rId3"/>
          <a:srcRect l="3610" t="0" r="0" b="0"/>
          <a:stretch/>
        </p:blipFill>
        <p:spPr>
          <a:xfrm>
            <a:off x="0" y="2669760"/>
            <a:ext cx="4033440" cy="4184640"/>
          </a:xfrm>
          <a:prstGeom prst="rect">
            <a:avLst/>
          </a:prstGeom>
          <a:ln>
            <a:noFill/>
          </a:ln>
        </p:spPr>
      </p:pic>
      <p:pic>
        <p:nvPicPr>
          <p:cNvPr id="89" name="Picture 6" descr=""/>
          <p:cNvPicPr/>
          <p:nvPr/>
        </p:nvPicPr>
        <p:blipFill>
          <a:blip r:embed="rId4"/>
          <a:srcRect l="35647" t="0" r="0" b="0"/>
          <a:stretch/>
        </p:blipFill>
        <p:spPr>
          <a:xfrm>
            <a:off x="0" y="2892240"/>
            <a:ext cx="1518840" cy="2361960"/>
          </a:xfrm>
          <a:prstGeom prst="rect">
            <a:avLst/>
          </a:prstGeom>
          <a:ln>
            <a:noFill/>
          </a:ln>
        </p:spPr>
      </p:pic>
      <p:sp>
        <p:nvSpPr>
          <p:cNvPr id="90" name="CustomShape 1"/>
          <p:cNvSpPr/>
          <p:nvPr/>
        </p:nvSpPr>
        <p:spPr>
          <a:xfrm>
            <a:off x="8609040" y="1676520"/>
            <a:ext cx="2815920" cy="2815920"/>
          </a:xfrm>
          <a:prstGeom prst="ellipse">
            <a:avLst/>
          </a:prstGeom>
          <a:gradFill rotWithShape="0">
            <a:gsLst>
              <a:gs pos="0">
                <a:srgbClr val="50b9c1"/>
              </a:gs>
              <a:gs pos="100000">
                <a:srgbClr val="50b9c1"/>
              </a:gs>
            </a:gsLst>
            <a:path path="circle"/>
          </a:gradFill>
          <a:ln>
            <a:noFill/>
          </a:ln>
          <a:effectLst>
            <a:outerShdw blurRad="38100" dir="5400000" dist="2556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pic>
        <p:nvPicPr>
          <p:cNvPr id="91" name="Picture 8" descr=""/>
          <p:cNvPicPr/>
          <p:nvPr/>
        </p:nvPicPr>
        <p:blipFill>
          <a:blip r:embed="rId5"/>
          <a:srcRect l="0" t="28812" r="0" b="0"/>
          <a:stretch/>
        </p:blipFill>
        <p:spPr>
          <a:xfrm>
            <a:off x="7999560" y="0"/>
            <a:ext cx="1599840" cy="1137960"/>
          </a:xfrm>
          <a:prstGeom prst="rect">
            <a:avLst/>
          </a:prstGeom>
          <a:ln>
            <a:noFill/>
          </a:ln>
        </p:spPr>
      </p:pic>
      <p:pic>
        <p:nvPicPr>
          <p:cNvPr id="92" name="Picture 9" descr=""/>
          <p:cNvPicPr/>
          <p:nvPr/>
        </p:nvPicPr>
        <p:blipFill>
          <a:blip r:embed="rId6"/>
          <a:srcRect l="0" t="0" r="0" b="23333"/>
          <a:stretch/>
        </p:blipFill>
        <p:spPr>
          <a:xfrm>
            <a:off x="8605800" y="6095880"/>
            <a:ext cx="990000" cy="758520"/>
          </a:xfrm>
          <a:prstGeom prst="rect">
            <a:avLst/>
          </a:prstGeom>
          <a:ln>
            <a:noFill/>
          </a:ln>
        </p:spPr>
      </p:pic>
      <p:sp>
        <p:nvSpPr>
          <p:cNvPr id="93" name="CustomShape 2"/>
          <p:cNvSpPr/>
          <p:nvPr/>
        </p:nvSpPr>
        <p:spPr>
          <a:xfrm>
            <a:off x="10437840" y="0"/>
            <a:ext cx="682200" cy="1139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r="5400000" dist="2556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  <p:sldLayoutId id="2147483686" r:id="rId18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image" Target="../media/image31.wmf"/><Relationship Id="rId3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32.wmf"/><Relationship Id="rId2" Type="http://schemas.openxmlformats.org/officeDocument/2006/relationships/image" Target="../media/image33.wmf"/><Relationship Id="rId3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34.wmf"/><Relationship Id="rId2" Type="http://schemas.openxmlformats.org/officeDocument/2006/relationships/image" Target="../media/image35.wmf"/><Relationship Id="rId3" Type="http://schemas.openxmlformats.org/officeDocument/2006/relationships/image" Target="../media/image36.wmf"/><Relationship Id="rId4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hyperlink" Target="file:///C:/Users/aguillevin/Documents/CAP%20ECOLE%20INCLUSIVE/66%20fiches%20pour%20des%20adaptations/TFC-Boucle_phonologique_corrFF.pdf" TargetMode="External"/><Relationship Id="rId2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image" Target="../media/image38.png"/><Relationship Id="rId3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hyperlink" Target="https://www.google.com/search?q=cap+%C3%A9cole+inclusive+r%C3%A9seau+canop%C3%A9&amp;ie=utf-8&amp;oe=utf-8&amp;client=firefox-b-e" TargetMode="External"/><Relationship Id="rId2" Type="http://schemas.openxmlformats.org/officeDocument/2006/relationships/hyperlink" Target="https://www.google.com/search?q=cap+%C3%A9cole+inclusive+r%C3%A9seau+canop%C3%A9&amp;ie=utf-8&amp;oe=utf-8&amp;client=firefox-b-e" TargetMode="External"/><Relationship Id="rId3" Type="http://schemas.openxmlformats.org/officeDocument/2006/relationships/hyperlink" Target="https://www.google.com/search?q=cap+%C3%A9cole+inclusive+r%C3%A9seau+canop%C3%A9&amp;ie=utf-8&amp;oe=utf-8&amp;client=firefox-b-e" TargetMode="External"/><Relationship Id="rId4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image" Target="../media/image40.png"/><Relationship Id="rId3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image" Target="../media/image42.png"/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46.png"/><Relationship Id="rId2" Type="http://schemas.openxmlformats.org/officeDocument/2006/relationships/image" Target="../media/image47.png"/><Relationship Id="rId3" Type="http://schemas.openxmlformats.org/officeDocument/2006/relationships/image" Target="../media/image48.png"/><Relationship Id="rId4" Type="http://schemas.openxmlformats.org/officeDocument/2006/relationships/slideLayout" Target="../slideLayouts/slideLayout13.xml"/><Relationship Id="rId5" Type="http://schemas.openxmlformats.org/officeDocument/2006/relationships/notesSlide" Target="../notesSlides/notesSlide18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hyperlink" Target="https://www.google.com/search?q=cap+%C3%A9cole+inclusive+r%C3%A9seau+canop%C3%A9&amp;ie=utf-8&amp;oe=utf-8&amp;client=firefox-b-e" TargetMode="External"/><Relationship Id="rId2" Type="http://schemas.openxmlformats.org/officeDocument/2006/relationships/hyperlink" Target="https://www.google.com/search?q=cap+%C3%A9cole+inclusive+r%C3%A9seau+canop%C3%A9&amp;ie=utf-8&amp;oe=utf-8&amp;client=firefox-b-e" TargetMode="External"/><Relationship Id="rId3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49.png"/><Relationship Id="rId2" Type="http://schemas.openxmlformats.org/officeDocument/2006/relationships/slideLayout" Target="../slideLayouts/slideLayout1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50.png"/><Relationship Id="rId2" Type="http://schemas.openxmlformats.org/officeDocument/2006/relationships/image" Target="../media/image51.png"/><Relationship Id="rId3" Type="http://schemas.openxmlformats.org/officeDocument/2006/relationships/slideLayout" Target="../slideLayouts/slideLayout1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52.png"/><Relationship Id="rId2" Type="http://schemas.openxmlformats.org/officeDocument/2006/relationships/image" Target="../media/image53.png"/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slideLayout" Target="../slideLayouts/slideLayout1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hyperlink" Target="https://www.google.com/search?q=cap+%C3%A9cole+inclusive+r%C3%A9seau+canop%C3%A9&amp;ie=utf-8&amp;oe=utf-8&amp;client=firefox-b-e" TargetMode="External"/><Relationship Id="rId2" Type="http://schemas.openxmlformats.org/officeDocument/2006/relationships/hyperlink" Target="https://www.google.com/search?q=cap+%C3%A9cole+inclusive+r%C3%A9seau+canop%C3%A9&amp;ie=utf-8&amp;oe=utf-8&amp;client=firefox-b-e" TargetMode="External"/><Relationship Id="rId3" Type="http://schemas.openxmlformats.org/officeDocument/2006/relationships/slideLayout" Target="../slideLayouts/slideLayout1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56.png"/><Relationship Id="rId2" Type="http://schemas.openxmlformats.org/officeDocument/2006/relationships/image" Target="../media/image57.png"/><Relationship Id="rId3" Type="http://schemas.openxmlformats.org/officeDocument/2006/relationships/slideLayout" Target="../slideLayouts/slideLayout13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58.png"/><Relationship Id="rId2" Type="http://schemas.openxmlformats.org/officeDocument/2006/relationships/slideLayout" Target="../slideLayouts/slideLayout13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hyperlink" Target="https://www.reseau-canope.fr/cap-ecole-inclusive.html" TargetMode="External"/><Relationship Id="rId2" Type="http://schemas.openxmlformats.org/officeDocument/2006/relationships/hyperlink" Target="https://www.reseau-canope.fr/cap-ecole-inclusive.html" TargetMode="External"/><Relationship Id="rId3" Type="http://schemas.openxmlformats.org/officeDocument/2006/relationships/image" Target="../media/image59.jpeg"/><Relationship Id="rId4" Type="http://schemas.openxmlformats.org/officeDocument/2006/relationships/slideLayout" Target="../slideLayouts/slideLayout13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60.jpeg"/><Relationship Id="rId2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20.wmf"/><Relationship Id="rId2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image" Target="../media/image27.png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CustomShape 1"/>
          <p:cNvSpPr/>
          <p:nvPr/>
        </p:nvSpPr>
        <p:spPr>
          <a:xfrm>
            <a:off x="1154880" y="1447920"/>
            <a:ext cx="8822160" cy="332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>
              <a:lnSpc>
                <a:spcPct val="100000"/>
              </a:lnSpc>
            </a:pPr>
            <a:r>
              <a:rPr b="0" lang="fr-FR" sz="7200" spc="-1" strike="noStrike">
                <a:solidFill>
                  <a:srgbClr val="ebebeb"/>
                </a:solidFill>
                <a:latin typeface="Century Gothic"/>
                <a:ea typeface="DejaVu Sans"/>
              </a:rPr>
              <a:t>CAP ÉCOLE INCLUSIVE</a:t>
            </a:r>
            <a:endParaRPr b="0" lang="fr-FR" sz="7200" spc="-1" strike="noStrike">
              <a:latin typeface="Arial"/>
            </a:endParaRPr>
          </a:p>
        </p:txBody>
      </p:sp>
      <p:sp>
        <p:nvSpPr>
          <p:cNvPr id="137" name="CustomShape 2"/>
          <p:cNvSpPr/>
          <p:nvPr/>
        </p:nvSpPr>
        <p:spPr>
          <a:xfrm>
            <a:off x="1154880" y="4777560"/>
            <a:ext cx="8822160" cy="857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0" lang="fr-FR" sz="2000" spc="-1" strike="noStrike" cap="all">
                <a:solidFill>
                  <a:srgbClr val="8ad0d6"/>
                </a:solidFill>
                <a:latin typeface="Century Gothic"/>
                <a:ea typeface="DejaVu Sans"/>
              </a:rPr>
              <a:t>Confiance, Apprentissage, Partage</a:t>
            </a: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b="0" lang="fr-FR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7" name="Group 1"/>
          <p:cNvGrpSpPr/>
          <p:nvPr/>
        </p:nvGrpSpPr>
        <p:grpSpPr>
          <a:xfrm>
            <a:off x="2809080" y="432000"/>
            <a:ext cx="6693120" cy="6309360"/>
            <a:chOff x="2809080" y="432000"/>
            <a:chExt cx="6693120" cy="6309360"/>
          </a:xfrm>
        </p:grpSpPr>
        <p:grpSp>
          <p:nvGrpSpPr>
            <p:cNvPr id="228" name="Group 2"/>
            <p:cNvGrpSpPr/>
            <p:nvPr/>
          </p:nvGrpSpPr>
          <p:grpSpPr>
            <a:xfrm>
              <a:off x="2809080" y="432000"/>
              <a:ext cx="6693120" cy="6309360"/>
              <a:chOff x="2809080" y="432000"/>
              <a:chExt cx="6693120" cy="6309360"/>
            </a:xfrm>
          </p:grpSpPr>
          <p:pic>
            <p:nvPicPr>
              <p:cNvPr id="229" name="Image 4" descr=""/>
              <p:cNvPicPr/>
              <p:nvPr/>
            </p:nvPicPr>
            <p:blipFill>
              <a:blip r:embed="rId1"/>
              <a:srcRect l="13073" t="10325" r="14360" b="26304"/>
              <a:stretch/>
            </p:blipFill>
            <p:spPr>
              <a:xfrm>
                <a:off x="2809080" y="432000"/>
                <a:ext cx="6693120" cy="328500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230" name="Image 195" descr=""/>
              <p:cNvPicPr/>
              <p:nvPr/>
            </p:nvPicPr>
            <p:blipFill>
              <a:blip r:embed="rId2"/>
              <a:stretch/>
            </p:blipFill>
            <p:spPr>
              <a:xfrm>
                <a:off x="2814480" y="3702600"/>
                <a:ext cx="6687720" cy="3038760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231" name="CustomShape 3"/>
            <p:cNvSpPr/>
            <p:nvPr/>
          </p:nvSpPr>
          <p:spPr>
            <a:xfrm>
              <a:off x="3488040" y="444960"/>
              <a:ext cx="254160" cy="273240"/>
            </a:xfrm>
            <a:prstGeom prst="roundRect">
              <a:avLst>
                <a:gd name="adj" fmla="val 16667"/>
              </a:avLst>
            </a:prstGeom>
            <a:solidFill>
              <a:srgbClr val="ffc000"/>
            </a:solidFill>
            <a:ln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fr-FR" sz="1800" spc="-1" strike="noStrike">
                  <a:solidFill>
                    <a:srgbClr val="ffffff"/>
                  </a:solidFill>
                  <a:latin typeface="Century Gothic"/>
                  <a:ea typeface="DejaVu Sans"/>
                </a:rPr>
                <a:t>1</a:t>
              </a:r>
              <a:endParaRPr b="0" lang="fr-FR" sz="1800" spc="-1" strike="noStrike">
                <a:latin typeface="Arial"/>
              </a:endParaRPr>
            </a:p>
          </p:txBody>
        </p:sp>
      </p:grpSp>
      <p:grpSp>
        <p:nvGrpSpPr>
          <p:cNvPr id="232" name="Group 4"/>
          <p:cNvGrpSpPr/>
          <p:nvPr/>
        </p:nvGrpSpPr>
        <p:grpSpPr>
          <a:xfrm>
            <a:off x="380160" y="1486440"/>
            <a:ext cx="3920040" cy="3965760"/>
            <a:chOff x="380160" y="1486440"/>
            <a:chExt cx="3920040" cy="3965760"/>
          </a:xfrm>
        </p:grpSpPr>
        <p:grpSp>
          <p:nvGrpSpPr>
            <p:cNvPr id="233" name="Group 5"/>
            <p:cNvGrpSpPr/>
            <p:nvPr/>
          </p:nvGrpSpPr>
          <p:grpSpPr>
            <a:xfrm>
              <a:off x="380160" y="1486440"/>
              <a:ext cx="2836800" cy="2088000"/>
              <a:chOff x="380160" y="1486440"/>
              <a:chExt cx="2836800" cy="2088000"/>
            </a:xfrm>
          </p:grpSpPr>
          <p:sp>
            <p:nvSpPr>
              <p:cNvPr id="234" name="CustomShape 6"/>
              <p:cNvSpPr/>
              <p:nvPr/>
            </p:nvSpPr>
            <p:spPr>
              <a:xfrm>
                <a:off x="380160" y="3058560"/>
                <a:ext cx="1520280" cy="51588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>
                <a:spAutoFit/>
              </a:bodyPr>
              <a:p>
                <a:pPr>
                  <a:lnSpc>
                    <a:spcPct val="100000"/>
                  </a:lnSpc>
                </a:pPr>
                <a:r>
                  <a:rPr b="0" i="1" lang="fr-FR" sz="1400" spc="-1" strike="noStrike">
                    <a:solidFill>
                      <a:srgbClr val="ffffff"/>
                    </a:solidFill>
                    <a:latin typeface="Century Gothic"/>
                    <a:ea typeface="DejaVu Sans"/>
                  </a:rPr>
                  <a:t>2 axes d’observation</a:t>
                </a:r>
                <a:endParaRPr b="0" lang="fr-FR" sz="1400" spc="-1" strike="noStrike">
                  <a:latin typeface="Arial"/>
                </a:endParaRPr>
              </a:p>
            </p:txBody>
          </p:sp>
          <p:sp>
            <p:nvSpPr>
              <p:cNvPr id="235" name="CustomShape 7"/>
              <p:cNvSpPr/>
              <p:nvPr/>
            </p:nvSpPr>
            <p:spPr>
              <a:xfrm flipV="1">
                <a:off x="1868760" y="1486080"/>
                <a:ext cx="1348200" cy="1859760"/>
              </a:xfrm>
              <a:custGeom>
                <a:avLst/>
                <a:gdLst/>
                <a:ah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solidFill>
                <a:srgbClr val="00b0f0"/>
              </a:solidFill>
              <a:ln w="72000">
                <a:solidFill>
                  <a:srgbClr val="00b0f0"/>
                </a:solidFill>
                <a:prstDash val="sysDash"/>
                <a:round/>
                <a:tailEnd len="med" type="triangle" w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/>
            </p:style>
          </p:sp>
        </p:grpSp>
        <p:sp>
          <p:nvSpPr>
            <p:cNvPr id="236" name="CustomShape 8"/>
            <p:cNvSpPr/>
            <p:nvPr/>
          </p:nvSpPr>
          <p:spPr>
            <a:xfrm>
              <a:off x="1839960" y="3273480"/>
              <a:ext cx="2460240" cy="217872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72000">
              <a:solidFill>
                <a:srgbClr val="00b0f0"/>
              </a:solidFill>
              <a:prstDash val="sysDash"/>
              <a:round/>
              <a:tailEnd len="med" type="triangle" w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</p:grpSp>
      <p:grpSp>
        <p:nvGrpSpPr>
          <p:cNvPr id="237" name="Group 9"/>
          <p:cNvGrpSpPr/>
          <p:nvPr/>
        </p:nvGrpSpPr>
        <p:grpSpPr>
          <a:xfrm>
            <a:off x="9358200" y="3444120"/>
            <a:ext cx="2590560" cy="1551600"/>
            <a:chOff x="9358200" y="3444120"/>
            <a:chExt cx="2590560" cy="1551600"/>
          </a:xfrm>
        </p:grpSpPr>
        <p:sp>
          <p:nvSpPr>
            <p:cNvPr id="238" name="CustomShape 10"/>
            <p:cNvSpPr/>
            <p:nvPr/>
          </p:nvSpPr>
          <p:spPr>
            <a:xfrm>
              <a:off x="10560960" y="4176000"/>
              <a:ext cx="1387800" cy="81972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 algn="r">
                <a:lnSpc>
                  <a:spcPct val="100000"/>
                </a:lnSpc>
              </a:pPr>
              <a:r>
                <a:rPr b="0" i="1" lang="fr-FR" sz="1600" spc="-1" strike="noStrike">
                  <a:solidFill>
                    <a:srgbClr val="ffffff"/>
                  </a:solidFill>
                  <a:latin typeface="Century Gothic"/>
                  <a:ea typeface="DejaVu Sans"/>
                </a:rPr>
                <a:t>Compléter en direct ou télécharger</a:t>
              </a:r>
              <a:endParaRPr b="0" lang="fr-FR" sz="1600" spc="-1" strike="noStrike">
                <a:latin typeface="Arial"/>
              </a:endParaRPr>
            </a:p>
          </p:txBody>
        </p:sp>
        <p:sp>
          <p:nvSpPr>
            <p:cNvPr id="239" name="CustomShape 11"/>
            <p:cNvSpPr/>
            <p:nvPr/>
          </p:nvSpPr>
          <p:spPr>
            <a:xfrm flipH="1" flipV="1">
              <a:off x="9357840" y="3443760"/>
              <a:ext cx="1271160" cy="87228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72000">
              <a:solidFill>
                <a:srgbClr val="ff0000"/>
              </a:solidFill>
              <a:prstDash val="sysDash"/>
              <a:round/>
              <a:tailEnd len="med" type="triangle" w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</p:grpSp>
      <p:grpSp>
        <p:nvGrpSpPr>
          <p:cNvPr id="240" name="Group 12"/>
          <p:cNvGrpSpPr/>
          <p:nvPr/>
        </p:nvGrpSpPr>
        <p:grpSpPr>
          <a:xfrm>
            <a:off x="8637120" y="1506960"/>
            <a:ext cx="3367800" cy="1063080"/>
            <a:chOff x="8637120" y="1506960"/>
            <a:chExt cx="3367800" cy="1063080"/>
          </a:xfrm>
        </p:grpSpPr>
        <p:sp>
          <p:nvSpPr>
            <p:cNvPr id="241" name="CustomShape 13"/>
            <p:cNvSpPr/>
            <p:nvPr/>
          </p:nvSpPr>
          <p:spPr>
            <a:xfrm>
              <a:off x="10044720" y="1506960"/>
              <a:ext cx="1960200" cy="10630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 algn="r">
                <a:lnSpc>
                  <a:spcPct val="100000"/>
                </a:lnSpc>
              </a:pPr>
              <a:r>
                <a:rPr b="0" i="1" lang="fr-FR" sz="1600" spc="-1" strike="noStrike">
                  <a:solidFill>
                    <a:srgbClr val="ffffff"/>
                  </a:solidFill>
                  <a:latin typeface="Century Gothic"/>
                  <a:ea typeface="DejaVu Sans"/>
                </a:rPr>
                <a:t>La grille d’observation contiendra 7 questions</a:t>
              </a:r>
              <a:endParaRPr b="0" lang="fr-FR" sz="1600" spc="-1" strike="noStrike">
                <a:latin typeface="Arial"/>
              </a:endParaRPr>
            </a:p>
          </p:txBody>
        </p:sp>
        <p:sp>
          <p:nvSpPr>
            <p:cNvPr id="242" name="CustomShape 14"/>
            <p:cNvSpPr/>
            <p:nvPr/>
          </p:nvSpPr>
          <p:spPr>
            <a:xfrm flipH="1" flipV="1">
              <a:off x="8636760" y="1826640"/>
              <a:ext cx="1731240" cy="9072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72000">
              <a:solidFill>
                <a:srgbClr val="ff0000"/>
              </a:solidFill>
              <a:prstDash val="sysDashDotDot"/>
              <a:round/>
              <a:tailEnd len="med" type="triangle" w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</p:grpSp>
      <p:grpSp>
        <p:nvGrpSpPr>
          <p:cNvPr id="243" name="Group 15"/>
          <p:cNvGrpSpPr/>
          <p:nvPr/>
        </p:nvGrpSpPr>
        <p:grpSpPr>
          <a:xfrm>
            <a:off x="338040" y="867600"/>
            <a:ext cx="2819520" cy="3078000"/>
            <a:chOff x="338040" y="867600"/>
            <a:chExt cx="2819520" cy="3078000"/>
          </a:xfrm>
        </p:grpSpPr>
        <p:sp>
          <p:nvSpPr>
            <p:cNvPr id="244" name="CustomShape 16"/>
            <p:cNvSpPr/>
            <p:nvPr/>
          </p:nvSpPr>
          <p:spPr>
            <a:xfrm>
              <a:off x="338040" y="1932120"/>
              <a:ext cx="1610640" cy="57636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i="1" lang="fr-FR" sz="1600" spc="-1" strike="noStrike">
                  <a:solidFill>
                    <a:srgbClr val="ffffff"/>
                  </a:solidFill>
                  <a:latin typeface="Century Gothic"/>
                  <a:ea typeface="DejaVu Sans"/>
                </a:rPr>
                <a:t>2 domaines d’observation</a:t>
              </a:r>
              <a:endParaRPr b="0" lang="fr-FR" sz="1600" spc="-1" strike="noStrike">
                <a:latin typeface="Arial"/>
              </a:endParaRPr>
            </a:p>
          </p:txBody>
        </p:sp>
        <p:sp>
          <p:nvSpPr>
            <p:cNvPr id="245" name="CustomShape 17"/>
            <p:cNvSpPr/>
            <p:nvPr/>
          </p:nvSpPr>
          <p:spPr>
            <a:xfrm flipV="1">
              <a:off x="1822320" y="867240"/>
              <a:ext cx="1184760" cy="144648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8440">
              <a:solidFill>
                <a:srgbClr val="e95f0c"/>
              </a:solidFill>
              <a:round/>
              <a:tailEnd len="med" type="triangle" w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/>
          </p:style>
        </p:sp>
        <p:sp>
          <p:nvSpPr>
            <p:cNvPr id="246" name="CustomShape 18"/>
            <p:cNvSpPr/>
            <p:nvPr/>
          </p:nvSpPr>
          <p:spPr>
            <a:xfrm>
              <a:off x="1821240" y="2295720"/>
              <a:ext cx="1336320" cy="164988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8440">
              <a:solidFill>
                <a:srgbClr val="e95f0c"/>
              </a:solidFill>
              <a:round/>
              <a:tailEnd len="med" type="triangle" w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/>
          </p:style>
        </p:sp>
      </p:grp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83" dur="indefinite" restart="never" nodeType="tmRoot">
          <p:childTnLst>
            <p:seq>
              <p:cTn id="284" dur="indefinite" nodeType="mainSeq">
                <p:childTnLst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93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94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99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0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nodeType="clickEffect" fill="hold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in">
                                      <p:cBhvr additive="repl">
                                        <p:cTn id="305" dur="2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nodeType="clickEffect" fill="hold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in">
                                      <p:cBhvr additive="repl">
                                        <p:cTn id="310" dur="2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CustomShape 1"/>
          <p:cNvSpPr/>
          <p:nvPr/>
        </p:nvSpPr>
        <p:spPr>
          <a:xfrm flipH="1">
            <a:off x="150480" y="542160"/>
            <a:ext cx="49766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ffffff"/>
                </a:solidFill>
                <a:latin typeface="Century Gothic"/>
                <a:ea typeface="DejaVu Sans"/>
              </a:rPr>
              <a:t>Les langages pour penser et communiquer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248" name="CustomShape 2"/>
          <p:cNvSpPr/>
          <p:nvPr/>
        </p:nvSpPr>
        <p:spPr>
          <a:xfrm flipH="1">
            <a:off x="6177600" y="504000"/>
            <a:ext cx="45428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ffffff"/>
                </a:solidFill>
                <a:latin typeface="Century Gothic"/>
                <a:ea typeface="DejaVu Sans"/>
              </a:rPr>
              <a:t>Les méthodes et outils pour apprendre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249" name="CustomShape 3"/>
          <p:cNvSpPr/>
          <p:nvPr/>
        </p:nvSpPr>
        <p:spPr>
          <a:xfrm>
            <a:off x="576000" y="5612040"/>
            <a:ext cx="446220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ffffff"/>
                </a:solidFill>
                <a:latin typeface="Century Gothic"/>
                <a:ea typeface="DejaVu Sans"/>
              </a:rPr>
              <a:t>Les réponses apportées sont surlignées</a:t>
            </a:r>
            <a:endParaRPr b="0" lang="fr-FR" sz="1800" spc="-1" strike="noStrike">
              <a:latin typeface="Arial"/>
            </a:endParaRPr>
          </a:p>
        </p:txBody>
      </p:sp>
      <p:pic>
        <p:nvPicPr>
          <p:cNvPr id="250" name="Image 204" descr=""/>
          <p:cNvPicPr/>
          <p:nvPr/>
        </p:nvPicPr>
        <p:blipFill>
          <a:blip r:embed="rId1"/>
          <a:stretch/>
        </p:blipFill>
        <p:spPr>
          <a:xfrm>
            <a:off x="288000" y="1008000"/>
            <a:ext cx="5103720" cy="4389840"/>
          </a:xfrm>
          <a:prstGeom prst="rect">
            <a:avLst/>
          </a:prstGeom>
          <a:ln>
            <a:noFill/>
          </a:ln>
        </p:spPr>
      </p:pic>
      <p:pic>
        <p:nvPicPr>
          <p:cNvPr id="251" name="" descr=""/>
          <p:cNvPicPr/>
          <p:nvPr/>
        </p:nvPicPr>
        <p:blipFill>
          <a:blip r:embed="rId2"/>
          <a:stretch/>
        </p:blipFill>
        <p:spPr>
          <a:xfrm>
            <a:off x="6264000" y="1080000"/>
            <a:ext cx="4246200" cy="4246200"/>
          </a:xfrm>
          <a:prstGeom prst="rect">
            <a:avLst/>
          </a:prstGeom>
          <a:ln>
            <a:noFill/>
          </a:ln>
        </p:spPr>
      </p:pic>
      <p:grpSp>
        <p:nvGrpSpPr>
          <p:cNvPr id="252" name="Group 4"/>
          <p:cNvGrpSpPr/>
          <p:nvPr/>
        </p:nvGrpSpPr>
        <p:grpSpPr>
          <a:xfrm>
            <a:off x="6552000" y="5328000"/>
            <a:ext cx="5038200" cy="574200"/>
            <a:chOff x="6552000" y="5328000"/>
            <a:chExt cx="5038200" cy="574200"/>
          </a:xfrm>
        </p:grpSpPr>
        <p:sp>
          <p:nvSpPr>
            <p:cNvPr id="253" name="CustomShape 5"/>
            <p:cNvSpPr/>
            <p:nvPr/>
          </p:nvSpPr>
          <p:spPr>
            <a:xfrm>
              <a:off x="7047360" y="5472000"/>
              <a:ext cx="4542840" cy="36396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i="1" lang="fr-FR" sz="1800" spc="-1" strike="noStrike">
                  <a:solidFill>
                    <a:srgbClr val="ffffff"/>
                  </a:solidFill>
                  <a:latin typeface="Century Gothic"/>
                  <a:ea typeface="DejaVu Sans"/>
                </a:rPr>
                <a:t>accès aux propositions d’adaptations</a:t>
              </a:r>
              <a:endParaRPr b="0" lang="fr-FR" sz="1800" spc="-1" strike="noStrike">
                <a:latin typeface="Arial"/>
              </a:endParaRPr>
            </a:p>
          </p:txBody>
        </p:sp>
        <p:sp>
          <p:nvSpPr>
            <p:cNvPr id="254" name="CustomShape 6"/>
            <p:cNvSpPr/>
            <p:nvPr/>
          </p:nvSpPr>
          <p:spPr>
            <a:xfrm>
              <a:off x="6552000" y="5328000"/>
              <a:ext cx="493560" cy="574200"/>
            </a:xfrm>
            <a:custGeom>
              <a:avLst/>
              <a:gdLst/>
              <a:ahLst/>
              <a:rect l="l" t="t" r="r" b="b"/>
              <a:pathLst>
                <a:path w="841" h="854">
                  <a:moveTo>
                    <a:pt x="517" y="247"/>
                  </a:moveTo>
                  <a:lnTo>
                    <a:pt x="517" y="415"/>
                  </a:lnTo>
                  <a:lnTo>
                    <a:pt x="264" y="415"/>
                  </a:lnTo>
                  <a:lnTo>
                    <a:pt x="264" y="0"/>
                  </a:lnTo>
                  <a:lnTo>
                    <a:pt x="0" y="0"/>
                  </a:lnTo>
                  <a:lnTo>
                    <a:pt x="0" y="680"/>
                  </a:lnTo>
                  <a:lnTo>
                    <a:pt x="517" y="680"/>
                  </a:lnTo>
                  <a:lnTo>
                    <a:pt x="517" y="854"/>
                  </a:lnTo>
                  <a:lnTo>
                    <a:pt x="841" y="547"/>
                  </a:lnTo>
                  <a:lnTo>
                    <a:pt x="517" y="247"/>
                  </a:lnTo>
                  <a:close/>
                </a:path>
              </a:pathLst>
            </a:custGeom>
            <a:solidFill>
              <a:srgbClr val="81d41a"/>
            </a:solidFill>
            <a:ln>
              <a:solidFill>
                <a:srgbClr val="81d41a"/>
              </a:solidFill>
            </a:ln>
          </p:spPr>
          <p:style>
            <a:lnRef idx="0"/>
            <a:fillRef idx="0"/>
            <a:effectRef idx="0"/>
            <a:fontRef idx="minor"/>
          </p:style>
        </p:sp>
      </p:grp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11" dur="indefinite" restart="never" nodeType="tmRoot">
          <p:childTnLst>
            <p:seq>
              <p:cTn id="312" dur="indefinite" nodeType="mainSeq">
                <p:childTnLst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nodeType="clickEffect" fill="hold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in">
                                      <p:cBhvr additive="repl">
                                        <p:cTn id="317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8" fill="hold">
                      <p:stCondLst>
                        <p:cond delay="indefinite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nodeType="click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322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27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8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9" fill="hold">
                      <p:stCondLst>
                        <p:cond delay="indefinite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nodeType="click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333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4" fill="hold">
                      <p:stCondLst>
                        <p:cond delay="indefinite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38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5" name="Group 1"/>
          <p:cNvGrpSpPr/>
          <p:nvPr/>
        </p:nvGrpSpPr>
        <p:grpSpPr>
          <a:xfrm>
            <a:off x="648000" y="216000"/>
            <a:ext cx="4254480" cy="6326280"/>
            <a:chOff x="648000" y="216000"/>
            <a:chExt cx="4254480" cy="6326280"/>
          </a:xfrm>
        </p:grpSpPr>
        <p:pic>
          <p:nvPicPr>
            <p:cNvPr id="256" name="" descr=""/>
            <p:cNvPicPr/>
            <p:nvPr/>
          </p:nvPicPr>
          <p:blipFill>
            <a:blip r:embed="rId1"/>
            <a:stretch/>
          </p:blipFill>
          <p:spPr>
            <a:xfrm>
              <a:off x="648000" y="216000"/>
              <a:ext cx="4254480" cy="27342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57" name="" descr=""/>
            <p:cNvPicPr/>
            <p:nvPr/>
          </p:nvPicPr>
          <p:blipFill>
            <a:blip r:embed="rId2"/>
            <a:stretch/>
          </p:blipFill>
          <p:spPr>
            <a:xfrm>
              <a:off x="648000" y="2952000"/>
              <a:ext cx="4254480" cy="3590280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58" name="" descr=""/>
          <p:cNvPicPr/>
          <p:nvPr/>
        </p:nvPicPr>
        <p:blipFill>
          <a:blip r:embed="rId3"/>
          <a:stretch/>
        </p:blipFill>
        <p:spPr>
          <a:xfrm>
            <a:off x="9000000" y="2520000"/>
            <a:ext cx="2158200" cy="1078200"/>
          </a:xfrm>
          <a:prstGeom prst="rect">
            <a:avLst/>
          </a:prstGeom>
          <a:ln>
            <a:noFill/>
          </a:ln>
        </p:spPr>
      </p:pic>
      <p:grpSp>
        <p:nvGrpSpPr>
          <p:cNvPr id="259" name="Group 2"/>
          <p:cNvGrpSpPr/>
          <p:nvPr/>
        </p:nvGrpSpPr>
        <p:grpSpPr>
          <a:xfrm>
            <a:off x="4752000" y="486360"/>
            <a:ext cx="4534200" cy="1461240"/>
            <a:chOff x="4752000" y="486360"/>
            <a:chExt cx="4534200" cy="1461240"/>
          </a:xfrm>
        </p:grpSpPr>
        <p:sp>
          <p:nvSpPr>
            <p:cNvPr id="260" name="CustomShape 3"/>
            <p:cNvSpPr/>
            <p:nvPr/>
          </p:nvSpPr>
          <p:spPr>
            <a:xfrm>
              <a:off x="6046560" y="486360"/>
              <a:ext cx="3239640" cy="146124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fr-FR" sz="1800" spc="-1" strike="noStrike">
                  <a:solidFill>
                    <a:srgbClr val="ffffff"/>
                  </a:solidFill>
                  <a:latin typeface="Century Gothic"/>
                  <a:ea typeface="DejaVu Sans"/>
                </a:rPr>
                <a:t>La plateforme identifie la difficulté </a:t>
              </a:r>
              <a:r>
                <a:rPr b="1" lang="fr-FR" sz="1800" spc="-1" strike="noStrike">
                  <a:solidFill>
                    <a:srgbClr val="ffffff"/>
                  </a:solidFill>
                  <a:latin typeface="Century Gothic"/>
                  <a:ea typeface="DejaVu Sans"/>
                </a:rPr>
                <a:t>principale</a:t>
              </a:r>
              <a:r>
                <a:rPr b="0" lang="fr-FR" sz="1800" spc="-1" strike="noStrike">
                  <a:solidFill>
                    <a:srgbClr val="ffffff"/>
                  </a:solidFill>
                  <a:latin typeface="Century Gothic"/>
                  <a:ea typeface="DejaVu Sans"/>
                </a:rPr>
                <a:t> et oriente vers des adaptations </a:t>
              </a:r>
              <a:r>
                <a:rPr b="1" lang="fr-FR" sz="1800" spc="-1" strike="noStrike">
                  <a:solidFill>
                    <a:srgbClr val="ffffff"/>
                  </a:solidFill>
                  <a:latin typeface="Century Gothic"/>
                  <a:ea typeface="DejaVu Sans"/>
                </a:rPr>
                <a:t>principales</a:t>
              </a:r>
              <a:r>
                <a:rPr b="0" lang="fr-FR" sz="1800" spc="-1" strike="noStrike">
                  <a:solidFill>
                    <a:srgbClr val="ffffff"/>
                  </a:solidFill>
                  <a:latin typeface="Century Gothic"/>
                  <a:ea typeface="DejaVu Sans"/>
                </a:rPr>
                <a:t> et </a:t>
              </a:r>
              <a:r>
                <a:rPr b="1" lang="fr-FR" sz="1800" spc="-1" strike="noStrike">
                  <a:solidFill>
                    <a:srgbClr val="ffffff"/>
                  </a:solidFill>
                  <a:latin typeface="Century Gothic"/>
                  <a:ea typeface="DejaVu Sans"/>
                </a:rPr>
                <a:t>secondaires</a:t>
              </a:r>
              <a:r>
                <a:rPr b="0" lang="fr-FR" sz="1200" spc="-1" strike="noStrike">
                  <a:solidFill>
                    <a:srgbClr val="ffffff"/>
                  </a:solidFill>
                  <a:latin typeface="Century Gothic"/>
                  <a:ea typeface="DejaVu Sans"/>
                </a:rPr>
                <a:t>.</a:t>
              </a:r>
              <a:endParaRPr b="0" lang="fr-FR" sz="1200" spc="-1" strike="noStrike">
                <a:latin typeface="Arial"/>
              </a:endParaRPr>
            </a:p>
          </p:txBody>
        </p:sp>
        <p:sp>
          <p:nvSpPr>
            <p:cNvPr id="261" name="Line 4"/>
            <p:cNvSpPr/>
            <p:nvPr/>
          </p:nvSpPr>
          <p:spPr>
            <a:xfrm>
              <a:off x="4752000" y="1080000"/>
              <a:ext cx="1224000" cy="0"/>
            </a:xfrm>
            <a:prstGeom prst="line">
              <a:avLst/>
            </a:prstGeom>
            <a:ln w="36000">
              <a:solidFill>
                <a:srgbClr val="81d41a"/>
              </a:solidFill>
              <a:round/>
              <a:headEnd len="med" type="triangle" w="med"/>
              <a:tailEnd len="med" type="diamond" w="med"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262" name="Group 5"/>
          <p:cNvGrpSpPr/>
          <p:nvPr/>
        </p:nvGrpSpPr>
        <p:grpSpPr>
          <a:xfrm>
            <a:off x="4608000" y="5497560"/>
            <a:ext cx="6478200" cy="912600"/>
            <a:chOff x="4608000" y="5497560"/>
            <a:chExt cx="6478200" cy="912600"/>
          </a:xfrm>
        </p:grpSpPr>
        <p:sp>
          <p:nvSpPr>
            <p:cNvPr id="263" name="CustomShape 6"/>
            <p:cNvSpPr/>
            <p:nvPr/>
          </p:nvSpPr>
          <p:spPr>
            <a:xfrm>
              <a:off x="5532480" y="5497560"/>
              <a:ext cx="5553720" cy="91260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 algn="ctr">
                <a:lnSpc>
                  <a:spcPct val="100000"/>
                </a:lnSpc>
              </a:pPr>
              <a:r>
                <a:rPr b="0" lang="fr-FR" sz="1800" spc="-1" strike="noStrike">
                  <a:solidFill>
                    <a:srgbClr val="ffffff"/>
                  </a:solidFill>
                  <a:latin typeface="Century Gothic"/>
                  <a:ea typeface="DejaVu Sans"/>
                </a:rPr>
                <a:t>Description succincte et  compléments d’information  accessibles par</a:t>
              </a:r>
              <a:endParaRPr b="0" lang="fr-FR" sz="18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b="0" lang="fr-FR" sz="1800" spc="-1" strike="noStrike">
                  <a:solidFill>
                    <a:srgbClr val="ffffff"/>
                  </a:solidFill>
                  <a:latin typeface="Century Gothic"/>
                  <a:ea typeface="DejaVu Sans"/>
                </a:rPr>
                <a:t> </a:t>
              </a:r>
              <a:r>
                <a:rPr b="0" lang="fr-FR" sz="1800" spc="-1" strike="noStrike">
                  <a:solidFill>
                    <a:srgbClr val="ffffff"/>
                  </a:solidFill>
                  <a:latin typeface="Century Gothic"/>
                  <a:ea typeface="DejaVu Sans"/>
                </a:rPr>
                <a:t>« en savoir plus » </a:t>
              </a:r>
              <a:endParaRPr b="0" lang="fr-FR" sz="1800" spc="-1" strike="noStrike">
                <a:latin typeface="Arial"/>
              </a:endParaRPr>
            </a:p>
          </p:txBody>
        </p:sp>
        <p:sp>
          <p:nvSpPr>
            <p:cNvPr id="264" name="Line 7"/>
            <p:cNvSpPr/>
            <p:nvPr/>
          </p:nvSpPr>
          <p:spPr>
            <a:xfrm>
              <a:off x="4608000" y="5904000"/>
              <a:ext cx="1224000" cy="0"/>
            </a:xfrm>
            <a:prstGeom prst="line">
              <a:avLst/>
            </a:prstGeom>
            <a:ln w="36000">
              <a:solidFill>
                <a:srgbClr val="81d41a"/>
              </a:solidFill>
              <a:round/>
              <a:headEnd len="med" type="triangle" w="med"/>
              <a:tailEnd len="med" type="diamond" w="med"/>
            </a:ln>
          </p:spPr>
          <p:style>
            <a:lnRef idx="0"/>
            <a:fillRef idx="0"/>
            <a:effectRef idx="0"/>
            <a:fontRef idx="minor"/>
          </p:style>
        </p:sp>
      </p:grp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43" dur="indefinite" restart="never" nodeType="tmRoot">
          <p:childTnLst>
            <p:seq>
              <p:cTn id="344" dur="indefinite" nodeType="mainSeq">
                <p:childTnLst>
                  <p:par>
                    <p:cTn id="345" fill="hold">
                      <p:stCondLst>
                        <p:cond delay="indefinite"/>
                      </p:stCondLst>
                      <p:childTnLst>
                        <p:par>
                          <p:cTn id="346" fill="hold">
                            <p:stCondLst>
                              <p:cond delay="0"/>
                            </p:stCondLst>
                            <p:childTnLst>
                              <p:par>
                                <p:cTn id="347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49" dur="20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0" fill="hold">
                      <p:stCondLst>
                        <p:cond delay="indefinite"/>
                      </p:stCondLst>
                      <p:childTnLst>
                        <p:par>
                          <p:cTn id="351" fill="hold">
                            <p:stCondLst>
                              <p:cond delay="0"/>
                            </p:stCondLst>
                            <p:childTnLst>
                              <p:par>
                                <p:cTn id="352" nodeType="clickEffect" fill="hold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in">
                                      <p:cBhvr additive="repl">
                                        <p:cTn id="354" dur="20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nodeType="clickEffect" fill="hold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in">
                                      <p:cBhvr additive="repl">
                                        <p:cTn id="359" dur="2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0" fill="hold">
                      <p:stCondLst>
                        <p:cond delay="indefinite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nodeType="clickEffect" fill="hold" presetClass="entr" presetID="21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heel(1)" transition="in">
                                      <p:cBhvr additive="repl">
                                        <p:cTn id="364" dur="20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CustomShape 1"/>
          <p:cNvSpPr/>
          <p:nvPr/>
        </p:nvSpPr>
        <p:spPr>
          <a:xfrm>
            <a:off x="1368000" y="936000"/>
            <a:ext cx="7198200" cy="516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fr-FR" sz="2800" spc="-1" strike="noStrike">
                <a:solidFill>
                  <a:srgbClr val="ffffff"/>
                </a:solidFill>
                <a:latin typeface="Arial"/>
                <a:ea typeface="DejaVu Sans"/>
              </a:rPr>
              <a:t>Exemple d’une fiche complète</a:t>
            </a:r>
            <a:endParaRPr b="0" lang="fr-FR" sz="2800" spc="-1" strike="noStrike">
              <a:latin typeface="Arial"/>
            </a:endParaRPr>
          </a:p>
        </p:txBody>
      </p:sp>
      <p:sp>
        <p:nvSpPr>
          <p:cNvPr id="266" name="CustomShape 2"/>
          <p:cNvSpPr/>
          <p:nvPr/>
        </p:nvSpPr>
        <p:spPr>
          <a:xfrm>
            <a:off x="1944000" y="2397600"/>
            <a:ext cx="3697560" cy="699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fr-FR" sz="4000" spc="-1" strike="noStrike" u="sng">
                <a:solidFill>
                  <a:srgbClr val="58c1ba"/>
                </a:solidFill>
                <a:uFillTx/>
                <a:latin typeface="Pristina"/>
                <a:ea typeface="DejaVu Sans"/>
                <a:hlinkClick r:id="rId1"/>
              </a:rPr>
              <a:t>boucle phonologique</a:t>
            </a:r>
            <a:endParaRPr b="0" lang="fr-FR" sz="4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CustomShape 1"/>
          <p:cNvSpPr/>
          <p:nvPr/>
        </p:nvSpPr>
        <p:spPr>
          <a:xfrm>
            <a:off x="936000" y="1147320"/>
            <a:ext cx="4421880" cy="115488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fr-FR" sz="2200" spc="-1" strike="noStrike">
                <a:solidFill>
                  <a:srgbClr val="ffffff"/>
                </a:solidFill>
                <a:latin typeface="Century Gothic"/>
                <a:ea typeface="DejaVu Sans"/>
              </a:rPr>
              <a:t>Les 5 domaines du SCCCC pour observer </a:t>
            </a:r>
            <a:endParaRPr b="0" lang="fr-FR" sz="2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fr-FR" sz="2200" spc="-1" strike="noStrike">
                <a:solidFill>
                  <a:srgbClr val="ffffff"/>
                </a:solidFill>
                <a:latin typeface="Century Gothic"/>
                <a:ea typeface="DejaVu Sans"/>
              </a:rPr>
              <a:t>les besoins des élèves </a:t>
            </a:r>
            <a:endParaRPr b="0" lang="fr-FR" sz="2200" spc="-1" strike="noStrike">
              <a:latin typeface="Arial"/>
            </a:endParaRPr>
          </a:p>
        </p:txBody>
      </p:sp>
      <p:sp>
        <p:nvSpPr>
          <p:cNvPr id="268" name="CustomShape 2"/>
          <p:cNvSpPr/>
          <p:nvPr/>
        </p:nvSpPr>
        <p:spPr>
          <a:xfrm>
            <a:off x="1499760" y="2736000"/>
            <a:ext cx="3372840" cy="1179720"/>
          </a:xfrm>
          <a:prstGeom prst="rect">
            <a:avLst/>
          </a:prstGeom>
          <a:solidFill>
            <a:srgbClr val="000000"/>
          </a:solidFill>
          <a:ln w="1908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fr-FR" sz="2400" spc="-1" strike="noStrike">
                <a:solidFill>
                  <a:srgbClr val="00b0f0"/>
                </a:solidFill>
                <a:latin typeface="Century Gothic"/>
                <a:ea typeface="DejaVu Sans"/>
              </a:rPr>
              <a:t>2 à 8 axes d’observation selon les domaines</a:t>
            </a:r>
            <a:endParaRPr b="0" lang="fr-FR" sz="2400" spc="-1" strike="noStrike">
              <a:latin typeface="Arial"/>
            </a:endParaRPr>
          </a:p>
        </p:txBody>
      </p:sp>
      <p:sp>
        <p:nvSpPr>
          <p:cNvPr id="269" name="CustomShape 3"/>
          <p:cNvSpPr/>
          <p:nvPr/>
        </p:nvSpPr>
        <p:spPr>
          <a:xfrm>
            <a:off x="1479240" y="5040000"/>
            <a:ext cx="3126960" cy="1164600"/>
          </a:xfrm>
          <a:prstGeom prst="roundRect">
            <a:avLst>
              <a:gd name="adj" fmla="val 16667"/>
            </a:avLst>
          </a:prstGeom>
          <a:ln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fr-FR" sz="2400" spc="-1" strike="noStrike">
                <a:solidFill>
                  <a:srgbClr val="00ff00"/>
                </a:solidFill>
                <a:latin typeface="Century Gothic"/>
                <a:ea typeface="DejaVu Sans"/>
              </a:rPr>
              <a:t>De 2 à 11 questions par axe d’observation</a:t>
            </a:r>
            <a:endParaRPr b="0" lang="fr-FR" sz="2400" spc="-1" strike="noStrike">
              <a:latin typeface="Arial"/>
            </a:endParaRPr>
          </a:p>
        </p:txBody>
      </p:sp>
      <p:sp>
        <p:nvSpPr>
          <p:cNvPr id="270" name="CustomShape 4"/>
          <p:cNvSpPr/>
          <p:nvPr/>
        </p:nvSpPr>
        <p:spPr>
          <a:xfrm>
            <a:off x="372600" y="291240"/>
            <a:ext cx="5601600" cy="53100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fr-FR" sz="2400" spc="-1" strike="noStrike">
                <a:solidFill>
                  <a:srgbClr val="6aac90"/>
                </a:solidFill>
                <a:latin typeface="Century Gothic"/>
                <a:ea typeface="DejaVu Sans"/>
              </a:rPr>
              <a:t>« OBSERVER »</a:t>
            </a:r>
            <a:endParaRPr b="0" lang="fr-FR" sz="2400" spc="-1" strike="noStrike">
              <a:latin typeface="Arial"/>
            </a:endParaRPr>
          </a:p>
        </p:txBody>
      </p:sp>
      <p:sp>
        <p:nvSpPr>
          <p:cNvPr id="271" name="CustomShape 5"/>
          <p:cNvSpPr/>
          <p:nvPr/>
        </p:nvSpPr>
        <p:spPr>
          <a:xfrm>
            <a:off x="6323760" y="1139400"/>
            <a:ext cx="4042440" cy="1002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fr-FR" sz="1200" spc="-1" strike="noStrike">
                <a:solidFill>
                  <a:srgbClr val="ffffff"/>
                </a:solidFill>
                <a:latin typeface="Century Gothic"/>
                <a:ea typeface="DejaVu Sans"/>
              </a:rPr>
              <a:t>Les langages pour penser et communiquer</a:t>
            </a:r>
            <a:endParaRPr b="0" lang="fr-FR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fr-FR" sz="1200" spc="-1" strike="noStrike">
                <a:solidFill>
                  <a:srgbClr val="ffffff"/>
                </a:solidFill>
                <a:latin typeface="Century Gothic"/>
                <a:ea typeface="DejaVu Sans"/>
              </a:rPr>
              <a:t>Les méthodes et outils pour apprendre</a:t>
            </a:r>
            <a:endParaRPr b="0" lang="fr-FR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fr-FR" sz="1200" spc="-1" strike="noStrike">
                <a:solidFill>
                  <a:srgbClr val="ffffff"/>
                </a:solidFill>
                <a:latin typeface="Century Gothic"/>
                <a:ea typeface="DejaVu Sans"/>
              </a:rPr>
              <a:t>La formation de la personne et du citoyen</a:t>
            </a:r>
            <a:endParaRPr b="0" lang="fr-FR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fr-FR" sz="1200" spc="-1" strike="noStrike">
                <a:solidFill>
                  <a:srgbClr val="ffffff"/>
                </a:solidFill>
                <a:latin typeface="Century Gothic"/>
                <a:ea typeface="DejaVu Sans"/>
              </a:rPr>
              <a:t>Les systèmes naturels et les systèmes techniques</a:t>
            </a:r>
            <a:endParaRPr b="0" lang="fr-FR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fr-FR" sz="1200" spc="-1" strike="noStrike">
                <a:solidFill>
                  <a:srgbClr val="ffffff"/>
                </a:solidFill>
                <a:latin typeface="Century Gothic"/>
                <a:ea typeface="DejaVu Sans"/>
              </a:rPr>
              <a:t>Les représentations du monde et l'activité humaine</a:t>
            </a:r>
            <a:endParaRPr b="0" lang="fr-FR" sz="1200" spc="-1" strike="noStrike">
              <a:latin typeface="Arial"/>
            </a:endParaRPr>
          </a:p>
        </p:txBody>
      </p:sp>
      <p:pic>
        <p:nvPicPr>
          <p:cNvPr id="272" name="Image 11" descr=""/>
          <p:cNvPicPr/>
          <p:nvPr/>
        </p:nvPicPr>
        <p:blipFill>
          <a:blip r:embed="rId1"/>
          <a:srcRect l="13035" t="24434" r="33042" b="15182"/>
          <a:stretch/>
        </p:blipFill>
        <p:spPr>
          <a:xfrm>
            <a:off x="7317360" y="2457000"/>
            <a:ext cx="2616840" cy="1645200"/>
          </a:xfrm>
          <a:prstGeom prst="rect">
            <a:avLst/>
          </a:prstGeom>
          <a:ln>
            <a:noFill/>
          </a:ln>
        </p:spPr>
      </p:pic>
      <p:sp>
        <p:nvSpPr>
          <p:cNvPr id="273" name="CustomShape 6"/>
          <p:cNvSpPr/>
          <p:nvPr/>
        </p:nvSpPr>
        <p:spPr>
          <a:xfrm flipV="1">
            <a:off x="4716720" y="5395680"/>
            <a:ext cx="2409480" cy="9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chemeClr val="bg1"/>
            </a:solidFill>
            <a:round/>
            <a:tailEnd len="med" type="triangle" w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274" name="CustomShape 7"/>
          <p:cNvSpPr/>
          <p:nvPr/>
        </p:nvSpPr>
        <p:spPr>
          <a:xfrm flipV="1">
            <a:off x="4801320" y="1702440"/>
            <a:ext cx="1418760" cy="15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chemeClr val="bg1"/>
            </a:solidFill>
            <a:round/>
            <a:tailEnd len="med" type="triangle" w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275" name="CustomShape 8"/>
          <p:cNvSpPr/>
          <p:nvPr/>
        </p:nvSpPr>
        <p:spPr>
          <a:xfrm flipV="1">
            <a:off x="4907880" y="3351600"/>
            <a:ext cx="2309400" cy="342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chemeClr val="bg1"/>
            </a:solidFill>
            <a:round/>
            <a:tailEnd len="med" type="triangle" w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/>
        </p:style>
      </p:sp>
      <p:pic>
        <p:nvPicPr>
          <p:cNvPr id="276" name="Image 20" descr=""/>
          <p:cNvPicPr/>
          <p:nvPr/>
        </p:nvPicPr>
        <p:blipFill>
          <a:blip r:embed="rId2"/>
          <a:srcRect l="13286" t="19690" r="39724" b="5600"/>
          <a:stretch/>
        </p:blipFill>
        <p:spPr>
          <a:xfrm>
            <a:off x="7317360" y="4414320"/>
            <a:ext cx="2472840" cy="2207880"/>
          </a:xfrm>
          <a:prstGeom prst="rect">
            <a:avLst/>
          </a:prstGeom>
          <a:ln>
            <a:noFill/>
          </a:ln>
        </p:spPr>
      </p:pic>
      <p:sp>
        <p:nvSpPr>
          <p:cNvPr id="277" name="CustomShape 9"/>
          <p:cNvSpPr/>
          <p:nvPr/>
        </p:nvSpPr>
        <p:spPr>
          <a:xfrm>
            <a:off x="2880000" y="824040"/>
            <a:ext cx="267480" cy="30492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78" name="CustomShape 10"/>
          <p:cNvSpPr/>
          <p:nvPr/>
        </p:nvSpPr>
        <p:spPr>
          <a:xfrm>
            <a:off x="2919960" y="4032000"/>
            <a:ext cx="318240" cy="77976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79" name="CustomShape 11"/>
          <p:cNvSpPr/>
          <p:nvPr/>
        </p:nvSpPr>
        <p:spPr>
          <a:xfrm>
            <a:off x="2880000" y="2376000"/>
            <a:ext cx="267480" cy="30492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65" dur="indefinite" restart="never" nodeType="tmRoot">
          <p:childTnLst>
            <p:seq>
              <p:cTn id="366" dur="indefinite" nodeType="mainSeq">
                <p:childTnLst>
                  <p:par>
                    <p:cTn id="367" fill="hold">
                      <p:stCondLst>
                        <p:cond delay="indefinite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71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2" fill="hold">
                      <p:stCondLst>
                        <p:cond delay="indefinite"/>
                      </p:stCondLst>
                      <p:childTnLst>
                        <p:par>
                          <p:cTn id="373" fill="hold">
                            <p:stCondLst>
                              <p:cond delay="0"/>
                            </p:stCondLst>
                            <p:childTnLst>
                              <p:par>
                                <p:cTn id="374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76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7" fill="hold">
                      <p:stCondLst>
                        <p:cond delay="indefinite"/>
                      </p:stCondLst>
                      <p:childTnLst>
                        <p:par>
                          <p:cTn id="378" fill="hold">
                            <p:stCondLst>
                              <p:cond delay="0"/>
                            </p:stCondLst>
                            <p:childTnLst>
                              <p:par>
                                <p:cTn id="379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81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2" fill="hold">
                      <p:stCondLst>
                        <p:cond delay="indefinite"/>
                      </p:stCondLst>
                      <p:childTnLst>
                        <p:par>
                          <p:cTn id="383" fill="hold">
                            <p:stCondLst>
                              <p:cond delay="0"/>
                            </p:stCondLst>
                            <p:childTnLst>
                              <p:par>
                                <p:cTn id="384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86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91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2" fill="hold">
                      <p:stCondLst>
                        <p:cond delay="indefinite"/>
                      </p:stCondLst>
                      <p:childTnLst>
                        <p:par>
                          <p:cTn id="393" fill="hold">
                            <p:stCondLst>
                              <p:cond delay="0"/>
                            </p:stCondLst>
                            <p:childTnLst>
                              <p:par>
                                <p:cTn id="394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96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7" fill="hold">
                      <p:stCondLst>
                        <p:cond delay="indefinite"/>
                      </p:stCondLst>
                      <p:childTnLst>
                        <p:par>
                          <p:cTn id="398" fill="hold">
                            <p:stCondLst>
                              <p:cond delay="0"/>
                            </p:stCondLst>
                            <p:childTnLst>
                              <p:par>
                                <p:cTn id="399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01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2" fill="hold">
                      <p:stCondLst>
                        <p:cond delay="indefinite"/>
                      </p:stCondLst>
                      <p:childTnLst>
                        <p:par>
                          <p:cTn id="403" fill="hold">
                            <p:stCondLst>
                              <p:cond delay="0"/>
                            </p:stCondLst>
                            <p:childTnLst>
                              <p:par>
                                <p:cTn id="404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06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7" fill="hold">
                      <p:stCondLst>
                        <p:cond delay="indefinite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11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2" fill="hold">
                      <p:stCondLst>
                        <p:cond delay="indefinite"/>
                      </p:stCondLst>
                      <p:childTnLst>
                        <p:par>
                          <p:cTn id="413" fill="hold">
                            <p:stCondLst>
                              <p:cond delay="0"/>
                            </p:stCondLst>
                            <p:childTnLst>
                              <p:par>
                                <p:cTn id="414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16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7" fill="hold">
                      <p:stCondLst>
                        <p:cond delay="indefinite"/>
                      </p:stCondLst>
                      <p:childTnLst>
                        <p:par>
                          <p:cTn id="418" fill="hold">
                            <p:stCondLst>
                              <p:cond delay="0"/>
                            </p:stCondLst>
                            <p:childTnLst>
                              <p:par>
                                <p:cTn id="419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21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2" fill="hold">
                      <p:stCondLst>
                        <p:cond delay="indefinite"/>
                      </p:stCondLst>
                      <p:childTnLst>
                        <p:par>
                          <p:cTn id="423" fill="hold">
                            <p:stCondLst>
                              <p:cond delay="0"/>
                            </p:stCondLst>
                            <p:childTnLst>
                              <p:par>
                                <p:cTn id="424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26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CustomShape 1"/>
          <p:cNvSpPr/>
          <p:nvPr/>
        </p:nvSpPr>
        <p:spPr>
          <a:xfrm>
            <a:off x="646200" y="452880"/>
            <a:ext cx="8440920" cy="1396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 fontScale="91000"/>
          </a:bodyPr>
          <a:p>
            <a:pPr>
              <a:lnSpc>
                <a:spcPct val="100000"/>
              </a:lnSpc>
            </a:pPr>
            <a:r>
              <a:rPr b="0" lang="fr-FR" sz="3600" spc="-1" strike="noStrike">
                <a:solidFill>
                  <a:srgbClr val="ebebeb"/>
                </a:solidFill>
                <a:latin typeface="Century Gothic"/>
                <a:ea typeface="DejaVu Sans"/>
              </a:rPr>
              <a:t>Un exemple avec le profil d’un élève </a:t>
            </a:r>
            <a:r>
              <a:rPr b="1" lang="fr-FR" sz="1800" spc="-1" strike="noStrike">
                <a:solidFill>
                  <a:srgbClr val="000000"/>
                </a:solidFill>
                <a:latin typeface="Arial"/>
                <a:ea typeface="DejaVu Sans"/>
              </a:rPr>
              <a:t>Enfant agité qui perturbe la dynamique de classe</a:t>
            </a:r>
            <a:endParaRPr b="0" lang="fr-F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3600" spc="-1" strike="noStrike">
                <a:solidFill>
                  <a:srgbClr val="ebebeb"/>
                </a:solidFill>
                <a:latin typeface="Century Gothic"/>
                <a:ea typeface="DejaVu Sans"/>
              </a:rPr>
              <a:t> </a:t>
            </a:r>
            <a:endParaRPr b="0" lang="fr-FR" sz="3600" spc="-1" strike="noStrike">
              <a:latin typeface="Arial"/>
            </a:endParaRPr>
          </a:p>
        </p:txBody>
      </p:sp>
      <p:sp>
        <p:nvSpPr>
          <p:cNvPr id="281" name="CustomShape 2"/>
          <p:cNvSpPr/>
          <p:nvPr/>
        </p:nvSpPr>
        <p:spPr>
          <a:xfrm>
            <a:off x="1103400" y="2053080"/>
            <a:ext cx="8943120" cy="68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0" lang="fr-FR" sz="2000" spc="-1" strike="noStrike" u="sng">
                <a:solidFill>
                  <a:srgbClr val="58c1ba"/>
                </a:solidFill>
                <a:uFillTx/>
                <a:latin typeface="Century Gothic"/>
                <a:ea typeface="DejaVu Sans"/>
                <a:hlinkClick r:id="rId1"/>
              </a:rPr>
              <a:t>accès réseau </a:t>
            </a:r>
            <a:r>
              <a:rPr b="0" lang="fr-FR" sz="2000" spc="-1" strike="noStrike" u="sng">
                <a:solidFill>
                  <a:srgbClr val="58c1ba"/>
                </a:solidFill>
                <a:uFillTx/>
                <a:latin typeface="Century Gothic"/>
                <a:ea typeface="DejaVu Sans"/>
                <a:hlinkClick r:id="rId2"/>
              </a:rPr>
              <a:t>canopé</a:t>
            </a:r>
            <a:r>
              <a:rPr b="0" lang="fr-FR" sz="2000" spc="-1" strike="noStrike" u="sng">
                <a:solidFill>
                  <a:srgbClr val="58c1ba"/>
                </a:solidFill>
                <a:uFillTx/>
                <a:latin typeface="Century Gothic"/>
                <a:ea typeface="DejaVu Sans"/>
                <a:hlinkClick r:id="rId3"/>
              </a:rPr>
              <a:t> cap école inclusive</a:t>
            </a:r>
            <a:endParaRPr b="0" lang="fr-FR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CustomShape 1"/>
          <p:cNvSpPr/>
          <p:nvPr/>
        </p:nvSpPr>
        <p:spPr>
          <a:xfrm>
            <a:off x="839880" y="1827720"/>
            <a:ext cx="10512000" cy="1321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>
              <a:lnSpc>
                <a:spcPct val="100000"/>
              </a:lnSpc>
            </a:pPr>
            <a:r>
              <a:rPr b="0" lang="fr-FR" sz="4200" spc="-1" strike="noStrike" u="sng">
                <a:solidFill>
                  <a:srgbClr val="ebebeb"/>
                </a:solidFill>
                <a:uFillTx/>
                <a:latin typeface="Century Gothic"/>
                <a:ea typeface="DejaVu Sans"/>
              </a:rPr>
              <a:t>AMÉNAGER ET ADAPTER : </a:t>
            </a:r>
            <a:endParaRPr b="0" lang="fr-FR" sz="4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2400" spc="-1" strike="noStrike" u="sng">
                <a:solidFill>
                  <a:srgbClr val="ebebeb"/>
                </a:solidFill>
                <a:uFillTx/>
                <a:latin typeface="Century Gothic"/>
                <a:ea typeface="DejaVu Sans"/>
              </a:rPr>
              <a:t>aide à la sélection d’adaptation</a:t>
            </a:r>
            <a:endParaRPr b="0" lang="fr-FR" sz="2400" spc="-1" strike="noStrike">
              <a:latin typeface="Arial"/>
            </a:endParaRPr>
          </a:p>
        </p:txBody>
      </p:sp>
      <p:sp>
        <p:nvSpPr>
          <p:cNvPr id="283" name="CustomShape 2"/>
          <p:cNvSpPr/>
          <p:nvPr/>
        </p:nvSpPr>
        <p:spPr>
          <a:xfrm>
            <a:off x="1584000" y="3151440"/>
            <a:ext cx="329616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ffffff"/>
                </a:solidFill>
                <a:latin typeface="Caecilia-Roman"/>
                <a:ea typeface="DejaVu Sans"/>
              </a:rPr>
              <a:t>observation fine de l’élève </a:t>
            </a:r>
            <a:endParaRPr b="0" lang="fr-FR" sz="1800" spc="-1" strike="noStrike">
              <a:latin typeface="Arial"/>
            </a:endParaRPr>
          </a:p>
        </p:txBody>
      </p:sp>
      <p:grpSp>
        <p:nvGrpSpPr>
          <p:cNvPr id="284" name="Group 3"/>
          <p:cNvGrpSpPr/>
          <p:nvPr/>
        </p:nvGrpSpPr>
        <p:grpSpPr>
          <a:xfrm>
            <a:off x="932040" y="488880"/>
            <a:ext cx="8997480" cy="937800"/>
            <a:chOff x="932040" y="488880"/>
            <a:chExt cx="8997480" cy="937800"/>
          </a:xfrm>
        </p:grpSpPr>
        <p:pic>
          <p:nvPicPr>
            <p:cNvPr id="285" name="Image 5" descr=""/>
            <p:cNvPicPr/>
            <p:nvPr/>
          </p:nvPicPr>
          <p:blipFill>
            <a:blip r:embed="rId1"/>
            <a:srcRect l="0" t="24553" r="0" b="0"/>
            <a:stretch/>
          </p:blipFill>
          <p:spPr>
            <a:xfrm>
              <a:off x="932040" y="488880"/>
              <a:ext cx="8997480" cy="937800"/>
            </a:xfrm>
            <a:prstGeom prst="rect">
              <a:avLst/>
            </a:prstGeom>
            <a:ln>
              <a:noFill/>
            </a:ln>
          </p:spPr>
        </p:pic>
        <p:sp>
          <p:nvSpPr>
            <p:cNvPr id="286" name="CustomShape 4"/>
            <p:cNvSpPr/>
            <p:nvPr/>
          </p:nvSpPr>
          <p:spPr>
            <a:xfrm>
              <a:off x="3888000" y="1019880"/>
              <a:ext cx="286200" cy="274320"/>
            </a:xfrm>
            <a:prstGeom prst="roundRect">
              <a:avLst>
                <a:gd name="adj" fmla="val 16667"/>
              </a:avLst>
            </a:prstGeom>
            <a:solidFill>
              <a:srgbClr val="ffc000"/>
            </a:solidFill>
            <a:ln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fr-FR" sz="1800" spc="-1" strike="noStrike">
                  <a:solidFill>
                    <a:srgbClr val="ffffff"/>
                  </a:solidFill>
                  <a:latin typeface="Century Gothic"/>
                  <a:ea typeface="DejaVu Sans"/>
                </a:rPr>
                <a:t>2</a:t>
              </a:r>
              <a:endParaRPr b="0" lang="fr-FR" sz="1800" spc="-1" strike="noStrike">
                <a:latin typeface="Arial"/>
              </a:endParaRPr>
            </a:p>
          </p:txBody>
        </p:sp>
      </p:grpSp>
      <p:sp>
        <p:nvSpPr>
          <p:cNvPr id="287" name="CustomShape 5"/>
          <p:cNvSpPr/>
          <p:nvPr/>
        </p:nvSpPr>
        <p:spPr>
          <a:xfrm>
            <a:off x="6336000" y="3105720"/>
            <a:ext cx="564552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fr-FR" sz="1800" spc="-1" strike="noStrike">
                <a:solidFill>
                  <a:srgbClr val="ffffff"/>
                </a:solidFill>
                <a:latin typeface="Caecilia-Roman"/>
                <a:ea typeface="DejaVu Sans"/>
              </a:rPr>
              <a:t>adaptations et aménagements 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288" name="CustomShape 6"/>
          <p:cNvSpPr/>
          <p:nvPr/>
        </p:nvSpPr>
        <p:spPr>
          <a:xfrm>
            <a:off x="7200000" y="4752000"/>
            <a:ext cx="4421520" cy="63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fr-FR" sz="1800" spc="-1" strike="noStrike">
                <a:solidFill>
                  <a:srgbClr val="ffffff"/>
                </a:solidFill>
                <a:latin typeface="Caecilia-Roman"/>
                <a:ea typeface="DejaVu Sans"/>
              </a:rPr>
              <a:t>Exemples à personnaliser </a:t>
            </a:r>
            <a:endParaRPr b="0" lang="fr-F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fr-FR" sz="1800" spc="-1" strike="noStrike">
                <a:solidFill>
                  <a:srgbClr val="ffffff"/>
                </a:solidFill>
                <a:latin typeface="Caecilia-Roman"/>
                <a:ea typeface="DejaVu Sans"/>
              </a:rPr>
              <a:t>selon le profil de l’élève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289" name="CustomShape 7"/>
          <p:cNvSpPr/>
          <p:nvPr/>
        </p:nvSpPr>
        <p:spPr>
          <a:xfrm>
            <a:off x="2736000" y="6091200"/>
            <a:ext cx="564552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fr-FR" sz="1800" spc="-1" strike="noStrike">
                <a:solidFill>
                  <a:srgbClr val="ffffff"/>
                </a:solidFill>
                <a:latin typeface="Caecilia-Roman"/>
                <a:ea typeface="DejaVu Sans"/>
              </a:rPr>
              <a:t>atteinte des objectifs escomptés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290" name="CustomShape 8"/>
          <p:cNvSpPr/>
          <p:nvPr/>
        </p:nvSpPr>
        <p:spPr>
          <a:xfrm>
            <a:off x="184680" y="4675320"/>
            <a:ext cx="4493520" cy="63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fr-FR" sz="1800" spc="-1" strike="noStrike">
                <a:solidFill>
                  <a:srgbClr val="ffffff"/>
                </a:solidFill>
                <a:latin typeface="Caecilia-Roman"/>
                <a:ea typeface="DejaVu Sans"/>
              </a:rPr>
              <a:t>Réévaluation et </a:t>
            </a:r>
            <a:endParaRPr b="0" lang="fr-F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fr-FR" sz="1800" spc="-1" strike="noStrike">
                <a:solidFill>
                  <a:srgbClr val="ffffff"/>
                </a:solidFill>
                <a:latin typeface="Caecilia-Roman"/>
                <a:ea typeface="DejaVu Sans"/>
              </a:rPr>
              <a:t>réajustement des adaptations  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291" name="CustomShape 9"/>
          <p:cNvSpPr/>
          <p:nvPr/>
        </p:nvSpPr>
        <p:spPr>
          <a:xfrm flipV="1">
            <a:off x="4912920" y="3241800"/>
            <a:ext cx="2316600" cy="99000"/>
          </a:xfrm>
          <a:prstGeom prst="curvedConnector3">
            <a:avLst>
              <a:gd name="adj1" fmla="val 50000"/>
            </a:avLst>
          </a:prstGeom>
          <a:noFill/>
          <a:ln cap="rnd" w="72000">
            <a:solidFill>
              <a:srgbClr val="81d41a"/>
            </a:solidFill>
            <a:prstDash val="sysDot"/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92" name="CustomShape 10"/>
          <p:cNvSpPr/>
          <p:nvPr/>
        </p:nvSpPr>
        <p:spPr>
          <a:xfrm flipH="1">
            <a:off x="9104040" y="3470400"/>
            <a:ext cx="52560" cy="1346760"/>
          </a:xfrm>
          <a:prstGeom prst="curvedConnector3">
            <a:avLst>
              <a:gd name="adj1" fmla="val 50000"/>
            </a:avLst>
          </a:prstGeom>
          <a:noFill/>
          <a:ln cap="rnd" w="72000">
            <a:solidFill>
              <a:srgbClr val="81d41a"/>
            </a:solidFill>
            <a:prstDash val="sysDot"/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93" name="CustomShape 11"/>
          <p:cNvSpPr/>
          <p:nvPr/>
        </p:nvSpPr>
        <p:spPr>
          <a:xfrm flipH="1">
            <a:off x="7655400" y="5390280"/>
            <a:ext cx="1452600" cy="824760"/>
          </a:xfrm>
          <a:prstGeom prst="curvedConnector3">
            <a:avLst>
              <a:gd name="adj1" fmla="val 50000"/>
            </a:avLst>
          </a:prstGeom>
          <a:noFill/>
          <a:ln cap="rnd" w="72000">
            <a:solidFill>
              <a:srgbClr val="81d41a"/>
            </a:solidFill>
            <a:prstDash val="sysDot"/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94" name="CustomShape 12"/>
          <p:cNvSpPr/>
          <p:nvPr/>
        </p:nvSpPr>
        <p:spPr>
          <a:xfrm flipH="1" flipV="1">
            <a:off x="2444040" y="5312160"/>
            <a:ext cx="1047240" cy="1001520"/>
          </a:xfrm>
          <a:prstGeom prst="curvedConnector3">
            <a:avLst>
              <a:gd name="adj1" fmla="val 50000"/>
            </a:avLst>
          </a:prstGeom>
          <a:noFill/>
          <a:ln cap="rnd" w="72000">
            <a:solidFill>
              <a:srgbClr val="81d41a"/>
            </a:solidFill>
            <a:prstDash val="sysDot"/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95" name="CustomShape 13"/>
          <p:cNvSpPr/>
          <p:nvPr/>
        </p:nvSpPr>
        <p:spPr>
          <a:xfrm flipV="1">
            <a:off x="2256120" y="3513240"/>
            <a:ext cx="974520" cy="1045080"/>
          </a:xfrm>
          <a:prstGeom prst="curvedConnector3">
            <a:avLst>
              <a:gd name="adj1" fmla="val 50000"/>
            </a:avLst>
          </a:prstGeom>
          <a:noFill/>
          <a:ln cap="rnd" w="72000">
            <a:solidFill>
              <a:srgbClr val="81d41a"/>
            </a:solidFill>
            <a:prstDash val="sysDot"/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296" name="" descr=""/>
          <p:cNvPicPr/>
          <p:nvPr/>
        </p:nvPicPr>
        <p:blipFill>
          <a:blip r:embed="rId2"/>
          <a:stretch/>
        </p:blipFill>
        <p:spPr>
          <a:xfrm>
            <a:off x="4536000" y="3960000"/>
            <a:ext cx="2822760" cy="15102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27" dur="indefinite" restart="never" nodeType="tmRoot">
          <p:childTnLst>
            <p:seq>
              <p:cTn id="428" dur="indefinite" nodeType="mainSeq">
                <p:childTnLst>
                  <p:par>
                    <p:cTn id="429" fill="hold">
                      <p:stCondLst>
                        <p:cond delay="indefinite"/>
                      </p:stCondLst>
                      <p:childTnLst>
                        <p:par>
                          <p:cTn id="430" fill="hold">
                            <p:stCondLst>
                              <p:cond delay="0"/>
                            </p:stCondLst>
                            <p:childTnLst>
                              <p:par>
                                <p:cTn id="43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3" fill="hold">
                      <p:stCondLst>
                        <p:cond delay="indefinite"/>
                      </p:stCondLst>
                      <p:childTnLst>
                        <p:par>
                          <p:cTn id="434" fill="hold">
                            <p:stCondLst>
                              <p:cond delay="0"/>
                            </p:stCondLst>
                            <p:childTnLst>
                              <p:par>
                                <p:cTn id="435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37" dur="5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38" dur="5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9" fill="hold">
                      <p:stCondLst>
                        <p:cond delay="indefinite"/>
                      </p:stCondLst>
                      <p:childTnLst>
                        <p:par>
                          <p:cTn id="440" fill="hold">
                            <p:stCondLst>
                              <p:cond delay="0"/>
                            </p:stCondLst>
                            <p:childTnLst>
                              <p:par>
                                <p:cTn id="441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43" dur="20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4" fill="hold">
                      <p:stCondLst>
                        <p:cond delay="indefinite"/>
                      </p:stCondLst>
                      <p:childTnLst>
                        <p:par>
                          <p:cTn id="445" fill="hold">
                            <p:stCondLst>
                              <p:cond delay="0"/>
                            </p:stCondLst>
                            <p:childTnLst>
                              <p:par>
                                <p:cTn id="446" nodeType="clickEffect" fill="hold" presetClass="entr" presetID="2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 additive="repl">
                                        <p:cTn id="4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49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50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y-sin(pi*$)/3" tm="0">
                                          <p:val>
                                            <p:strVal val="0.5"/>
                                          </p:val>
                                        </p:tav>
                                        <p:tav fmla="y-sin(pi*$)/3"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51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y-sin(pi*$)/9" tm="0">
                                          <p:val>
                                            <p:strVal val="0"/>
                                          </p:val>
                                        </p:tav>
                                        <p:tav fmla="y-sin(pi*$)/9"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52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y-sin(pi*$)/27" tm="0">
                                          <p:val>
                                            <p:strVal val="0"/>
                                          </p:val>
                                        </p:tav>
                                        <p:tav fmla="y-sin(pi*$)/27"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53" dur="164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y-sin(pi*$)/81" tm="0">
                                          <p:val>
                                            <p:strVal val="0"/>
                                          </p:val>
                                        </p:tav>
                                        <p:tav fmla="y-sin(pi*$)/81"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4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5" dur="166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6" dur="26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7" dur="166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8" dur="26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9" dur="166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0" dur="26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1" dur="166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2" fill="hold">
                      <p:stCondLst>
                        <p:cond delay="indefinite"/>
                      </p:stCondLst>
                      <p:childTnLst>
                        <p:par>
                          <p:cTn id="463" fill="hold">
                            <p:stCondLst>
                              <p:cond delay="0"/>
                            </p:stCondLst>
                            <p:childTnLst>
                              <p:par>
                                <p:cTn id="464" nodeType="clickEffect" fill="hold" presetClass="entr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466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7" fill="hold">
                      <p:stCondLst>
                        <p:cond delay="indefinite"/>
                      </p:stCondLst>
                      <p:childTnLst>
                        <p:par>
                          <p:cTn id="468" fill="hold">
                            <p:stCondLst>
                              <p:cond delay="0"/>
                            </p:stCondLst>
                            <p:childTnLst>
                              <p:par>
                                <p:cTn id="469" nodeType="clickEffect" fill="hold" presetClass="entr" presetID="2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 additive="repl">
                                        <p:cTn id="4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72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73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y-sin(pi*$)/3" tm="0">
                                          <p:val>
                                            <p:strVal val="0.5"/>
                                          </p:val>
                                        </p:tav>
                                        <p:tav fmla="y-sin(pi*$)/3"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74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y-sin(pi*$)/9" tm="0">
                                          <p:val>
                                            <p:strVal val="0"/>
                                          </p:val>
                                        </p:tav>
                                        <p:tav fmla="y-sin(pi*$)/9"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75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y-sin(pi*$)/27" tm="0">
                                          <p:val>
                                            <p:strVal val="0"/>
                                          </p:val>
                                        </p:tav>
                                        <p:tav fmla="y-sin(pi*$)/27"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76" dur="164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y-sin(pi*$)/81" tm="0">
                                          <p:val>
                                            <p:strVal val="0"/>
                                          </p:val>
                                        </p:tav>
                                        <p:tav fmla="y-sin(pi*$)/81"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7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8" dur="166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9" dur="26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0" dur="166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1" dur="26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2" dur="166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3" dur="26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4" dur="166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5" fill="hold">
                      <p:stCondLst>
                        <p:cond delay="indefinite"/>
                      </p:stCondLst>
                      <p:childTnLst>
                        <p:par>
                          <p:cTn id="486" fill="hold">
                            <p:stCondLst>
                              <p:cond delay="0"/>
                            </p:stCondLst>
                            <p:childTnLst>
                              <p:par>
                                <p:cTn id="487" nodeType="clickEffect" fill="hold" presetClass="entr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489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0" fill="hold">
                      <p:stCondLst>
                        <p:cond delay="indefinite"/>
                      </p:stCondLst>
                      <p:childTnLst>
                        <p:par>
                          <p:cTn id="491" fill="hold">
                            <p:stCondLst>
                              <p:cond delay="0"/>
                            </p:stCondLst>
                            <p:childTnLst>
                              <p:par>
                                <p:cTn id="492" nodeType="clickEffect" fill="hold" presetClass="entr" presetID="2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 additive="repl">
                                        <p:cTn id="49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95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96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y-sin(pi*$)/3" tm="0">
                                          <p:val>
                                            <p:strVal val="0.5"/>
                                          </p:val>
                                        </p:tav>
                                        <p:tav fmla="y-sin(pi*$)/3"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97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y-sin(pi*$)/9" tm="0">
                                          <p:val>
                                            <p:strVal val="0"/>
                                          </p:val>
                                        </p:tav>
                                        <p:tav fmla="y-sin(pi*$)/9"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98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y-sin(pi*$)/27" tm="0">
                                          <p:val>
                                            <p:strVal val="0"/>
                                          </p:val>
                                        </p:tav>
                                        <p:tav fmla="y-sin(pi*$)/27"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99" dur="164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y-sin(pi*$)/81" tm="0">
                                          <p:val>
                                            <p:strVal val="0"/>
                                          </p:val>
                                        </p:tav>
                                        <p:tav fmla="y-sin(pi*$)/81"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0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1" dur="166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2" dur="26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3" dur="166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4" dur="26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5" dur="166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6" dur="26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7" dur="166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8" fill="hold">
                      <p:stCondLst>
                        <p:cond delay="indefinite"/>
                      </p:stCondLst>
                      <p:childTnLst>
                        <p:par>
                          <p:cTn id="509" fill="hold">
                            <p:stCondLst>
                              <p:cond delay="0"/>
                            </p:stCondLst>
                            <p:childTnLst>
                              <p:par>
                                <p:cTn id="510" nodeType="clickEffect" fill="hold" presetClass="entr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512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3" fill="hold">
                      <p:stCondLst>
                        <p:cond delay="indefinite"/>
                      </p:stCondLst>
                      <p:childTnLst>
                        <p:par>
                          <p:cTn id="514" fill="hold">
                            <p:stCondLst>
                              <p:cond delay="0"/>
                            </p:stCondLst>
                            <p:childTnLst>
                              <p:par>
                                <p:cTn id="515" nodeType="clickEffect" fill="hold" presetClass="entr" presetID="2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 additive="repl">
                                        <p:cTn id="5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518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19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y-sin(pi*$)/3" tm="0">
                                          <p:val>
                                            <p:strVal val="0.5"/>
                                          </p:val>
                                        </p:tav>
                                        <p:tav fmla="y-sin(pi*$)/3"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20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y-sin(pi*$)/9" tm="0">
                                          <p:val>
                                            <p:strVal val="0"/>
                                          </p:val>
                                        </p:tav>
                                        <p:tav fmla="y-sin(pi*$)/9"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21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y-sin(pi*$)/27" tm="0">
                                          <p:val>
                                            <p:strVal val="0"/>
                                          </p:val>
                                        </p:tav>
                                        <p:tav fmla="y-sin(pi*$)/27"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22" dur="164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y-sin(pi*$)/81" tm="0">
                                          <p:val>
                                            <p:strVal val="0"/>
                                          </p:val>
                                        </p:tav>
                                        <p:tav fmla="y-sin(pi*$)/81"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3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4" dur="166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5" dur="26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6" dur="166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7" dur="26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8" dur="166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9" dur="26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0" dur="166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1" fill="hold">
                      <p:stCondLst>
                        <p:cond delay="indefinite"/>
                      </p:stCondLst>
                      <p:childTnLst>
                        <p:par>
                          <p:cTn id="532" fill="hold">
                            <p:stCondLst>
                              <p:cond delay="0"/>
                            </p:stCondLst>
                            <p:childTnLst>
                              <p:par>
                                <p:cTn id="533" nodeType="clickEffect" fill="hold" presetClass="entr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535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6" fill="hold">
                      <p:stCondLst>
                        <p:cond delay="indefinite"/>
                      </p:stCondLst>
                      <p:childTnLst>
                        <p:par>
                          <p:cTn id="537" fill="hold">
                            <p:stCondLst>
                              <p:cond delay="0"/>
                            </p:stCondLst>
                            <p:childTnLst>
                              <p:par>
                                <p:cTn id="538" nodeType="clickEffect" fill="hold" presetClass="entr" presetID="2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 additive="repl">
                                        <p:cTn id="5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541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42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y-sin(pi*$)/3" tm="0">
                                          <p:val>
                                            <p:strVal val="0.5"/>
                                          </p:val>
                                        </p:tav>
                                        <p:tav fmla="y-sin(pi*$)/3"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43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y-sin(pi*$)/9" tm="0">
                                          <p:val>
                                            <p:strVal val="0"/>
                                          </p:val>
                                        </p:tav>
                                        <p:tav fmla="y-sin(pi*$)/9"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44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y-sin(pi*$)/27" tm="0">
                                          <p:val>
                                            <p:strVal val="0"/>
                                          </p:val>
                                        </p:tav>
                                        <p:tav fmla="y-sin(pi*$)/27"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45" dur="164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y-sin(pi*$)/81" tm="0">
                                          <p:val>
                                            <p:strVal val="0"/>
                                          </p:val>
                                        </p:tav>
                                        <p:tav fmla="y-sin(pi*$)/81"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6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7" dur="166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8" dur="26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9" dur="166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0" dur="26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1" dur="166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2" dur="26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3" dur="166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4" fill="hold">
                      <p:stCondLst>
                        <p:cond delay="indefinite"/>
                      </p:stCondLst>
                      <p:childTnLst>
                        <p:par>
                          <p:cTn id="555" fill="hold">
                            <p:stCondLst>
                              <p:cond delay="0"/>
                            </p:stCondLst>
                            <p:childTnLst>
                              <p:par>
                                <p:cTn id="556" nodeType="clickEffect" fill="hold" presetClass="entr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558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7" name="Group 1"/>
          <p:cNvGrpSpPr/>
          <p:nvPr/>
        </p:nvGrpSpPr>
        <p:grpSpPr>
          <a:xfrm>
            <a:off x="3672000" y="288000"/>
            <a:ext cx="8349120" cy="956160"/>
            <a:chOff x="3672000" y="288000"/>
            <a:chExt cx="8349120" cy="956160"/>
          </a:xfrm>
        </p:grpSpPr>
        <p:pic>
          <p:nvPicPr>
            <p:cNvPr id="298" name="Image 5" descr=""/>
            <p:cNvPicPr/>
            <p:nvPr/>
          </p:nvPicPr>
          <p:blipFill>
            <a:blip r:embed="rId1"/>
            <a:srcRect l="0" t="23081" r="7203" b="0"/>
            <a:stretch/>
          </p:blipFill>
          <p:spPr>
            <a:xfrm>
              <a:off x="3672000" y="288000"/>
              <a:ext cx="8349120" cy="956160"/>
            </a:xfrm>
            <a:prstGeom prst="rect">
              <a:avLst/>
            </a:prstGeom>
            <a:ln>
              <a:noFill/>
            </a:ln>
          </p:spPr>
        </p:pic>
        <p:sp>
          <p:nvSpPr>
            <p:cNvPr id="299" name="CustomShape 2"/>
            <p:cNvSpPr/>
            <p:nvPr/>
          </p:nvSpPr>
          <p:spPr>
            <a:xfrm>
              <a:off x="6660000" y="779040"/>
              <a:ext cx="254160" cy="273240"/>
            </a:xfrm>
            <a:prstGeom prst="roundRect">
              <a:avLst>
                <a:gd name="adj" fmla="val 16667"/>
              </a:avLst>
            </a:prstGeom>
            <a:solidFill>
              <a:srgbClr val="ffc000"/>
            </a:solidFill>
            <a:ln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fr-FR" sz="1800" spc="-1" strike="noStrike">
                  <a:solidFill>
                    <a:srgbClr val="ffffff"/>
                  </a:solidFill>
                  <a:latin typeface="Century Gothic"/>
                  <a:ea typeface="DejaVu Sans"/>
                </a:rPr>
                <a:t>2</a:t>
              </a:r>
              <a:endParaRPr b="0" lang="fr-FR" sz="1800" spc="-1" strike="noStrike">
                <a:latin typeface="Arial"/>
              </a:endParaRPr>
            </a:p>
          </p:txBody>
        </p:sp>
      </p:grpSp>
      <p:grpSp>
        <p:nvGrpSpPr>
          <p:cNvPr id="300" name="Group 3"/>
          <p:cNvGrpSpPr/>
          <p:nvPr/>
        </p:nvGrpSpPr>
        <p:grpSpPr>
          <a:xfrm>
            <a:off x="622800" y="288000"/>
            <a:ext cx="2517840" cy="6380280"/>
            <a:chOff x="622800" y="288000"/>
            <a:chExt cx="2517840" cy="6380280"/>
          </a:xfrm>
        </p:grpSpPr>
        <p:pic>
          <p:nvPicPr>
            <p:cNvPr id="301" name="" descr=""/>
            <p:cNvPicPr/>
            <p:nvPr/>
          </p:nvPicPr>
          <p:blipFill>
            <a:blip r:embed="rId2"/>
            <a:srcRect l="20215" t="44911" r="59167" b="7559"/>
            <a:stretch/>
          </p:blipFill>
          <p:spPr>
            <a:xfrm>
              <a:off x="622800" y="288000"/>
              <a:ext cx="2517840" cy="325692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02" name="" descr=""/>
            <p:cNvPicPr/>
            <p:nvPr/>
          </p:nvPicPr>
          <p:blipFill>
            <a:blip r:embed="rId3"/>
            <a:srcRect l="20215" t="26280" r="59167" b="27539"/>
            <a:stretch/>
          </p:blipFill>
          <p:spPr>
            <a:xfrm>
              <a:off x="622800" y="3502080"/>
              <a:ext cx="2517840" cy="3166200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303" name="" descr=""/>
          <p:cNvPicPr/>
          <p:nvPr/>
        </p:nvPicPr>
        <p:blipFill>
          <a:blip r:embed="rId4"/>
          <a:srcRect l="20804" t="49985" r="59759" b="28007"/>
          <a:stretch/>
        </p:blipFill>
        <p:spPr>
          <a:xfrm>
            <a:off x="4824000" y="1656000"/>
            <a:ext cx="2373840" cy="1510200"/>
          </a:xfrm>
          <a:prstGeom prst="rect">
            <a:avLst/>
          </a:prstGeom>
          <a:ln>
            <a:noFill/>
          </a:ln>
        </p:spPr>
      </p:pic>
      <p:sp>
        <p:nvSpPr>
          <p:cNvPr id="304" name="CustomShape 4"/>
          <p:cNvSpPr/>
          <p:nvPr/>
        </p:nvSpPr>
        <p:spPr>
          <a:xfrm>
            <a:off x="5256000" y="4368960"/>
            <a:ext cx="3166200" cy="455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fr-FR" sz="2400" spc="-1" strike="noStrike">
                <a:solidFill>
                  <a:srgbClr val="ffffff"/>
                </a:solidFill>
                <a:latin typeface="Bahnschrift"/>
                <a:ea typeface="DejaVu Sans"/>
              </a:rPr>
              <a:t>13   thématiques</a:t>
            </a:r>
            <a:endParaRPr b="0" lang="fr-FR" sz="2400" spc="-1" strike="noStrike">
              <a:latin typeface="Arial"/>
            </a:endParaRPr>
          </a:p>
        </p:txBody>
      </p:sp>
      <p:sp>
        <p:nvSpPr>
          <p:cNvPr id="305" name="CustomShape 5"/>
          <p:cNvSpPr/>
          <p:nvPr/>
        </p:nvSpPr>
        <p:spPr>
          <a:xfrm rot="423600">
            <a:off x="3453840" y="4247280"/>
            <a:ext cx="2158200" cy="430200"/>
          </a:xfrm>
          <a:custGeom>
            <a:avLst/>
            <a:gdLst/>
            <a:ahLst/>
            <a:rect l="l" t="t" r="r" b="b"/>
            <a:pathLst>
              <a:path w="6002" h="1202">
                <a:moveTo>
                  <a:pt x="6001" y="297"/>
                </a:moveTo>
                <a:lnTo>
                  <a:pt x="1500" y="301"/>
                </a:lnTo>
                <a:lnTo>
                  <a:pt x="1499" y="0"/>
                </a:lnTo>
                <a:lnTo>
                  <a:pt x="0" y="601"/>
                </a:lnTo>
                <a:lnTo>
                  <a:pt x="1501" y="1201"/>
                </a:lnTo>
                <a:lnTo>
                  <a:pt x="1501" y="900"/>
                </a:lnTo>
                <a:lnTo>
                  <a:pt x="6001" y="898"/>
                </a:lnTo>
                <a:lnTo>
                  <a:pt x="6001" y="297"/>
                </a:lnTo>
              </a:path>
            </a:pathLst>
          </a:custGeom>
          <a:solidFill>
            <a:srgbClr val="81d41a"/>
          </a:solidFill>
          <a:ln>
            <a:solidFill>
              <a:srgbClr val="81d41a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306" name="" descr=""/>
          <p:cNvPicPr/>
          <p:nvPr/>
        </p:nvPicPr>
        <p:blipFill>
          <a:blip r:embed="rId5"/>
          <a:stretch/>
        </p:blipFill>
        <p:spPr>
          <a:xfrm>
            <a:off x="9275760" y="2016000"/>
            <a:ext cx="1522440" cy="1582200"/>
          </a:xfrm>
          <a:prstGeom prst="rect">
            <a:avLst/>
          </a:prstGeom>
          <a:ln>
            <a:noFill/>
          </a:ln>
        </p:spPr>
      </p:pic>
      <p:sp>
        <p:nvSpPr>
          <p:cNvPr id="307" name="CustomShape 6"/>
          <p:cNvSpPr/>
          <p:nvPr/>
        </p:nvSpPr>
        <p:spPr>
          <a:xfrm>
            <a:off x="9360000" y="3699360"/>
            <a:ext cx="143820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ffffff"/>
                </a:solidFill>
                <a:latin typeface="Arial"/>
                <a:ea typeface="DejaVu Sans"/>
              </a:rPr>
              <a:t>VIGILANCE</a:t>
            </a:r>
            <a:endParaRPr b="0" lang="fr-FR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59" dur="indefinite" restart="never" nodeType="tmRoot">
          <p:childTnLst>
            <p:seq>
              <p:cTn id="560" dur="indefinite" nodeType="mainSeq">
                <p:childTnLst>
                  <p:par>
                    <p:cTn id="561" fill="hold">
                      <p:stCondLst>
                        <p:cond delay="indefinite"/>
                      </p:stCondLst>
                      <p:childTnLst>
                        <p:par>
                          <p:cTn id="562" fill="hold">
                            <p:stCondLst>
                              <p:cond delay="0"/>
                            </p:stCondLst>
                            <p:childTnLst>
                              <p:par>
                                <p:cTn id="56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5" fill="hold">
                      <p:stCondLst>
                        <p:cond delay="indefinite"/>
                      </p:stCondLst>
                      <p:childTnLst>
                        <p:par>
                          <p:cTn id="566" fill="hold">
                            <p:stCondLst>
                              <p:cond delay="0"/>
                            </p:stCondLst>
                            <p:childTnLst>
                              <p:par>
                                <p:cTn id="567" nodeType="clickEffect" fill="hold" presetClass="entr" presetID="53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69" dur="5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70" dur="5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571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2" fill="hold">
                      <p:stCondLst>
                        <p:cond delay="indefinite"/>
                      </p:stCondLst>
                      <p:childTnLst>
                        <p:par>
                          <p:cTn id="573" fill="hold">
                            <p:stCondLst>
                              <p:cond delay="0"/>
                            </p:stCondLst>
                            <p:childTnLst>
                              <p:par>
                                <p:cTn id="574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6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8" fill="hold">
                      <p:stCondLst>
                        <p:cond delay="indefinite"/>
                      </p:stCondLst>
                      <p:childTnLst>
                        <p:par>
                          <p:cTn id="579" fill="hold">
                            <p:stCondLst>
                              <p:cond delay="0"/>
                            </p:stCondLst>
                            <p:childTnLst>
                              <p:par>
                                <p:cTn id="580" nodeType="clickEffect" fill="hold" presetClass="entr" presetID="5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across)" transition="in">
                                      <p:cBhvr additive="repl">
                                        <p:cTn id="582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3" fill="hold">
                      <p:stCondLst>
                        <p:cond delay="indefinite"/>
                      </p:stCondLst>
                      <p:childTnLst>
                        <p:par>
                          <p:cTn id="584" fill="hold">
                            <p:stCondLst>
                              <p:cond delay="0"/>
                            </p:stCondLst>
                            <p:childTnLst>
                              <p:par>
                                <p:cTn id="585" nodeType="clickEffect" fill="hold" presetClass="entr" presetID="25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8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-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8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89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90" dur="1000" fill="hold"/>
                                        <p:tgtEl>
                                          <p:spTgt spid="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9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9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93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5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5" fill="hold">
                      <p:stCondLst>
                        <p:cond delay="indefinite"/>
                      </p:stCondLst>
                      <p:childTnLst>
                        <p:par>
                          <p:cTn id="596" fill="hold">
                            <p:stCondLst>
                              <p:cond delay="0"/>
                            </p:stCondLst>
                            <p:childTnLst>
                              <p:par>
                                <p:cTn id="597" nodeType="click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599"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8" name="Group 1"/>
          <p:cNvGrpSpPr/>
          <p:nvPr/>
        </p:nvGrpSpPr>
        <p:grpSpPr>
          <a:xfrm>
            <a:off x="560160" y="380880"/>
            <a:ext cx="5687640" cy="5411520"/>
            <a:chOff x="560160" y="380880"/>
            <a:chExt cx="5687640" cy="5411520"/>
          </a:xfrm>
        </p:grpSpPr>
        <p:pic>
          <p:nvPicPr>
            <p:cNvPr id="309" name="Image 4" descr=""/>
            <p:cNvPicPr/>
            <p:nvPr/>
          </p:nvPicPr>
          <p:blipFill>
            <a:blip r:embed="rId1"/>
            <a:srcRect l="4065" t="10650" r="252" b="5763"/>
            <a:stretch/>
          </p:blipFill>
          <p:spPr>
            <a:xfrm>
              <a:off x="560160" y="380880"/>
              <a:ext cx="5687640" cy="27918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10" name="Image 5" descr=""/>
            <p:cNvPicPr/>
            <p:nvPr/>
          </p:nvPicPr>
          <p:blipFill>
            <a:blip r:embed="rId2"/>
            <a:srcRect l="4529" t="20231" r="9504" b="9636"/>
            <a:stretch/>
          </p:blipFill>
          <p:spPr>
            <a:xfrm>
              <a:off x="560160" y="3176280"/>
              <a:ext cx="5687640" cy="2616120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311" name="Image 6" descr=""/>
          <p:cNvPicPr/>
          <p:nvPr/>
        </p:nvPicPr>
        <p:blipFill>
          <a:blip r:embed="rId3"/>
          <a:srcRect l="28723" t="26663" r="2800" b="4409"/>
          <a:stretch/>
        </p:blipFill>
        <p:spPr>
          <a:xfrm>
            <a:off x="6408000" y="405720"/>
            <a:ext cx="5261400" cy="2976480"/>
          </a:xfrm>
          <a:prstGeom prst="rect">
            <a:avLst/>
          </a:prstGeom>
          <a:ln>
            <a:noFill/>
          </a:ln>
        </p:spPr>
      </p:pic>
      <p:sp>
        <p:nvSpPr>
          <p:cNvPr id="312" name="CustomShape 2"/>
          <p:cNvSpPr/>
          <p:nvPr/>
        </p:nvSpPr>
        <p:spPr>
          <a:xfrm>
            <a:off x="6840000" y="5036040"/>
            <a:ext cx="511020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ffffff"/>
                </a:solidFill>
                <a:latin typeface="Century Gothic"/>
                <a:ea typeface="DejaVu Sans"/>
              </a:rPr>
              <a:t>Exemple :  la réflexion collective en équipe</a:t>
            </a:r>
            <a:endParaRPr b="0" lang="fr-FR" sz="1800" spc="-1" strike="noStrike">
              <a:latin typeface="Arial"/>
            </a:endParaRPr>
          </a:p>
        </p:txBody>
      </p:sp>
      <p:grpSp>
        <p:nvGrpSpPr>
          <p:cNvPr id="313" name="Group 3"/>
          <p:cNvGrpSpPr/>
          <p:nvPr/>
        </p:nvGrpSpPr>
        <p:grpSpPr>
          <a:xfrm>
            <a:off x="6406200" y="3454200"/>
            <a:ext cx="2014200" cy="1438200"/>
            <a:chOff x="6406200" y="3454200"/>
            <a:chExt cx="2014200" cy="1438200"/>
          </a:xfrm>
        </p:grpSpPr>
        <p:sp>
          <p:nvSpPr>
            <p:cNvPr id="314" name="CustomShape 4"/>
            <p:cNvSpPr/>
            <p:nvPr/>
          </p:nvSpPr>
          <p:spPr>
            <a:xfrm flipH="1" flipV="1">
              <a:off x="6406200" y="4101840"/>
              <a:ext cx="2013840" cy="79020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72000">
              <a:solidFill>
                <a:srgbClr val="81d41a"/>
              </a:solidFill>
              <a:round/>
              <a:tailEnd len="med" type="triangle" w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315" name="CustomShape 5"/>
            <p:cNvSpPr/>
            <p:nvPr/>
          </p:nvSpPr>
          <p:spPr>
            <a:xfrm flipH="1" flipV="1">
              <a:off x="8419680" y="3453840"/>
              <a:ext cx="360" cy="143820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72000">
              <a:solidFill>
                <a:srgbClr val="81d41a"/>
              </a:solidFill>
              <a:round/>
              <a:tailEnd len="med" type="triangle" w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</p:grp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600" dur="indefinite" restart="never" nodeType="tmRoot">
          <p:childTnLst>
            <p:seq>
              <p:cTn id="601" dur="indefinite" nodeType="mainSeq">
                <p:childTnLst>
                  <p:par>
                    <p:cTn id="602" fill="hold">
                      <p:stCondLst>
                        <p:cond delay="indefinite"/>
                      </p:stCondLst>
                      <p:childTnLst>
                        <p:par>
                          <p:cTn id="603" fill="hold">
                            <p:stCondLst>
                              <p:cond delay="0"/>
                            </p:stCondLst>
                            <p:childTnLst>
                              <p:par>
                                <p:cTn id="604" nodeType="clickEffect" fill="hold" presetClass="entr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in">
                                      <p:cBhvr additive="repl">
                                        <p:cTn id="606" dur="20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7" fill="hold">
                      <p:stCondLst>
                        <p:cond delay="indefinite"/>
                      </p:stCondLst>
                      <p:childTnLst>
                        <p:par>
                          <p:cTn id="608" fill="hold">
                            <p:stCondLst>
                              <p:cond delay="0"/>
                            </p:stCondLst>
                            <p:childTnLst>
                              <p:par>
                                <p:cTn id="609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11" dur="5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12" dur="5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3" fill="hold">
                      <p:stCondLst>
                        <p:cond delay="indefinite"/>
                      </p:stCondLst>
                      <p:childTnLst>
                        <p:par>
                          <p:cTn id="614" fill="hold">
                            <p:stCondLst>
                              <p:cond delay="0"/>
                            </p:stCondLst>
                            <p:childTnLst>
                              <p:par>
                                <p:cTn id="615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17"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8" fill="hold">
                      <p:stCondLst>
                        <p:cond delay="indefinite"/>
                      </p:stCondLst>
                      <p:childTnLst>
                        <p:par>
                          <p:cTn id="619" fill="hold">
                            <p:stCondLst>
                              <p:cond delay="0"/>
                            </p:stCondLst>
                            <p:childTnLst>
                              <p:par>
                                <p:cTn id="620" nodeType="clickEffect" fill="hold" presetClass="entr" presetID="3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 transition="in">
                                      <p:cBhvr additive="repl">
                                        <p:cTn id="622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CustomShape 1"/>
          <p:cNvSpPr/>
          <p:nvPr/>
        </p:nvSpPr>
        <p:spPr>
          <a:xfrm>
            <a:off x="961920" y="1260360"/>
            <a:ext cx="10512000" cy="2144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 fontScale="88000"/>
          </a:bodyPr>
          <a:p>
            <a:pPr>
              <a:lnSpc>
                <a:spcPct val="100000"/>
              </a:lnSpc>
            </a:pPr>
            <a:r>
              <a:rPr b="0" lang="fr-FR" sz="3200" spc="-1" strike="noStrike">
                <a:solidFill>
                  <a:srgbClr val="ebebeb"/>
                </a:solidFill>
                <a:latin typeface="Century Gothic"/>
                <a:ea typeface="DejaVu Sans"/>
              </a:rPr>
              <a:t>Une recherche à partir d’un profil d’élève</a:t>
            </a:r>
            <a:endParaRPr b="0" lang="fr-FR" sz="3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fr-FR" sz="1800" spc="-1" strike="noStrike">
                <a:solidFill>
                  <a:srgbClr val="000000"/>
                </a:solidFill>
                <a:latin typeface="Arial"/>
                <a:ea typeface="DejaVu Sans"/>
              </a:rPr>
              <a:t>Enfant angoissé, inhibé qui ne rentre pas dans l'écrit</a:t>
            </a:r>
            <a:endParaRPr b="0" lang="fr-F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3200" spc="-1" strike="noStrike" u="sng">
                <a:solidFill>
                  <a:srgbClr val="58c1ba"/>
                </a:solidFill>
                <a:uFillTx/>
                <a:latin typeface="Century Gothic"/>
                <a:ea typeface="DejaVu Sans"/>
                <a:hlinkClick r:id="rId1"/>
              </a:rPr>
              <a:t>accès </a:t>
            </a:r>
            <a:r>
              <a:rPr b="0" lang="fr-FR" sz="3200" spc="-1" strike="noStrike" u="sng">
                <a:solidFill>
                  <a:srgbClr val="58c1ba"/>
                </a:solidFill>
                <a:uFillTx/>
                <a:latin typeface="Century Gothic"/>
                <a:ea typeface="DejaVu Sans"/>
                <a:hlinkClick r:id="rId2"/>
              </a:rPr>
              <a:t>cap école inclusive</a:t>
            </a:r>
            <a:br/>
            <a:endParaRPr b="0" lang="fr-FR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CustomShape 1"/>
          <p:cNvSpPr/>
          <p:nvPr/>
        </p:nvSpPr>
        <p:spPr>
          <a:xfrm>
            <a:off x="838080" y="452880"/>
            <a:ext cx="4120200" cy="605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fr-FR" sz="3200" spc="-1" strike="noStrike">
                <a:solidFill>
                  <a:srgbClr val="ebebeb"/>
                </a:solidFill>
                <a:latin typeface="Century Gothic"/>
                <a:ea typeface="DejaVu Sans"/>
              </a:rPr>
              <a:t>Pourquoi cet outil ?</a:t>
            </a:r>
            <a:endParaRPr b="0" lang="fr-FR" sz="3200" spc="-1" strike="noStrike">
              <a:latin typeface="Arial"/>
            </a:endParaRPr>
          </a:p>
        </p:txBody>
      </p:sp>
      <p:sp>
        <p:nvSpPr>
          <p:cNvPr id="139" name="CustomShape 2"/>
          <p:cNvSpPr/>
          <p:nvPr/>
        </p:nvSpPr>
        <p:spPr>
          <a:xfrm>
            <a:off x="703800" y="1193040"/>
            <a:ext cx="10978200" cy="460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 fontScale="44000"/>
          </a:bodyPr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0" lang="fr-FR" sz="2000" spc="-1" strike="noStrike">
                <a:solidFill>
                  <a:srgbClr val="ffffff"/>
                </a:solidFill>
                <a:latin typeface="Century Gothic"/>
                <a:ea typeface="DejaVu Sans"/>
              </a:rPr>
              <a:t>Pour repérer les besoins des élèves et proposer des réponses efficaces et personnalisées</a:t>
            </a: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b="0" lang="fr-FR" sz="2000" spc="-1" strike="noStrike">
              <a:latin typeface="Arial"/>
            </a:endParaRPr>
          </a:p>
        </p:txBody>
      </p:sp>
      <p:sp>
        <p:nvSpPr>
          <p:cNvPr id="140" name="CustomShape 3"/>
          <p:cNvSpPr/>
          <p:nvPr/>
        </p:nvSpPr>
        <p:spPr>
          <a:xfrm>
            <a:off x="941040" y="3471480"/>
            <a:ext cx="5680080" cy="106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200000"/>
              </a:lnSpc>
            </a:pPr>
            <a:r>
              <a:rPr b="1" lang="fr-FR" sz="3200" spc="-1" strike="noStrike">
                <a:solidFill>
                  <a:srgbClr val="ffffff"/>
                </a:solidFill>
                <a:latin typeface="Century Gothic"/>
                <a:ea typeface="DejaVu Sans"/>
              </a:rPr>
              <a:t>À qui se destine-t-il ?</a:t>
            </a:r>
            <a:endParaRPr b="0" lang="fr-FR" sz="3200" spc="-1" strike="noStrike">
              <a:latin typeface="Arial"/>
            </a:endParaRPr>
          </a:p>
        </p:txBody>
      </p:sp>
      <p:sp>
        <p:nvSpPr>
          <p:cNvPr id="141" name="CustomShape 4"/>
          <p:cNvSpPr/>
          <p:nvPr/>
        </p:nvSpPr>
        <p:spPr>
          <a:xfrm>
            <a:off x="823680" y="4716720"/>
            <a:ext cx="10117440" cy="1186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ffffff"/>
                </a:solidFill>
                <a:latin typeface="Century Gothic"/>
                <a:ea typeface="DejaVu Sans"/>
              </a:rPr>
              <a:t>Aux enseignants du premier et du second degré avec des ressources sous forme de vidéos, de podcasts et d’interviews d’experts et de fiches thématiques par troubles.</a:t>
            </a:r>
            <a:endParaRPr b="0" lang="fr-F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ffffff"/>
                </a:solidFill>
                <a:latin typeface="Century Gothic"/>
                <a:ea typeface="DejaVu Sans"/>
              </a:rPr>
              <a:t>Pour les  accompagnants d’Élèves en Situation de Handicap (AESH)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142" name="CustomShape 5"/>
          <p:cNvSpPr/>
          <p:nvPr/>
        </p:nvSpPr>
        <p:spPr>
          <a:xfrm>
            <a:off x="875520" y="1904760"/>
            <a:ext cx="3093120" cy="1679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fr-FR" sz="3200" spc="-1" strike="noStrike">
                <a:solidFill>
                  <a:srgbClr val="ebebeb"/>
                </a:solidFill>
                <a:latin typeface="Century Gothic"/>
                <a:ea typeface="DejaVu Sans"/>
              </a:rPr>
              <a:t>Comment ?</a:t>
            </a:r>
            <a:endParaRPr b="0" lang="fr-FR" sz="32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b="0" lang="fr-FR" sz="3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fr-FR" sz="3200" spc="-1" strike="noStrike">
                <a:solidFill>
                  <a:srgbClr val="ebebeb"/>
                </a:solidFill>
                <a:latin typeface="Century Gothic"/>
                <a:ea typeface="DejaVu Sans"/>
              </a:rPr>
              <a:t> </a:t>
            </a:r>
            <a:endParaRPr b="0" lang="fr-FR" sz="3200" spc="-1" strike="noStrike">
              <a:latin typeface="Arial"/>
            </a:endParaRPr>
          </a:p>
        </p:txBody>
      </p:sp>
      <p:sp>
        <p:nvSpPr>
          <p:cNvPr id="143" name="CustomShape 6"/>
          <p:cNvSpPr/>
          <p:nvPr/>
        </p:nvSpPr>
        <p:spPr>
          <a:xfrm>
            <a:off x="892800" y="2534760"/>
            <a:ext cx="10521000" cy="1004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0" lang="fr-FR" sz="2000" spc="-1" strike="noStrike">
                <a:solidFill>
                  <a:srgbClr val="ffffff"/>
                </a:solidFill>
                <a:latin typeface="Century Gothic"/>
                <a:ea typeface="DejaVu Sans"/>
              </a:rPr>
              <a:t>En construisant puis en complétant des grilles d’observation </a:t>
            </a: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latin typeface="Century Gothic"/>
                <a:ea typeface="DejaVu Sans"/>
              </a:rPr>
              <a:t>qui donnent accès à des fiches d’adaptation offrant des propositions concrètes</a:t>
            </a: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CustomShape 1"/>
          <p:cNvSpPr/>
          <p:nvPr/>
        </p:nvSpPr>
        <p:spPr>
          <a:xfrm>
            <a:off x="673560" y="2394000"/>
            <a:ext cx="10512000" cy="1421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 fontScale="37000"/>
          </a:bodyPr>
          <a:p>
            <a:pPr>
              <a:lnSpc>
                <a:spcPct val="100000"/>
              </a:lnSpc>
            </a:pPr>
            <a:r>
              <a:rPr b="0" lang="fr-FR" sz="4200" spc="-1" strike="noStrike" u="sng">
                <a:solidFill>
                  <a:srgbClr val="ebebeb"/>
                </a:solidFill>
                <a:uFillTx/>
                <a:latin typeface="Century Gothic"/>
                <a:ea typeface="DejaVu Sans"/>
              </a:rPr>
              <a:t>S’INFORMER : une entrée par la compréhension des troubles</a:t>
            </a:r>
            <a:br/>
            <a:br/>
            <a:endParaRPr b="0" lang="fr-FR" sz="4200" spc="-1" strike="noStrike">
              <a:latin typeface="Arial"/>
            </a:endParaRPr>
          </a:p>
        </p:txBody>
      </p:sp>
      <p:pic>
        <p:nvPicPr>
          <p:cNvPr id="318" name="Image 2" descr=""/>
          <p:cNvPicPr/>
          <p:nvPr/>
        </p:nvPicPr>
        <p:blipFill>
          <a:blip r:embed="rId1"/>
          <a:stretch/>
        </p:blipFill>
        <p:spPr>
          <a:xfrm>
            <a:off x="1119240" y="541080"/>
            <a:ext cx="8997480" cy="1244160"/>
          </a:xfrm>
          <a:prstGeom prst="rect">
            <a:avLst/>
          </a:prstGeom>
          <a:ln>
            <a:noFill/>
          </a:ln>
        </p:spPr>
      </p:pic>
      <p:sp>
        <p:nvSpPr>
          <p:cNvPr id="319" name="CustomShape 2"/>
          <p:cNvSpPr/>
          <p:nvPr/>
        </p:nvSpPr>
        <p:spPr>
          <a:xfrm>
            <a:off x="5814720" y="1355040"/>
            <a:ext cx="229680" cy="26172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fr-FR" sz="1800" spc="-1" strike="noStrike">
                <a:solidFill>
                  <a:srgbClr val="ffffff"/>
                </a:solidFill>
                <a:latin typeface="Century Gothic"/>
                <a:ea typeface="DejaVu Sans"/>
              </a:rPr>
              <a:t>3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320" name="CustomShape 3"/>
          <p:cNvSpPr/>
          <p:nvPr/>
        </p:nvSpPr>
        <p:spPr>
          <a:xfrm>
            <a:off x="673560" y="4060800"/>
            <a:ext cx="8637480" cy="1461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ffffff"/>
                </a:solidFill>
                <a:latin typeface="Century Gothic"/>
                <a:ea typeface="DejaVu Sans"/>
              </a:rPr>
              <a:t>Quand les difficultés de l’élève ont été clairement identifiées, il est possible de se renseigner directement sur un trouble. Cela permet d’être sensibilisé à la situation de l’élève et de recueillir des informations d’experts pédagogiques et médicaux. </a:t>
            </a:r>
            <a:br/>
            <a:endParaRPr b="0" lang="fr-FR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623" dur="indefinite" restart="never" nodeType="tmRoot">
          <p:childTnLst>
            <p:seq>
              <p:cTn id="624" dur="indefinite" nodeType="mainSeq">
                <p:childTnLst>
                  <p:par>
                    <p:cTn id="625" fill="hold">
                      <p:stCondLst>
                        <p:cond delay="indefinite"/>
                      </p:stCondLst>
                      <p:childTnLst>
                        <p:par>
                          <p:cTn id="626" fill="hold">
                            <p:stCondLst>
                              <p:cond delay="0"/>
                            </p:stCondLst>
                            <p:childTnLst>
                              <p:par>
                                <p:cTn id="627" nodeType="click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629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0" fill="hold">
                      <p:stCondLst>
                        <p:cond delay="indefinite"/>
                      </p:stCondLst>
                      <p:childTnLst>
                        <p:par>
                          <p:cTn id="631" fill="hold">
                            <p:stCondLst>
                              <p:cond delay="0"/>
                            </p:stCondLst>
                            <p:childTnLst>
                              <p:par>
                                <p:cTn id="632" nodeType="clickEffect" fill="hold" presetClass="entr" presetID="2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6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635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36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y-sin(pi*$)/3" tm="0">
                                          <p:val>
                                            <p:fltVal val="0.5"/>
                                          </p:val>
                                        </p:tav>
                                        <p:tav fmla="y-sin(pi*$)/3"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37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y-sin(pi*$)/9" tm="0">
                                          <p:val>
                                            <p:fltVal val="0"/>
                                          </p:val>
                                        </p:tav>
                                        <p:tav fmla="y-sin(pi*$)/9"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38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y-sin(pi*$)/27" tm="0">
                                          <p:val>
                                            <p:fltVal val="0"/>
                                          </p:val>
                                        </p:tav>
                                        <p:tav fmla="y-sin(pi*$)/27"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39" dur="164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y-sin(pi*$)/81" tm="0">
                                          <p:val>
                                            <p:fltVal val="0"/>
                                          </p:val>
                                        </p:tav>
                                        <p:tav fmla="y-sin(pi*$)/81"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0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1" dur="166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2" dur="26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3" dur="166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4" dur="26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5" dur="166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6" dur="26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7" dur="166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8" fill="hold">
                      <p:stCondLst>
                        <p:cond delay="indefinite"/>
                      </p:stCondLst>
                      <p:childTnLst>
                        <p:par>
                          <p:cTn id="649" fill="hold">
                            <p:stCondLst>
                              <p:cond delay="0"/>
                            </p:stCondLst>
                            <p:childTnLst>
                              <p:par>
                                <p:cTn id="650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52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3" fill="hold">
                      <p:stCondLst>
                        <p:cond delay="indefinite"/>
                      </p:stCondLst>
                      <p:childTnLst>
                        <p:par>
                          <p:cTn id="654" fill="hold">
                            <p:stCondLst>
                              <p:cond delay="0"/>
                            </p:stCondLst>
                            <p:childTnLst>
                              <p:par>
                                <p:cTn id="655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57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CustomShape 1"/>
          <p:cNvSpPr/>
          <p:nvPr/>
        </p:nvSpPr>
        <p:spPr>
          <a:xfrm flipH="1">
            <a:off x="8789760" y="2695320"/>
            <a:ext cx="2366280" cy="760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fr-FR" sz="2200" spc="-1" strike="noStrike">
                <a:solidFill>
                  <a:srgbClr val="ffffff"/>
                </a:solidFill>
                <a:latin typeface="Century Gothic"/>
                <a:ea typeface="DejaVu Sans"/>
              </a:rPr>
              <a:t>8 troubles</a:t>
            </a:r>
            <a:endParaRPr b="0" lang="fr-FR" sz="2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fr-FR" sz="2200" spc="-1" strike="noStrike">
                <a:solidFill>
                  <a:srgbClr val="ffffff"/>
                </a:solidFill>
                <a:latin typeface="Century Gothic"/>
                <a:ea typeface="DejaVu Sans"/>
              </a:rPr>
              <a:t>à l’étude</a:t>
            </a:r>
            <a:endParaRPr b="0" lang="fr-FR" sz="2200" spc="-1" strike="noStrike">
              <a:latin typeface="Arial"/>
            </a:endParaRPr>
          </a:p>
        </p:txBody>
      </p:sp>
      <p:grpSp>
        <p:nvGrpSpPr>
          <p:cNvPr id="322" name="Group 2"/>
          <p:cNvGrpSpPr/>
          <p:nvPr/>
        </p:nvGrpSpPr>
        <p:grpSpPr>
          <a:xfrm>
            <a:off x="936000" y="432000"/>
            <a:ext cx="7283160" cy="1437840"/>
            <a:chOff x="936000" y="432000"/>
            <a:chExt cx="7283160" cy="1437840"/>
          </a:xfrm>
        </p:grpSpPr>
        <p:pic>
          <p:nvPicPr>
            <p:cNvPr id="323" name="Image 1" descr=""/>
            <p:cNvPicPr/>
            <p:nvPr/>
          </p:nvPicPr>
          <p:blipFill>
            <a:blip r:embed="rId1"/>
            <a:srcRect l="7072" t="17534" r="0" b="49808"/>
            <a:stretch/>
          </p:blipFill>
          <p:spPr>
            <a:xfrm>
              <a:off x="936000" y="432000"/>
              <a:ext cx="7283160" cy="1437840"/>
            </a:xfrm>
            <a:prstGeom prst="rect">
              <a:avLst/>
            </a:prstGeom>
            <a:ln>
              <a:noFill/>
            </a:ln>
          </p:spPr>
        </p:pic>
        <p:sp>
          <p:nvSpPr>
            <p:cNvPr id="324" name="CustomShape 3"/>
            <p:cNvSpPr/>
            <p:nvPr/>
          </p:nvSpPr>
          <p:spPr>
            <a:xfrm>
              <a:off x="4464000" y="1512000"/>
              <a:ext cx="254160" cy="273240"/>
            </a:xfrm>
            <a:prstGeom prst="roundRect">
              <a:avLst>
                <a:gd name="adj" fmla="val 16667"/>
              </a:avLst>
            </a:prstGeom>
            <a:solidFill>
              <a:srgbClr val="ffc000"/>
            </a:solidFill>
            <a:ln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fr-FR" sz="1800" spc="-1" strike="noStrike">
                  <a:solidFill>
                    <a:srgbClr val="ffffff"/>
                  </a:solidFill>
                  <a:latin typeface="Century Gothic"/>
                  <a:ea typeface="DejaVu Sans"/>
                </a:rPr>
                <a:t>3</a:t>
              </a:r>
              <a:endParaRPr b="0" lang="fr-FR" sz="1800" spc="-1" strike="noStrike">
                <a:latin typeface="Arial"/>
              </a:endParaRPr>
            </a:p>
          </p:txBody>
        </p:sp>
      </p:grpSp>
      <p:pic>
        <p:nvPicPr>
          <p:cNvPr id="325" name="" descr=""/>
          <p:cNvPicPr/>
          <p:nvPr/>
        </p:nvPicPr>
        <p:blipFill>
          <a:blip r:embed="rId2"/>
          <a:srcRect l="21465" t="35738" r="37234" b="15758"/>
          <a:stretch/>
        </p:blipFill>
        <p:spPr>
          <a:xfrm>
            <a:off x="1584000" y="2290320"/>
            <a:ext cx="5758200" cy="39718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658" dur="indefinite" restart="never" nodeType="tmRoot">
          <p:childTnLst>
            <p:seq>
              <p:cTn id="659" dur="indefinite" nodeType="mainSeq">
                <p:childTnLst>
                  <p:par>
                    <p:cTn id="660" fill="hold">
                      <p:stCondLst>
                        <p:cond delay="indefinite"/>
                      </p:stCondLst>
                      <p:childTnLst>
                        <p:par>
                          <p:cTn id="661" fill="hold">
                            <p:stCondLst>
                              <p:cond delay="0"/>
                            </p:stCondLst>
                            <p:childTnLst>
                              <p:par>
                                <p:cTn id="662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64" dur="20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5" fill="hold">
                      <p:stCondLst>
                        <p:cond delay="indefinite"/>
                      </p:stCondLst>
                      <p:childTnLst>
                        <p:par>
                          <p:cTn id="666" fill="hold">
                            <p:stCondLst>
                              <p:cond delay="0"/>
                            </p:stCondLst>
                            <p:childTnLst>
                              <p:par>
                                <p:cTn id="667" nodeType="clickEffect" fill="hold" presetClass="entr" presetID="15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69" dur="10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70" dur="10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71" dur="10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x+(cos(-2*pi*(1-$))*-x-sin(-2*pi*(1-$))*(1-y))*(1-$)" tm="0">
                                          <p:val>
                                            <p:strVal val="0"/>
                                          </p:val>
                                        </p:tav>
                                        <p:tav fmla="x+(cos(-2*pi*(1-$))*-x-sin(-2*pi*(1-$))*(1-y))*(1-$)"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72" dur="10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y+(sin(-2*pi*(1-$))*-x+cos(-2*pi*(1-$))*(1-y))*(1-$)" tm="0">
                                          <p:val>
                                            <p:strVal val="0"/>
                                          </p:val>
                                        </p:tav>
                                        <p:tav fmla="y+(sin(-2*pi*(1-$))*-x+cos(-2*pi*(1-$))*(1-y))*(1-$)"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3" fill="hold">
                      <p:stCondLst>
                        <p:cond delay="indefinite"/>
                      </p:stCondLst>
                      <p:childTnLst>
                        <p:par>
                          <p:cTn id="674" fill="hold">
                            <p:stCondLst>
                              <p:cond delay="0"/>
                            </p:stCondLst>
                            <p:childTnLst>
                              <p:par>
                                <p:cTn id="67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Image 4" descr=""/>
          <p:cNvPicPr/>
          <p:nvPr/>
        </p:nvPicPr>
        <p:blipFill>
          <a:blip r:embed="rId1"/>
          <a:srcRect l="11864" t="23445" r="14396" b="8912"/>
          <a:stretch/>
        </p:blipFill>
        <p:spPr>
          <a:xfrm>
            <a:off x="844920" y="1645920"/>
            <a:ext cx="3278160" cy="1689120"/>
          </a:xfrm>
          <a:prstGeom prst="rect">
            <a:avLst/>
          </a:prstGeom>
          <a:ln>
            <a:noFill/>
          </a:ln>
        </p:spPr>
      </p:pic>
      <p:pic>
        <p:nvPicPr>
          <p:cNvPr id="327" name="Espace réservé du contenu 3" descr=""/>
          <p:cNvPicPr/>
          <p:nvPr/>
        </p:nvPicPr>
        <p:blipFill>
          <a:blip r:embed="rId2"/>
          <a:srcRect l="13073" t="15920" r="34301" b="24532"/>
          <a:stretch/>
        </p:blipFill>
        <p:spPr>
          <a:xfrm>
            <a:off x="5672160" y="1053720"/>
            <a:ext cx="4043880" cy="2570760"/>
          </a:xfrm>
          <a:prstGeom prst="rect">
            <a:avLst/>
          </a:prstGeom>
          <a:ln>
            <a:noFill/>
          </a:ln>
        </p:spPr>
      </p:pic>
      <p:pic>
        <p:nvPicPr>
          <p:cNvPr id="328" name="Image 6" descr=""/>
          <p:cNvPicPr/>
          <p:nvPr/>
        </p:nvPicPr>
        <p:blipFill>
          <a:blip r:embed="rId3"/>
          <a:srcRect l="12752" t="49724" r="34461" b="14316"/>
          <a:stretch/>
        </p:blipFill>
        <p:spPr>
          <a:xfrm>
            <a:off x="6714720" y="4833000"/>
            <a:ext cx="4587480" cy="1756080"/>
          </a:xfrm>
          <a:prstGeom prst="rect">
            <a:avLst/>
          </a:prstGeom>
          <a:ln>
            <a:noFill/>
          </a:ln>
        </p:spPr>
      </p:pic>
      <p:pic>
        <p:nvPicPr>
          <p:cNvPr id="329" name="Image 7" descr=""/>
          <p:cNvPicPr/>
          <p:nvPr/>
        </p:nvPicPr>
        <p:blipFill>
          <a:blip r:embed="rId4"/>
          <a:srcRect l="14418" t="19892" r="34185" b="12347"/>
          <a:stretch/>
        </p:blipFill>
        <p:spPr>
          <a:xfrm>
            <a:off x="885600" y="4280400"/>
            <a:ext cx="3146040" cy="2328840"/>
          </a:xfrm>
          <a:prstGeom prst="rect">
            <a:avLst/>
          </a:prstGeom>
          <a:ln>
            <a:noFill/>
          </a:ln>
        </p:spPr>
      </p:pic>
      <p:sp>
        <p:nvSpPr>
          <p:cNvPr id="330" name="CustomShape 1"/>
          <p:cNvSpPr/>
          <p:nvPr/>
        </p:nvSpPr>
        <p:spPr>
          <a:xfrm>
            <a:off x="1112760" y="352800"/>
            <a:ext cx="2446920" cy="439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0" lang="fr-FR" sz="1600" spc="-1" strike="noStrike" u="sng">
                <a:solidFill>
                  <a:srgbClr val="ffffff"/>
                </a:solidFill>
                <a:uFillTx/>
                <a:latin typeface="Century Gothic"/>
                <a:ea typeface="DejaVu Sans"/>
              </a:rPr>
              <a:t>pour chaque trouble : </a:t>
            </a:r>
            <a:endParaRPr b="0" lang="fr-FR" sz="16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b="0" lang="fr-FR" sz="1600" spc="-1" strike="noStrike">
              <a:latin typeface="Arial"/>
            </a:endParaRPr>
          </a:p>
        </p:txBody>
      </p:sp>
      <p:sp>
        <p:nvSpPr>
          <p:cNvPr id="331" name="CustomShape 2"/>
          <p:cNvSpPr/>
          <p:nvPr/>
        </p:nvSpPr>
        <p:spPr>
          <a:xfrm>
            <a:off x="5150160" y="397080"/>
            <a:ext cx="5859360" cy="576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fr-FR" sz="1600" spc="-1" strike="noStrike">
                <a:solidFill>
                  <a:srgbClr val="ffffff"/>
                </a:solidFill>
                <a:latin typeface="Century Gothic"/>
                <a:ea typeface="DejaVu Sans"/>
              </a:rPr>
              <a:t>une présentation du trouble au travers d’entretiens audios avec des professionnels de tous milieux</a:t>
            </a:r>
            <a:endParaRPr b="0" lang="fr-FR" sz="1600" spc="-1" strike="noStrike">
              <a:latin typeface="Arial"/>
            </a:endParaRPr>
          </a:p>
        </p:txBody>
      </p:sp>
      <p:sp>
        <p:nvSpPr>
          <p:cNvPr id="332" name="CustomShape 3"/>
          <p:cNvSpPr/>
          <p:nvPr/>
        </p:nvSpPr>
        <p:spPr>
          <a:xfrm>
            <a:off x="885600" y="1253160"/>
            <a:ext cx="3734640" cy="333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fr-FR" sz="1600" spc="-1" strike="noStrike">
                <a:solidFill>
                  <a:srgbClr val="ffffff"/>
                </a:solidFill>
                <a:latin typeface="Century Gothic"/>
                <a:ea typeface="DejaVu Sans"/>
              </a:rPr>
              <a:t>une vidéo (type dessins animés)</a:t>
            </a:r>
            <a:endParaRPr b="0" lang="fr-FR" sz="1600" spc="-1" strike="noStrike">
              <a:latin typeface="Arial"/>
            </a:endParaRPr>
          </a:p>
        </p:txBody>
      </p:sp>
      <p:sp>
        <p:nvSpPr>
          <p:cNvPr id="333" name="CustomShape 4"/>
          <p:cNvSpPr/>
          <p:nvPr/>
        </p:nvSpPr>
        <p:spPr>
          <a:xfrm>
            <a:off x="694080" y="3700080"/>
            <a:ext cx="4703040" cy="576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fr-FR" sz="1600" spc="-1" strike="noStrike">
                <a:solidFill>
                  <a:srgbClr val="ffffff"/>
                </a:solidFill>
                <a:latin typeface="Century Gothic"/>
                <a:ea typeface="DejaVu Sans"/>
              </a:rPr>
              <a:t>une présentation des impacts </a:t>
            </a:r>
            <a:endParaRPr b="0" lang="fr-FR" sz="1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fr-FR" sz="1600" spc="-1" strike="noStrike">
                <a:solidFill>
                  <a:srgbClr val="ffffff"/>
                </a:solidFill>
                <a:latin typeface="Century Gothic"/>
                <a:ea typeface="DejaVu Sans"/>
              </a:rPr>
              <a:t>sur la situation d’apprentissage</a:t>
            </a:r>
            <a:endParaRPr b="0" lang="fr-FR" sz="1600" spc="-1" strike="noStrike">
              <a:latin typeface="Arial"/>
            </a:endParaRPr>
          </a:p>
        </p:txBody>
      </p:sp>
      <p:sp>
        <p:nvSpPr>
          <p:cNvPr id="334" name="CustomShape 5"/>
          <p:cNvSpPr/>
          <p:nvPr/>
        </p:nvSpPr>
        <p:spPr>
          <a:xfrm>
            <a:off x="6552000" y="4419000"/>
            <a:ext cx="3707640" cy="333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fr-FR" sz="1600" spc="-1" strike="noStrike">
                <a:solidFill>
                  <a:srgbClr val="ffffff"/>
                </a:solidFill>
                <a:latin typeface="Century Gothic"/>
                <a:ea typeface="DejaVu Sans"/>
              </a:rPr>
              <a:t>une rubrique « Pour aller plus loin »</a:t>
            </a:r>
            <a:endParaRPr b="0" lang="fr-FR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677" dur="indefinite" restart="never" nodeType="tmRoot">
          <p:childTnLst>
            <p:seq>
              <p:cTn id="678" dur="indefinite" nodeType="mainSeq">
                <p:childTnLst>
                  <p:par>
                    <p:cTn id="679" fill="hold">
                      <p:stCondLst>
                        <p:cond delay="indefinite"/>
                      </p:stCondLst>
                      <p:childTnLst>
                        <p:par>
                          <p:cTn id="680" fill="hold">
                            <p:stCondLst>
                              <p:cond delay="0"/>
                            </p:stCondLst>
                            <p:childTnLst>
                              <p:par>
                                <p:cTn id="681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83" dur="500" fill="hold"/>
                                        <p:tgtEl>
                                          <p:spTgt spid="3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84" dur="500" fill="hold"/>
                                        <p:tgtEl>
                                          <p:spTgt spid="3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685" dur="500"/>
                                        <p:tgtEl>
                                          <p:spTgt spid="3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6" fill="hold">
                      <p:stCondLst>
                        <p:cond delay="indefinite"/>
                      </p:stCondLst>
                      <p:childTnLst>
                        <p:par>
                          <p:cTn id="687" fill="hold">
                            <p:stCondLst>
                              <p:cond delay="0"/>
                            </p:stCondLst>
                            <p:childTnLst>
                              <p:par>
                                <p:cTn id="688" nodeType="clickEffect" fill="hold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in">
                                      <p:cBhvr additive="repl">
                                        <p:cTn id="690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1" fill="hold">
                      <p:stCondLst>
                        <p:cond delay="indefinite"/>
                      </p:stCondLst>
                      <p:childTnLst>
                        <p:par>
                          <p:cTn id="692" fill="hold">
                            <p:stCondLst>
                              <p:cond delay="0"/>
                            </p:stCondLst>
                            <p:childTnLst>
                              <p:par>
                                <p:cTn id="693" nodeType="clickEffect" fill="hold" presetClass="entr" presetID="2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6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696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97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y-sin(pi*$)/3" tm="0">
                                          <p:val>
                                            <p:fltVal val="0.5"/>
                                          </p:val>
                                        </p:tav>
                                        <p:tav fmla="y-sin(pi*$)/3"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98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y-sin(pi*$)/9" tm="0">
                                          <p:val>
                                            <p:fltVal val="0"/>
                                          </p:val>
                                        </p:tav>
                                        <p:tav fmla="y-sin(pi*$)/9"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99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y-sin(pi*$)/27" tm="0">
                                          <p:val>
                                            <p:fltVal val="0"/>
                                          </p:val>
                                        </p:tav>
                                        <p:tav fmla="y-sin(pi*$)/27"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00" dur="164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y-sin(pi*$)/81" tm="0">
                                          <p:val>
                                            <p:fltVal val="0"/>
                                          </p:val>
                                        </p:tav>
                                        <p:tav fmla="y-sin(pi*$)/81"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1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2" dur="166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3" dur="26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4" dur="166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5" dur="26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6" dur="166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7" dur="26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8" dur="166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9" fill="hold">
                      <p:stCondLst>
                        <p:cond delay="indefinite"/>
                      </p:stCondLst>
                      <p:childTnLst>
                        <p:par>
                          <p:cTn id="710" fill="hold">
                            <p:stCondLst>
                              <p:cond delay="0"/>
                            </p:stCondLst>
                            <p:childTnLst>
                              <p:par>
                                <p:cTn id="711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13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4" fill="hold">
                      <p:stCondLst>
                        <p:cond delay="indefinite"/>
                      </p:stCondLst>
                      <p:childTnLst>
                        <p:par>
                          <p:cTn id="715" fill="hold">
                            <p:stCondLst>
                              <p:cond delay="0"/>
                            </p:stCondLst>
                            <p:childTnLst>
                              <p:par>
                                <p:cTn id="716" nodeType="clickEffect" fill="hold" presetClass="entr" presetID="2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7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719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20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y-sin(pi*$)/3" tm="0">
                                          <p:val>
                                            <p:fltVal val="0.5"/>
                                          </p:val>
                                        </p:tav>
                                        <p:tav fmla="y-sin(pi*$)/3"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21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y-sin(pi*$)/9" tm="0">
                                          <p:val>
                                            <p:fltVal val="0"/>
                                          </p:val>
                                        </p:tav>
                                        <p:tav fmla="y-sin(pi*$)/9"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22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y-sin(pi*$)/27" tm="0">
                                          <p:val>
                                            <p:fltVal val="0"/>
                                          </p:val>
                                        </p:tav>
                                        <p:tav fmla="y-sin(pi*$)/27"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23" dur="164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y-sin(pi*$)/81" tm="0">
                                          <p:val>
                                            <p:fltVal val="0"/>
                                          </p:val>
                                        </p:tav>
                                        <p:tav fmla="y-sin(pi*$)/81"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4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5" dur="166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6" dur="26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7" dur="166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8" dur="26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9" dur="166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0" dur="26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1" dur="166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2" fill="hold">
                      <p:stCondLst>
                        <p:cond delay="indefinite"/>
                      </p:stCondLst>
                      <p:childTnLst>
                        <p:par>
                          <p:cTn id="733" fill="hold">
                            <p:stCondLst>
                              <p:cond delay="0"/>
                            </p:stCondLst>
                            <p:childTnLst>
                              <p:par>
                                <p:cTn id="734" nodeType="click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736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7" fill="hold">
                      <p:stCondLst>
                        <p:cond delay="indefinite"/>
                      </p:stCondLst>
                      <p:childTnLst>
                        <p:par>
                          <p:cTn id="738" fill="hold">
                            <p:stCondLst>
                              <p:cond delay="0"/>
                            </p:stCondLst>
                            <p:childTnLst>
                              <p:par>
                                <p:cTn id="739" nodeType="clickEffect" fill="hold" presetClass="entr" presetID="2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7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742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43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y-sin(pi*$)/3" tm="0">
                                          <p:val>
                                            <p:fltVal val="0.5"/>
                                          </p:val>
                                        </p:tav>
                                        <p:tav fmla="y-sin(pi*$)/3"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44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y-sin(pi*$)/9" tm="0">
                                          <p:val>
                                            <p:fltVal val="0"/>
                                          </p:val>
                                        </p:tav>
                                        <p:tav fmla="y-sin(pi*$)/9"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45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y-sin(pi*$)/27" tm="0">
                                          <p:val>
                                            <p:fltVal val="0"/>
                                          </p:val>
                                        </p:tav>
                                        <p:tav fmla="y-sin(pi*$)/27"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46" dur="164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y-sin(pi*$)/81" tm="0">
                                          <p:val>
                                            <p:fltVal val="0"/>
                                          </p:val>
                                        </p:tav>
                                        <p:tav fmla="y-sin(pi*$)/81"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7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8" dur="166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9" dur="26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0" dur="166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1" dur="26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2" dur="166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3" dur="26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4" dur="166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5" fill="hold">
                      <p:stCondLst>
                        <p:cond delay="indefinite"/>
                      </p:stCondLst>
                      <p:childTnLst>
                        <p:par>
                          <p:cTn id="756" fill="hold">
                            <p:stCondLst>
                              <p:cond delay="0"/>
                            </p:stCondLst>
                            <p:childTnLst>
                              <p:par>
                                <p:cTn id="757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59" dur="500" fill="hold"/>
                                        <p:tgtEl>
                                          <p:spTgt spid="3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60" dur="500" fill="hold"/>
                                        <p:tgtEl>
                                          <p:spTgt spid="3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761" dur="500"/>
                                        <p:tgtEl>
                                          <p:spTgt spid="3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2" fill="hold">
                      <p:stCondLst>
                        <p:cond delay="indefinite"/>
                      </p:stCondLst>
                      <p:childTnLst>
                        <p:par>
                          <p:cTn id="763" fill="hold">
                            <p:stCondLst>
                              <p:cond delay="0"/>
                            </p:stCondLst>
                            <p:childTnLst>
                              <p:par>
                                <p:cTn id="764" nodeType="clickEffect" fill="hold" presetClass="entr" presetID="2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7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767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68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y-sin(pi*$)/3" tm="0">
                                          <p:val>
                                            <p:fltVal val="0.5"/>
                                          </p:val>
                                        </p:tav>
                                        <p:tav fmla="y-sin(pi*$)/3"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69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y-sin(pi*$)/9" tm="0">
                                          <p:val>
                                            <p:fltVal val="0"/>
                                          </p:val>
                                        </p:tav>
                                        <p:tav fmla="y-sin(pi*$)/9"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70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y-sin(pi*$)/27" tm="0">
                                          <p:val>
                                            <p:fltVal val="0"/>
                                          </p:val>
                                        </p:tav>
                                        <p:tav fmla="y-sin(pi*$)/27"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71" dur="164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y-sin(pi*$)/81" tm="0">
                                          <p:val>
                                            <p:fltVal val="0"/>
                                          </p:val>
                                        </p:tav>
                                        <p:tav fmla="y-sin(pi*$)/81"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2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3" dur="166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4" dur="26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5" dur="166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6" dur="26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7" dur="166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8" dur="26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9" dur="166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CustomShape 1"/>
          <p:cNvSpPr/>
          <p:nvPr/>
        </p:nvSpPr>
        <p:spPr>
          <a:xfrm>
            <a:off x="1060560" y="1627200"/>
            <a:ext cx="10512000" cy="2842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>
              <a:lnSpc>
                <a:spcPct val="100000"/>
              </a:lnSpc>
            </a:pPr>
            <a:r>
              <a:rPr b="0" lang="fr-FR" sz="2400" spc="-1" strike="noStrike">
                <a:solidFill>
                  <a:srgbClr val="ebebeb"/>
                </a:solidFill>
                <a:latin typeface="Century Gothic"/>
                <a:ea typeface="DejaVu Sans"/>
              </a:rPr>
              <a:t>Un exemple de formation et d’information sur des troubles : </a:t>
            </a:r>
            <a:br/>
            <a:r>
              <a:rPr b="0" lang="fr-FR" sz="2400" spc="-1" strike="noStrike">
                <a:solidFill>
                  <a:srgbClr val="ebebeb"/>
                </a:solidFill>
                <a:latin typeface="Century Gothic"/>
                <a:ea typeface="DejaVu Sans"/>
              </a:rPr>
              <a:t>les troubles du spectre de l’autisme</a:t>
            </a:r>
            <a:endParaRPr b="0" lang="fr-FR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fr-FR" sz="1800" spc="-1" strike="noStrike">
                <a:solidFill>
                  <a:srgbClr val="000000"/>
                </a:solidFill>
                <a:latin typeface="Arial"/>
                <a:ea typeface="DejaVu Sans"/>
              </a:rPr>
              <a:t>Enfant TSA qui accepte très difficilement les transitions </a:t>
            </a:r>
            <a:endParaRPr b="0" lang="fr-F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fr-FR" sz="1800" spc="-1" strike="noStrike">
                <a:solidFill>
                  <a:srgbClr val="000000"/>
                </a:solidFill>
                <a:latin typeface="Arial"/>
                <a:ea typeface="DejaVu Sans"/>
              </a:rPr>
              <a:t>(changement de lieu, changement d'activités), et les imprévus</a:t>
            </a:r>
            <a:endParaRPr b="0" lang="fr-F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br/>
            <a:br/>
            <a:br/>
            <a:br/>
            <a:r>
              <a:rPr b="0" lang="fr-FR" sz="2400" spc="-1" strike="noStrike" u="sng">
                <a:solidFill>
                  <a:srgbClr val="58c1ba"/>
                </a:solidFill>
                <a:uFillTx/>
                <a:latin typeface="Century Gothic"/>
                <a:ea typeface="DejaVu Sans"/>
                <a:hlinkClick r:id="rId1"/>
              </a:rPr>
              <a:t>accès réseau </a:t>
            </a:r>
            <a:r>
              <a:rPr b="0" lang="fr-FR" sz="2400" spc="-1" strike="noStrike" u="sng">
                <a:solidFill>
                  <a:srgbClr val="58c1ba"/>
                </a:solidFill>
                <a:uFillTx/>
                <a:latin typeface="Century Gothic"/>
                <a:ea typeface="DejaVu Sans"/>
                <a:hlinkClick r:id="rId2"/>
              </a:rPr>
              <a:t>canopé</a:t>
            </a:r>
            <a:endParaRPr b="0" lang="fr-FR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CustomShape 1"/>
          <p:cNvSpPr/>
          <p:nvPr/>
        </p:nvSpPr>
        <p:spPr>
          <a:xfrm>
            <a:off x="251640" y="2317680"/>
            <a:ext cx="10512000" cy="1255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 fontScale="62000"/>
          </a:bodyPr>
          <a:p>
            <a:pPr>
              <a:lnSpc>
                <a:spcPct val="100000"/>
              </a:lnSpc>
            </a:pPr>
            <a:r>
              <a:rPr b="0" lang="fr-FR" sz="4200" spc="-1" strike="noStrike" u="sng">
                <a:solidFill>
                  <a:srgbClr val="ebebeb"/>
                </a:solidFill>
                <a:uFillTx/>
                <a:latin typeface="Century Gothic"/>
                <a:ea typeface="DejaVu Sans"/>
              </a:rPr>
              <a:t>TROUVER DE L’AIDE : </a:t>
            </a:r>
            <a:br/>
            <a:r>
              <a:rPr b="0" lang="fr-FR" sz="3100" spc="-1" strike="noStrike">
                <a:solidFill>
                  <a:srgbClr val="ebebeb"/>
                </a:solidFill>
                <a:latin typeface="Century Gothic"/>
                <a:ea typeface="DejaVu Sans"/>
              </a:rPr>
              <a:t>accès aux personnes ressources</a:t>
            </a:r>
            <a:br/>
            <a:endParaRPr b="0" lang="fr-FR" sz="3100" spc="-1" strike="noStrike">
              <a:latin typeface="Arial"/>
            </a:endParaRPr>
          </a:p>
        </p:txBody>
      </p:sp>
      <p:sp>
        <p:nvSpPr>
          <p:cNvPr id="337" name="CustomShape 2"/>
          <p:cNvSpPr/>
          <p:nvPr/>
        </p:nvSpPr>
        <p:spPr>
          <a:xfrm>
            <a:off x="979920" y="4819320"/>
            <a:ext cx="110628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ffffff"/>
                </a:solidFill>
                <a:latin typeface="Century Gothic"/>
                <a:ea typeface="DejaVu Sans"/>
              </a:rPr>
              <a:t>Lorient</a:t>
            </a:r>
            <a:endParaRPr b="0" lang="fr-FR" sz="1800" spc="-1" strike="noStrike">
              <a:latin typeface="Arial"/>
            </a:endParaRPr>
          </a:p>
        </p:txBody>
      </p:sp>
      <p:pic>
        <p:nvPicPr>
          <p:cNvPr id="338" name="Image 7" descr=""/>
          <p:cNvPicPr/>
          <p:nvPr/>
        </p:nvPicPr>
        <p:blipFill>
          <a:blip r:embed="rId1"/>
          <a:srcRect l="3680" t="11531" r="0" b="7776"/>
          <a:stretch/>
        </p:blipFill>
        <p:spPr>
          <a:xfrm>
            <a:off x="5256000" y="2924280"/>
            <a:ext cx="6155640" cy="3337920"/>
          </a:xfrm>
          <a:prstGeom prst="rect">
            <a:avLst/>
          </a:prstGeom>
          <a:ln>
            <a:noFill/>
          </a:ln>
        </p:spPr>
      </p:pic>
      <p:grpSp>
        <p:nvGrpSpPr>
          <p:cNvPr id="339" name="Group 3"/>
          <p:cNvGrpSpPr/>
          <p:nvPr/>
        </p:nvGrpSpPr>
        <p:grpSpPr>
          <a:xfrm>
            <a:off x="704880" y="516600"/>
            <a:ext cx="8997480" cy="1244160"/>
            <a:chOff x="704880" y="516600"/>
            <a:chExt cx="8997480" cy="1244160"/>
          </a:xfrm>
        </p:grpSpPr>
        <p:pic>
          <p:nvPicPr>
            <p:cNvPr id="340" name="Image 3" descr=""/>
            <p:cNvPicPr/>
            <p:nvPr/>
          </p:nvPicPr>
          <p:blipFill>
            <a:blip r:embed="rId2"/>
            <a:stretch/>
          </p:blipFill>
          <p:spPr>
            <a:xfrm>
              <a:off x="704880" y="516600"/>
              <a:ext cx="8997480" cy="1244160"/>
            </a:xfrm>
            <a:prstGeom prst="rect">
              <a:avLst/>
            </a:prstGeom>
            <a:ln>
              <a:noFill/>
            </a:ln>
          </p:spPr>
        </p:pic>
        <p:sp>
          <p:nvSpPr>
            <p:cNvPr id="341" name="CustomShape 4"/>
            <p:cNvSpPr/>
            <p:nvPr/>
          </p:nvSpPr>
          <p:spPr>
            <a:xfrm>
              <a:off x="6624000" y="1296000"/>
              <a:ext cx="286200" cy="358200"/>
            </a:xfrm>
            <a:prstGeom prst="roundRect">
              <a:avLst>
                <a:gd name="adj" fmla="val 16667"/>
              </a:avLst>
            </a:prstGeom>
            <a:solidFill>
              <a:srgbClr val="ffc000"/>
            </a:solidFill>
            <a:ln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fr-FR" sz="1800" spc="-1" strike="noStrike">
                  <a:solidFill>
                    <a:srgbClr val="ffffff"/>
                  </a:solidFill>
                  <a:latin typeface="Century Gothic"/>
                  <a:ea typeface="DejaVu Sans"/>
                </a:rPr>
                <a:t>4</a:t>
              </a:r>
              <a:endParaRPr b="0" lang="fr-FR" sz="1800" spc="-1" strike="noStrike">
                <a:latin typeface="Arial"/>
              </a:endParaRPr>
            </a:p>
          </p:txBody>
        </p:sp>
      </p:grpSp>
      <p:sp>
        <p:nvSpPr>
          <p:cNvPr id="342" name="Line 5"/>
          <p:cNvSpPr/>
          <p:nvPr/>
        </p:nvSpPr>
        <p:spPr>
          <a:xfrm>
            <a:off x="2160000" y="5040000"/>
            <a:ext cx="3265920" cy="72000"/>
          </a:xfrm>
          <a:prstGeom prst="line">
            <a:avLst/>
          </a:prstGeom>
          <a:ln w="72000">
            <a:solidFill>
              <a:srgbClr val="81d41a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780" dur="indefinite" restart="never" nodeType="tmRoot">
          <p:childTnLst>
            <p:seq>
              <p:cTn id="781" dur="indefinite" nodeType="mainSeq">
                <p:childTnLst>
                  <p:par>
                    <p:cTn id="782" fill="hold">
                      <p:stCondLst>
                        <p:cond delay="indefinite"/>
                      </p:stCondLst>
                      <p:childTnLst>
                        <p:par>
                          <p:cTn id="783" fill="hold">
                            <p:stCondLst>
                              <p:cond delay="0"/>
                            </p:stCondLst>
                            <p:childTnLst>
                              <p:par>
                                <p:cTn id="784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86" dur="5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87" dur="5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8" fill="hold">
                      <p:stCondLst>
                        <p:cond delay="indefinite"/>
                      </p:stCondLst>
                      <p:childTnLst>
                        <p:par>
                          <p:cTn id="789" fill="hold">
                            <p:stCondLst>
                              <p:cond delay="0"/>
                            </p:stCondLst>
                            <p:childTnLst>
                              <p:par>
                                <p:cTn id="790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92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3" fill="hold">
                      <p:stCondLst>
                        <p:cond delay="indefinite"/>
                      </p:stCondLst>
                      <p:childTnLst>
                        <p:par>
                          <p:cTn id="794" fill="hold">
                            <p:stCondLst>
                              <p:cond delay="0"/>
                            </p:stCondLst>
                            <p:childTnLst>
                              <p:par>
                                <p:cTn id="795" nodeType="clickEffect" fill="hold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in">
                                      <p:cBhvr additive="repl">
                                        <p:cTn id="797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8" fill="hold">
                      <p:stCondLst>
                        <p:cond delay="indefinite"/>
                      </p:stCondLst>
                      <p:childTnLst>
                        <p:par>
                          <p:cTn id="799" fill="hold">
                            <p:stCondLst>
                              <p:cond delay="0"/>
                            </p:stCondLst>
                            <p:childTnLst>
                              <p:par>
                                <p:cTn id="800" nodeType="clickEffect" fill="hold" presetClass="entr" presetID="5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across)" transition="in">
                                      <p:cBhvr additive="repl">
                                        <p:cTn id="802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3" fill="hold">
                      <p:stCondLst>
                        <p:cond delay="indefinite"/>
                      </p:stCondLst>
                      <p:childTnLst>
                        <p:par>
                          <p:cTn id="804" fill="hold">
                            <p:stCondLst>
                              <p:cond delay="0"/>
                            </p:stCondLst>
                            <p:childTnLst>
                              <p:par>
                                <p:cTn id="805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807" dur="5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08" dur="5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Espace réservé du contenu 3" descr=""/>
          <p:cNvPicPr/>
          <p:nvPr/>
        </p:nvPicPr>
        <p:blipFill>
          <a:blip r:embed="rId1"/>
          <a:srcRect l="14670" t="8912" r="14662" b="3888"/>
          <a:stretch/>
        </p:blipFill>
        <p:spPr>
          <a:xfrm>
            <a:off x="1223640" y="564840"/>
            <a:ext cx="7930080" cy="54961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809" dur="indefinite" restart="never" nodeType="tmRoot">
          <p:childTnLst>
            <p:seq>
              <p:cTn id="810" dur="indefinite" nodeType="mainSeq">
                <p:childTnLst>
                  <p:par>
                    <p:cTn id="811" fill="hold">
                      <p:stCondLst>
                        <p:cond delay="indefinite"/>
                      </p:stCondLst>
                      <p:childTnLst>
                        <p:par>
                          <p:cTn id="812" fill="hold">
                            <p:stCondLst>
                              <p:cond delay="0"/>
                            </p:stCondLst>
                            <p:childTnLst>
                              <p:par>
                                <p:cTn id="813" nodeType="clickEffect" fill="hold" presetClass="entr" presetID="21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heel(1)" transition="in">
                                      <p:cBhvr additive="repl">
                                        <p:cTn id="815" dur="20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CustomShape 1"/>
          <p:cNvSpPr/>
          <p:nvPr/>
        </p:nvSpPr>
        <p:spPr>
          <a:xfrm>
            <a:off x="646200" y="452880"/>
            <a:ext cx="9401040" cy="1396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0" lang="fr-FR" sz="4200" spc="-1" strike="noStrike">
                <a:solidFill>
                  <a:srgbClr val="ebebeb"/>
                </a:solidFill>
                <a:latin typeface="Century Gothic"/>
                <a:ea typeface="DejaVu Sans"/>
              </a:rPr>
              <a:t>Les apports de la plateforme </a:t>
            </a:r>
            <a:br/>
            <a:r>
              <a:rPr b="1" lang="fr-FR" sz="4200" spc="-1" strike="noStrike">
                <a:solidFill>
                  <a:srgbClr val="ebebeb"/>
                </a:solidFill>
                <a:latin typeface="Century Gothic"/>
                <a:ea typeface="DejaVu Sans"/>
              </a:rPr>
              <a:t>CAP ECOLE INCLUSIVE</a:t>
            </a:r>
            <a:endParaRPr b="0" lang="fr-FR" sz="4200" spc="-1" strike="noStrike">
              <a:latin typeface="Arial"/>
            </a:endParaRPr>
          </a:p>
        </p:txBody>
      </p:sp>
      <p:sp>
        <p:nvSpPr>
          <p:cNvPr id="345" name="CustomShape 2"/>
          <p:cNvSpPr/>
          <p:nvPr/>
        </p:nvSpPr>
        <p:spPr>
          <a:xfrm>
            <a:off x="1103400" y="2053080"/>
            <a:ext cx="8943120" cy="4191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>
              <a:lnSpc>
                <a:spcPct val="100000"/>
              </a:lnSpc>
              <a:spcBef>
                <a:spcPts val="1001"/>
              </a:spcBef>
            </a:pPr>
            <a:endParaRPr b="0" lang="fr-FR" sz="1800" spc="-1" strike="noStrike">
              <a:latin typeface="Arial"/>
            </a:endParaRPr>
          </a:p>
          <a:p>
            <a:pPr marL="343080" indent="-339480">
              <a:lnSpc>
                <a:spcPct val="100000"/>
              </a:lnSpc>
              <a:spcBef>
                <a:spcPts val="1001"/>
              </a:spcBef>
              <a:buClr>
                <a:srgbClr val="8ad0d6"/>
              </a:buClr>
              <a:buSzPct val="80000"/>
              <a:buFont typeface="Wingdings 3" charset="2"/>
              <a:buChar char=""/>
            </a:pPr>
            <a:r>
              <a:rPr b="0" lang="fr-FR" sz="2000" spc="-1" strike="noStrike">
                <a:solidFill>
                  <a:srgbClr val="ffffff"/>
                </a:solidFill>
                <a:latin typeface="Century Gothic"/>
                <a:ea typeface="DejaVu Sans"/>
              </a:rPr>
              <a:t>Une entrée par les besoins </a:t>
            </a:r>
            <a:endParaRPr b="0" lang="fr-FR" sz="2000" spc="-1" strike="noStrike">
              <a:latin typeface="Arial"/>
            </a:endParaRPr>
          </a:p>
          <a:p>
            <a:pPr marL="343080" indent="-339480">
              <a:lnSpc>
                <a:spcPct val="100000"/>
              </a:lnSpc>
              <a:spcBef>
                <a:spcPts val="1001"/>
              </a:spcBef>
              <a:buClr>
                <a:srgbClr val="8ad0d6"/>
              </a:buClr>
              <a:buSzPct val="80000"/>
              <a:buFont typeface="Wingdings 3" charset="2"/>
              <a:buChar char=""/>
            </a:pPr>
            <a:r>
              <a:rPr b="0" lang="fr-FR" sz="2000" spc="-1" strike="noStrike">
                <a:solidFill>
                  <a:srgbClr val="ffffff"/>
                </a:solidFill>
                <a:latin typeface="Century Gothic"/>
                <a:ea typeface="DejaVu Sans"/>
              </a:rPr>
              <a:t>Un accompagnement professionnel des enseignants sur les troubles</a:t>
            </a:r>
            <a:endParaRPr b="0" lang="fr-FR" sz="2000" spc="-1" strike="noStrike">
              <a:latin typeface="Arial"/>
            </a:endParaRPr>
          </a:p>
          <a:p>
            <a:pPr marL="343080" indent="-339480">
              <a:lnSpc>
                <a:spcPct val="100000"/>
              </a:lnSpc>
              <a:spcBef>
                <a:spcPts val="1001"/>
              </a:spcBef>
              <a:buClr>
                <a:srgbClr val="8ad0d6"/>
              </a:buClr>
              <a:buSzPct val="80000"/>
              <a:buFont typeface="Wingdings 3" charset="2"/>
              <a:buChar char=""/>
            </a:pPr>
            <a:r>
              <a:rPr b="0" lang="fr-FR" sz="2000" spc="-1" strike="noStrike">
                <a:solidFill>
                  <a:srgbClr val="ffffff"/>
                </a:solidFill>
                <a:latin typeface="Century Gothic"/>
                <a:ea typeface="DejaVu Sans"/>
              </a:rPr>
              <a:t>Une multitude de suggestions</a:t>
            </a:r>
            <a:endParaRPr b="0" lang="fr-FR" sz="2000" spc="-1" strike="noStrike">
              <a:latin typeface="Arial"/>
            </a:endParaRPr>
          </a:p>
          <a:p>
            <a:pPr marL="343080" indent="-339480">
              <a:lnSpc>
                <a:spcPct val="100000"/>
              </a:lnSpc>
              <a:spcBef>
                <a:spcPts val="1001"/>
              </a:spcBef>
              <a:buClr>
                <a:srgbClr val="8ad0d6"/>
              </a:buClr>
              <a:buSzPct val="80000"/>
              <a:buFont typeface="Wingdings 3" charset="2"/>
              <a:buChar char=""/>
            </a:pPr>
            <a:r>
              <a:rPr b="0" lang="fr-FR" sz="2000" spc="-1" strike="noStrike">
                <a:solidFill>
                  <a:srgbClr val="ffffff"/>
                </a:solidFill>
                <a:latin typeface="Century Gothic"/>
                <a:ea typeface="DejaVu Sans"/>
              </a:rPr>
              <a:t>Des contenus denses</a:t>
            </a:r>
            <a:endParaRPr b="0" lang="fr-FR" sz="2000" spc="-1" strike="noStrike">
              <a:latin typeface="Arial"/>
            </a:endParaRPr>
          </a:p>
          <a:p>
            <a:pPr marL="343080" indent="-339480">
              <a:lnSpc>
                <a:spcPct val="100000"/>
              </a:lnSpc>
              <a:spcBef>
                <a:spcPts val="1001"/>
              </a:spcBef>
              <a:buClr>
                <a:srgbClr val="8ad0d6"/>
              </a:buClr>
              <a:buSzPct val="80000"/>
              <a:buFont typeface="Wingdings 3" charset="2"/>
              <a:buChar char=""/>
            </a:pPr>
            <a:r>
              <a:rPr b="0" lang="fr-FR" sz="2000" spc="-1" strike="noStrike">
                <a:solidFill>
                  <a:srgbClr val="ffffff"/>
                </a:solidFill>
                <a:latin typeface="Century Gothic"/>
                <a:ea typeface="DejaVu Sans"/>
              </a:rPr>
              <a:t>Une logique de pédagogie circulaire : ré-évaluation des besoins puis ré-adaptations</a:t>
            </a:r>
            <a:endParaRPr b="0" lang="fr-FR" sz="2000" spc="-1" strike="noStrike">
              <a:latin typeface="Arial"/>
            </a:endParaRPr>
          </a:p>
          <a:p>
            <a:pPr marL="343080" indent="-339480">
              <a:lnSpc>
                <a:spcPct val="100000"/>
              </a:lnSpc>
              <a:spcBef>
                <a:spcPts val="1001"/>
              </a:spcBef>
              <a:buClr>
                <a:srgbClr val="8ad0d6"/>
              </a:buClr>
              <a:buSzPct val="80000"/>
              <a:buFont typeface="Wingdings 3" charset="2"/>
              <a:buChar char=""/>
            </a:pPr>
            <a:r>
              <a:rPr b="0" lang="fr-FR" sz="2000" spc="-1" strike="noStrike">
                <a:solidFill>
                  <a:srgbClr val="ffffff"/>
                </a:solidFill>
                <a:latin typeface="Century Gothic"/>
                <a:ea typeface="DejaVu Sans"/>
              </a:rPr>
              <a:t>Une rupture de l’isolement</a:t>
            </a:r>
            <a:endParaRPr b="0" lang="fr-FR" sz="2000" spc="-1" strike="noStrike">
              <a:latin typeface="Arial"/>
            </a:endParaRPr>
          </a:p>
          <a:p>
            <a:pPr marL="343080" indent="-339480">
              <a:lnSpc>
                <a:spcPct val="100000"/>
              </a:lnSpc>
              <a:spcBef>
                <a:spcPts val="1001"/>
              </a:spcBef>
              <a:buClr>
                <a:srgbClr val="8ad0d6"/>
              </a:buClr>
              <a:buSzPct val="80000"/>
              <a:buFont typeface="Wingdings 3" charset="2"/>
              <a:buChar char=""/>
            </a:pPr>
            <a:r>
              <a:rPr b="0" lang="fr-FR" sz="2000" spc="-1" strike="noStrike">
                <a:solidFill>
                  <a:srgbClr val="ffffff"/>
                </a:solidFill>
                <a:latin typeface="Century Gothic"/>
                <a:ea typeface="DejaVu Sans"/>
              </a:rPr>
              <a:t>Des recherches constantes</a:t>
            </a: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b="0" lang="fr-FR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816" dur="indefinite" restart="never" nodeType="tmRoot">
          <p:childTnLst>
            <p:seq>
              <p:cTn id="817" dur="indefinite" nodeType="mainSeq">
                <p:childTnLst>
                  <p:par>
                    <p:cTn id="818" fill="hold">
                      <p:stCondLst>
                        <p:cond delay="indefinite"/>
                      </p:stCondLst>
                      <p:childTnLst>
                        <p:par>
                          <p:cTn id="819" fill="hold">
                            <p:stCondLst>
                              <p:cond delay="0"/>
                            </p:stCondLst>
                            <p:childTnLst>
                              <p:par>
                                <p:cTn id="820" nodeType="click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822" dur="5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3" fill="hold">
                      <p:stCondLst>
                        <p:cond delay="indefinite"/>
                      </p:stCondLst>
                      <p:childTnLst>
                        <p:par>
                          <p:cTn id="824" fill="hold">
                            <p:stCondLst>
                              <p:cond delay="0"/>
                            </p:stCondLst>
                            <p:childTnLst>
                              <p:par>
                                <p:cTn id="825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827" dur="500"/>
                                        <p:tgtEl>
                                          <p:spTgt spid="3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8" fill="hold">
                      <p:stCondLst>
                        <p:cond delay="indefinite"/>
                      </p:stCondLst>
                      <p:childTnLst>
                        <p:par>
                          <p:cTn id="829" fill="hold">
                            <p:stCondLst>
                              <p:cond delay="0"/>
                            </p:stCondLst>
                            <p:childTnLst>
                              <p:par>
                                <p:cTn id="830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832" dur="500"/>
                                        <p:tgtEl>
                                          <p:spTgt spid="3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3" fill="hold">
                      <p:stCondLst>
                        <p:cond delay="indefinite"/>
                      </p:stCondLst>
                      <p:childTnLst>
                        <p:par>
                          <p:cTn id="834" fill="hold">
                            <p:stCondLst>
                              <p:cond delay="0"/>
                            </p:stCondLst>
                            <p:childTnLst>
                              <p:par>
                                <p:cTn id="835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837" dur="500"/>
                                        <p:tgtEl>
                                          <p:spTgt spid="3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8" fill="hold">
                      <p:stCondLst>
                        <p:cond delay="indefinite"/>
                      </p:stCondLst>
                      <p:childTnLst>
                        <p:par>
                          <p:cTn id="839" fill="hold">
                            <p:stCondLst>
                              <p:cond delay="0"/>
                            </p:stCondLst>
                            <p:childTnLst>
                              <p:par>
                                <p:cTn id="840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842" dur="500"/>
                                        <p:tgtEl>
                                          <p:spTgt spid="3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3" fill="hold">
                      <p:stCondLst>
                        <p:cond delay="indefinite"/>
                      </p:stCondLst>
                      <p:childTnLst>
                        <p:par>
                          <p:cTn id="844" fill="hold">
                            <p:stCondLst>
                              <p:cond delay="0"/>
                            </p:stCondLst>
                            <p:childTnLst>
                              <p:par>
                                <p:cTn id="845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847" dur="500"/>
                                        <p:tgtEl>
                                          <p:spTgt spid="3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8" fill="hold">
                      <p:stCondLst>
                        <p:cond delay="indefinite"/>
                      </p:stCondLst>
                      <p:childTnLst>
                        <p:par>
                          <p:cTn id="849" fill="hold">
                            <p:stCondLst>
                              <p:cond delay="0"/>
                            </p:stCondLst>
                            <p:childTnLst>
                              <p:par>
                                <p:cTn id="850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852" dur="500"/>
                                        <p:tgtEl>
                                          <p:spTgt spid="3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3" fill="hold">
                      <p:stCondLst>
                        <p:cond delay="indefinite"/>
                      </p:stCondLst>
                      <p:childTnLst>
                        <p:par>
                          <p:cTn id="854" fill="hold">
                            <p:stCondLst>
                              <p:cond delay="0"/>
                            </p:stCondLst>
                            <p:childTnLst>
                              <p:par>
                                <p:cTn id="855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857" dur="500"/>
                                        <p:tgtEl>
                                          <p:spTgt spid="34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CustomShape 1"/>
          <p:cNvSpPr/>
          <p:nvPr/>
        </p:nvSpPr>
        <p:spPr>
          <a:xfrm>
            <a:off x="668160" y="1619280"/>
            <a:ext cx="6961320" cy="828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fr-FR" sz="2400" spc="-1" strike="noStrike" u="sng">
                <a:solidFill>
                  <a:srgbClr val="58c1ba"/>
                </a:solidFill>
                <a:uFillTx/>
                <a:latin typeface="Century Gothic"/>
                <a:ea typeface="DejaVu Sans"/>
                <a:hlinkClick r:id="rId1"/>
              </a:rPr>
              <a:t>Cap </a:t>
            </a:r>
            <a:r>
              <a:rPr b="0" lang="fr-FR" sz="2400" spc="-1" strike="noStrike" u="sng">
                <a:solidFill>
                  <a:srgbClr val="58c1ba"/>
                </a:solidFill>
                <a:uFillTx/>
                <a:latin typeface="Century Gothic"/>
                <a:ea typeface="DejaVu Sans"/>
                <a:hlinkClick r:id="rId2"/>
              </a:rPr>
              <a:t>école inclusive</a:t>
            </a:r>
            <a:r>
              <a:rPr b="0" lang="fr-FR" sz="2400" spc="-1" strike="noStrike">
                <a:solidFill>
                  <a:srgbClr val="ffffff"/>
                </a:solidFill>
                <a:latin typeface="Century Gothic"/>
                <a:ea typeface="DejaVu Sans"/>
              </a:rPr>
              <a:t> est une plateforme </a:t>
            </a:r>
            <a:endParaRPr b="0" lang="fr-FR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2400" spc="-1" strike="noStrike">
                <a:solidFill>
                  <a:srgbClr val="ffffff"/>
                </a:solidFill>
                <a:latin typeface="Century Gothic"/>
                <a:ea typeface="DejaVu Sans"/>
              </a:rPr>
              <a:t>évolutive  …</a:t>
            </a:r>
            <a:endParaRPr b="0" lang="fr-FR" sz="2400" spc="-1" strike="noStrike">
              <a:latin typeface="Arial"/>
            </a:endParaRPr>
          </a:p>
        </p:txBody>
      </p:sp>
      <p:pic>
        <p:nvPicPr>
          <p:cNvPr id="347" name="Image 8" descr=""/>
          <p:cNvPicPr/>
          <p:nvPr/>
        </p:nvPicPr>
        <p:blipFill>
          <a:blip r:embed="rId3"/>
          <a:stretch/>
        </p:blipFill>
        <p:spPr>
          <a:xfrm>
            <a:off x="2808000" y="2880000"/>
            <a:ext cx="3957480" cy="29494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858" dur="indefinite" restart="never" nodeType="tmRoot">
          <p:childTnLst>
            <p:seq>
              <p:cTn id="859" dur="indefinite" nodeType="mainSeq">
                <p:childTnLst>
                  <p:par>
                    <p:cTn id="860" fill="hold">
                      <p:stCondLst>
                        <p:cond delay="indefinite"/>
                      </p:stCondLst>
                      <p:childTnLst>
                        <p:par>
                          <p:cTn id="861" fill="hold">
                            <p:stCondLst>
                              <p:cond delay="0"/>
                            </p:stCondLst>
                            <p:childTnLst>
                              <p:par>
                                <p:cTn id="862" nodeType="clickEffect" fill="hold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in">
                                      <p:cBhvr additive="repl">
                                        <p:cTn id="864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5" fill="hold">
                      <p:stCondLst>
                        <p:cond delay="indefinite"/>
                      </p:stCondLst>
                      <p:childTnLst>
                        <p:par>
                          <p:cTn id="866" fill="hold">
                            <p:stCondLst>
                              <p:cond delay="0"/>
                            </p:stCondLst>
                            <p:childTnLst>
                              <p:par>
                                <p:cTn id="867" nodeType="clickEffect" fill="hold" presetClass="entr" presetID="3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869" dur="10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70" dur="10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71" dur="10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872" dur="10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CustomShape 1"/>
          <p:cNvSpPr/>
          <p:nvPr/>
        </p:nvSpPr>
        <p:spPr>
          <a:xfrm>
            <a:off x="797760" y="550080"/>
            <a:ext cx="10512000" cy="2514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algn="ctr">
              <a:lnSpc>
                <a:spcPct val="100000"/>
              </a:lnSpc>
              <a:spcBef>
                <a:spcPts val="1001"/>
              </a:spcBef>
            </a:pPr>
            <a:r>
              <a:rPr b="0" i="1" lang="fr-FR" sz="4000" spc="-1" strike="noStrike">
                <a:solidFill>
                  <a:srgbClr val="ffffff"/>
                </a:solidFill>
                <a:latin typeface="Century Gothic"/>
                <a:ea typeface="DejaVu Sans"/>
              </a:rPr>
              <a:t>Ensemble</a:t>
            </a:r>
            <a:r>
              <a:rPr b="0" lang="fr-FR" sz="4000" spc="-1" strike="noStrike">
                <a:solidFill>
                  <a:srgbClr val="ffffff"/>
                </a:solidFill>
                <a:latin typeface="Century Gothic"/>
                <a:ea typeface="DejaVu Sans"/>
              </a:rPr>
              <a:t> avec les élèves à besoin éducatifs particuliers et </a:t>
            </a:r>
            <a:r>
              <a:rPr b="0" i="1" lang="fr-FR" sz="4000" spc="-1" strike="noStrike">
                <a:solidFill>
                  <a:srgbClr val="ffffff"/>
                </a:solidFill>
                <a:latin typeface="Century Gothic"/>
                <a:ea typeface="DejaVu Sans"/>
              </a:rPr>
              <a:t>ensemble</a:t>
            </a:r>
            <a:r>
              <a:rPr b="0" lang="fr-FR" sz="4000" spc="-1" strike="noStrike">
                <a:solidFill>
                  <a:srgbClr val="ffffff"/>
                </a:solidFill>
                <a:latin typeface="Century Gothic"/>
                <a:ea typeface="DejaVu Sans"/>
              </a:rPr>
              <a:t> avec les élèves en situation de handicap</a:t>
            </a:r>
            <a:endParaRPr b="0" lang="fr-FR" sz="40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001"/>
              </a:spcBef>
            </a:pPr>
            <a:endParaRPr b="0" lang="fr-FR" sz="4000" spc="-1" strike="noStrike">
              <a:latin typeface="Arial"/>
            </a:endParaRPr>
          </a:p>
        </p:txBody>
      </p:sp>
      <p:pic>
        <p:nvPicPr>
          <p:cNvPr id="349" name="Image 5" descr=""/>
          <p:cNvPicPr/>
          <p:nvPr/>
        </p:nvPicPr>
        <p:blipFill>
          <a:blip r:embed="rId1"/>
          <a:stretch/>
        </p:blipFill>
        <p:spPr>
          <a:xfrm>
            <a:off x="3333600" y="3066120"/>
            <a:ext cx="5088600" cy="33912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873" dur="indefinite" restart="never" nodeType="tmRoot">
          <p:childTnLst>
            <p:seq>
              <p:cTn id="874" dur="indefinite" nodeType="mainSeq">
                <p:childTnLst>
                  <p:par>
                    <p:cTn id="875" fill="hold">
                      <p:stCondLst>
                        <p:cond delay="indefinite"/>
                      </p:stCondLst>
                      <p:childTnLst>
                        <p:par>
                          <p:cTn id="876" fill="hold">
                            <p:stCondLst>
                              <p:cond delay="0"/>
                            </p:stCondLst>
                            <p:childTnLst>
                              <p:par>
                                <p:cTn id="877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879" dur="500" fill="hold"/>
                                        <p:tgtEl>
                                          <p:spTgt spid="3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80" dur="500" fill="hold"/>
                                        <p:tgtEl>
                                          <p:spTgt spid="3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881" dur="500"/>
                                        <p:tgtEl>
                                          <p:spTgt spid="3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2" fill="hold">
                      <p:stCondLst>
                        <p:cond delay="indefinite"/>
                      </p:stCondLst>
                      <p:childTnLst>
                        <p:par>
                          <p:cTn id="883" fill="hold">
                            <p:stCondLst>
                              <p:cond delay="0"/>
                            </p:stCondLst>
                            <p:childTnLst>
                              <p:par>
                                <p:cTn id="884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886" dur="10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87" dur="10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88" dur="10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CustomShape 1"/>
          <p:cNvSpPr/>
          <p:nvPr/>
        </p:nvSpPr>
        <p:spPr>
          <a:xfrm>
            <a:off x="646200" y="452880"/>
            <a:ext cx="5240160" cy="565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fr-FR" sz="3200" spc="-1" strike="noStrike">
                <a:solidFill>
                  <a:srgbClr val="ebebeb"/>
                </a:solidFill>
                <a:latin typeface="Century Gothic"/>
                <a:ea typeface="DejaVu Sans"/>
              </a:rPr>
              <a:t>Comment se connecter ?</a:t>
            </a:r>
            <a:br/>
            <a:endParaRPr b="0" lang="fr-FR" sz="3200" spc="-1" strike="noStrike">
              <a:latin typeface="Arial"/>
            </a:endParaRPr>
          </a:p>
        </p:txBody>
      </p:sp>
      <p:sp>
        <p:nvSpPr>
          <p:cNvPr id="145" name="CustomShape 2"/>
          <p:cNvSpPr/>
          <p:nvPr/>
        </p:nvSpPr>
        <p:spPr>
          <a:xfrm>
            <a:off x="1224000" y="1512000"/>
            <a:ext cx="6221520" cy="455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fr-FR" sz="2400" spc="-1" strike="noStrike">
                <a:solidFill>
                  <a:srgbClr val="ffffff"/>
                </a:solidFill>
                <a:latin typeface="Century Gothic"/>
                <a:ea typeface="DejaVu Sans"/>
              </a:rPr>
              <a:t>par </a:t>
            </a:r>
            <a:r>
              <a:rPr b="0" lang="fr-FR" sz="2400" spc="-1" strike="noStrike" u="sng">
                <a:solidFill>
                  <a:srgbClr val="50b9c1"/>
                </a:solidFill>
                <a:uFillTx/>
                <a:latin typeface="Century Gothic"/>
                <a:ea typeface="DejaVu Sans"/>
              </a:rPr>
              <a:t>réseau canopé cap école inclusive </a:t>
            </a:r>
            <a:endParaRPr b="0" lang="fr-FR" sz="2400" spc="-1" strike="noStrike">
              <a:latin typeface="Arial"/>
            </a:endParaRPr>
          </a:p>
        </p:txBody>
      </p:sp>
      <p:sp>
        <p:nvSpPr>
          <p:cNvPr id="146" name="CustomShape 3"/>
          <p:cNvSpPr/>
          <p:nvPr/>
        </p:nvSpPr>
        <p:spPr>
          <a:xfrm>
            <a:off x="1008000" y="4152240"/>
            <a:ext cx="1941480" cy="455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fr-FR" sz="2400" spc="-1" strike="noStrike">
                <a:solidFill>
                  <a:srgbClr val="ffffff"/>
                </a:solidFill>
                <a:latin typeface="Century Gothic"/>
                <a:ea typeface="DejaVu Sans"/>
              </a:rPr>
              <a:t>par Éduscol</a:t>
            </a:r>
            <a:r>
              <a:rPr b="0" lang="fr-FR" sz="2400" spc="-1" strike="noStrike" u="sng">
                <a:solidFill>
                  <a:srgbClr val="50b9c1"/>
                </a:solidFill>
                <a:uFillTx/>
                <a:latin typeface="Century Gothic"/>
                <a:ea typeface="DejaVu Sans"/>
              </a:rPr>
              <a:t> </a:t>
            </a:r>
            <a:endParaRPr b="0" lang="fr-FR" sz="2400" spc="-1" strike="noStrike">
              <a:latin typeface="Arial"/>
            </a:endParaRPr>
          </a:p>
        </p:txBody>
      </p:sp>
      <p:grpSp>
        <p:nvGrpSpPr>
          <p:cNvPr id="147" name="Group 4"/>
          <p:cNvGrpSpPr/>
          <p:nvPr/>
        </p:nvGrpSpPr>
        <p:grpSpPr>
          <a:xfrm>
            <a:off x="864000" y="2039760"/>
            <a:ext cx="1870920" cy="2136240"/>
            <a:chOff x="864000" y="2039760"/>
            <a:chExt cx="1870920" cy="2136240"/>
          </a:xfrm>
        </p:grpSpPr>
        <p:sp>
          <p:nvSpPr>
            <p:cNvPr id="148" name="CustomShape 5"/>
            <p:cNvSpPr/>
            <p:nvPr/>
          </p:nvSpPr>
          <p:spPr>
            <a:xfrm>
              <a:off x="864000" y="2472120"/>
              <a:ext cx="573480" cy="64548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10800" y="0"/>
                  </a:moveTo>
                  <a:lnTo>
                    <a:pt x="21600" y="10800"/>
                  </a:lnTo>
                  <a:lnTo>
                    <a:pt x="10800" y="21600"/>
                  </a:lnTo>
                  <a:lnTo>
                    <a:pt x="0" y="108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729fc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9" name="Line 6"/>
            <p:cNvSpPr/>
            <p:nvPr/>
          </p:nvSpPr>
          <p:spPr>
            <a:xfrm flipV="1">
              <a:off x="1438920" y="2039760"/>
              <a:ext cx="1296000" cy="576000"/>
            </a:xfrm>
            <a:prstGeom prst="line">
              <a:avLst/>
            </a:prstGeom>
            <a:ln>
              <a:solidFill>
                <a:srgbClr val="3465a4"/>
              </a:solidFill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0" name="Line 7"/>
            <p:cNvSpPr/>
            <p:nvPr/>
          </p:nvSpPr>
          <p:spPr>
            <a:xfrm>
              <a:off x="1296000" y="3024000"/>
              <a:ext cx="792000" cy="1152000"/>
            </a:xfrm>
            <a:prstGeom prst="line">
              <a:avLst/>
            </a:prstGeom>
            <a:ln>
              <a:solidFill>
                <a:srgbClr val="3465a4"/>
              </a:solidFill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</p:grpSp>
      <p:pic>
        <p:nvPicPr>
          <p:cNvPr id="151" name="Image 151" descr=""/>
          <p:cNvPicPr/>
          <p:nvPr/>
        </p:nvPicPr>
        <p:blipFill>
          <a:blip r:embed="rId1"/>
          <a:srcRect l="25079" t="59980" r="26020" b="14508"/>
          <a:stretch/>
        </p:blipFill>
        <p:spPr>
          <a:xfrm>
            <a:off x="7416000" y="1296360"/>
            <a:ext cx="3309840" cy="1077480"/>
          </a:xfrm>
          <a:prstGeom prst="rect">
            <a:avLst/>
          </a:prstGeom>
          <a:ln>
            <a:noFill/>
          </a:ln>
        </p:spPr>
      </p:pic>
      <p:grpSp>
        <p:nvGrpSpPr>
          <p:cNvPr id="152" name="Group 8"/>
          <p:cNvGrpSpPr/>
          <p:nvPr/>
        </p:nvGrpSpPr>
        <p:grpSpPr>
          <a:xfrm>
            <a:off x="3240000" y="2808000"/>
            <a:ext cx="4389840" cy="3737160"/>
            <a:chOff x="3240000" y="2808000"/>
            <a:chExt cx="4389840" cy="3737160"/>
          </a:xfrm>
        </p:grpSpPr>
        <p:pic>
          <p:nvPicPr>
            <p:cNvPr id="153" name="Espace réservé du contenu 3" descr=""/>
            <p:cNvPicPr/>
            <p:nvPr/>
          </p:nvPicPr>
          <p:blipFill>
            <a:blip r:embed="rId2"/>
            <a:srcRect l="11128" t="19035" r="12492" b="24301"/>
            <a:stretch/>
          </p:blipFill>
          <p:spPr>
            <a:xfrm>
              <a:off x="3240000" y="4714560"/>
              <a:ext cx="4389840" cy="18306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4" name="Image 4" descr=""/>
            <p:cNvPicPr/>
            <p:nvPr/>
          </p:nvPicPr>
          <p:blipFill>
            <a:blip r:embed="rId3"/>
            <a:srcRect l="11424" t="19158" r="12420" b="22106"/>
            <a:stretch/>
          </p:blipFill>
          <p:spPr>
            <a:xfrm>
              <a:off x="3240000" y="2808000"/>
              <a:ext cx="4389840" cy="190440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55" name="CustomShape 9"/>
          <p:cNvSpPr/>
          <p:nvPr/>
        </p:nvSpPr>
        <p:spPr>
          <a:xfrm>
            <a:off x="4752000" y="6310080"/>
            <a:ext cx="4389840" cy="235080"/>
          </a:xfrm>
          <a:prstGeom prst="leftArrow">
            <a:avLst>
              <a:gd name="adj1" fmla="val 45000"/>
              <a:gd name="adj2" fmla="val 50000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6" name="CustomShape 10"/>
          <p:cNvSpPr/>
          <p:nvPr/>
        </p:nvSpPr>
        <p:spPr>
          <a:xfrm>
            <a:off x="9216000" y="6192000"/>
            <a:ext cx="2661840" cy="333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fr-FR" sz="1600" spc="-1" strike="noStrike">
                <a:solidFill>
                  <a:srgbClr val="ffffff"/>
                </a:solidFill>
                <a:latin typeface="Century Gothic"/>
                <a:ea typeface="DejaVu Sans"/>
              </a:rPr>
              <a:t>Accès à la plateforme  </a:t>
            </a:r>
            <a:endParaRPr b="0" lang="fr-FR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3" dur="indefinite" restart="never" nodeType="tmRoot">
          <p:childTnLst>
            <p:seq>
              <p:cTn id="34" dur="indefinite" nodeType="mainSeq">
                <p:childTnLst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nodeType="clickEffect" fill="hold" presetClass="entr" presetID="2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0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1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y-sin(pi*$)/3" tm="0">
                                          <p:val>
                                            <p:fltVal val="0.5"/>
                                          </p:val>
                                        </p:tav>
                                        <p:tav fmla="y-sin(pi*$)/3"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2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y-sin(pi*$)/9" tm="0">
                                          <p:val>
                                            <p:fltVal val="0"/>
                                          </p:val>
                                        </p:tav>
                                        <p:tav fmla="y-sin(pi*$)/9"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3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y-sin(pi*$)/27" tm="0">
                                          <p:val>
                                            <p:fltVal val="0"/>
                                          </p:val>
                                        </p:tav>
                                        <p:tav fmla="y-sin(pi*$)/27"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4" dur="164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y-sin(pi*$)/81" tm="0">
                                          <p:val>
                                            <p:fltVal val="0"/>
                                          </p:val>
                                        </p:tav>
                                        <p:tav fmla="y-sin(pi*$)/81"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7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58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9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nodeType="clickEffect" fill="hold" presetClass="entr" presetID="2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65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6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y-sin(pi*$)/3" tm="0">
                                          <p:val>
                                            <p:fltVal val="0.5"/>
                                          </p:val>
                                        </p:tav>
                                        <p:tav fmla="y-sin(pi*$)/3"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7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y-sin(pi*$)/9" tm="0">
                                          <p:val>
                                            <p:fltVal val="0"/>
                                          </p:val>
                                        </p:tav>
                                        <p:tav fmla="y-sin(pi*$)/9"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8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y-sin(pi*$)/27" tm="0">
                                          <p:val>
                                            <p:fltVal val="0"/>
                                          </p:val>
                                        </p:tav>
                                        <p:tav fmla="y-sin(pi*$)/27"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9" dur="164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y-sin(pi*$)/81" tm="0">
                                          <p:val>
                                            <p:fltVal val="0"/>
                                          </p:val>
                                        </p:tav>
                                        <p:tav fmla="y-sin(pi*$)/81"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166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166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166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166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8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nodeType="clickEffect" fill="hold" presetClass="entr" presetID="2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8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9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y-sin(pi*$)/3" tm="0">
                                          <p:val>
                                            <p:fltVal val="0.5"/>
                                          </p:val>
                                        </p:tav>
                                        <p:tav fmla="y-sin(pi*$)/3"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0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y-sin(pi*$)/9" tm="0">
                                          <p:val>
                                            <p:fltVal val="0"/>
                                          </p:val>
                                        </p:tav>
                                        <p:tav fmla="y-sin(pi*$)/9"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1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y-sin(pi*$)/27" tm="0">
                                          <p:val>
                                            <p:fltVal val="0"/>
                                          </p:val>
                                        </p:tav>
                                        <p:tav fmla="y-sin(pi*$)/27"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2" dur="164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y-sin(pi*$)/81" tm="0">
                                          <p:val>
                                            <p:fltVal val="0"/>
                                          </p:val>
                                        </p:tav>
                                        <p:tav fmla="y-sin(pi*$)/81"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05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10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15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Image 4" descr=""/>
          <p:cNvPicPr/>
          <p:nvPr/>
        </p:nvPicPr>
        <p:blipFill>
          <a:blip r:embed="rId1"/>
          <a:srcRect l="5808" t="16156" r="1209" b="4729"/>
          <a:stretch/>
        </p:blipFill>
        <p:spPr>
          <a:xfrm>
            <a:off x="360000" y="792000"/>
            <a:ext cx="7884000" cy="4965840"/>
          </a:xfrm>
          <a:prstGeom prst="rect">
            <a:avLst/>
          </a:prstGeom>
          <a:ln>
            <a:noFill/>
          </a:ln>
        </p:spPr>
      </p:pic>
      <p:sp>
        <p:nvSpPr>
          <p:cNvPr id="158" name="CustomShape 1"/>
          <p:cNvSpPr/>
          <p:nvPr/>
        </p:nvSpPr>
        <p:spPr>
          <a:xfrm>
            <a:off x="8424000" y="4847400"/>
            <a:ext cx="3869280" cy="820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ffffff"/>
                </a:solidFill>
                <a:latin typeface="Century Gothic"/>
                <a:ea typeface="DejaVu Sans"/>
              </a:rPr>
              <a:t>« </a:t>
            </a:r>
            <a:r>
              <a:rPr b="1" lang="fr-FR" sz="1800" spc="-1" strike="noStrike">
                <a:solidFill>
                  <a:srgbClr val="ffffff"/>
                </a:solidFill>
                <a:latin typeface="Century Gothic"/>
                <a:ea typeface="DejaVu Sans"/>
              </a:rPr>
              <a:t>me</a:t>
            </a:r>
            <a:r>
              <a:rPr b="0" lang="fr-FR" sz="1800" spc="-1" strike="noStrike">
                <a:solidFill>
                  <a:srgbClr val="ffffff"/>
                </a:solidFill>
                <a:latin typeface="Century Gothic"/>
                <a:ea typeface="DejaVu Sans"/>
              </a:rPr>
              <a:t> </a:t>
            </a:r>
            <a:r>
              <a:rPr b="1" lang="fr-FR" sz="1800" spc="-1" strike="noStrike">
                <a:solidFill>
                  <a:srgbClr val="ffffff"/>
                </a:solidFill>
                <a:latin typeface="Century Gothic"/>
                <a:ea typeface="DejaVu Sans"/>
              </a:rPr>
              <a:t>connecter</a:t>
            </a:r>
            <a:r>
              <a:rPr b="0" lang="fr-FR" sz="1800" spc="-1" strike="noStrike">
                <a:solidFill>
                  <a:srgbClr val="ffffff"/>
                </a:solidFill>
                <a:latin typeface="Century Gothic"/>
                <a:ea typeface="DejaVu Sans"/>
              </a:rPr>
              <a:t> »</a:t>
            </a:r>
            <a:endParaRPr b="0" lang="fr-F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i="1" lang="fr-FR" sz="1500" spc="-1" strike="noStrike">
                <a:solidFill>
                  <a:srgbClr val="ffffff"/>
                </a:solidFill>
                <a:latin typeface="Century Gothic"/>
                <a:ea typeface="DejaVu Sans"/>
              </a:rPr>
              <a:t>adresse mail professionnelle</a:t>
            </a:r>
            <a:endParaRPr b="0" lang="fr-FR" sz="15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i="1" lang="fr-FR" sz="1500" spc="-1" strike="noStrike">
                <a:solidFill>
                  <a:srgbClr val="ffffff"/>
                </a:solidFill>
                <a:latin typeface="Century Gothic"/>
                <a:ea typeface="DejaVu Sans"/>
              </a:rPr>
              <a:t>et mot de passe obligatoires</a:t>
            </a:r>
            <a:endParaRPr b="0" lang="fr-FR" sz="1500" spc="-1" strike="noStrike">
              <a:latin typeface="Arial"/>
            </a:endParaRPr>
          </a:p>
        </p:txBody>
      </p:sp>
      <p:sp>
        <p:nvSpPr>
          <p:cNvPr id="159" name="CustomShape 2"/>
          <p:cNvSpPr/>
          <p:nvPr/>
        </p:nvSpPr>
        <p:spPr>
          <a:xfrm>
            <a:off x="1470960" y="212040"/>
            <a:ext cx="194580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ffffff"/>
                </a:solidFill>
                <a:latin typeface="Arial"/>
                <a:ea typeface="DejaVu Sans"/>
              </a:rPr>
              <a:t>Connexion</a:t>
            </a:r>
            <a:endParaRPr b="0" lang="fr-FR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16" dur="indefinite" restart="never" nodeType="tmRoot">
          <p:childTnLst>
            <p:seq>
              <p:cTn id="117" dur="indefinite" nodeType="mainSeq">
                <p:childTnLst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2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3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nodeType="click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128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nodeType="click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133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CustomShape 1"/>
          <p:cNvSpPr/>
          <p:nvPr/>
        </p:nvSpPr>
        <p:spPr>
          <a:xfrm>
            <a:off x="8832600" y="2302560"/>
            <a:ext cx="2397240" cy="1369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fr-FR" sz="2800" spc="-1" strike="noStrike">
                <a:solidFill>
                  <a:srgbClr val="ffffff"/>
                </a:solidFill>
                <a:latin typeface="Century Gothic"/>
                <a:ea typeface="DejaVu Sans"/>
              </a:rPr>
              <a:t>Architecture de la plateforme</a:t>
            </a:r>
            <a:endParaRPr b="0" lang="fr-FR" sz="2800" spc="-1" strike="noStrike">
              <a:latin typeface="Arial"/>
            </a:endParaRPr>
          </a:p>
        </p:txBody>
      </p:sp>
      <p:pic>
        <p:nvPicPr>
          <p:cNvPr id="161" name="Image 126" descr=""/>
          <p:cNvPicPr/>
          <p:nvPr/>
        </p:nvPicPr>
        <p:blipFill>
          <a:blip r:embed="rId1"/>
          <a:stretch/>
        </p:blipFill>
        <p:spPr>
          <a:xfrm>
            <a:off x="576000" y="288000"/>
            <a:ext cx="7342200" cy="5936400"/>
          </a:xfrm>
          <a:prstGeom prst="rect">
            <a:avLst/>
          </a:prstGeom>
          <a:ln>
            <a:noFill/>
          </a:ln>
        </p:spPr>
      </p:pic>
      <p:grpSp>
        <p:nvGrpSpPr>
          <p:cNvPr id="162" name="Group 2"/>
          <p:cNvGrpSpPr/>
          <p:nvPr/>
        </p:nvGrpSpPr>
        <p:grpSpPr>
          <a:xfrm>
            <a:off x="0" y="0"/>
            <a:ext cx="36000" cy="36000"/>
            <a:chOff x="0" y="0"/>
            <a:chExt cx="36000" cy="36000"/>
          </a:xfrm>
        </p:grpSpPr>
      </p:grpSp>
      <p:grpSp>
        <p:nvGrpSpPr>
          <p:cNvPr id="163" name="Group 3"/>
          <p:cNvGrpSpPr/>
          <p:nvPr/>
        </p:nvGrpSpPr>
        <p:grpSpPr>
          <a:xfrm>
            <a:off x="0" y="0"/>
            <a:ext cx="36000" cy="36000"/>
            <a:chOff x="0" y="0"/>
            <a:chExt cx="36000" cy="36000"/>
          </a:xfrm>
        </p:grpSpPr>
      </p:grpSp>
      <p:grpSp>
        <p:nvGrpSpPr>
          <p:cNvPr id="164" name="Group 4"/>
          <p:cNvGrpSpPr/>
          <p:nvPr/>
        </p:nvGrpSpPr>
        <p:grpSpPr>
          <a:xfrm>
            <a:off x="8856000" y="4752000"/>
            <a:ext cx="2358720" cy="1469520"/>
            <a:chOff x="8856000" y="4752000"/>
            <a:chExt cx="2358720" cy="1469520"/>
          </a:xfrm>
        </p:grpSpPr>
        <p:sp>
          <p:nvSpPr>
            <p:cNvPr id="165" name="CustomShape 5"/>
            <p:cNvSpPr/>
            <p:nvPr/>
          </p:nvSpPr>
          <p:spPr>
            <a:xfrm>
              <a:off x="8856000" y="4752000"/>
              <a:ext cx="2358720" cy="1469520"/>
            </a:xfrm>
            <a:prstGeom prst="roundRect">
              <a:avLst>
                <a:gd name="adj" fmla="val 16667"/>
              </a:avLst>
            </a:prstGeom>
            <a:ln>
              <a:round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endParaRPr b="0" lang="fr-FR" sz="18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b="0" lang="fr-FR" sz="2400" spc="-1" strike="noStrike">
                  <a:solidFill>
                    <a:srgbClr val="ffffff"/>
                  </a:solidFill>
                  <a:latin typeface="Century Gothic"/>
                  <a:ea typeface="DejaVu Sans"/>
                </a:rPr>
                <a:t>4 onglets à repérer</a:t>
              </a:r>
              <a:endParaRPr b="0" lang="fr-FR" sz="24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endParaRPr b="0" lang="fr-FR" sz="2400" spc="-1" strike="noStrike">
                <a:latin typeface="Arial"/>
              </a:endParaRPr>
            </a:p>
          </p:txBody>
        </p:sp>
        <p:sp>
          <p:nvSpPr>
            <p:cNvPr id="166" name="CustomShape 6"/>
            <p:cNvSpPr/>
            <p:nvPr/>
          </p:nvSpPr>
          <p:spPr>
            <a:xfrm>
              <a:off x="9000000" y="5429520"/>
              <a:ext cx="335160" cy="328320"/>
            </a:xfrm>
            <a:prstGeom prst="flowChartConnector">
              <a:avLst/>
            </a:prstGeom>
            <a:ln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167" name="CustomShape 7"/>
          <p:cNvSpPr/>
          <p:nvPr/>
        </p:nvSpPr>
        <p:spPr>
          <a:xfrm>
            <a:off x="8712000" y="432000"/>
            <a:ext cx="194580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ffffff"/>
                </a:solidFill>
                <a:latin typeface="Arial"/>
                <a:ea typeface="DejaVu Sans"/>
              </a:rPr>
              <a:t>Page d’accueil</a:t>
            </a:r>
            <a:endParaRPr b="0" lang="fr-FR" sz="1800" spc="-1" strike="noStrike">
              <a:latin typeface="Arial"/>
            </a:endParaRPr>
          </a:p>
        </p:txBody>
      </p:sp>
      <p:grpSp>
        <p:nvGrpSpPr>
          <p:cNvPr id="168" name="Group 8"/>
          <p:cNvGrpSpPr/>
          <p:nvPr/>
        </p:nvGrpSpPr>
        <p:grpSpPr>
          <a:xfrm>
            <a:off x="3453840" y="2036520"/>
            <a:ext cx="5739480" cy="3538440"/>
            <a:chOff x="3453840" y="2036520"/>
            <a:chExt cx="5739480" cy="3538440"/>
          </a:xfrm>
        </p:grpSpPr>
        <p:grpSp>
          <p:nvGrpSpPr>
            <p:cNvPr id="169" name="Group 9"/>
            <p:cNvGrpSpPr/>
            <p:nvPr/>
          </p:nvGrpSpPr>
          <p:grpSpPr>
            <a:xfrm>
              <a:off x="4245120" y="2036520"/>
              <a:ext cx="4948200" cy="3538440"/>
              <a:chOff x="4245120" y="2036520"/>
              <a:chExt cx="4948200" cy="3538440"/>
            </a:xfrm>
          </p:grpSpPr>
          <p:sp>
            <p:nvSpPr>
              <p:cNvPr id="170" name="CustomShape 10"/>
              <p:cNvSpPr/>
              <p:nvPr/>
            </p:nvSpPr>
            <p:spPr>
              <a:xfrm flipH="1" flipV="1">
                <a:off x="5324760" y="2121840"/>
                <a:ext cx="3759840" cy="3347280"/>
              </a:xfrm>
              <a:custGeom>
                <a:avLst/>
                <a:gdLst/>
                <a:ah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38160">
                <a:solidFill>
                  <a:srgbClr val="b0100e"/>
                </a:solidFill>
                <a:round/>
                <a:tailEnd len="med" type="triangle" w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171" name="CustomShape 11"/>
              <p:cNvSpPr/>
              <p:nvPr/>
            </p:nvSpPr>
            <p:spPr>
              <a:xfrm flipH="1" flipV="1">
                <a:off x="4244760" y="2086560"/>
                <a:ext cx="4839840" cy="3382560"/>
              </a:xfrm>
              <a:custGeom>
                <a:avLst/>
                <a:gdLst/>
                <a:ah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38160">
                <a:solidFill>
                  <a:srgbClr val="b0100e"/>
                </a:solidFill>
                <a:round/>
                <a:tailEnd len="med" type="triangle" w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172" name="CustomShape 12"/>
              <p:cNvSpPr/>
              <p:nvPr/>
            </p:nvSpPr>
            <p:spPr>
              <a:xfrm flipH="1" flipV="1">
                <a:off x="6055200" y="2036160"/>
                <a:ext cx="3137760" cy="3538440"/>
              </a:xfrm>
              <a:custGeom>
                <a:avLst/>
                <a:gdLst/>
                <a:ah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38160">
                <a:solidFill>
                  <a:srgbClr val="b0100e"/>
                </a:solidFill>
                <a:round/>
                <a:tailEnd len="med" type="triangle" w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/>
            </p:style>
          </p:sp>
        </p:grpSp>
        <p:sp>
          <p:nvSpPr>
            <p:cNvPr id="173" name="CustomShape 13"/>
            <p:cNvSpPr/>
            <p:nvPr/>
          </p:nvSpPr>
          <p:spPr>
            <a:xfrm flipH="1" flipV="1">
              <a:off x="3453120" y="2086560"/>
              <a:ext cx="5707080" cy="348840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38160">
              <a:solidFill>
                <a:srgbClr val="b0100e"/>
              </a:solidFill>
              <a:round/>
              <a:tailEnd len="med" type="triangle" w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174" name="Line 14"/>
          <p:cNvSpPr/>
          <p:nvPr/>
        </p:nvSpPr>
        <p:spPr>
          <a:xfrm>
            <a:off x="10008000" y="3816000"/>
            <a:ext cx="0" cy="1080000"/>
          </a:xfrm>
          <a:prstGeom prst="line">
            <a:avLst/>
          </a:prstGeom>
          <a:ln cap="rnd" w="72000">
            <a:solidFill>
              <a:srgbClr val="bf0041"/>
            </a:solidFill>
            <a:custDash>
              <a:ds d="127000" sp="63000"/>
              <a:ds d="127000" sp="63000"/>
              <a:ds d="127000" sp="63000"/>
              <a:ds d="25000" sp="63000"/>
              <a:ds d="25000" sp="63000"/>
            </a:custDash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grpSp>
        <p:nvGrpSpPr>
          <p:cNvPr id="175" name="Group 15"/>
          <p:cNvGrpSpPr/>
          <p:nvPr/>
        </p:nvGrpSpPr>
        <p:grpSpPr>
          <a:xfrm>
            <a:off x="0" y="0"/>
            <a:ext cx="36000" cy="36000"/>
            <a:chOff x="0" y="0"/>
            <a:chExt cx="36000" cy="36000"/>
          </a:xfrm>
        </p:grpSpPr>
        <p:grpSp>
          <p:nvGrpSpPr>
            <p:cNvPr id="176" name="Group 16"/>
            <p:cNvGrpSpPr/>
            <p:nvPr/>
          </p:nvGrpSpPr>
          <p:grpSpPr>
            <a:xfrm>
              <a:off x="0" y="0"/>
              <a:ext cx="36000" cy="36000"/>
              <a:chOff x="0" y="0"/>
              <a:chExt cx="36000" cy="36000"/>
            </a:xfrm>
          </p:grpSpPr>
          <p:grpSp>
            <p:nvGrpSpPr>
              <p:cNvPr id="177" name="Group 17"/>
              <p:cNvGrpSpPr/>
              <p:nvPr/>
            </p:nvGrpSpPr>
            <p:grpSpPr>
              <a:xfrm>
                <a:off x="0" y="0"/>
                <a:ext cx="36000" cy="36000"/>
                <a:chOff x="0" y="0"/>
                <a:chExt cx="36000" cy="36000"/>
              </a:xfrm>
            </p:grpSpPr>
            <p:grpSp>
              <p:nvGrpSpPr>
                <p:cNvPr id="178" name="Group 18"/>
                <p:cNvGrpSpPr/>
                <p:nvPr/>
              </p:nvGrpSpPr>
              <p:grpSpPr>
                <a:xfrm>
                  <a:off x="0" y="0"/>
                  <a:ext cx="36000" cy="36000"/>
                  <a:chOff x="0" y="0"/>
                  <a:chExt cx="36000" cy="36000"/>
                </a:xfrm>
              </p:grpSpPr>
              <p:grpSp>
                <p:nvGrpSpPr>
                  <p:cNvPr id="179" name="Group 19"/>
                  <p:cNvGrpSpPr/>
                  <p:nvPr/>
                </p:nvGrpSpPr>
                <p:grpSpPr>
                  <a:xfrm>
                    <a:off x="0" y="0"/>
                    <a:ext cx="36000" cy="36000"/>
                    <a:chOff x="0" y="0"/>
                    <a:chExt cx="36000" cy="36000"/>
                  </a:xfrm>
                </p:grpSpPr>
              </p:grpSp>
            </p:grpSp>
          </p:grpSp>
        </p:grpSp>
      </p:grpSp>
      <p:grpSp>
        <p:nvGrpSpPr>
          <p:cNvPr id="180" name="Group 20"/>
          <p:cNvGrpSpPr/>
          <p:nvPr/>
        </p:nvGrpSpPr>
        <p:grpSpPr>
          <a:xfrm>
            <a:off x="3128400" y="1805040"/>
            <a:ext cx="2820240" cy="293040"/>
            <a:chOff x="3128400" y="1805040"/>
            <a:chExt cx="2820240" cy="293040"/>
          </a:xfrm>
        </p:grpSpPr>
        <p:grpSp>
          <p:nvGrpSpPr>
            <p:cNvPr id="181" name="Group 21"/>
            <p:cNvGrpSpPr/>
            <p:nvPr/>
          </p:nvGrpSpPr>
          <p:grpSpPr>
            <a:xfrm>
              <a:off x="3128400" y="1805040"/>
              <a:ext cx="2070720" cy="293040"/>
              <a:chOff x="3128400" y="1805040"/>
              <a:chExt cx="2070720" cy="293040"/>
            </a:xfrm>
          </p:grpSpPr>
          <p:grpSp>
            <p:nvGrpSpPr>
              <p:cNvPr id="182" name="Group 22"/>
              <p:cNvGrpSpPr/>
              <p:nvPr/>
            </p:nvGrpSpPr>
            <p:grpSpPr>
              <a:xfrm>
                <a:off x="3128400" y="1805040"/>
                <a:ext cx="948240" cy="281520"/>
                <a:chOff x="3128400" y="1805040"/>
                <a:chExt cx="948240" cy="281520"/>
              </a:xfrm>
            </p:grpSpPr>
            <p:sp>
              <p:nvSpPr>
                <p:cNvPr id="183" name="CustomShape 23"/>
                <p:cNvSpPr/>
                <p:nvPr/>
              </p:nvSpPr>
              <p:spPr>
                <a:xfrm>
                  <a:off x="3822480" y="1805040"/>
                  <a:ext cx="254160" cy="273240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c000"/>
                </a:solidFill>
                <a:ln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  <p:txBody>
                <a:bodyPr lIns="90000" rIns="90000" tIns="45000" bIns="45000" anchor="ctr">
                  <a:noAutofit/>
                </a:bodyPr>
                <a:p>
                  <a:pPr algn="ctr">
                    <a:lnSpc>
                      <a:spcPct val="100000"/>
                    </a:lnSpc>
                  </a:pPr>
                  <a:r>
                    <a:rPr b="0" lang="fr-FR" sz="1800" spc="-1" strike="noStrike">
                      <a:solidFill>
                        <a:srgbClr val="ffffff"/>
                      </a:solidFill>
                      <a:latin typeface="Century Gothic"/>
                      <a:ea typeface="DejaVu Sans"/>
                    </a:rPr>
                    <a:t>2</a:t>
                  </a:r>
                  <a:endParaRPr b="0" lang="fr-FR" sz="1800" spc="-1" strike="noStrike">
                    <a:latin typeface="Arial"/>
                  </a:endParaRPr>
                </a:p>
              </p:txBody>
            </p:sp>
            <p:sp>
              <p:nvSpPr>
                <p:cNvPr id="184" name="CustomShape 24"/>
                <p:cNvSpPr/>
                <p:nvPr/>
              </p:nvSpPr>
              <p:spPr>
                <a:xfrm>
                  <a:off x="3128400" y="1813320"/>
                  <a:ext cx="254160" cy="273240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c000"/>
                </a:solidFill>
                <a:ln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  <p:txBody>
                <a:bodyPr lIns="90000" rIns="90000" tIns="45000" bIns="45000" anchor="ctr">
                  <a:noAutofit/>
                </a:bodyPr>
                <a:p>
                  <a:pPr algn="ctr">
                    <a:lnSpc>
                      <a:spcPct val="100000"/>
                    </a:lnSpc>
                  </a:pPr>
                  <a:r>
                    <a:rPr b="0" lang="fr-FR" sz="1800" spc="-1" strike="noStrike">
                      <a:solidFill>
                        <a:srgbClr val="ffffff"/>
                      </a:solidFill>
                      <a:latin typeface="Century Gothic"/>
                      <a:ea typeface="DejaVu Sans"/>
                    </a:rPr>
                    <a:t>1</a:t>
                  </a:r>
                  <a:endParaRPr b="0" lang="fr-FR" sz="1800" spc="-1" strike="noStrike">
                    <a:latin typeface="Arial"/>
                  </a:endParaRPr>
                </a:p>
              </p:txBody>
            </p:sp>
          </p:grpSp>
          <p:sp>
            <p:nvSpPr>
              <p:cNvPr id="185" name="CustomShape 25"/>
              <p:cNvSpPr/>
              <p:nvPr/>
            </p:nvSpPr>
            <p:spPr>
              <a:xfrm>
                <a:off x="4944960" y="1824840"/>
                <a:ext cx="254160" cy="273240"/>
              </a:xfrm>
              <a:prstGeom prst="roundRect">
                <a:avLst>
                  <a:gd name="adj" fmla="val 16667"/>
                </a:avLst>
              </a:prstGeom>
              <a:solidFill>
                <a:srgbClr val="ffc000"/>
              </a:solidFill>
              <a:ln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>
                  <a:lnSpc>
                    <a:spcPct val="100000"/>
                  </a:lnSpc>
                </a:pPr>
                <a:r>
                  <a:rPr b="0" lang="fr-FR" sz="1800" spc="-1" strike="noStrike">
                    <a:solidFill>
                      <a:srgbClr val="ffffff"/>
                    </a:solidFill>
                    <a:latin typeface="Century Gothic"/>
                    <a:ea typeface="DejaVu Sans"/>
                  </a:rPr>
                  <a:t>3</a:t>
                </a:r>
                <a:endParaRPr b="0" lang="fr-FR" sz="1800" spc="-1" strike="noStrike">
                  <a:latin typeface="Arial"/>
                </a:endParaRPr>
              </a:p>
            </p:txBody>
          </p:sp>
        </p:grpSp>
        <p:sp>
          <p:nvSpPr>
            <p:cNvPr id="186" name="CustomShape 26"/>
            <p:cNvSpPr/>
            <p:nvPr/>
          </p:nvSpPr>
          <p:spPr>
            <a:xfrm>
              <a:off x="5694480" y="1813320"/>
              <a:ext cx="254160" cy="273240"/>
            </a:xfrm>
            <a:prstGeom prst="roundRect">
              <a:avLst>
                <a:gd name="adj" fmla="val 16667"/>
              </a:avLst>
            </a:prstGeom>
            <a:solidFill>
              <a:srgbClr val="ffc000"/>
            </a:solidFill>
            <a:ln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fr-FR" sz="1800" spc="-1" strike="noStrike">
                  <a:solidFill>
                    <a:srgbClr val="ffffff"/>
                  </a:solidFill>
                  <a:latin typeface="Century Gothic"/>
                  <a:ea typeface="DejaVu Sans"/>
                </a:rPr>
                <a:t>4</a:t>
              </a:r>
              <a:endParaRPr b="0" lang="fr-FR" sz="1800" spc="-1" strike="noStrike"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34" dur="indefinite" restart="never" nodeType="tmRoot">
          <p:childTnLst>
            <p:seq>
              <p:cTn id="135" dur="indefinite" nodeType="mainSeq">
                <p:childTnLst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40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41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2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47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8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53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62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63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4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69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0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5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6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CustomShape 1"/>
          <p:cNvSpPr/>
          <p:nvPr/>
        </p:nvSpPr>
        <p:spPr>
          <a:xfrm>
            <a:off x="10475280" y="3191400"/>
            <a:ext cx="1761840" cy="1306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i="1" lang="fr-FR" sz="1600" spc="-1" strike="noStrike">
                <a:solidFill>
                  <a:srgbClr val="ffffff"/>
                </a:solidFill>
                <a:latin typeface="Century Gothic"/>
                <a:ea typeface="DejaVu Sans"/>
              </a:rPr>
              <a:t>Indiquer premier ou second degré pour lancer l’observation</a:t>
            </a:r>
            <a:endParaRPr b="0" lang="fr-FR" sz="1600" spc="-1" strike="noStrike">
              <a:latin typeface="Arial"/>
            </a:endParaRPr>
          </a:p>
        </p:txBody>
      </p:sp>
      <p:grpSp>
        <p:nvGrpSpPr>
          <p:cNvPr id="188" name="Group 2"/>
          <p:cNvGrpSpPr/>
          <p:nvPr/>
        </p:nvGrpSpPr>
        <p:grpSpPr>
          <a:xfrm>
            <a:off x="502920" y="861120"/>
            <a:ext cx="9763200" cy="5487480"/>
            <a:chOff x="502920" y="861120"/>
            <a:chExt cx="9763200" cy="5487480"/>
          </a:xfrm>
        </p:grpSpPr>
        <p:pic>
          <p:nvPicPr>
            <p:cNvPr id="189" name="Espace réservé du contenu 5" descr=""/>
            <p:cNvPicPr/>
            <p:nvPr/>
          </p:nvPicPr>
          <p:blipFill>
            <a:blip r:embed="rId1"/>
            <a:stretch/>
          </p:blipFill>
          <p:spPr>
            <a:xfrm>
              <a:off x="502920" y="861120"/>
              <a:ext cx="9763200" cy="5487480"/>
            </a:xfrm>
            <a:prstGeom prst="rect">
              <a:avLst/>
            </a:prstGeom>
            <a:ln>
              <a:noFill/>
            </a:ln>
          </p:spPr>
        </p:pic>
        <p:sp>
          <p:nvSpPr>
            <p:cNvPr id="190" name="CustomShape 3"/>
            <p:cNvSpPr/>
            <p:nvPr/>
          </p:nvSpPr>
          <p:spPr>
            <a:xfrm>
              <a:off x="2489040" y="2012040"/>
              <a:ext cx="254160" cy="273240"/>
            </a:xfrm>
            <a:prstGeom prst="roundRect">
              <a:avLst>
                <a:gd name="adj" fmla="val 16667"/>
              </a:avLst>
            </a:prstGeom>
            <a:solidFill>
              <a:srgbClr val="ffc000"/>
            </a:solidFill>
            <a:ln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fr-FR" sz="1800" spc="-1" strike="noStrike">
                  <a:solidFill>
                    <a:srgbClr val="ffffff"/>
                  </a:solidFill>
                  <a:latin typeface="Century Gothic"/>
                  <a:ea typeface="DejaVu Sans"/>
                </a:rPr>
                <a:t>1</a:t>
              </a:r>
              <a:endParaRPr b="0" lang="fr-FR" sz="1800" spc="-1" strike="noStrike">
                <a:latin typeface="Arial"/>
              </a:endParaRPr>
            </a:p>
          </p:txBody>
        </p:sp>
      </p:grpSp>
      <p:sp>
        <p:nvSpPr>
          <p:cNvPr id="191" name="CustomShape 4"/>
          <p:cNvSpPr/>
          <p:nvPr/>
        </p:nvSpPr>
        <p:spPr>
          <a:xfrm>
            <a:off x="1062360" y="239400"/>
            <a:ext cx="931392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fr-FR" sz="1800" spc="-1" strike="noStrike">
                <a:solidFill>
                  <a:srgbClr val="ffffff"/>
                </a:solidFill>
                <a:latin typeface="Century Gothic"/>
                <a:ea typeface="DejaVu Sans"/>
              </a:rPr>
              <a:t>OBSERVER</a:t>
            </a:r>
            <a:r>
              <a:rPr b="0" lang="fr-FR" sz="1800" spc="-1" strike="noStrike">
                <a:solidFill>
                  <a:srgbClr val="ffffff"/>
                </a:solidFill>
                <a:latin typeface="Century Gothic"/>
                <a:ea typeface="DejaVu Sans"/>
              </a:rPr>
              <a:t> : </a:t>
            </a:r>
            <a:r>
              <a:rPr b="0" i="1" lang="fr-FR" sz="1800" spc="-1" strike="noStrike">
                <a:solidFill>
                  <a:srgbClr val="ffffff"/>
                </a:solidFill>
                <a:latin typeface="Century Gothic"/>
                <a:ea typeface="DejaVu Sans"/>
              </a:rPr>
              <a:t>pour accéder aux grilles permettant de cibler les difficultés des élèves</a:t>
            </a:r>
            <a:r>
              <a:rPr b="0" lang="fr-FR" sz="1800" spc="-1" strike="noStrike">
                <a:solidFill>
                  <a:srgbClr val="ffffff"/>
                </a:solidFill>
                <a:latin typeface="Century Gothic"/>
                <a:ea typeface="DejaVu Sans"/>
              </a:rPr>
              <a:t> </a:t>
            </a:r>
            <a:endParaRPr b="0" lang="fr-FR" sz="1800" spc="-1" strike="noStrike">
              <a:latin typeface="Arial"/>
            </a:endParaRPr>
          </a:p>
        </p:txBody>
      </p:sp>
      <p:grpSp>
        <p:nvGrpSpPr>
          <p:cNvPr id="192" name="Group 5"/>
          <p:cNvGrpSpPr/>
          <p:nvPr/>
        </p:nvGrpSpPr>
        <p:grpSpPr>
          <a:xfrm>
            <a:off x="5211720" y="3477960"/>
            <a:ext cx="5052600" cy="1811880"/>
            <a:chOff x="5211720" y="3477960"/>
            <a:chExt cx="5052600" cy="1811880"/>
          </a:xfrm>
        </p:grpSpPr>
        <p:sp>
          <p:nvSpPr>
            <p:cNvPr id="193" name="CustomShape 6"/>
            <p:cNvSpPr/>
            <p:nvPr/>
          </p:nvSpPr>
          <p:spPr>
            <a:xfrm flipH="1">
              <a:off x="6502320" y="3477960"/>
              <a:ext cx="3761640" cy="181188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19080">
              <a:solidFill>
                <a:srgbClr val="e95f0c"/>
              </a:solidFill>
              <a:round/>
              <a:tailEnd len="med" type="triangle" w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/>
          </p:style>
        </p:sp>
        <p:sp>
          <p:nvSpPr>
            <p:cNvPr id="194" name="CustomShape 7"/>
            <p:cNvSpPr/>
            <p:nvPr/>
          </p:nvSpPr>
          <p:spPr>
            <a:xfrm flipH="1">
              <a:off x="5211360" y="3477960"/>
              <a:ext cx="5052600" cy="171756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19080">
              <a:solidFill>
                <a:srgbClr val="e95f0c"/>
              </a:solidFill>
              <a:round/>
              <a:tailEnd len="med" type="triangle" w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/>
          </p:style>
        </p:sp>
      </p:grpSp>
      <p:grpSp>
        <p:nvGrpSpPr>
          <p:cNvPr id="195" name="Group 8"/>
          <p:cNvGrpSpPr/>
          <p:nvPr/>
        </p:nvGrpSpPr>
        <p:grpSpPr>
          <a:xfrm>
            <a:off x="2342160" y="3831840"/>
            <a:ext cx="5004720" cy="551160"/>
            <a:chOff x="2342160" y="3831840"/>
            <a:chExt cx="5004720" cy="551160"/>
          </a:xfrm>
        </p:grpSpPr>
        <p:pic>
          <p:nvPicPr>
            <p:cNvPr id="196" name="Graphique 11" descr=""/>
            <p:cNvPicPr/>
            <p:nvPr/>
          </p:nvPicPr>
          <p:blipFill>
            <a:blip r:embed="rId2"/>
            <a:stretch/>
          </p:blipFill>
          <p:spPr>
            <a:xfrm>
              <a:off x="4603680" y="3831840"/>
              <a:ext cx="504000" cy="5040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7" name="Graphique 13" descr=""/>
            <p:cNvPicPr/>
            <p:nvPr/>
          </p:nvPicPr>
          <p:blipFill>
            <a:blip r:embed="rId3"/>
            <a:stretch/>
          </p:blipFill>
          <p:spPr>
            <a:xfrm>
              <a:off x="6842880" y="3831840"/>
              <a:ext cx="504000" cy="5040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8" name="Graphique 17" descr=""/>
            <p:cNvPicPr/>
            <p:nvPr/>
          </p:nvPicPr>
          <p:blipFill>
            <a:blip r:embed="rId4"/>
            <a:stretch/>
          </p:blipFill>
          <p:spPr>
            <a:xfrm>
              <a:off x="2342160" y="3835080"/>
              <a:ext cx="547920" cy="547920"/>
            </a:xfrm>
            <a:prstGeom prst="rect">
              <a:avLst/>
            </a:prstGeom>
            <a:ln>
              <a:noFill/>
            </a:ln>
          </p:spPr>
        </p:pic>
      </p:grp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77" dur="indefinite" restart="never" nodeType="tmRoot">
          <p:childTnLst>
            <p:seq>
              <p:cTn id="178" dur="indefinite" nodeType="mainSeq">
                <p:childTnLst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3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4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nodeType="clickEffect" fill="hold" presetClass="entr" presetID="5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across)" transition="in">
                                      <p:cBhvr additive="repl">
                                        <p:cTn id="189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nodeType="clickEffect" fill="hold" presetClass="entr" presetID="3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94" dur="8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95" dur="8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-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6" dur="8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7" dur="8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nodeType="clickEffect" fill="hold" presetClass="entr" presetID="55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04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5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206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1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12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CustomShape 1"/>
          <p:cNvSpPr/>
          <p:nvPr/>
        </p:nvSpPr>
        <p:spPr>
          <a:xfrm>
            <a:off x="655200" y="1740240"/>
            <a:ext cx="10512000" cy="1647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>
              <a:lnSpc>
                <a:spcPct val="100000"/>
              </a:lnSpc>
            </a:pPr>
            <a:r>
              <a:rPr b="0" lang="fr-FR" sz="4200" spc="-1" strike="noStrike" u="sng">
                <a:solidFill>
                  <a:srgbClr val="ebebeb"/>
                </a:solidFill>
                <a:uFillTx/>
                <a:latin typeface="Century Gothic"/>
                <a:ea typeface="DejaVu Sans"/>
              </a:rPr>
              <a:t>OBSERVER : </a:t>
            </a:r>
            <a:r>
              <a:rPr b="1" lang="fr-FR" sz="2200" spc="-1" strike="noStrike">
                <a:solidFill>
                  <a:srgbClr val="ebebeb"/>
                </a:solidFill>
                <a:latin typeface="Century Gothic"/>
                <a:ea typeface="DejaVu Sans"/>
              </a:rPr>
              <a:t>Observer les besoins de l'élève</a:t>
            </a:r>
            <a:br/>
            <a:r>
              <a:rPr b="0" lang="fr-FR" sz="2200" spc="-1" strike="noStrike">
                <a:solidFill>
                  <a:srgbClr val="ebebeb"/>
                </a:solidFill>
                <a:latin typeface="Century Gothic"/>
                <a:ea typeface="DejaVu Sans"/>
              </a:rPr>
              <a:t>avoir une vision fine des besoins de l’élève pour y répondre au mieux </a:t>
            </a:r>
            <a:endParaRPr b="0" lang="fr-FR" sz="2200" spc="-1" strike="noStrike">
              <a:latin typeface="Arial"/>
            </a:endParaRPr>
          </a:p>
        </p:txBody>
      </p:sp>
      <p:sp>
        <p:nvSpPr>
          <p:cNvPr id="200" name="CustomShape 2"/>
          <p:cNvSpPr/>
          <p:nvPr/>
        </p:nvSpPr>
        <p:spPr>
          <a:xfrm>
            <a:off x="403560" y="3322800"/>
            <a:ext cx="10959480" cy="3450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0" i="1" lang="fr-FR" sz="2400" spc="-1" strike="noStrike">
                <a:solidFill>
                  <a:srgbClr val="ffffff"/>
                </a:solidFill>
                <a:latin typeface="Century Gothic"/>
                <a:ea typeface="DejaVu Sans"/>
              </a:rPr>
              <a:t>Reprise des 5 domaines du SCCCC pour observer les besoins des élèves :</a:t>
            </a:r>
            <a:endParaRPr b="0" lang="fr-FR" sz="2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0" lang="fr-FR" sz="2000" spc="-1" strike="noStrike">
                <a:solidFill>
                  <a:srgbClr val="50b9c1"/>
                </a:solidFill>
                <a:latin typeface="Century Gothic"/>
                <a:ea typeface="DejaVu Sans"/>
              </a:rPr>
              <a:t>- Les langages pour penser et communiquer</a:t>
            </a: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0" lang="fr-FR" sz="2000" spc="-1" strike="noStrike">
                <a:solidFill>
                  <a:srgbClr val="50b9c1"/>
                </a:solidFill>
                <a:latin typeface="Century Gothic"/>
                <a:ea typeface="DejaVu Sans"/>
              </a:rPr>
              <a:t>- Les méthodes et outils pour apprendre</a:t>
            </a: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0" lang="fr-FR" sz="2000" spc="-1" strike="noStrike">
                <a:solidFill>
                  <a:srgbClr val="50b9c1"/>
                </a:solidFill>
                <a:latin typeface="Century Gothic"/>
                <a:ea typeface="DejaVu Sans"/>
              </a:rPr>
              <a:t>- La formation de la personne et du citoyen</a:t>
            </a: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0" lang="fr-FR" sz="2000" spc="-1" strike="noStrike">
                <a:solidFill>
                  <a:srgbClr val="50b9c1"/>
                </a:solidFill>
                <a:latin typeface="Century Gothic"/>
                <a:ea typeface="DejaVu Sans"/>
              </a:rPr>
              <a:t>- Les systèmes naturels et les systèmes techniques</a:t>
            </a: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0" lang="fr-FR" sz="2000" spc="-1" strike="noStrike">
                <a:solidFill>
                  <a:srgbClr val="50b9c1"/>
                </a:solidFill>
                <a:latin typeface="Century Gothic"/>
                <a:ea typeface="DejaVu Sans"/>
              </a:rPr>
              <a:t>- Les représentations du monde et l’activité humaine</a:t>
            </a: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b="0" lang="fr-FR" sz="2000" spc="-1" strike="noStrike">
              <a:latin typeface="Arial"/>
            </a:endParaRPr>
          </a:p>
        </p:txBody>
      </p:sp>
      <p:grpSp>
        <p:nvGrpSpPr>
          <p:cNvPr id="201" name="Group 3"/>
          <p:cNvGrpSpPr/>
          <p:nvPr/>
        </p:nvGrpSpPr>
        <p:grpSpPr>
          <a:xfrm>
            <a:off x="1146240" y="204840"/>
            <a:ext cx="8997480" cy="1244160"/>
            <a:chOff x="1146240" y="204840"/>
            <a:chExt cx="8997480" cy="1244160"/>
          </a:xfrm>
        </p:grpSpPr>
        <p:pic>
          <p:nvPicPr>
            <p:cNvPr id="202" name="Image 3" descr=""/>
            <p:cNvPicPr/>
            <p:nvPr/>
          </p:nvPicPr>
          <p:blipFill>
            <a:blip r:embed="rId1"/>
            <a:stretch/>
          </p:blipFill>
          <p:spPr>
            <a:xfrm>
              <a:off x="1146240" y="204840"/>
              <a:ext cx="8997480" cy="1244160"/>
            </a:xfrm>
            <a:prstGeom prst="rect">
              <a:avLst/>
            </a:prstGeom>
            <a:ln>
              <a:noFill/>
            </a:ln>
          </p:spPr>
        </p:pic>
        <p:sp>
          <p:nvSpPr>
            <p:cNvPr id="203" name="CustomShape 4"/>
            <p:cNvSpPr/>
            <p:nvPr/>
          </p:nvSpPr>
          <p:spPr>
            <a:xfrm>
              <a:off x="2990160" y="1057320"/>
              <a:ext cx="254160" cy="273240"/>
            </a:xfrm>
            <a:prstGeom prst="roundRect">
              <a:avLst>
                <a:gd name="adj" fmla="val 16667"/>
              </a:avLst>
            </a:prstGeom>
            <a:solidFill>
              <a:srgbClr val="ffc000"/>
            </a:solidFill>
            <a:ln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fr-FR" sz="1800" spc="-1" strike="noStrike">
                  <a:solidFill>
                    <a:srgbClr val="ffffff"/>
                  </a:solidFill>
                  <a:latin typeface="Century Gothic"/>
                  <a:ea typeface="DejaVu Sans"/>
                </a:rPr>
                <a:t>1</a:t>
              </a:r>
              <a:endParaRPr b="0" lang="fr-FR" sz="1800" spc="-1" strike="noStrike">
                <a:latin typeface="Arial"/>
              </a:endParaRPr>
            </a:p>
          </p:txBody>
        </p:sp>
      </p:grpSp>
      <p:sp>
        <p:nvSpPr>
          <p:cNvPr id="204" name="CustomShape 5"/>
          <p:cNvSpPr/>
          <p:nvPr/>
        </p:nvSpPr>
        <p:spPr>
          <a:xfrm>
            <a:off x="6054120" y="3837960"/>
            <a:ext cx="430200" cy="286200"/>
          </a:xfrm>
          <a:custGeom>
            <a:avLst/>
            <a:gdLst/>
            <a:ahLst/>
            <a:rect l="l" t="t" r="r" b="b"/>
            <a:pathLst>
              <a:path w="21617" h="23506">
                <a:moveTo>
                  <a:pt x="3822" y="20239"/>
                </a:moveTo>
                <a:cubicBezTo>
                  <a:pt x="5451" y="20418"/>
                  <a:pt x="7281" y="21646"/>
                  <a:pt x="8714" y="20776"/>
                </a:cubicBezTo>
                <a:cubicBezTo>
                  <a:pt x="8865" y="20686"/>
                  <a:pt x="8964" y="20455"/>
                  <a:pt x="9019" y="20239"/>
                </a:cubicBezTo>
                <a:cubicBezTo>
                  <a:pt x="9071" y="20036"/>
                  <a:pt x="9053" y="19804"/>
                  <a:pt x="9019" y="19597"/>
                </a:cubicBezTo>
                <a:cubicBezTo>
                  <a:pt x="8966" y="19288"/>
                  <a:pt x="8781" y="19048"/>
                  <a:pt x="8714" y="18743"/>
                </a:cubicBezTo>
                <a:cubicBezTo>
                  <a:pt x="8601" y="18227"/>
                  <a:pt x="8526" y="17674"/>
                  <a:pt x="8560" y="17138"/>
                </a:cubicBezTo>
                <a:cubicBezTo>
                  <a:pt x="8584" y="16800"/>
                  <a:pt x="8662" y="16459"/>
                  <a:pt x="8790" y="16170"/>
                </a:cubicBezTo>
                <a:cubicBezTo>
                  <a:pt x="8923" y="15870"/>
                  <a:pt x="9117" y="15626"/>
                  <a:pt x="9326" y="15422"/>
                </a:cubicBezTo>
                <a:cubicBezTo>
                  <a:pt x="9578" y="15179"/>
                  <a:pt x="9865" y="14979"/>
                  <a:pt x="10164" y="14886"/>
                </a:cubicBezTo>
                <a:cubicBezTo>
                  <a:pt x="10338" y="14833"/>
                  <a:pt x="10527" y="14833"/>
                  <a:pt x="10701" y="14886"/>
                </a:cubicBezTo>
                <a:cubicBezTo>
                  <a:pt x="11112" y="15016"/>
                  <a:pt x="11507" y="15284"/>
                  <a:pt x="11846" y="15638"/>
                </a:cubicBezTo>
                <a:cubicBezTo>
                  <a:pt x="12122" y="15922"/>
                  <a:pt x="12397" y="16268"/>
                  <a:pt x="12534" y="16707"/>
                </a:cubicBezTo>
                <a:cubicBezTo>
                  <a:pt x="12687" y="17203"/>
                  <a:pt x="12716" y="17792"/>
                  <a:pt x="12641" y="18321"/>
                </a:cubicBezTo>
                <a:cubicBezTo>
                  <a:pt x="12586" y="18707"/>
                  <a:pt x="12368" y="19012"/>
                  <a:pt x="12246" y="19365"/>
                </a:cubicBezTo>
                <a:cubicBezTo>
                  <a:pt x="12151" y="19646"/>
                  <a:pt x="12009" y="19914"/>
                  <a:pt x="11983" y="20223"/>
                </a:cubicBezTo>
                <a:cubicBezTo>
                  <a:pt x="11962" y="20471"/>
                  <a:pt x="11930" y="20808"/>
                  <a:pt x="12070" y="20963"/>
                </a:cubicBezTo>
                <a:cubicBezTo>
                  <a:pt x="13488" y="22552"/>
                  <a:pt x="15695" y="20678"/>
                  <a:pt x="17507" y="20532"/>
                </a:cubicBezTo>
                <a:lnTo>
                  <a:pt x="17542" y="20524"/>
                </a:lnTo>
                <a:cubicBezTo>
                  <a:pt x="17438" y="17983"/>
                  <a:pt x="16101" y="14890"/>
                  <a:pt x="17235" y="12902"/>
                </a:cubicBezTo>
                <a:cubicBezTo>
                  <a:pt x="17345" y="12707"/>
                  <a:pt x="17586" y="12752"/>
                  <a:pt x="17762" y="12780"/>
                </a:cubicBezTo>
                <a:cubicBezTo>
                  <a:pt x="17983" y="12817"/>
                  <a:pt x="18174" y="13016"/>
                  <a:pt x="18374" y="13150"/>
                </a:cubicBezTo>
                <a:cubicBezTo>
                  <a:pt x="18627" y="13321"/>
                  <a:pt x="18844" y="13626"/>
                  <a:pt x="19120" y="13703"/>
                </a:cubicBezTo>
                <a:cubicBezTo>
                  <a:pt x="19497" y="13809"/>
                  <a:pt x="19917" y="13768"/>
                  <a:pt x="20271" y="13553"/>
                </a:cubicBezTo>
                <a:cubicBezTo>
                  <a:pt x="20584" y="13362"/>
                  <a:pt x="20831" y="12975"/>
                  <a:pt x="21034" y="12589"/>
                </a:cubicBezTo>
                <a:cubicBezTo>
                  <a:pt x="21286" y="12114"/>
                  <a:pt x="21477" y="11561"/>
                  <a:pt x="21570" y="10984"/>
                </a:cubicBezTo>
                <a:cubicBezTo>
                  <a:pt x="21608" y="10740"/>
                  <a:pt x="21608" y="10476"/>
                  <a:pt x="21570" y="10232"/>
                </a:cubicBezTo>
                <a:cubicBezTo>
                  <a:pt x="21504" y="9813"/>
                  <a:pt x="21361" y="9411"/>
                  <a:pt x="21187" y="9057"/>
                </a:cubicBezTo>
                <a:cubicBezTo>
                  <a:pt x="21042" y="8764"/>
                  <a:pt x="20868" y="8492"/>
                  <a:pt x="20654" y="8305"/>
                </a:cubicBezTo>
                <a:cubicBezTo>
                  <a:pt x="20448" y="8126"/>
                  <a:pt x="20204" y="8016"/>
                  <a:pt x="19964" y="7984"/>
                </a:cubicBezTo>
                <a:cubicBezTo>
                  <a:pt x="19581" y="7935"/>
                  <a:pt x="19186" y="8041"/>
                  <a:pt x="18818" y="8199"/>
                </a:cubicBezTo>
                <a:cubicBezTo>
                  <a:pt x="18601" y="8293"/>
                  <a:pt x="18429" y="8553"/>
                  <a:pt x="18209" y="8626"/>
                </a:cubicBezTo>
                <a:cubicBezTo>
                  <a:pt x="18061" y="8675"/>
                  <a:pt x="17896" y="8699"/>
                  <a:pt x="17751" y="8626"/>
                </a:cubicBezTo>
                <a:cubicBezTo>
                  <a:pt x="17597" y="8549"/>
                  <a:pt x="17432" y="8411"/>
                  <a:pt x="17368" y="8199"/>
                </a:cubicBezTo>
                <a:cubicBezTo>
                  <a:pt x="16747" y="6191"/>
                  <a:pt x="17623" y="3631"/>
                  <a:pt x="17751" y="1342"/>
                </a:cubicBezTo>
                <a:lnTo>
                  <a:pt x="17722" y="1358"/>
                </a:lnTo>
                <a:cubicBezTo>
                  <a:pt x="16089" y="1180"/>
                  <a:pt x="14262" y="-48"/>
                  <a:pt x="12829" y="822"/>
                </a:cubicBezTo>
                <a:cubicBezTo>
                  <a:pt x="12679" y="911"/>
                  <a:pt x="12580" y="1143"/>
                  <a:pt x="12525" y="1358"/>
                </a:cubicBezTo>
                <a:cubicBezTo>
                  <a:pt x="12473" y="1562"/>
                  <a:pt x="12490" y="1793"/>
                  <a:pt x="12525" y="2001"/>
                </a:cubicBezTo>
                <a:cubicBezTo>
                  <a:pt x="12577" y="2310"/>
                  <a:pt x="12763" y="2549"/>
                  <a:pt x="12829" y="2854"/>
                </a:cubicBezTo>
                <a:cubicBezTo>
                  <a:pt x="12942" y="3370"/>
                  <a:pt x="13018" y="3923"/>
                  <a:pt x="12983" y="4460"/>
                </a:cubicBezTo>
                <a:cubicBezTo>
                  <a:pt x="12960" y="4797"/>
                  <a:pt x="12882" y="5139"/>
                  <a:pt x="12754" y="5427"/>
                </a:cubicBezTo>
                <a:cubicBezTo>
                  <a:pt x="12621" y="5728"/>
                  <a:pt x="12426" y="5972"/>
                  <a:pt x="12217" y="6175"/>
                </a:cubicBezTo>
                <a:cubicBezTo>
                  <a:pt x="11965" y="6419"/>
                  <a:pt x="11678" y="6618"/>
                  <a:pt x="11379" y="6712"/>
                </a:cubicBezTo>
                <a:cubicBezTo>
                  <a:pt x="11205" y="6765"/>
                  <a:pt x="11017" y="6765"/>
                  <a:pt x="10843" y="6712"/>
                </a:cubicBezTo>
                <a:cubicBezTo>
                  <a:pt x="10431" y="6582"/>
                  <a:pt x="10037" y="6313"/>
                  <a:pt x="9697" y="5960"/>
                </a:cubicBezTo>
                <a:cubicBezTo>
                  <a:pt x="9422" y="5675"/>
                  <a:pt x="9146" y="5330"/>
                  <a:pt x="9010" y="4891"/>
                </a:cubicBezTo>
                <a:cubicBezTo>
                  <a:pt x="8856" y="4395"/>
                  <a:pt x="8827" y="3805"/>
                  <a:pt x="8903" y="3277"/>
                </a:cubicBezTo>
                <a:cubicBezTo>
                  <a:pt x="8958" y="2891"/>
                  <a:pt x="9175" y="2586"/>
                  <a:pt x="9297" y="2232"/>
                </a:cubicBezTo>
                <a:cubicBezTo>
                  <a:pt x="9393" y="1952"/>
                  <a:pt x="9535" y="1684"/>
                  <a:pt x="9561" y="1375"/>
                </a:cubicBezTo>
                <a:cubicBezTo>
                  <a:pt x="9581" y="1127"/>
                  <a:pt x="9613" y="789"/>
                  <a:pt x="9474" y="635"/>
                </a:cubicBezTo>
                <a:cubicBezTo>
                  <a:pt x="8056" y="-954"/>
                  <a:pt x="5849" y="924"/>
                  <a:pt x="4036" y="1066"/>
                </a:cubicBezTo>
                <a:lnTo>
                  <a:pt x="4057" y="1127"/>
                </a:lnTo>
                <a:cubicBezTo>
                  <a:pt x="4158" y="3667"/>
                  <a:pt x="5498" y="6760"/>
                  <a:pt x="4364" y="8748"/>
                </a:cubicBezTo>
                <a:cubicBezTo>
                  <a:pt x="4254" y="8943"/>
                  <a:pt x="4013" y="8899"/>
                  <a:pt x="3836" y="8870"/>
                </a:cubicBezTo>
                <a:cubicBezTo>
                  <a:pt x="3616" y="8833"/>
                  <a:pt x="3424" y="8634"/>
                  <a:pt x="3224" y="8500"/>
                </a:cubicBezTo>
                <a:cubicBezTo>
                  <a:pt x="2972" y="8329"/>
                  <a:pt x="2754" y="8025"/>
                  <a:pt x="2479" y="7947"/>
                </a:cubicBezTo>
                <a:cubicBezTo>
                  <a:pt x="2102" y="7842"/>
                  <a:pt x="1681" y="7882"/>
                  <a:pt x="1328" y="8098"/>
                </a:cubicBezTo>
                <a:cubicBezTo>
                  <a:pt x="1014" y="8289"/>
                  <a:pt x="768" y="8675"/>
                  <a:pt x="565" y="9061"/>
                </a:cubicBezTo>
                <a:cubicBezTo>
                  <a:pt x="312" y="9537"/>
                  <a:pt x="121" y="10089"/>
                  <a:pt x="28" y="10667"/>
                </a:cubicBezTo>
                <a:cubicBezTo>
                  <a:pt x="-9" y="10911"/>
                  <a:pt x="-9" y="11175"/>
                  <a:pt x="28" y="11419"/>
                </a:cubicBezTo>
                <a:cubicBezTo>
                  <a:pt x="95" y="11837"/>
                  <a:pt x="237" y="12240"/>
                  <a:pt x="411" y="12593"/>
                </a:cubicBezTo>
                <a:cubicBezTo>
                  <a:pt x="556" y="12886"/>
                  <a:pt x="730" y="13158"/>
                  <a:pt x="945" y="13345"/>
                </a:cubicBezTo>
                <a:cubicBezTo>
                  <a:pt x="1151" y="13524"/>
                  <a:pt x="1394" y="13634"/>
                  <a:pt x="1635" y="13666"/>
                </a:cubicBezTo>
                <a:cubicBezTo>
                  <a:pt x="2018" y="13715"/>
                  <a:pt x="2412" y="13610"/>
                  <a:pt x="2780" y="13451"/>
                </a:cubicBezTo>
                <a:cubicBezTo>
                  <a:pt x="2998" y="13358"/>
                  <a:pt x="3169" y="13097"/>
                  <a:pt x="3390" y="13024"/>
                </a:cubicBezTo>
                <a:cubicBezTo>
                  <a:pt x="3537" y="12975"/>
                  <a:pt x="3703" y="12951"/>
                  <a:pt x="3848" y="13024"/>
                </a:cubicBezTo>
                <a:cubicBezTo>
                  <a:pt x="4001" y="13101"/>
                  <a:pt x="4167" y="13240"/>
                  <a:pt x="4231" y="13451"/>
                </a:cubicBezTo>
                <a:cubicBezTo>
                  <a:pt x="4851" y="15459"/>
                  <a:pt x="3975" y="18024"/>
                  <a:pt x="3848" y="20308"/>
                </a:cubicBezTo>
                <a:lnTo>
                  <a:pt x="3822" y="20239"/>
                </a:lnTo>
                <a:close/>
              </a:path>
            </a:pathLst>
          </a:custGeom>
          <a:solidFill>
            <a:srgbClr val="81d41a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13" dur="indefinite" restart="never" nodeType="tmRoot">
          <p:childTnLst>
            <p:seq>
              <p:cTn id="214" dur="indefinite" nodeType="mainSeq">
                <p:childTnLst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nodeType="clickEffect" fill="hold" presetClass="entr" presetID="3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9" dur="1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0" dur="1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1" dur="1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222"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27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8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229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34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nodeType="clickEffect" fill="hold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in">
                                      <p:cBhvr additive="repl">
                                        <p:cTn id="239" dur="2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Espace réservé du contenu 3" descr=""/>
          <p:cNvPicPr/>
          <p:nvPr/>
        </p:nvPicPr>
        <p:blipFill>
          <a:blip r:embed="rId1"/>
          <a:srcRect l="13654" t="16471" r="43163" b="6599"/>
          <a:stretch/>
        </p:blipFill>
        <p:spPr>
          <a:xfrm>
            <a:off x="5400000" y="2007000"/>
            <a:ext cx="3094200" cy="3023280"/>
          </a:xfrm>
          <a:prstGeom prst="rect">
            <a:avLst/>
          </a:prstGeom>
          <a:ln>
            <a:noFill/>
          </a:ln>
        </p:spPr>
      </p:pic>
      <p:grpSp>
        <p:nvGrpSpPr>
          <p:cNvPr id="206" name="Group 1"/>
          <p:cNvGrpSpPr/>
          <p:nvPr/>
        </p:nvGrpSpPr>
        <p:grpSpPr>
          <a:xfrm>
            <a:off x="5784840" y="4968000"/>
            <a:ext cx="2997360" cy="1358280"/>
            <a:chOff x="5784840" y="4968000"/>
            <a:chExt cx="2997360" cy="1358280"/>
          </a:xfrm>
        </p:grpSpPr>
        <p:sp>
          <p:nvSpPr>
            <p:cNvPr id="207" name="CustomShape 2"/>
            <p:cNvSpPr/>
            <p:nvPr/>
          </p:nvSpPr>
          <p:spPr>
            <a:xfrm flipH="1" rot="7569600">
              <a:off x="6211800" y="4789080"/>
              <a:ext cx="126360" cy="112248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ff0066"/>
            </a:solidFill>
            <a:ln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08" name="CustomShape 3"/>
            <p:cNvSpPr/>
            <p:nvPr/>
          </p:nvSpPr>
          <p:spPr>
            <a:xfrm>
              <a:off x="6048000" y="5688000"/>
              <a:ext cx="2734200" cy="6382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i="1" lang="fr-FR" sz="1800" spc="-1" strike="noStrike">
                  <a:solidFill>
                    <a:srgbClr val="ffffff"/>
                  </a:solidFill>
                  <a:latin typeface="Century Gothic"/>
                  <a:ea typeface="DejaVu Sans"/>
                </a:rPr>
                <a:t>accès aux propositions d’adaptations</a:t>
              </a:r>
              <a:endParaRPr b="0" lang="fr-FR" sz="1800" spc="-1" strike="noStrike">
                <a:latin typeface="Arial"/>
              </a:endParaRPr>
            </a:p>
          </p:txBody>
        </p:sp>
      </p:grpSp>
      <p:grpSp>
        <p:nvGrpSpPr>
          <p:cNvPr id="209" name="Group 4"/>
          <p:cNvGrpSpPr/>
          <p:nvPr/>
        </p:nvGrpSpPr>
        <p:grpSpPr>
          <a:xfrm>
            <a:off x="1152000" y="0"/>
            <a:ext cx="8997480" cy="1006200"/>
            <a:chOff x="1152000" y="0"/>
            <a:chExt cx="8997480" cy="1006200"/>
          </a:xfrm>
        </p:grpSpPr>
        <p:pic>
          <p:nvPicPr>
            <p:cNvPr id="210" name="Image 3" descr=""/>
            <p:cNvPicPr/>
            <p:nvPr/>
          </p:nvPicPr>
          <p:blipFill>
            <a:blip r:embed="rId2"/>
            <a:stretch/>
          </p:blipFill>
          <p:spPr>
            <a:xfrm>
              <a:off x="1152000" y="0"/>
              <a:ext cx="8997480" cy="1006200"/>
            </a:xfrm>
            <a:prstGeom prst="rect">
              <a:avLst/>
            </a:prstGeom>
            <a:ln>
              <a:noFill/>
            </a:ln>
          </p:spPr>
        </p:pic>
        <p:sp>
          <p:nvSpPr>
            <p:cNvPr id="211" name="CustomShape 5"/>
            <p:cNvSpPr/>
            <p:nvPr/>
          </p:nvSpPr>
          <p:spPr>
            <a:xfrm>
              <a:off x="2995920" y="689760"/>
              <a:ext cx="254160" cy="220680"/>
            </a:xfrm>
            <a:prstGeom prst="roundRect">
              <a:avLst>
                <a:gd name="adj" fmla="val 16667"/>
              </a:avLst>
            </a:prstGeom>
            <a:solidFill>
              <a:srgbClr val="ffc000"/>
            </a:solidFill>
            <a:ln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fr-FR" sz="1800" spc="-1" strike="noStrike">
                  <a:solidFill>
                    <a:srgbClr val="ffffff"/>
                  </a:solidFill>
                  <a:latin typeface="Century Gothic"/>
                  <a:ea typeface="DejaVu Sans"/>
                </a:rPr>
                <a:t>1</a:t>
              </a:r>
              <a:endParaRPr b="0" lang="fr-FR" sz="1800" spc="-1" strike="noStrike">
                <a:latin typeface="Arial"/>
              </a:endParaRPr>
            </a:p>
          </p:txBody>
        </p:sp>
      </p:grpSp>
      <p:sp>
        <p:nvSpPr>
          <p:cNvPr id="212" name="CustomShape 6"/>
          <p:cNvSpPr/>
          <p:nvPr/>
        </p:nvSpPr>
        <p:spPr>
          <a:xfrm>
            <a:off x="433080" y="1152000"/>
            <a:ext cx="3670200" cy="774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fr-FR" sz="1500" spc="-1" strike="noStrike">
                <a:solidFill>
                  <a:srgbClr val="ffffff"/>
                </a:solidFill>
                <a:latin typeface="Century Gothic"/>
                <a:ea typeface="DejaVu Sans"/>
              </a:rPr>
              <a:t>Domaine  « les langages pour penser et communiquer » avec ses 8 axes d’observation</a:t>
            </a:r>
            <a:endParaRPr b="0" lang="fr-FR" sz="1500" spc="-1" strike="noStrike">
              <a:latin typeface="Arial"/>
            </a:endParaRPr>
          </a:p>
        </p:txBody>
      </p:sp>
      <p:grpSp>
        <p:nvGrpSpPr>
          <p:cNvPr id="213" name="Group 7"/>
          <p:cNvGrpSpPr/>
          <p:nvPr/>
        </p:nvGrpSpPr>
        <p:grpSpPr>
          <a:xfrm>
            <a:off x="360000" y="2088000"/>
            <a:ext cx="4102920" cy="2951280"/>
            <a:chOff x="360000" y="2088000"/>
            <a:chExt cx="4102920" cy="2951280"/>
          </a:xfrm>
        </p:grpSpPr>
        <p:grpSp>
          <p:nvGrpSpPr>
            <p:cNvPr id="214" name="Group 8"/>
            <p:cNvGrpSpPr/>
            <p:nvPr/>
          </p:nvGrpSpPr>
          <p:grpSpPr>
            <a:xfrm>
              <a:off x="360000" y="2088000"/>
              <a:ext cx="4102920" cy="2951280"/>
              <a:chOff x="360000" y="2088000"/>
              <a:chExt cx="4102920" cy="2951280"/>
            </a:xfrm>
          </p:grpSpPr>
          <p:grpSp>
            <p:nvGrpSpPr>
              <p:cNvPr id="215" name="Group 9"/>
              <p:cNvGrpSpPr/>
              <p:nvPr/>
            </p:nvGrpSpPr>
            <p:grpSpPr>
              <a:xfrm>
                <a:off x="360000" y="2088000"/>
                <a:ext cx="4102920" cy="2951280"/>
                <a:chOff x="360000" y="2088000"/>
                <a:chExt cx="4102920" cy="2951280"/>
              </a:xfrm>
            </p:grpSpPr>
            <p:grpSp>
              <p:nvGrpSpPr>
                <p:cNvPr id="216" name="Group 10"/>
                <p:cNvGrpSpPr/>
                <p:nvPr/>
              </p:nvGrpSpPr>
              <p:grpSpPr>
                <a:xfrm>
                  <a:off x="360000" y="2088000"/>
                  <a:ext cx="4102920" cy="2951280"/>
                  <a:chOff x="360000" y="2088000"/>
                  <a:chExt cx="4102920" cy="2951280"/>
                </a:xfrm>
              </p:grpSpPr>
              <p:pic>
                <p:nvPicPr>
                  <p:cNvPr id="217" name="Image 9" descr=""/>
                  <p:cNvPicPr/>
                  <p:nvPr/>
                </p:nvPicPr>
                <p:blipFill>
                  <a:blip r:embed="rId3"/>
                  <a:srcRect l="14573" t="30010" r="33969" b="23273"/>
                  <a:stretch/>
                </p:blipFill>
                <p:spPr>
                  <a:xfrm>
                    <a:off x="360000" y="2088000"/>
                    <a:ext cx="4102920" cy="2951280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</p:grpSp>
          </p:grpSp>
        </p:grpSp>
        <p:sp>
          <p:nvSpPr>
            <p:cNvPr id="218" name="CustomShape 11"/>
            <p:cNvSpPr/>
            <p:nvPr/>
          </p:nvSpPr>
          <p:spPr>
            <a:xfrm>
              <a:off x="2016000" y="4104000"/>
              <a:ext cx="323640" cy="215280"/>
            </a:xfrm>
            <a:custGeom>
              <a:avLst/>
              <a:gdLst/>
              <a:ahLst/>
              <a:rect l="l" t="t" r="r" b="b"/>
              <a:pathLst>
                <a:path w="21617" h="23506">
                  <a:moveTo>
                    <a:pt x="3822" y="20239"/>
                  </a:moveTo>
                  <a:cubicBezTo>
                    <a:pt x="5451" y="20418"/>
                    <a:pt x="7281" y="21646"/>
                    <a:pt x="8714" y="20776"/>
                  </a:cubicBezTo>
                  <a:cubicBezTo>
                    <a:pt x="8865" y="20686"/>
                    <a:pt x="8964" y="20455"/>
                    <a:pt x="9019" y="20239"/>
                  </a:cubicBezTo>
                  <a:cubicBezTo>
                    <a:pt x="9071" y="20036"/>
                    <a:pt x="9053" y="19804"/>
                    <a:pt x="9019" y="19597"/>
                  </a:cubicBezTo>
                  <a:cubicBezTo>
                    <a:pt x="8966" y="19288"/>
                    <a:pt x="8781" y="19048"/>
                    <a:pt x="8714" y="18743"/>
                  </a:cubicBezTo>
                  <a:cubicBezTo>
                    <a:pt x="8601" y="18227"/>
                    <a:pt x="8526" y="17674"/>
                    <a:pt x="8560" y="17138"/>
                  </a:cubicBezTo>
                  <a:cubicBezTo>
                    <a:pt x="8584" y="16800"/>
                    <a:pt x="8662" y="16459"/>
                    <a:pt x="8790" y="16170"/>
                  </a:cubicBezTo>
                  <a:cubicBezTo>
                    <a:pt x="8923" y="15870"/>
                    <a:pt x="9117" y="15626"/>
                    <a:pt x="9326" y="15422"/>
                  </a:cubicBezTo>
                  <a:cubicBezTo>
                    <a:pt x="9578" y="15179"/>
                    <a:pt x="9865" y="14979"/>
                    <a:pt x="10164" y="14886"/>
                  </a:cubicBezTo>
                  <a:cubicBezTo>
                    <a:pt x="10338" y="14833"/>
                    <a:pt x="10527" y="14833"/>
                    <a:pt x="10701" y="14886"/>
                  </a:cubicBezTo>
                  <a:cubicBezTo>
                    <a:pt x="11112" y="15016"/>
                    <a:pt x="11507" y="15284"/>
                    <a:pt x="11846" y="15638"/>
                  </a:cubicBezTo>
                  <a:cubicBezTo>
                    <a:pt x="12122" y="15922"/>
                    <a:pt x="12397" y="16268"/>
                    <a:pt x="12534" y="16707"/>
                  </a:cubicBezTo>
                  <a:cubicBezTo>
                    <a:pt x="12687" y="17203"/>
                    <a:pt x="12716" y="17792"/>
                    <a:pt x="12641" y="18321"/>
                  </a:cubicBezTo>
                  <a:cubicBezTo>
                    <a:pt x="12586" y="18707"/>
                    <a:pt x="12368" y="19012"/>
                    <a:pt x="12246" y="19365"/>
                  </a:cubicBezTo>
                  <a:cubicBezTo>
                    <a:pt x="12151" y="19646"/>
                    <a:pt x="12009" y="19914"/>
                    <a:pt x="11983" y="20223"/>
                  </a:cubicBezTo>
                  <a:cubicBezTo>
                    <a:pt x="11962" y="20471"/>
                    <a:pt x="11930" y="20808"/>
                    <a:pt x="12070" y="20963"/>
                  </a:cubicBezTo>
                  <a:cubicBezTo>
                    <a:pt x="13488" y="22552"/>
                    <a:pt x="15695" y="20678"/>
                    <a:pt x="17507" y="20532"/>
                  </a:cubicBezTo>
                  <a:lnTo>
                    <a:pt x="17542" y="20524"/>
                  </a:lnTo>
                  <a:cubicBezTo>
                    <a:pt x="17438" y="17983"/>
                    <a:pt x="16101" y="14890"/>
                    <a:pt x="17235" y="12902"/>
                  </a:cubicBezTo>
                  <a:cubicBezTo>
                    <a:pt x="17345" y="12707"/>
                    <a:pt x="17586" y="12752"/>
                    <a:pt x="17762" y="12780"/>
                  </a:cubicBezTo>
                  <a:cubicBezTo>
                    <a:pt x="17983" y="12817"/>
                    <a:pt x="18174" y="13016"/>
                    <a:pt x="18374" y="13150"/>
                  </a:cubicBezTo>
                  <a:cubicBezTo>
                    <a:pt x="18627" y="13321"/>
                    <a:pt x="18844" y="13626"/>
                    <a:pt x="19120" y="13703"/>
                  </a:cubicBezTo>
                  <a:cubicBezTo>
                    <a:pt x="19497" y="13809"/>
                    <a:pt x="19917" y="13768"/>
                    <a:pt x="20271" y="13553"/>
                  </a:cubicBezTo>
                  <a:cubicBezTo>
                    <a:pt x="20584" y="13362"/>
                    <a:pt x="20831" y="12975"/>
                    <a:pt x="21034" y="12589"/>
                  </a:cubicBezTo>
                  <a:cubicBezTo>
                    <a:pt x="21286" y="12114"/>
                    <a:pt x="21477" y="11561"/>
                    <a:pt x="21570" y="10984"/>
                  </a:cubicBezTo>
                  <a:cubicBezTo>
                    <a:pt x="21608" y="10740"/>
                    <a:pt x="21608" y="10476"/>
                    <a:pt x="21570" y="10232"/>
                  </a:cubicBezTo>
                  <a:cubicBezTo>
                    <a:pt x="21504" y="9813"/>
                    <a:pt x="21361" y="9411"/>
                    <a:pt x="21187" y="9057"/>
                  </a:cubicBezTo>
                  <a:cubicBezTo>
                    <a:pt x="21042" y="8764"/>
                    <a:pt x="20868" y="8492"/>
                    <a:pt x="20654" y="8305"/>
                  </a:cubicBezTo>
                  <a:cubicBezTo>
                    <a:pt x="20448" y="8126"/>
                    <a:pt x="20204" y="8016"/>
                    <a:pt x="19964" y="7984"/>
                  </a:cubicBezTo>
                  <a:cubicBezTo>
                    <a:pt x="19581" y="7935"/>
                    <a:pt x="19186" y="8041"/>
                    <a:pt x="18818" y="8199"/>
                  </a:cubicBezTo>
                  <a:cubicBezTo>
                    <a:pt x="18601" y="8293"/>
                    <a:pt x="18429" y="8553"/>
                    <a:pt x="18209" y="8626"/>
                  </a:cubicBezTo>
                  <a:cubicBezTo>
                    <a:pt x="18061" y="8675"/>
                    <a:pt x="17896" y="8699"/>
                    <a:pt x="17751" y="8626"/>
                  </a:cubicBezTo>
                  <a:cubicBezTo>
                    <a:pt x="17597" y="8549"/>
                    <a:pt x="17432" y="8411"/>
                    <a:pt x="17368" y="8199"/>
                  </a:cubicBezTo>
                  <a:cubicBezTo>
                    <a:pt x="16747" y="6191"/>
                    <a:pt x="17623" y="3631"/>
                    <a:pt x="17751" y="1342"/>
                  </a:cubicBezTo>
                  <a:lnTo>
                    <a:pt x="17722" y="1358"/>
                  </a:lnTo>
                  <a:cubicBezTo>
                    <a:pt x="16089" y="1180"/>
                    <a:pt x="14262" y="-48"/>
                    <a:pt x="12829" y="822"/>
                  </a:cubicBezTo>
                  <a:cubicBezTo>
                    <a:pt x="12679" y="911"/>
                    <a:pt x="12580" y="1143"/>
                    <a:pt x="12525" y="1358"/>
                  </a:cubicBezTo>
                  <a:cubicBezTo>
                    <a:pt x="12473" y="1562"/>
                    <a:pt x="12490" y="1793"/>
                    <a:pt x="12525" y="2001"/>
                  </a:cubicBezTo>
                  <a:cubicBezTo>
                    <a:pt x="12577" y="2310"/>
                    <a:pt x="12763" y="2549"/>
                    <a:pt x="12829" y="2854"/>
                  </a:cubicBezTo>
                  <a:cubicBezTo>
                    <a:pt x="12942" y="3370"/>
                    <a:pt x="13018" y="3923"/>
                    <a:pt x="12983" y="4460"/>
                  </a:cubicBezTo>
                  <a:cubicBezTo>
                    <a:pt x="12960" y="4797"/>
                    <a:pt x="12882" y="5139"/>
                    <a:pt x="12754" y="5427"/>
                  </a:cubicBezTo>
                  <a:cubicBezTo>
                    <a:pt x="12621" y="5728"/>
                    <a:pt x="12426" y="5972"/>
                    <a:pt x="12217" y="6175"/>
                  </a:cubicBezTo>
                  <a:cubicBezTo>
                    <a:pt x="11965" y="6419"/>
                    <a:pt x="11678" y="6618"/>
                    <a:pt x="11379" y="6712"/>
                  </a:cubicBezTo>
                  <a:cubicBezTo>
                    <a:pt x="11205" y="6765"/>
                    <a:pt x="11017" y="6765"/>
                    <a:pt x="10843" y="6712"/>
                  </a:cubicBezTo>
                  <a:cubicBezTo>
                    <a:pt x="10431" y="6582"/>
                    <a:pt x="10037" y="6313"/>
                    <a:pt x="9697" y="5960"/>
                  </a:cubicBezTo>
                  <a:cubicBezTo>
                    <a:pt x="9422" y="5675"/>
                    <a:pt x="9146" y="5330"/>
                    <a:pt x="9010" y="4891"/>
                  </a:cubicBezTo>
                  <a:cubicBezTo>
                    <a:pt x="8856" y="4395"/>
                    <a:pt x="8827" y="3805"/>
                    <a:pt x="8903" y="3277"/>
                  </a:cubicBezTo>
                  <a:cubicBezTo>
                    <a:pt x="8958" y="2891"/>
                    <a:pt x="9175" y="2586"/>
                    <a:pt x="9297" y="2232"/>
                  </a:cubicBezTo>
                  <a:cubicBezTo>
                    <a:pt x="9393" y="1952"/>
                    <a:pt x="9535" y="1684"/>
                    <a:pt x="9561" y="1375"/>
                  </a:cubicBezTo>
                  <a:cubicBezTo>
                    <a:pt x="9581" y="1127"/>
                    <a:pt x="9613" y="789"/>
                    <a:pt x="9474" y="635"/>
                  </a:cubicBezTo>
                  <a:cubicBezTo>
                    <a:pt x="8056" y="-954"/>
                    <a:pt x="5849" y="924"/>
                    <a:pt x="4036" y="1066"/>
                  </a:cubicBezTo>
                  <a:lnTo>
                    <a:pt x="4057" y="1127"/>
                  </a:lnTo>
                  <a:cubicBezTo>
                    <a:pt x="4158" y="3667"/>
                    <a:pt x="5498" y="6760"/>
                    <a:pt x="4364" y="8748"/>
                  </a:cubicBezTo>
                  <a:cubicBezTo>
                    <a:pt x="4254" y="8943"/>
                    <a:pt x="4013" y="8899"/>
                    <a:pt x="3836" y="8870"/>
                  </a:cubicBezTo>
                  <a:cubicBezTo>
                    <a:pt x="3616" y="8833"/>
                    <a:pt x="3424" y="8634"/>
                    <a:pt x="3224" y="8500"/>
                  </a:cubicBezTo>
                  <a:cubicBezTo>
                    <a:pt x="2972" y="8329"/>
                    <a:pt x="2754" y="8025"/>
                    <a:pt x="2479" y="7947"/>
                  </a:cubicBezTo>
                  <a:cubicBezTo>
                    <a:pt x="2102" y="7842"/>
                    <a:pt x="1681" y="7882"/>
                    <a:pt x="1328" y="8098"/>
                  </a:cubicBezTo>
                  <a:cubicBezTo>
                    <a:pt x="1014" y="8289"/>
                    <a:pt x="768" y="8675"/>
                    <a:pt x="565" y="9061"/>
                  </a:cubicBezTo>
                  <a:cubicBezTo>
                    <a:pt x="312" y="9537"/>
                    <a:pt x="121" y="10089"/>
                    <a:pt x="28" y="10667"/>
                  </a:cubicBezTo>
                  <a:cubicBezTo>
                    <a:pt x="-9" y="10911"/>
                    <a:pt x="-9" y="11175"/>
                    <a:pt x="28" y="11419"/>
                  </a:cubicBezTo>
                  <a:cubicBezTo>
                    <a:pt x="95" y="11837"/>
                    <a:pt x="237" y="12240"/>
                    <a:pt x="411" y="12593"/>
                  </a:cubicBezTo>
                  <a:cubicBezTo>
                    <a:pt x="556" y="12886"/>
                    <a:pt x="730" y="13158"/>
                    <a:pt x="945" y="13345"/>
                  </a:cubicBezTo>
                  <a:cubicBezTo>
                    <a:pt x="1151" y="13524"/>
                    <a:pt x="1394" y="13634"/>
                    <a:pt x="1635" y="13666"/>
                  </a:cubicBezTo>
                  <a:cubicBezTo>
                    <a:pt x="2018" y="13715"/>
                    <a:pt x="2412" y="13610"/>
                    <a:pt x="2780" y="13451"/>
                  </a:cubicBezTo>
                  <a:cubicBezTo>
                    <a:pt x="2998" y="13358"/>
                    <a:pt x="3169" y="13097"/>
                    <a:pt x="3390" y="13024"/>
                  </a:cubicBezTo>
                  <a:cubicBezTo>
                    <a:pt x="3537" y="12975"/>
                    <a:pt x="3703" y="12951"/>
                    <a:pt x="3848" y="13024"/>
                  </a:cubicBezTo>
                  <a:cubicBezTo>
                    <a:pt x="4001" y="13101"/>
                    <a:pt x="4167" y="13240"/>
                    <a:pt x="4231" y="13451"/>
                  </a:cubicBezTo>
                  <a:cubicBezTo>
                    <a:pt x="4851" y="15459"/>
                    <a:pt x="3975" y="18024"/>
                    <a:pt x="3848" y="20308"/>
                  </a:cubicBezTo>
                  <a:lnTo>
                    <a:pt x="3822" y="20239"/>
                  </a:lnTo>
                  <a:close/>
                </a:path>
              </a:pathLst>
            </a:custGeom>
            <a:solidFill>
              <a:srgbClr val="81d41a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219" name="Group 12"/>
          <p:cNvGrpSpPr/>
          <p:nvPr/>
        </p:nvGrpSpPr>
        <p:grpSpPr>
          <a:xfrm>
            <a:off x="4753080" y="1242000"/>
            <a:ext cx="4390200" cy="846000"/>
            <a:chOff x="4753080" y="1242000"/>
            <a:chExt cx="4390200" cy="846000"/>
          </a:xfrm>
        </p:grpSpPr>
        <p:grpSp>
          <p:nvGrpSpPr>
            <p:cNvPr id="220" name="Group 13"/>
            <p:cNvGrpSpPr/>
            <p:nvPr/>
          </p:nvGrpSpPr>
          <p:grpSpPr>
            <a:xfrm>
              <a:off x="4753080" y="1313640"/>
              <a:ext cx="4390200" cy="774360"/>
              <a:chOff x="4753080" y="1313640"/>
              <a:chExt cx="4390200" cy="774360"/>
            </a:xfrm>
          </p:grpSpPr>
          <p:grpSp>
            <p:nvGrpSpPr>
              <p:cNvPr id="221" name="Group 14"/>
              <p:cNvGrpSpPr/>
              <p:nvPr/>
            </p:nvGrpSpPr>
            <p:grpSpPr>
              <a:xfrm>
                <a:off x="4753080" y="1313640"/>
                <a:ext cx="4390200" cy="774360"/>
                <a:chOff x="4753080" y="1313640"/>
                <a:chExt cx="4390200" cy="774360"/>
              </a:xfrm>
            </p:grpSpPr>
            <p:sp>
              <p:nvSpPr>
                <p:cNvPr id="222" name="CustomShape 15"/>
                <p:cNvSpPr/>
                <p:nvPr/>
              </p:nvSpPr>
              <p:spPr>
                <a:xfrm>
                  <a:off x="4753080" y="1313640"/>
                  <a:ext cx="4390200" cy="77436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90000" rIns="90000" tIns="45000" bIns="45000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0" lang="fr-FR" sz="1500" spc="-1" strike="noStrike">
                      <a:solidFill>
                        <a:srgbClr val="ffffff"/>
                      </a:solidFill>
                      <a:latin typeface="Century Gothic"/>
                      <a:ea typeface="DejaVu Sans"/>
                    </a:rPr>
                    <a:t>Axe </a:t>
                  </a:r>
                  <a:endParaRPr b="0" lang="fr-FR" sz="1500" spc="-1" strike="noStrike">
                    <a:latin typeface="Arial"/>
                  </a:endParaRPr>
                </a:p>
                <a:p>
                  <a:pPr>
                    <a:lnSpc>
                      <a:spcPct val="100000"/>
                    </a:lnSpc>
                  </a:pPr>
                  <a:endParaRPr b="0" lang="fr-FR" sz="1500" spc="-1" strike="noStrike">
                    <a:latin typeface="Arial"/>
                  </a:endParaRPr>
                </a:p>
                <a:p>
                  <a:pPr>
                    <a:lnSpc>
                      <a:spcPct val="100000"/>
                    </a:lnSpc>
                  </a:pPr>
                  <a:endParaRPr b="0" lang="fr-FR" sz="1500" spc="-1" strike="noStrike">
                    <a:latin typeface="Arial"/>
                  </a:endParaRPr>
                </a:p>
              </p:txBody>
            </p:sp>
          </p:grpSp>
          <p:grpSp>
            <p:nvGrpSpPr>
              <p:cNvPr id="223" name="Group 16"/>
              <p:cNvGrpSpPr/>
              <p:nvPr/>
            </p:nvGrpSpPr>
            <p:grpSpPr>
              <a:xfrm>
                <a:off x="7992000" y="1368360"/>
                <a:ext cx="323640" cy="215280"/>
                <a:chOff x="7992000" y="1368360"/>
                <a:chExt cx="323640" cy="215280"/>
              </a:xfrm>
            </p:grpSpPr>
            <p:sp>
              <p:nvSpPr>
                <p:cNvPr id="224" name="CustomShape 17"/>
                <p:cNvSpPr/>
                <p:nvPr/>
              </p:nvSpPr>
              <p:spPr>
                <a:xfrm>
                  <a:off x="7992000" y="1368360"/>
                  <a:ext cx="323640" cy="215280"/>
                </a:xfrm>
                <a:custGeom>
                  <a:avLst/>
                  <a:gdLst/>
                  <a:ahLst/>
                  <a:rect l="l" t="t" r="r" b="b"/>
                  <a:pathLst>
                    <a:path w="21617" h="23506">
                      <a:moveTo>
                        <a:pt x="3822" y="20239"/>
                      </a:moveTo>
                      <a:cubicBezTo>
                        <a:pt x="5451" y="20418"/>
                        <a:pt x="7281" y="21646"/>
                        <a:pt x="8714" y="20776"/>
                      </a:cubicBezTo>
                      <a:cubicBezTo>
                        <a:pt x="8865" y="20686"/>
                        <a:pt x="8964" y="20455"/>
                        <a:pt x="9019" y="20239"/>
                      </a:cubicBezTo>
                      <a:cubicBezTo>
                        <a:pt x="9071" y="20036"/>
                        <a:pt x="9053" y="19804"/>
                        <a:pt x="9019" y="19597"/>
                      </a:cubicBezTo>
                      <a:cubicBezTo>
                        <a:pt x="8966" y="19288"/>
                        <a:pt x="8781" y="19048"/>
                        <a:pt x="8714" y="18743"/>
                      </a:cubicBezTo>
                      <a:cubicBezTo>
                        <a:pt x="8601" y="18227"/>
                        <a:pt x="8526" y="17674"/>
                        <a:pt x="8560" y="17138"/>
                      </a:cubicBezTo>
                      <a:cubicBezTo>
                        <a:pt x="8584" y="16800"/>
                        <a:pt x="8662" y="16459"/>
                        <a:pt x="8790" y="16170"/>
                      </a:cubicBezTo>
                      <a:cubicBezTo>
                        <a:pt x="8923" y="15870"/>
                        <a:pt x="9117" y="15626"/>
                        <a:pt x="9326" y="15422"/>
                      </a:cubicBezTo>
                      <a:cubicBezTo>
                        <a:pt x="9578" y="15179"/>
                        <a:pt x="9865" y="14979"/>
                        <a:pt x="10164" y="14886"/>
                      </a:cubicBezTo>
                      <a:cubicBezTo>
                        <a:pt x="10338" y="14833"/>
                        <a:pt x="10527" y="14833"/>
                        <a:pt x="10701" y="14886"/>
                      </a:cubicBezTo>
                      <a:cubicBezTo>
                        <a:pt x="11112" y="15016"/>
                        <a:pt x="11507" y="15284"/>
                        <a:pt x="11846" y="15638"/>
                      </a:cubicBezTo>
                      <a:cubicBezTo>
                        <a:pt x="12122" y="15922"/>
                        <a:pt x="12397" y="16268"/>
                        <a:pt x="12534" y="16707"/>
                      </a:cubicBezTo>
                      <a:cubicBezTo>
                        <a:pt x="12687" y="17203"/>
                        <a:pt x="12716" y="17792"/>
                        <a:pt x="12641" y="18321"/>
                      </a:cubicBezTo>
                      <a:cubicBezTo>
                        <a:pt x="12586" y="18707"/>
                        <a:pt x="12368" y="19012"/>
                        <a:pt x="12246" y="19365"/>
                      </a:cubicBezTo>
                      <a:cubicBezTo>
                        <a:pt x="12151" y="19646"/>
                        <a:pt x="12009" y="19914"/>
                        <a:pt x="11983" y="20223"/>
                      </a:cubicBezTo>
                      <a:cubicBezTo>
                        <a:pt x="11962" y="20471"/>
                        <a:pt x="11930" y="20808"/>
                        <a:pt x="12070" y="20963"/>
                      </a:cubicBezTo>
                      <a:cubicBezTo>
                        <a:pt x="13488" y="22552"/>
                        <a:pt x="15695" y="20678"/>
                        <a:pt x="17507" y="20532"/>
                      </a:cubicBezTo>
                      <a:lnTo>
                        <a:pt x="17542" y="20524"/>
                      </a:lnTo>
                      <a:cubicBezTo>
                        <a:pt x="17438" y="17983"/>
                        <a:pt x="16101" y="14890"/>
                        <a:pt x="17235" y="12902"/>
                      </a:cubicBezTo>
                      <a:cubicBezTo>
                        <a:pt x="17345" y="12707"/>
                        <a:pt x="17586" y="12752"/>
                        <a:pt x="17762" y="12780"/>
                      </a:cubicBezTo>
                      <a:cubicBezTo>
                        <a:pt x="17983" y="12817"/>
                        <a:pt x="18174" y="13016"/>
                        <a:pt x="18374" y="13150"/>
                      </a:cubicBezTo>
                      <a:cubicBezTo>
                        <a:pt x="18627" y="13321"/>
                        <a:pt x="18844" y="13626"/>
                        <a:pt x="19120" y="13703"/>
                      </a:cubicBezTo>
                      <a:cubicBezTo>
                        <a:pt x="19497" y="13809"/>
                        <a:pt x="19917" y="13768"/>
                        <a:pt x="20271" y="13553"/>
                      </a:cubicBezTo>
                      <a:cubicBezTo>
                        <a:pt x="20584" y="13362"/>
                        <a:pt x="20831" y="12975"/>
                        <a:pt x="21034" y="12589"/>
                      </a:cubicBezTo>
                      <a:cubicBezTo>
                        <a:pt x="21286" y="12114"/>
                        <a:pt x="21477" y="11561"/>
                        <a:pt x="21570" y="10984"/>
                      </a:cubicBezTo>
                      <a:cubicBezTo>
                        <a:pt x="21608" y="10740"/>
                        <a:pt x="21608" y="10476"/>
                        <a:pt x="21570" y="10232"/>
                      </a:cubicBezTo>
                      <a:cubicBezTo>
                        <a:pt x="21504" y="9813"/>
                        <a:pt x="21361" y="9411"/>
                        <a:pt x="21187" y="9057"/>
                      </a:cubicBezTo>
                      <a:cubicBezTo>
                        <a:pt x="21042" y="8764"/>
                        <a:pt x="20868" y="8492"/>
                        <a:pt x="20654" y="8305"/>
                      </a:cubicBezTo>
                      <a:cubicBezTo>
                        <a:pt x="20448" y="8126"/>
                        <a:pt x="20204" y="8016"/>
                        <a:pt x="19964" y="7984"/>
                      </a:cubicBezTo>
                      <a:cubicBezTo>
                        <a:pt x="19581" y="7935"/>
                        <a:pt x="19186" y="8041"/>
                        <a:pt x="18818" y="8199"/>
                      </a:cubicBezTo>
                      <a:cubicBezTo>
                        <a:pt x="18601" y="8293"/>
                        <a:pt x="18429" y="8553"/>
                        <a:pt x="18209" y="8626"/>
                      </a:cubicBezTo>
                      <a:cubicBezTo>
                        <a:pt x="18061" y="8675"/>
                        <a:pt x="17896" y="8699"/>
                        <a:pt x="17751" y="8626"/>
                      </a:cubicBezTo>
                      <a:cubicBezTo>
                        <a:pt x="17597" y="8549"/>
                        <a:pt x="17432" y="8411"/>
                        <a:pt x="17368" y="8199"/>
                      </a:cubicBezTo>
                      <a:cubicBezTo>
                        <a:pt x="16747" y="6191"/>
                        <a:pt x="17623" y="3631"/>
                        <a:pt x="17751" y="1342"/>
                      </a:cubicBezTo>
                      <a:lnTo>
                        <a:pt x="17722" y="1358"/>
                      </a:lnTo>
                      <a:cubicBezTo>
                        <a:pt x="16089" y="1180"/>
                        <a:pt x="14262" y="-48"/>
                        <a:pt x="12829" y="822"/>
                      </a:cubicBezTo>
                      <a:cubicBezTo>
                        <a:pt x="12679" y="911"/>
                        <a:pt x="12580" y="1143"/>
                        <a:pt x="12525" y="1358"/>
                      </a:cubicBezTo>
                      <a:cubicBezTo>
                        <a:pt x="12473" y="1562"/>
                        <a:pt x="12490" y="1793"/>
                        <a:pt x="12525" y="2001"/>
                      </a:cubicBezTo>
                      <a:cubicBezTo>
                        <a:pt x="12577" y="2310"/>
                        <a:pt x="12763" y="2549"/>
                        <a:pt x="12829" y="2854"/>
                      </a:cubicBezTo>
                      <a:cubicBezTo>
                        <a:pt x="12942" y="3370"/>
                        <a:pt x="13018" y="3923"/>
                        <a:pt x="12983" y="4460"/>
                      </a:cubicBezTo>
                      <a:cubicBezTo>
                        <a:pt x="12960" y="4797"/>
                        <a:pt x="12882" y="5139"/>
                        <a:pt x="12754" y="5427"/>
                      </a:cubicBezTo>
                      <a:cubicBezTo>
                        <a:pt x="12621" y="5728"/>
                        <a:pt x="12426" y="5972"/>
                        <a:pt x="12217" y="6175"/>
                      </a:cubicBezTo>
                      <a:cubicBezTo>
                        <a:pt x="11965" y="6419"/>
                        <a:pt x="11678" y="6618"/>
                        <a:pt x="11379" y="6712"/>
                      </a:cubicBezTo>
                      <a:cubicBezTo>
                        <a:pt x="11205" y="6765"/>
                        <a:pt x="11017" y="6765"/>
                        <a:pt x="10843" y="6712"/>
                      </a:cubicBezTo>
                      <a:cubicBezTo>
                        <a:pt x="10431" y="6582"/>
                        <a:pt x="10037" y="6313"/>
                        <a:pt x="9697" y="5960"/>
                      </a:cubicBezTo>
                      <a:cubicBezTo>
                        <a:pt x="9422" y="5675"/>
                        <a:pt x="9146" y="5330"/>
                        <a:pt x="9010" y="4891"/>
                      </a:cubicBezTo>
                      <a:cubicBezTo>
                        <a:pt x="8856" y="4395"/>
                        <a:pt x="8827" y="3805"/>
                        <a:pt x="8903" y="3277"/>
                      </a:cubicBezTo>
                      <a:cubicBezTo>
                        <a:pt x="8958" y="2891"/>
                        <a:pt x="9175" y="2586"/>
                        <a:pt x="9297" y="2232"/>
                      </a:cubicBezTo>
                      <a:cubicBezTo>
                        <a:pt x="9393" y="1952"/>
                        <a:pt x="9535" y="1684"/>
                        <a:pt x="9561" y="1375"/>
                      </a:cubicBezTo>
                      <a:cubicBezTo>
                        <a:pt x="9581" y="1127"/>
                        <a:pt x="9613" y="789"/>
                        <a:pt x="9474" y="635"/>
                      </a:cubicBezTo>
                      <a:cubicBezTo>
                        <a:pt x="8056" y="-954"/>
                        <a:pt x="5849" y="924"/>
                        <a:pt x="4036" y="1066"/>
                      </a:cubicBezTo>
                      <a:lnTo>
                        <a:pt x="4057" y="1127"/>
                      </a:lnTo>
                      <a:cubicBezTo>
                        <a:pt x="4158" y="3667"/>
                        <a:pt x="5498" y="6760"/>
                        <a:pt x="4364" y="8748"/>
                      </a:cubicBezTo>
                      <a:cubicBezTo>
                        <a:pt x="4254" y="8943"/>
                        <a:pt x="4013" y="8899"/>
                        <a:pt x="3836" y="8870"/>
                      </a:cubicBezTo>
                      <a:cubicBezTo>
                        <a:pt x="3616" y="8833"/>
                        <a:pt x="3424" y="8634"/>
                        <a:pt x="3224" y="8500"/>
                      </a:cubicBezTo>
                      <a:cubicBezTo>
                        <a:pt x="2972" y="8329"/>
                        <a:pt x="2754" y="8025"/>
                        <a:pt x="2479" y="7947"/>
                      </a:cubicBezTo>
                      <a:cubicBezTo>
                        <a:pt x="2102" y="7842"/>
                        <a:pt x="1681" y="7882"/>
                        <a:pt x="1328" y="8098"/>
                      </a:cubicBezTo>
                      <a:cubicBezTo>
                        <a:pt x="1014" y="8289"/>
                        <a:pt x="768" y="8675"/>
                        <a:pt x="565" y="9061"/>
                      </a:cubicBezTo>
                      <a:cubicBezTo>
                        <a:pt x="312" y="9537"/>
                        <a:pt x="121" y="10089"/>
                        <a:pt x="28" y="10667"/>
                      </a:cubicBezTo>
                      <a:cubicBezTo>
                        <a:pt x="-9" y="10911"/>
                        <a:pt x="-9" y="11175"/>
                        <a:pt x="28" y="11419"/>
                      </a:cubicBezTo>
                      <a:cubicBezTo>
                        <a:pt x="95" y="11837"/>
                        <a:pt x="237" y="12240"/>
                        <a:pt x="411" y="12593"/>
                      </a:cubicBezTo>
                      <a:cubicBezTo>
                        <a:pt x="556" y="12886"/>
                        <a:pt x="730" y="13158"/>
                        <a:pt x="945" y="13345"/>
                      </a:cubicBezTo>
                      <a:cubicBezTo>
                        <a:pt x="1151" y="13524"/>
                        <a:pt x="1394" y="13634"/>
                        <a:pt x="1635" y="13666"/>
                      </a:cubicBezTo>
                      <a:cubicBezTo>
                        <a:pt x="2018" y="13715"/>
                        <a:pt x="2412" y="13610"/>
                        <a:pt x="2780" y="13451"/>
                      </a:cubicBezTo>
                      <a:cubicBezTo>
                        <a:pt x="2998" y="13358"/>
                        <a:pt x="3169" y="13097"/>
                        <a:pt x="3390" y="13024"/>
                      </a:cubicBezTo>
                      <a:cubicBezTo>
                        <a:pt x="3537" y="12975"/>
                        <a:pt x="3703" y="12951"/>
                        <a:pt x="3848" y="13024"/>
                      </a:cubicBezTo>
                      <a:cubicBezTo>
                        <a:pt x="4001" y="13101"/>
                        <a:pt x="4167" y="13240"/>
                        <a:pt x="4231" y="13451"/>
                      </a:cubicBezTo>
                      <a:cubicBezTo>
                        <a:pt x="4851" y="15459"/>
                        <a:pt x="3975" y="18024"/>
                        <a:pt x="3848" y="20308"/>
                      </a:cubicBezTo>
                      <a:lnTo>
                        <a:pt x="3822" y="20239"/>
                      </a:lnTo>
                      <a:close/>
                    </a:path>
                  </a:pathLst>
                </a:custGeom>
                <a:solidFill>
                  <a:srgbClr val="81d41a"/>
                </a:solidFill>
                <a:ln>
                  <a:solidFill>
                    <a:srgbClr val="3465a4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</p:grpSp>
        <p:pic>
          <p:nvPicPr>
            <p:cNvPr id="225" name="Image 9" descr=""/>
            <p:cNvPicPr/>
            <p:nvPr/>
          </p:nvPicPr>
          <p:blipFill>
            <a:blip r:embed="rId4"/>
            <a:srcRect l="14573" t="58415" r="59792" b="32731"/>
            <a:stretch/>
          </p:blipFill>
          <p:spPr>
            <a:xfrm>
              <a:off x="5390640" y="1242000"/>
              <a:ext cx="3148560" cy="501840"/>
            </a:xfrm>
            <a:prstGeom prst="rect">
              <a:avLst/>
            </a:prstGeom>
            <a:ln>
              <a:noFill/>
            </a:ln>
          </p:spPr>
        </p:pic>
      </p:grp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40" dur="indefinite" restart="never" nodeType="tmRoot">
          <p:childTnLst>
            <p:seq>
              <p:cTn id="241" dur="indefinite" nodeType="mainSeq">
                <p:childTnLst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nodeType="clickEffect" fill="hold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in">
                                      <p:cBhvr additive="repl">
                                        <p:cTn id="246" dur="2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1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52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nodeType="clickEffect" fill="hold" presetClass="entr" presetID="7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7" dur="5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58" dur="5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nodeType="clickEffect" fill="hold" presetClass="entr" presetID="7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67" dur="5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8" dur="5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CustomShape 1"/>
          <p:cNvSpPr/>
          <p:nvPr/>
        </p:nvSpPr>
        <p:spPr>
          <a:xfrm>
            <a:off x="288000" y="1512000"/>
            <a:ext cx="8350200" cy="3341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1001"/>
              </a:spcBef>
            </a:pPr>
            <a:r>
              <a:rPr b="0" lang="fr-FR" sz="3600" spc="-1" strike="noStrike">
                <a:solidFill>
                  <a:srgbClr val="ffffff"/>
                </a:solidFill>
                <a:latin typeface="Century Gothic"/>
                <a:ea typeface="DejaVu Sans"/>
              </a:rPr>
              <a:t>Il est possible de cumuler </a:t>
            </a:r>
            <a:endParaRPr b="0" lang="fr-FR" sz="36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001"/>
              </a:spcBef>
            </a:pPr>
            <a:r>
              <a:rPr b="0" lang="fr-FR" sz="3600" spc="-1" strike="noStrike">
                <a:solidFill>
                  <a:srgbClr val="ffffff"/>
                </a:solidFill>
                <a:latin typeface="Century Gothic"/>
                <a:ea typeface="DejaVu Sans"/>
              </a:rPr>
              <a:t>les</a:t>
            </a:r>
            <a:r>
              <a:rPr b="0" lang="fr-FR" sz="3600" spc="-1" strike="noStrike">
                <a:solidFill>
                  <a:srgbClr val="cc0099"/>
                </a:solidFill>
                <a:latin typeface="Century Gothic"/>
                <a:ea typeface="DejaVu Sans"/>
              </a:rPr>
              <a:t> </a:t>
            </a:r>
            <a:r>
              <a:rPr b="0" lang="fr-FR" sz="3600" spc="-1" strike="noStrike">
                <a:solidFill>
                  <a:srgbClr val="ffffff"/>
                </a:solidFill>
                <a:latin typeface="Century Gothic"/>
                <a:ea typeface="DejaVu Sans"/>
              </a:rPr>
              <a:t>domaines d’observation </a:t>
            </a:r>
            <a:endParaRPr b="0" lang="fr-FR" sz="36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001"/>
              </a:spcBef>
            </a:pPr>
            <a:r>
              <a:rPr b="0" lang="fr-FR" sz="3600" spc="-1" strike="noStrike">
                <a:solidFill>
                  <a:srgbClr val="ffffff"/>
                </a:solidFill>
                <a:latin typeface="Century Gothic"/>
                <a:ea typeface="DejaVu Sans"/>
              </a:rPr>
              <a:t>donc les </a:t>
            </a:r>
            <a:r>
              <a:rPr b="0" lang="fr-FR" sz="3600" spc="-1" strike="noStrike">
                <a:solidFill>
                  <a:srgbClr val="00b0f0"/>
                </a:solidFill>
                <a:latin typeface="Century Gothic"/>
                <a:ea typeface="DejaVu Sans"/>
              </a:rPr>
              <a:t>axes d’observation </a:t>
            </a:r>
            <a:endParaRPr b="0" lang="fr-FR" sz="36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001"/>
              </a:spcBef>
            </a:pPr>
            <a:r>
              <a:rPr b="0" lang="fr-FR" sz="3600" spc="-1" strike="noStrike">
                <a:solidFill>
                  <a:srgbClr val="ffffff"/>
                </a:solidFill>
                <a:latin typeface="Century Gothic"/>
                <a:ea typeface="DejaVu Sans"/>
              </a:rPr>
              <a:t> </a:t>
            </a:r>
            <a:r>
              <a:rPr b="0" lang="fr-FR" sz="3600" spc="-1" strike="noStrike">
                <a:solidFill>
                  <a:srgbClr val="ffffff"/>
                </a:solidFill>
                <a:latin typeface="Century Gothic"/>
                <a:ea typeface="DejaVu Sans"/>
              </a:rPr>
              <a:t>et par conséquent les </a:t>
            </a:r>
            <a:r>
              <a:rPr b="0" lang="fr-FR" sz="3600" spc="-1" strike="noStrike">
                <a:solidFill>
                  <a:srgbClr val="00ff00"/>
                </a:solidFill>
                <a:latin typeface="Century Gothic"/>
                <a:ea typeface="DejaVu Sans"/>
              </a:rPr>
              <a:t>questions</a:t>
            </a:r>
            <a:r>
              <a:rPr b="0" lang="fr-FR" sz="3600" spc="-1" strike="noStrike">
                <a:solidFill>
                  <a:srgbClr val="ffffff"/>
                </a:solidFill>
                <a:latin typeface="Century Gothic"/>
                <a:ea typeface="DejaVu Sans"/>
              </a:rPr>
              <a:t> </a:t>
            </a:r>
            <a:endParaRPr b="0" lang="fr-FR" sz="36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001"/>
              </a:spcBef>
            </a:pPr>
            <a:r>
              <a:rPr b="0" lang="fr-FR" sz="3600" spc="-1" strike="noStrike">
                <a:solidFill>
                  <a:srgbClr val="ffffff"/>
                </a:solidFill>
                <a:latin typeface="Century Gothic"/>
                <a:ea typeface="DejaVu Sans"/>
              </a:rPr>
              <a:t>pour une grille plus complète.</a:t>
            </a:r>
            <a:endParaRPr b="0" lang="fr-FR" sz="3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73" dur="indefinite" restart="never" nodeType="tmRoot">
          <p:childTnLst>
            <p:seq>
              <p:cTn id="274" dur="indefinite" nodeType="mainSeq">
                <p:childTnLst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nodeType="clickEffect" fill="hold" presetClass="entr" presetID="3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 from="(-#ppt_w/2)" to="(#ppt_x)">
                                      <p:cBhvr additive="repl">
                                        <p:cTn id="279" dur="4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calcmode="lin" valueType="num" from="0" to="-1">
                                      <p:cBhvr additive="repl">
                                        <p:cTn id="280" dur="160" autoRev="1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81" dur="160" autoRev="1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calcmode="lin" valueType="num" by="(#ppt_h/3+#ppt_w*0.1)">
                                      <p:cBhvr additive="repl">
                                        <p:cTn id="282" dur="160" autoRev="1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2084</TotalTime>
  <Application>LibreOffice/6.2.5.2$Windows_X86_64 LibreOffice_project/1ec314fa52f458adc18c4f025c545a4e8b22c159</Application>
  <Words>772</Words>
  <Paragraphs>139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2019-09-15T20:49:22Z</dcterms:created>
  <dc:creator>Utilisateur Windows</dc:creator>
  <dc:description/>
  <dc:language>fr-FR</dc:language>
  <cp:lastModifiedBy/>
  <dcterms:modified xsi:type="dcterms:W3CDTF">2020-04-29T10:34:01Z</dcterms:modified>
  <cp:revision>208</cp:revision>
  <dc:subject/>
  <dc:title>CAP ECOLE INCLUSIVE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1</vt:i4>
  </property>
  <property fmtid="{D5CDD505-2E9C-101B-9397-08002B2CF9AE}" pid="8" name="PresentationFormat">
    <vt:lpwstr>Grand écran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30</vt:i4>
  </property>
</Properties>
</file>