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704" r:id="rId2"/>
    <p:sldId id="705" r:id="rId3"/>
    <p:sldId id="262" r:id="rId4"/>
    <p:sldId id="716" r:id="rId5"/>
    <p:sldId id="717" r:id="rId6"/>
    <p:sldId id="596" r:id="rId7"/>
    <p:sldId id="627" r:id="rId8"/>
    <p:sldId id="698" r:id="rId9"/>
    <p:sldId id="699" r:id="rId10"/>
    <p:sldId id="724" r:id="rId11"/>
    <p:sldId id="701" r:id="rId12"/>
    <p:sldId id="603" r:id="rId13"/>
    <p:sldId id="714" r:id="rId14"/>
    <p:sldId id="726" r:id="rId15"/>
    <p:sldId id="292" r:id="rId16"/>
    <p:sldId id="293" r:id="rId17"/>
    <p:sldId id="732" r:id="rId18"/>
    <p:sldId id="733" r:id="rId19"/>
    <p:sldId id="734" r:id="rId20"/>
    <p:sldId id="735" r:id="rId21"/>
    <p:sldId id="708" r:id="rId22"/>
    <p:sldId id="710" r:id="rId23"/>
    <p:sldId id="711" r:id="rId24"/>
    <p:sldId id="712" r:id="rId25"/>
    <p:sldId id="256" r:id="rId26"/>
    <p:sldId id="586" r:id="rId27"/>
    <p:sldId id="690" r:id="rId28"/>
    <p:sldId id="587" r:id="rId29"/>
    <p:sldId id="692" r:id="rId30"/>
    <p:sldId id="693" r:id="rId31"/>
    <p:sldId id="694" r:id="rId32"/>
    <p:sldId id="631" r:id="rId33"/>
    <p:sldId id="634" r:id="rId34"/>
    <p:sldId id="636" r:id="rId35"/>
    <p:sldId id="639" r:id="rId36"/>
    <p:sldId id="640" r:id="rId37"/>
    <p:sldId id="645" r:id="rId38"/>
    <p:sldId id="650" r:id="rId39"/>
    <p:sldId id="653" r:id="rId40"/>
    <p:sldId id="657" r:id="rId41"/>
    <p:sldId id="658" r:id="rId42"/>
    <p:sldId id="591" r:id="rId43"/>
    <p:sldId id="695" r:id="rId44"/>
    <p:sldId id="605" r:id="rId45"/>
    <p:sldId id="607" r:id="rId46"/>
    <p:sldId id="583" r:id="rId47"/>
    <p:sldId id="612" r:id="rId48"/>
    <p:sldId id="613" r:id="rId49"/>
    <p:sldId id="614" r:id="rId50"/>
    <p:sldId id="696" r:id="rId51"/>
    <p:sldId id="702" r:id="rId52"/>
    <p:sldId id="703"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95A7A55-99AA-4312-8C42-6AF1DA480BFB}">
          <p14:sldIdLst>
            <p14:sldId id="704"/>
            <p14:sldId id="705"/>
            <p14:sldId id="262"/>
            <p14:sldId id="716"/>
            <p14:sldId id="717"/>
            <p14:sldId id="596"/>
            <p14:sldId id="627"/>
            <p14:sldId id="698"/>
            <p14:sldId id="699"/>
            <p14:sldId id="724"/>
            <p14:sldId id="701"/>
            <p14:sldId id="603"/>
            <p14:sldId id="714"/>
            <p14:sldId id="726"/>
            <p14:sldId id="292"/>
            <p14:sldId id="293"/>
            <p14:sldId id="732"/>
            <p14:sldId id="733"/>
            <p14:sldId id="734"/>
            <p14:sldId id="735"/>
            <p14:sldId id="708"/>
            <p14:sldId id="710"/>
            <p14:sldId id="711"/>
            <p14:sldId id="712"/>
            <p14:sldId id="256"/>
            <p14:sldId id="586"/>
            <p14:sldId id="690"/>
            <p14:sldId id="587"/>
            <p14:sldId id="692"/>
            <p14:sldId id="693"/>
            <p14:sldId id="694"/>
            <p14:sldId id="631"/>
            <p14:sldId id="634"/>
            <p14:sldId id="636"/>
            <p14:sldId id="639"/>
            <p14:sldId id="640"/>
            <p14:sldId id="645"/>
            <p14:sldId id="650"/>
            <p14:sldId id="653"/>
            <p14:sldId id="657"/>
            <p14:sldId id="658"/>
            <p14:sldId id="591"/>
            <p14:sldId id="695"/>
            <p14:sldId id="605"/>
            <p14:sldId id="607"/>
            <p14:sldId id="583"/>
            <p14:sldId id="612"/>
            <p14:sldId id="613"/>
            <p14:sldId id="614"/>
            <p14:sldId id="696"/>
            <p14:sldId id="702"/>
            <p14:sldId id="703"/>
          </p14:sldIdLst>
        </p14:section>
        <p14:section name="Section sans titre" id="{BD032EFE-BE6D-4D2B-BA3C-FAA25D5D6C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A6B39-BD6C-4101-821F-F604D98FCCC3}" type="datetimeFigureOut">
              <a:rPr lang="fr-CH" smtClean="0"/>
              <a:t>21.02.2024</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D4214-06C0-4B47-9A29-CFBBC2FCB736}" type="slidenum">
              <a:rPr lang="fr-CH" smtClean="0"/>
              <a:t>‹N°›</a:t>
            </a:fld>
            <a:endParaRPr lang="fr-CH"/>
          </a:p>
        </p:txBody>
      </p:sp>
    </p:spTree>
    <p:extLst>
      <p:ext uri="{BB962C8B-B14F-4D97-AF65-F5344CB8AC3E}">
        <p14:creationId xmlns:p14="http://schemas.microsoft.com/office/powerpoint/2010/main" val="309078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1544F-DACB-4891-89AC-3E933EB7F1FA}"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9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p:cNvSpPr>
          <p:nvPr>
            <p:ph type="sldImg"/>
          </p:nvPr>
        </p:nvSpPr>
        <p:spPr>
          <a:ln/>
        </p:spPr>
      </p:sp>
      <p:sp>
        <p:nvSpPr>
          <p:cNvPr id="7885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Arial" charset="0"/>
              <a:ea typeface="ＭＳ Ｐゴシック" charset="0"/>
              <a:cs typeface="ＭＳ Ｐゴシック" charset="0"/>
            </a:endParaRPr>
          </a:p>
        </p:txBody>
      </p:sp>
      <p:sp>
        <p:nvSpPr>
          <p:cNvPr id="78851" name="Espace réservé de l'en-tête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ARPIH</a:t>
            </a:r>
          </a:p>
        </p:txBody>
      </p:sp>
      <p:sp>
        <p:nvSpPr>
          <p:cNvPr id="78852" name="Espace réservé de la date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200"/>
              <a:t>14/01/11</a:t>
            </a:r>
            <a:endParaRPr lang="fr-FR" sz="1200"/>
          </a:p>
        </p:txBody>
      </p:sp>
      <p:sp>
        <p:nvSpPr>
          <p:cNvPr id="78853" name="Espace réservé du pied de page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CopyrightAuteur : xxxx</a:t>
            </a:r>
          </a:p>
        </p:txBody>
      </p:sp>
      <p:sp>
        <p:nvSpPr>
          <p:cNvPr id="78854"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A8077A-AEA5-B546-B803-91771809D422}" type="slidenum">
              <a:rPr lang="fr-FR" sz="1200"/>
              <a:pPr eaLnBrk="1" hangingPunct="1"/>
              <a:t>41</a:t>
            </a:fld>
            <a:endParaRPr 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Donner la feuille 1 LES</a:t>
            </a:r>
            <a:r>
              <a:rPr lang="fr-FR" baseline="0" dirty="0"/>
              <a:t> « ON DIT » </a:t>
            </a:r>
            <a:endParaRPr lang="fr-FR" dirty="0"/>
          </a:p>
        </p:txBody>
      </p:sp>
      <p:sp>
        <p:nvSpPr>
          <p:cNvPr id="4" name="Espace réservé du numéro de diapositive 3"/>
          <p:cNvSpPr>
            <a:spLocks noGrp="1"/>
          </p:cNvSpPr>
          <p:nvPr>
            <p:ph type="sldNum" sz="quarter" idx="10"/>
          </p:nvPr>
        </p:nvSpPr>
        <p:spPr/>
        <p:txBody>
          <a:bodyPr/>
          <a:lstStyle/>
          <a:p>
            <a:fld id="{628F528A-35FC-C147-A73A-40CFA1584AEA}" type="slidenum">
              <a:rPr lang="fr-FR" smtClean="0"/>
              <a:t>42</a:t>
            </a:fld>
            <a:endParaRPr lang="fr-FR"/>
          </a:p>
        </p:txBody>
      </p:sp>
    </p:spTree>
    <p:extLst>
      <p:ext uri="{BB962C8B-B14F-4D97-AF65-F5344CB8AC3E}">
        <p14:creationId xmlns:p14="http://schemas.microsoft.com/office/powerpoint/2010/main" val="65720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363587-27E4-F64B-9D9B-EF68C6A05ECB}" type="slidenum">
              <a:rPr lang="fr-FR" smtClean="0"/>
              <a:t>15</a:t>
            </a:fld>
            <a:endParaRPr lang="fr-FR"/>
          </a:p>
        </p:txBody>
      </p:sp>
    </p:spTree>
    <p:extLst>
      <p:ext uri="{BB962C8B-B14F-4D97-AF65-F5344CB8AC3E}">
        <p14:creationId xmlns:p14="http://schemas.microsoft.com/office/powerpoint/2010/main" val="27462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63587-27E4-F64B-9D9B-EF68C6A05ECB}" type="slidenum">
              <a:rPr lang="fr-FR" smtClean="0"/>
              <a:t>16</a:t>
            </a:fld>
            <a:endParaRPr lang="fr-FR"/>
          </a:p>
        </p:txBody>
      </p:sp>
    </p:spTree>
    <p:extLst>
      <p:ext uri="{BB962C8B-B14F-4D97-AF65-F5344CB8AC3E}">
        <p14:creationId xmlns:p14="http://schemas.microsoft.com/office/powerpoint/2010/main" val="141403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p:cNvSpPr>
          <p:nvPr>
            <p:ph type="sldImg"/>
          </p:nvPr>
        </p:nvSpPr>
        <p:spPr>
          <a:ln/>
        </p:spPr>
      </p:sp>
      <p:sp>
        <p:nvSpPr>
          <p:cNvPr id="4813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dirty="0">
              <a:latin typeface="Arial" charset="0"/>
              <a:ea typeface="ＭＳ Ｐゴシック" charset="0"/>
              <a:cs typeface="ＭＳ Ｐゴシック" charset="0"/>
            </a:endParaRPr>
          </a:p>
        </p:txBody>
      </p:sp>
      <p:sp>
        <p:nvSpPr>
          <p:cNvPr id="48131" name="Espace réservé de l'en-tête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ARPIH</a:t>
            </a:r>
          </a:p>
        </p:txBody>
      </p:sp>
      <p:sp>
        <p:nvSpPr>
          <p:cNvPr id="48132" name="Espace réservé de la date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200"/>
              <a:t>14/01/11</a:t>
            </a:r>
            <a:endParaRPr lang="fr-FR" sz="1200"/>
          </a:p>
        </p:txBody>
      </p:sp>
      <p:sp>
        <p:nvSpPr>
          <p:cNvPr id="48133" name="Espace réservé du pied de page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CopyrightAuteur : xxxx</a:t>
            </a:r>
          </a:p>
        </p:txBody>
      </p:sp>
      <p:sp>
        <p:nvSpPr>
          <p:cNvPr id="48134"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276D5C-1460-7645-AAE3-56DA0E3CF312}" type="slidenum">
              <a:rPr lang="fr-FR" sz="1200"/>
              <a:pPr eaLnBrk="1" hangingPunct="1"/>
              <a:t>32</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a:ln/>
        </p:spPr>
      </p:sp>
      <p:sp>
        <p:nvSpPr>
          <p:cNvPr id="5427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Arial" charset="0"/>
              <a:ea typeface="ＭＳ Ｐゴシック" charset="0"/>
              <a:cs typeface="ＭＳ Ｐゴシック" charset="0"/>
            </a:endParaRPr>
          </a:p>
        </p:txBody>
      </p:sp>
      <p:sp>
        <p:nvSpPr>
          <p:cNvPr id="54275" name="Espace réservé de l'en-tête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ARPIH</a:t>
            </a:r>
          </a:p>
        </p:txBody>
      </p:sp>
      <p:sp>
        <p:nvSpPr>
          <p:cNvPr id="54276" name="Espace réservé de la date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200"/>
              <a:t>14/01/11</a:t>
            </a:r>
            <a:endParaRPr lang="fr-FR" sz="1200"/>
          </a:p>
        </p:txBody>
      </p:sp>
      <p:sp>
        <p:nvSpPr>
          <p:cNvPr id="54277" name="Espace réservé du pied de page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CopyrightAuteur : xxxx</a:t>
            </a:r>
          </a:p>
        </p:txBody>
      </p:sp>
      <p:sp>
        <p:nvSpPr>
          <p:cNvPr id="54278"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D2DC08-AA5D-E849-BC57-3BBE90BE46BE}" type="slidenum">
              <a:rPr lang="fr-FR" sz="1200"/>
              <a:pPr eaLnBrk="1" hangingPunct="1"/>
              <a:t>33</a:t>
            </a:fld>
            <a:endParaRPr 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p:cNvSpPr>
          <p:nvPr>
            <p:ph type="sldImg"/>
          </p:nvPr>
        </p:nvSpPr>
        <p:spPr>
          <a:ln/>
        </p:spPr>
      </p:sp>
      <p:sp>
        <p:nvSpPr>
          <p:cNvPr id="5837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Arial" charset="0"/>
              <a:ea typeface="ＭＳ Ｐゴシック" charset="0"/>
              <a:cs typeface="ＭＳ Ｐゴシック" charset="0"/>
            </a:endParaRPr>
          </a:p>
        </p:txBody>
      </p:sp>
      <p:sp>
        <p:nvSpPr>
          <p:cNvPr id="58371" name="Espace réservé de l'en-tête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ARPIH</a:t>
            </a:r>
          </a:p>
        </p:txBody>
      </p:sp>
      <p:sp>
        <p:nvSpPr>
          <p:cNvPr id="58372" name="Espace réservé de la date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200"/>
              <a:t>14/01/11</a:t>
            </a:r>
            <a:endParaRPr lang="fr-FR" sz="1200"/>
          </a:p>
        </p:txBody>
      </p:sp>
      <p:sp>
        <p:nvSpPr>
          <p:cNvPr id="58373" name="Espace réservé du pied de page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CopyrightAuteur : xxxx</a:t>
            </a:r>
          </a:p>
        </p:txBody>
      </p:sp>
      <p:sp>
        <p:nvSpPr>
          <p:cNvPr id="58374"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274F72-E3D0-D54D-B9EF-07719BE80568}" type="slidenum">
              <a:rPr lang="fr-FR" sz="1200"/>
              <a:pPr eaLnBrk="1" hangingPunct="1"/>
              <a:t>34</a:t>
            </a:fld>
            <a:endParaRPr 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Arial" charset="0"/>
              <a:ea typeface="ＭＳ Ｐゴシック" charset="0"/>
              <a:cs typeface="ＭＳ Ｐゴシック" charset="0"/>
            </a:endParaRPr>
          </a:p>
        </p:txBody>
      </p:sp>
      <p:sp>
        <p:nvSpPr>
          <p:cNvPr id="64515" name="Espace réservé de l'en-tête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ARPIH</a:t>
            </a:r>
          </a:p>
        </p:txBody>
      </p:sp>
      <p:sp>
        <p:nvSpPr>
          <p:cNvPr id="64516" name="Espace réservé de la date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200"/>
              <a:t>14/01/11</a:t>
            </a:r>
            <a:endParaRPr lang="fr-FR" sz="1200"/>
          </a:p>
        </p:txBody>
      </p:sp>
      <p:sp>
        <p:nvSpPr>
          <p:cNvPr id="64517" name="Espace réservé du pied de page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CopyrightAuteur : xxxx</a:t>
            </a:r>
          </a:p>
        </p:txBody>
      </p:sp>
      <p:sp>
        <p:nvSpPr>
          <p:cNvPr id="64518"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EDD381-52B2-EC44-A53E-8349801BCAE5}" type="slidenum">
              <a:rPr lang="fr-FR" sz="1200"/>
              <a:pPr eaLnBrk="1" hangingPunct="1"/>
              <a:t>35</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e l'image des diapositives 1"/>
          <p:cNvSpPr>
            <a:spLocks noGrp="1" noRot="1" noChangeAspect="1"/>
          </p:cNvSpPr>
          <p:nvPr>
            <p:ph type="sldImg"/>
          </p:nvPr>
        </p:nvSpPr>
        <p:spPr>
          <a:ln/>
        </p:spPr>
      </p:sp>
      <p:sp>
        <p:nvSpPr>
          <p:cNvPr id="72706"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Arial" charset="0"/>
              <a:ea typeface="ＭＳ Ｐゴシック" charset="0"/>
              <a:cs typeface="ＭＳ Ｐゴシック" charset="0"/>
            </a:endParaRPr>
          </a:p>
        </p:txBody>
      </p:sp>
      <p:sp>
        <p:nvSpPr>
          <p:cNvPr id="72707" name="Espace réservé de l'en-tête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ARPIH</a:t>
            </a:r>
          </a:p>
        </p:txBody>
      </p:sp>
      <p:sp>
        <p:nvSpPr>
          <p:cNvPr id="72708" name="Espace réservé de la date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200"/>
              <a:t>14/01/11</a:t>
            </a:r>
            <a:endParaRPr lang="fr-FR" sz="1200"/>
          </a:p>
        </p:txBody>
      </p:sp>
      <p:sp>
        <p:nvSpPr>
          <p:cNvPr id="72709" name="Espace réservé du pied de page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CopyrightAuteur : xxxx</a:t>
            </a:r>
          </a:p>
        </p:txBody>
      </p:sp>
      <p:sp>
        <p:nvSpPr>
          <p:cNvPr id="72710"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97C8D3-8085-2D40-A89E-DD3CACA30FBF}" type="slidenum">
              <a:rPr lang="fr-FR" sz="1200"/>
              <a:pPr eaLnBrk="1" hangingPunct="1"/>
              <a:t>38</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p:cNvSpPr>
          <p:nvPr>
            <p:ph type="sldImg"/>
          </p:nvPr>
        </p:nvSpPr>
        <p:spPr>
          <a:ln/>
        </p:spPr>
      </p:sp>
      <p:sp>
        <p:nvSpPr>
          <p:cNvPr id="7885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Arial" charset="0"/>
              <a:ea typeface="ＭＳ Ｐゴシック" charset="0"/>
              <a:cs typeface="ＭＳ Ｐゴシック" charset="0"/>
            </a:endParaRPr>
          </a:p>
        </p:txBody>
      </p:sp>
      <p:sp>
        <p:nvSpPr>
          <p:cNvPr id="78851" name="Espace réservé de l'en-tête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ARPIH</a:t>
            </a:r>
          </a:p>
        </p:txBody>
      </p:sp>
      <p:sp>
        <p:nvSpPr>
          <p:cNvPr id="78852" name="Espace réservé de la date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200"/>
              <a:t>14/01/11</a:t>
            </a:r>
            <a:endParaRPr lang="fr-FR" sz="1200"/>
          </a:p>
        </p:txBody>
      </p:sp>
      <p:sp>
        <p:nvSpPr>
          <p:cNvPr id="78853" name="Espace réservé du pied de page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CopyrightAuteur : xxxx</a:t>
            </a:r>
          </a:p>
        </p:txBody>
      </p:sp>
      <p:sp>
        <p:nvSpPr>
          <p:cNvPr id="78854"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A8077A-AEA5-B546-B803-91771809D422}" type="slidenum">
              <a:rPr lang="fr-FR" sz="1200"/>
              <a:pPr eaLnBrk="1" hangingPunct="1"/>
              <a:t>40</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DF4A9B8-EBAD-4FC4-95AC-E79454EB5F4A}" type="datetimeFigureOut">
              <a:rPr lang="fr-CH" smtClean="0"/>
              <a:t>21.02.2024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D443C8-4417-4531-9164-9C692F1E07F2}" type="slidenum">
              <a:rPr lang="fr-CH" smtClean="0"/>
              <a:t>‹N°›</a:t>
            </a:fld>
            <a:endParaRPr lang="fr-CH"/>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2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DF4A9B8-EBAD-4FC4-95AC-E79454EB5F4A}" type="datetimeFigureOut">
              <a:rPr lang="fr-CH" smtClean="0"/>
              <a:t>21.02.2024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D443C8-4417-4531-9164-9C692F1E07F2}" type="slidenum">
              <a:rPr lang="fr-CH" smtClean="0"/>
              <a:t>‹N°›</a:t>
            </a:fld>
            <a:endParaRPr lang="fr-CH"/>
          </a:p>
        </p:txBody>
      </p:sp>
    </p:spTree>
    <p:extLst>
      <p:ext uri="{BB962C8B-B14F-4D97-AF65-F5344CB8AC3E}">
        <p14:creationId xmlns:p14="http://schemas.microsoft.com/office/powerpoint/2010/main" val="15313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F4A9B8-EBAD-4FC4-95AC-E79454EB5F4A}" type="datetimeFigureOut">
              <a:rPr lang="fr-CH" smtClean="0"/>
              <a:t>21.02.2024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D443C8-4417-4531-9164-9C692F1E07F2}" type="slidenum">
              <a:rPr lang="fr-CH" smtClean="0"/>
              <a:t>‹N°›</a:t>
            </a:fld>
            <a:endParaRPr lang="fr-CH"/>
          </a:p>
        </p:txBody>
      </p:sp>
    </p:spTree>
    <p:extLst>
      <p:ext uri="{BB962C8B-B14F-4D97-AF65-F5344CB8AC3E}">
        <p14:creationId xmlns:p14="http://schemas.microsoft.com/office/powerpoint/2010/main" val="242620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423041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385473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147789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140052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63730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1387287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331995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198265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DF4A9B8-EBAD-4FC4-95AC-E79454EB5F4A}" type="datetimeFigureOut">
              <a:rPr lang="fr-CH" smtClean="0"/>
              <a:t>21.02.2024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D443C8-4417-4531-9164-9C692F1E07F2}" type="slidenum">
              <a:rPr lang="fr-CH" smtClean="0"/>
              <a:t>‹N°›</a:t>
            </a:fld>
            <a:endParaRPr lang="fr-CH"/>
          </a:p>
        </p:txBody>
      </p:sp>
    </p:spTree>
    <p:extLst>
      <p:ext uri="{BB962C8B-B14F-4D97-AF65-F5344CB8AC3E}">
        <p14:creationId xmlns:p14="http://schemas.microsoft.com/office/powerpoint/2010/main" val="1785083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313369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4292644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4100401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809603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350396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2229386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546349" y="1377948"/>
            <a:ext cx="9168000" cy="540000"/>
          </a:xfrm>
          <a:prstGeom prst="rect">
            <a:avLst/>
          </a:prstGeom>
        </p:spPr>
        <p:txBody>
          <a:bodyPr vert="horz"/>
          <a:lstStyle>
            <a:lvl1pPr algn="l">
              <a:defRPr sz="3200" b="0" i="0">
                <a:latin typeface="B VAG Rounded Bold"/>
                <a:cs typeface="B VAG Rounded Bold"/>
              </a:defRPr>
            </a:lvl1pPr>
          </a:lstStyle>
          <a:p>
            <a:r>
              <a:rPr lang="fr-FR" dirty="0"/>
              <a:t>Modifiez le style du titre</a:t>
            </a:r>
          </a:p>
        </p:txBody>
      </p:sp>
      <p:sp>
        <p:nvSpPr>
          <p:cNvPr id="8" name="Espace réservé du contenu 7"/>
          <p:cNvSpPr>
            <a:spLocks noGrp="1"/>
          </p:cNvSpPr>
          <p:nvPr>
            <p:ph sz="quarter" idx="10"/>
          </p:nvPr>
        </p:nvSpPr>
        <p:spPr>
          <a:xfrm>
            <a:off x="2546349" y="2143126"/>
            <a:ext cx="9168000" cy="4714874"/>
          </a:xfrm>
          <a:prstGeom prst="rect">
            <a:avLst/>
          </a:prstGeom>
        </p:spPr>
        <p:txBody>
          <a:bodyPr vert="horz"/>
          <a:lstStyle>
            <a:lvl1pPr marL="162000" indent="-162000">
              <a:buClr>
                <a:schemeClr val="accent6"/>
              </a:buClr>
              <a:defRPr sz="2000" b="0" i="0">
                <a:latin typeface="T VAG Rounded Thin"/>
                <a:cs typeface="T VAG Rounded Thin"/>
              </a:defRPr>
            </a:lvl1pPr>
          </a:lstStyle>
          <a:p>
            <a:pPr lvl="0"/>
            <a:r>
              <a:rPr lang="fr-FR" dirty="0"/>
              <a:t>Modifiez les styles du texte du masque</a:t>
            </a:r>
          </a:p>
        </p:txBody>
      </p:sp>
      <p:sp>
        <p:nvSpPr>
          <p:cNvPr id="13" name="Espace réservé de la date 3"/>
          <p:cNvSpPr txBox="1">
            <a:spLocks/>
          </p:cNvSpPr>
          <p:nvPr userDrawn="1"/>
        </p:nvSpPr>
        <p:spPr>
          <a:xfrm>
            <a:off x="-21166" y="6238889"/>
            <a:ext cx="1725084" cy="263525"/>
          </a:xfrm>
          <a:prstGeom prst="rect">
            <a:avLst/>
          </a:prstGeom>
        </p:spPr>
        <p:txBody>
          <a:bodyPr/>
          <a:lstStyle>
            <a:defPPr>
              <a:defRPr lang="fr-FR"/>
            </a:defPPr>
            <a:lvl1pPr marL="0" algn="l" defTabSz="457200" rtl="0" eaLnBrk="1" latinLnBrk="0" hangingPunct="1">
              <a:defRPr sz="900" b="0" i="0" kern="1200">
                <a:solidFill>
                  <a:schemeClr val="tx1"/>
                </a:solidFill>
                <a:latin typeface="T VAG Rounded Thin"/>
                <a:ea typeface="+mn-ea"/>
                <a:cs typeface="T VAG Rounded Thi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900" dirty="0"/>
          </a:p>
        </p:txBody>
      </p:sp>
      <p:sp>
        <p:nvSpPr>
          <p:cNvPr id="14" name="Espace réservé du numéro de diapositive 5"/>
          <p:cNvSpPr>
            <a:spLocks noGrp="1"/>
          </p:cNvSpPr>
          <p:nvPr>
            <p:ph type="sldNum" sz="quarter" idx="12"/>
          </p:nvPr>
        </p:nvSpPr>
        <p:spPr>
          <a:xfrm>
            <a:off x="11726335" y="6562735"/>
            <a:ext cx="465667" cy="200025"/>
          </a:xfrm>
          <a:prstGeom prst="rect">
            <a:avLst/>
          </a:prstGeom>
        </p:spPr>
        <p:txBody>
          <a:bodyPr/>
          <a:lstStyle>
            <a:lvl1pPr>
              <a:defRPr sz="900" b="0" i="0">
                <a:latin typeface="T VAG Rounded Thin"/>
                <a:cs typeface="T VAG Rounded Thin"/>
              </a:defRPr>
            </a:lvl1pPr>
          </a:lstStyle>
          <a:p>
            <a:fld id="{238488FA-D632-7742-82B7-58B6B0FDE9A1}" type="slidenum">
              <a:rPr lang="fr-FR" smtClean="0"/>
              <a:pPr/>
              <a:t>‹N°›</a:t>
            </a:fld>
            <a:endParaRPr lang="fr-FR" dirty="0"/>
          </a:p>
        </p:txBody>
      </p:sp>
    </p:spTree>
    <p:extLst>
      <p:ext uri="{BB962C8B-B14F-4D97-AF65-F5344CB8AC3E}">
        <p14:creationId xmlns:p14="http://schemas.microsoft.com/office/powerpoint/2010/main" val="334066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2" name="Titre 1"/>
          <p:cNvSpPr>
            <a:spLocks noGrp="1"/>
          </p:cNvSpPr>
          <p:nvPr>
            <p:ph type="title"/>
          </p:nvPr>
        </p:nvSpPr>
        <p:spPr>
          <a:xfrm>
            <a:off x="2354792" y="1381122"/>
            <a:ext cx="9260417" cy="3619503"/>
          </a:xfrm>
          <a:prstGeom prst="rect">
            <a:avLst/>
          </a:prstGeom>
        </p:spPr>
        <p:txBody>
          <a:bodyPr vert="horz"/>
          <a:lstStyle>
            <a:lvl1pPr>
              <a:defRPr b="0" i="0">
                <a:latin typeface="B VAG Rounded Bold"/>
                <a:cs typeface="B VAG Rounded Bold"/>
              </a:defRPr>
            </a:lvl1pPr>
          </a:lstStyle>
          <a:p>
            <a:r>
              <a:rPr lang="fr-FR"/>
              <a:t>Modifiez le style du titre</a:t>
            </a:r>
            <a:endParaRPr lang="fr-FR" dirty="0"/>
          </a:p>
        </p:txBody>
      </p:sp>
    </p:spTree>
    <p:extLst>
      <p:ext uri="{BB962C8B-B14F-4D97-AF65-F5344CB8AC3E}">
        <p14:creationId xmlns:p14="http://schemas.microsoft.com/office/powerpoint/2010/main" val="3378707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3115777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CF8DF-71DF-0047-8FEC-D94535BD9146}" type="slidenum">
              <a:rPr lang="fr-FR" smtClean="0"/>
              <a:t>‹N°›</a:t>
            </a:fld>
            <a:endParaRPr lang="fr-FR"/>
          </a:p>
        </p:txBody>
      </p:sp>
    </p:spTree>
    <p:extLst>
      <p:ext uri="{BB962C8B-B14F-4D97-AF65-F5344CB8AC3E}">
        <p14:creationId xmlns:p14="http://schemas.microsoft.com/office/powerpoint/2010/main" val="326574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DF4A9B8-EBAD-4FC4-95AC-E79454EB5F4A}" type="datetimeFigureOut">
              <a:rPr lang="fr-CH" smtClean="0"/>
              <a:t>21.02.2024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D443C8-4417-4531-9164-9C692F1E07F2}" type="slidenum">
              <a:rPr lang="fr-CH" smtClean="0"/>
              <a:t>‹N°›</a:t>
            </a:fld>
            <a:endParaRPr lang="fr-CH"/>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176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DF4A9B8-EBAD-4FC4-95AC-E79454EB5F4A}" type="datetimeFigureOut">
              <a:rPr lang="fr-CH" smtClean="0"/>
              <a:t>21.02.2024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2D443C8-4417-4531-9164-9C692F1E07F2}" type="slidenum">
              <a:rPr lang="fr-CH" smtClean="0"/>
              <a:t>‹N°›</a:t>
            </a:fld>
            <a:endParaRPr lang="fr-CH"/>
          </a:p>
        </p:txBody>
      </p:sp>
    </p:spTree>
    <p:extLst>
      <p:ext uri="{BB962C8B-B14F-4D97-AF65-F5344CB8AC3E}">
        <p14:creationId xmlns:p14="http://schemas.microsoft.com/office/powerpoint/2010/main" val="392215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DF4A9B8-EBAD-4FC4-95AC-E79454EB5F4A}" type="datetimeFigureOut">
              <a:rPr lang="fr-CH" smtClean="0"/>
              <a:t>21.02.2024</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2D443C8-4417-4531-9164-9C692F1E07F2}" type="slidenum">
              <a:rPr lang="fr-CH" smtClean="0"/>
              <a:t>‹N°›</a:t>
            </a:fld>
            <a:endParaRPr lang="fr-CH"/>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58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DF4A9B8-EBAD-4FC4-95AC-E79454EB5F4A}" type="datetimeFigureOut">
              <a:rPr lang="fr-CH" smtClean="0"/>
              <a:t>21.02.2024</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2D443C8-4417-4531-9164-9C692F1E07F2}" type="slidenum">
              <a:rPr lang="fr-CH" smtClean="0"/>
              <a:t>‹N°›</a:t>
            </a:fld>
            <a:endParaRPr lang="fr-CH"/>
          </a:p>
        </p:txBody>
      </p:sp>
    </p:spTree>
    <p:extLst>
      <p:ext uri="{BB962C8B-B14F-4D97-AF65-F5344CB8AC3E}">
        <p14:creationId xmlns:p14="http://schemas.microsoft.com/office/powerpoint/2010/main" val="64342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4A9B8-EBAD-4FC4-95AC-E79454EB5F4A}" type="datetimeFigureOut">
              <a:rPr lang="fr-CH" smtClean="0"/>
              <a:t>21.02.2024</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2D443C8-4417-4531-9164-9C692F1E07F2}" type="slidenum">
              <a:rPr lang="fr-CH" smtClean="0"/>
              <a:t>‹N°›</a:t>
            </a:fld>
            <a:endParaRPr lang="fr-CH"/>
          </a:p>
        </p:txBody>
      </p:sp>
    </p:spTree>
    <p:extLst>
      <p:ext uri="{BB962C8B-B14F-4D97-AF65-F5344CB8AC3E}">
        <p14:creationId xmlns:p14="http://schemas.microsoft.com/office/powerpoint/2010/main" val="278916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DF4A9B8-EBAD-4FC4-95AC-E79454EB5F4A}" type="datetimeFigureOut">
              <a:rPr lang="fr-CH" smtClean="0"/>
              <a:t>21.02.2024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2D443C8-4417-4531-9164-9C692F1E07F2}" type="slidenum">
              <a:rPr lang="fr-CH" smtClean="0"/>
              <a:t>‹N°›</a:t>
            </a:fld>
            <a:endParaRPr lang="fr-CH"/>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13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DF4A9B8-EBAD-4FC4-95AC-E79454EB5F4A}" type="datetimeFigureOut">
              <a:rPr lang="fr-CH" smtClean="0"/>
              <a:t>21.02.2024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2D443C8-4417-4531-9164-9C692F1E07F2}" type="slidenum">
              <a:rPr lang="fr-CH" smtClean="0"/>
              <a:t>‹N°›</a:t>
            </a:fld>
            <a:endParaRPr lang="fr-CH"/>
          </a:p>
        </p:txBody>
      </p:sp>
    </p:spTree>
    <p:extLst>
      <p:ext uri="{BB962C8B-B14F-4D97-AF65-F5344CB8AC3E}">
        <p14:creationId xmlns:p14="http://schemas.microsoft.com/office/powerpoint/2010/main" val="150522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F4A9B8-EBAD-4FC4-95AC-E79454EB5F4A}" type="datetimeFigureOut">
              <a:rPr lang="fr-CH" smtClean="0"/>
              <a:t>21.02.2024</a:t>
            </a:fld>
            <a:endParaRPr lang="fr-CH"/>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fr-CH"/>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2D443C8-4417-4531-9164-9C692F1E07F2}" type="slidenum">
              <a:rPr lang="fr-CH" smtClean="0"/>
              <a:t>‹N°›</a:t>
            </a:fld>
            <a:endParaRPr lang="fr-CH"/>
          </a:p>
        </p:txBody>
      </p:sp>
    </p:spTree>
    <p:extLst>
      <p:ext uri="{BB962C8B-B14F-4D97-AF65-F5344CB8AC3E}">
        <p14:creationId xmlns:p14="http://schemas.microsoft.com/office/powerpoint/2010/main" val="2374672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rts.ch/play/tv/19h30/video/vivre-avec-lautisme-a-lage-adulte-et-etre-independant-nest-pas-chose-facile?id=81784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gicmaman.com/motricite-de-bebe-5-exercices-faciles-a-faire-a-la-maison,3489980.asp" TargetMode="External"/><Relationship Id="rId2" Type="http://schemas.openxmlformats.org/officeDocument/2006/relationships/hyperlink" Target="https://www.magicmaman.com/comment-le-langage-vient-aux-bebes,3497016.asp" TargetMode="Externa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chno-science.net/glossaire-definition/Intoxication.html" TargetMode="External"/><Relationship Id="rId2" Type="http://schemas.openxmlformats.org/officeDocument/2006/relationships/hyperlink" Target="https://www.techno-science.net/glossaire-definition/Handicap.html" TargetMode="External"/><Relationship Id="rId1" Type="http://schemas.openxmlformats.org/officeDocument/2006/relationships/slideLayout" Target="../slideLayouts/slideLayout29.xml"/><Relationship Id="rId5" Type="http://schemas.openxmlformats.org/officeDocument/2006/relationships/hyperlink" Target="https://www.techno-science.net/definition/3469.html" TargetMode="External"/><Relationship Id="rId4" Type="http://schemas.openxmlformats.org/officeDocument/2006/relationships/hyperlink" Target="https://www.techno-science.net/glossaire-definition/Traumatisme-cranien.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echno-science.net/glossaire-definition/Chiffre.html" TargetMode="External"/><Relationship Id="rId2" Type="http://schemas.openxmlformats.org/officeDocument/2006/relationships/hyperlink" Target="https://www.techno-science.net/glossaire-definition/Autour.html" TargetMode="External"/><Relationship Id="rId1" Type="http://schemas.openxmlformats.org/officeDocument/2006/relationships/slideLayout" Target="../slideLayouts/slideLayout29.xml"/><Relationship Id="rId5" Type="http://schemas.openxmlformats.org/officeDocument/2006/relationships/hyperlink" Target="https://www.techno-science.net/definition/5975.html" TargetMode="External"/><Relationship Id="rId4" Type="http://schemas.openxmlformats.org/officeDocument/2006/relationships/hyperlink" Target="https://www.techno-science.net/glossaire-definition/Moyenne.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echno-science.net/definition/686.html" TargetMode="External"/><Relationship Id="rId2" Type="http://schemas.openxmlformats.org/officeDocument/2006/relationships/hyperlink" Target="https://www.techno-science.net/definition/4201.html" TargetMode="Externa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fr.wikipedia.org/wiki/Sigmund_Freu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5Or8eoYgR7s" TargetMode="Externa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57276" y="790113"/>
            <a:ext cx="7772400" cy="2228295"/>
          </a:xfrm>
        </p:spPr>
        <p:txBody>
          <a:bodyPr/>
          <a:lstStyle/>
          <a:p>
            <a:pPr algn="ctr"/>
            <a:r>
              <a:rPr lang="fr-CH" sz="4800" dirty="0"/>
              <a:t>cours CITI</a:t>
            </a:r>
            <a:br>
              <a:rPr lang="fr-CH" sz="4800" dirty="0"/>
            </a:br>
            <a:br>
              <a:rPr lang="fr-CH" sz="4800" dirty="0"/>
            </a:br>
            <a:r>
              <a:rPr lang="fr-CH" sz="4800" dirty="0"/>
              <a:t>Approche du Handicap</a:t>
            </a:r>
          </a:p>
        </p:txBody>
      </p:sp>
      <p:sp>
        <p:nvSpPr>
          <p:cNvPr id="3" name="Sous-titre 2"/>
          <p:cNvSpPr>
            <a:spLocks noGrp="1"/>
          </p:cNvSpPr>
          <p:nvPr>
            <p:ph type="subTitle" idx="1"/>
          </p:nvPr>
        </p:nvSpPr>
        <p:spPr>
          <a:xfrm>
            <a:off x="914400" y="5457825"/>
            <a:ext cx="8534400" cy="1752600"/>
          </a:xfrm>
        </p:spPr>
        <p:txBody>
          <a:bodyPr/>
          <a:lstStyle/>
          <a:p>
            <a:endParaRPr lang="fr-CH" dirty="0"/>
          </a:p>
        </p:txBody>
      </p:sp>
      <p:pic>
        <p:nvPicPr>
          <p:cNvPr id="1026" name="Picture 2" descr="Le handicap">
            <a:extLst>
              <a:ext uri="{FF2B5EF4-FFF2-40B4-BE49-F238E27FC236}">
                <a16:creationId xmlns:a16="http://schemas.microsoft.com/office/drawing/2014/main" id="{EC84179B-DDE0-4B88-96A5-DFBA7B208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775" y="3274868"/>
            <a:ext cx="4142450" cy="358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3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944B053-E556-6B6F-4950-FB9815858D0E}"/>
              </a:ext>
            </a:extLst>
          </p:cNvPr>
          <p:cNvSpPr txBox="1"/>
          <p:nvPr/>
        </p:nvSpPr>
        <p:spPr>
          <a:xfrm>
            <a:off x="240632" y="362939"/>
            <a:ext cx="11951368" cy="6494085"/>
          </a:xfrm>
          <a:prstGeom prst="rect">
            <a:avLst/>
          </a:prstGeom>
          <a:noFill/>
        </p:spPr>
        <p:txBody>
          <a:bodyPr wrap="square">
            <a:spAutoFit/>
          </a:bodyPr>
          <a:lstStyle/>
          <a:p>
            <a:pPr>
              <a:spcAft>
                <a:spcPts val="600"/>
              </a:spcAft>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Lors d’une compétition de VTT, un jeune a un grave accident qui le rend paraplégique (paralysie de la moelle épinière de la partie inférieure de la colonne vertébrale – dans ce cas, paralysie des deux jambes).</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600"/>
              </a:spcAft>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Il a 17 ans et suit une formation de menuisier. Parallèlement, il suit les cours de maturité professionnelle.</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600"/>
              </a:spcAft>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Pour se rendre à son travail comme à l’école, il prend le bus, puis le train.</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600"/>
              </a:spcAft>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Avec ses deux frères et sœurs plus jeunes, il habite chez ses parents dans un immeuble de 6 appartements. L’appartement de la famille compte 5 pièces et se situe au 3</a:t>
            </a:r>
            <a:r>
              <a:rPr lang="fr-CH" sz="1600" baseline="30000" dirty="0">
                <a:effectLst/>
                <a:latin typeface="Arial" panose="020B0604020202020204" pitchFamily="34" charset="0"/>
                <a:ea typeface="Times New Roman" panose="02020603050405020304" pitchFamily="18" charset="0"/>
                <a:cs typeface="Times New Roman" panose="02020603050405020304" pitchFamily="18" charset="0"/>
              </a:rPr>
              <a:t>e</a:t>
            </a:r>
            <a:r>
              <a:rPr lang="fr-CH" sz="1600" dirty="0">
                <a:effectLst/>
                <a:latin typeface="Arial" panose="020B0604020202020204" pitchFamily="34" charset="0"/>
                <a:ea typeface="Times New Roman" panose="02020603050405020304" pitchFamily="18" charset="0"/>
                <a:cs typeface="Times New Roman" panose="02020603050405020304" pitchFamily="18" charset="0"/>
              </a:rPr>
              <a:t> étage (sans ascenseur).</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600"/>
              </a:spcAft>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La petite amie du jeune, âgée comme lui de 17 ans, habite le village voisin. Ils aiment se rendre à des concerts, parfois jusqu’en France.</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600"/>
              </a:spcAft>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Outre les compétitions de VTT, le jeune fait partie des jeunes sapeurs-pompiers de son village. </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600"/>
              </a:spcAft>
              <a:tabLst>
                <a:tab pos="180340" algn="l"/>
              </a:tabLst>
            </a:pPr>
            <a:r>
              <a:rPr lang="fr-CH" sz="1600" b="1" u="sng" dirty="0">
                <a:effectLst/>
                <a:latin typeface="Arial" panose="020B0604020202020204" pitchFamily="34" charset="0"/>
                <a:ea typeface="Times New Roman" panose="02020603050405020304" pitchFamily="18" charset="0"/>
                <a:cs typeface="Times New Roman" panose="02020603050405020304" pitchFamily="18" charset="0"/>
              </a:rPr>
              <a:t>Travail de réflexion</a:t>
            </a:r>
            <a:endParaRPr lang="fr-CH" sz="1600" b="1"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600"/>
              </a:spcAft>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A l’aide du modèle bio-psycho-social, décris les déficiences et limitations qu’entraîne son accident pour le jeune.</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600"/>
              </a:spcAft>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Quelles mesures / quels facilitateurs permettraient d’optimiser la participation et l’intégration de ce jeune?</a:t>
            </a:r>
          </a:p>
          <a:p>
            <a:pPr marL="342900" indent="-342900">
              <a:spcAft>
                <a:spcPts val="600"/>
              </a:spcAft>
              <a:buFont typeface="Symbol" panose="05050102010706020507" pitchFamily="18" charset="2"/>
              <a:buChar char=""/>
              <a:tabLst>
                <a:tab pos="180340" algn="l"/>
              </a:tabLst>
            </a:pPr>
            <a:r>
              <a:rPr lang="fr-CH" sz="1600" dirty="0">
                <a:effectLst/>
                <a:latin typeface="Arial" panose="020B0604020202020204" pitchFamily="34" charset="0"/>
                <a:ea typeface="Times New Roman" panose="02020603050405020304" pitchFamily="18" charset="0"/>
                <a:cs typeface="Times New Roman" panose="02020603050405020304" pitchFamily="18" charset="0"/>
              </a:rPr>
              <a:t>Où ce jeune se heurte-t-il à d’éventuelles limitations / barrières? Pourquoi? Comment pourrait-on les justifier et, au mieux, les minimiser?</a:t>
            </a:r>
            <a:endParaRPr lang="fr-CH" sz="1600" dirty="0"/>
          </a:p>
          <a:p>
            <a:pPr marL="342900" lvl="0" indent="-342900">
              <a:spcAft>
                <a:spcPts val="600"/>
              </a:spcAft>
              <a:buFont typeface="Symbol" panose="05050102010706020507" pitchFamily="18" charset="2"/>
              <a:buChar char=""/>
              <a:tabLst>
                <a:tab pos="180340" algn="l"/>
              </a:tabLst>
            </a:pPr>
            <a:endParaRPr lang="fr-CH"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97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9A6E-2C03-4111-AD69-68DC4C517B4F}"/>
              </a:ext>
            </a:extLst>
          </p:cNvPr>
          <p:cNvSpPr>
            <a:spLocks noGrp="1"/>
          </p:cNvSpPr>
          <p:nvPr>
            <p:ph type="title"/>
          </p:nvPr>
        </p:nvSpPr>
        <p:spPr/>
        <p:txBody>
          <a:bodyPr/>
          <a:lstStyle/>
          <a:p>
            <a:pPr algn="ctr"/>
            <a:r>
              <a:rPr lang="fr-CH" dirty="0"/>
              <a:t>Les concept d’autodétermination et d’autonomie</a:t>
            </a:r>
          </a:p>
        </p:txBody>
      </p:sp>
      <p:pic>
        <p:nvPicPr>
          <p:cNvPr id="4098" name="Picture 2" descr="RÃ©sultat de recherche d'images pour &quot;autodÃ©termination handicap&quot;">
            <a:extLst>
              <a:ext uri="{FF2B5EF4-FFF2-40B4-BE49-F238E27FC236}">
                <a16:creationId xmlns:a16="http://schemas.microsoft.com/office/drawing/2014/main" id="{A0260B9E-A414-4A41-9760-BD30F70180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0578" y="1772817"/>
            <a:ext cx="5810844" cy="424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1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nclusion-autis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804" y="1077526"/>
            <a:ext cx="9054196" cy="5667137"/>
          </a:xfrm>
          <a:prstGeom prst="rect">
            <a:avLst/>
          </a:prstGeom>
        </p:spPr>
      </p:pic>
    </p:spTree>
    <p:extLst>
      <p:ext uri="{BB962C8B-B14F-4D97-AF65-F5344CB8AC3E}">
        <p14:creationId xmlns:p14="http://schemas.microsoft.com/office/powerpoint/2010/main" val="19176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D9A70-D337-4069-8862-2294B5D6F376}"/>
              </a:ext>
            </a:extLst>
          </p:cNvPr>
          <p:cNvSpPr>
            <a:spLocks noGrp="1"/>
          </p:cNvSpPr>
          <p:nvPr>
            <p:ph type="title"/>
          </p:nvPr>
        </p:nvSpPr>
        <p:spPr/>
        <p:txBody>
          <a:bodyPr/>
          <a:lstStyle/>
          <a:p>
            <a:pPr algn="ctr"/>
            <a:r>
              <a:rPr lang="fr-CH" dirty="0"/>
              <a:t>Troubles physiques et sensoriels</a:t>
            </a:r>
          </a:p>
        </p:txBody>
      </p:sp>
      <p:sp>
        <p:nvSpPr>
          <p:cNvPr id="4" name="ZoneTexte 3">
            <a:extLst>
              <a:ext uri="{FF2B5EF4-FFF2-40B4-BE49-F238E27FC236}">
                <a16:creationId xmlns:a16="http://schemas.microsoft.com/office/drawing/2014/main" id="{AFE05317-B2FD-42FC-8C95-34C261287F9F}"/>
              </a:ext>
            </a:extLst>
          </p:cNvPr>
          <p:cNvSpPr txBox="1"/>
          <p:nvPr/>
        </p:nvSpPr>
        <p:spPr>
          <a:xfrm>
            <a:off x="609599" y="1336120"/>
            <a:ext cx="10972799" cy="5109091"/>
          </a:xfrm>
          <a:prstGeom prst="rect">
            <a:avLst/>
          </a:prstGeom>
          <a:noFill/>
        </p:spPr>
        <p:txBody>
          <a:bodyPr wrap="square">
            <a:spAutoFit/>
          </a:bodyPr>
          <a:lstStyle/>
          <a:p>
            <a:pPr algn="l" eaLnBrk="1" hangingPunct="1">
              <a:spcBef>
                <a:spcPts val="0"/>
              </a:spcBef>
              <a:spcAft>
                <a:spcPts val="0"/>
              </a:spcAft>
              <a:defRPr/>
            </a:pPr>
            <a:r>
              <a:rPr lang="fr-FR" sz="2000" b="1" kern="1200" dirty="0">
                <a:latin typeface="Arial" panose="020B0604020202020204" pitchFamily="34" charset="0"/>
                <a:cs typeface="Arial" panose="020B0604020202020204" pitchFamily="34" charset="0"/>
              </a:rPr>
              <a:t>INCAPACITES PHYSIQUES, quelques exemples</a:t>
            </a:r>
            <a:endParaRPr lang="fr-FR" b="1" kern="1200" dirty="0">
              <a:latin typeface="Arial" panose="020B0604020202020204" pitchFamily="34" charset="0"/>
              <a:cs typeface="Arial" panose="020B0604020202020204" pitchFamily="34" charset="0"/>
            </a:endParaRPr>
          </a:p>
          <a:p>
            <a:pPr algn="l" eaLnBrk="1" hangingPunct="1">
              <a:spcBef>
                <a:spcPts val="0"/>
              </a:spcBef>
              <a:spcAft>
                <a:spcPts val="0"/>
              </a:spcAft>
              <a:defRPr/>
            </a:pP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Paralysies (</a:t>
            </a:r>
            <a:r>
              <a:rPr lang="fr-FR" b="1" dirty="0">
                <a:latin typeface="Arial" panose="020B0604020202020204" pitchFamily="34" charset="0"/>
                <a:cs typeface="Arial" panose="020B0604020202020204" pitchFamily="34" charset="0"/>
              </a:rPr>
              <a:t>paraplégie, tétraplégie</a:t>
            </a:r>
            <a:r>
              <a:rPr lang="fr-FR" b="1" kern="1200" dirty="0">
                <a:latin typeface="Arial" panose="020B0604020202020204" pitchFamily="34" charset="0"/>
                <a:cs typeface="Arial" panose="020B0604020202020204" pitchFamily="34" charset="0"/>
              </a:rPr>
              <a:t>, hémiplégie)</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Spina Bifida</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Hydrocéphalie</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Sclérose en plaque</a:t>
            </a:r>
          </a:p>
          <a:p>
            <a:pPr marL="457200" indent="-457200" algn="l" eaLnBrk="1" hangingPunct="1">
              <a:spcBef>
                <a:spcPts val="0"/>
              </a:spcBef>
              <a:spcAft>
                <a:spcPts val="0"/>
              </a:spcAft>
              <a:buFont typeface="+mj-lt"/>
              <a:buAutoNum type="arabicPeriod"/>
              <a:defRPr/>
            </a:pPr>
            <a:r>
              <a:rPr lang="fr-FR" b="1" dirty="0">
                <a:latin typeface="Arial" panose="020B0604020202020204" pitchFamily="34" charset="0"/>
                <a:cs typeface="Arial" panose="020B0604020202020204" pitchFamily="34" charset="0"/>
              </a:rPr>
              <a:t>Myopathie</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Epilepsie</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Traumatismes cérébraux</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Maladies cardiaques et vasculaires</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Maladies des poumons</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Diabète</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Troubles de la coagulation Hémophilie</a:t>
            </a:r>
          </a:p>
          <a:p>
            <a:pPr marL="457200" indent="-457200" algn="l" eaLnBrk="1" hangingPunct="1">
              <a:spcBef>
                <a:spcPts val="0"/>
              </a:spcBef>
              <a:spcAft>
                <a:spcPts val="0"/>
              </a:spcAft>
              <a:buFont typeface="+mj-lt"/>
              <a:buAutoNum type="arabicPeriod"/>
              <a:defRPr/>
            </a:pPr>
            <a:r>
              <a:rPr lang="fr-FR" b="1" dirty="0">
                <a:latin typeface="Arial" panose="020B0604020202020204" pitchFamily="34" charset="0"/>
                <a:cs typeface="Arial" panose="020B0604020202020204" pitchFamily="34" charset="0"/>
              </a:rPr>
              <a:t>Alzheimer</a:t>
            </a:r>
          </a:p>
          <a:p>
            <a:pPr marL="457200" indent="-457200" algn="l" eaLnBrk="1" hangingPunct="1">
              <a:spcBef>
                <a:spcPts val="0"/>
              </a:spcBef>
              <a:spcAft>
                <a:spcPts val="0"/>
              </a:spcAft>
              <a:buFont typeface="+mj-lt"/>
              <a:buAutoNum type="arabicPeriod"/>
              <a:defRPr/>
            </a:pPr>
            <a:r>
              <a:rPr lang="fr-FR" b="1" dirty="0">
                <a:latin typeface="Arial" panose="020B0604020202020204" pitchFamily="34" charset="0"/>
                <a:cs typeface="Arial" panose="020B0604020202020204" pitchFamily="34" charset="0"/>
              </a:rPr>
              <a:t>Les rhumatismes</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Déficiences sensorielles en générales</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Déficiences visuelles</a:t>
            </a:r>
            <a:endParaRPr lang="fr-CH" dirty="0"/>
          </a:p>
          <a:p>
            <a:pPr marL="457200" indent="-457200" algn="l" eaLnBrk="1" hangingPunct="1">
              <a:spcBef>
                <a:spcPts val="0"/>
              </a:spcBef>
              <a:spcAft>
                <a:spcPts val="0"/>
              </a:spcAft>
              <a:buFont typeface="+mj-lt"/>
              <a:buAutoNum type="arabicPeriod"/>
              <a:defRPr/>
            </a:pPr>
            <a:r>
              <a:rPr lang="fr-FR" b="1" kern="1200" dirty="0">
                <a:latin typeface="Arial" panose="020B0604020202020204" pitchFamily="34" charset="0"/>
                <a:cs typeface="Arial" panose="020B0604020202020204" pitchFamily="34" charset="0"/>
              </a:rPr>
              <a:t>Déficiences auditives</a:t>
            </a:r>
            <a:endParaRPr lang="fr-CH" dirty="0"/>
          </a:p>
        </p:txBody>
      </p:sp>
    </p:spTree>
    <p:extLst>
      <p:ext uri="{BB962C8B-B14F-4D97-AF65-F5344CB8AC3E}">
        <p14:creationId xmlns:p14="http://schemas.microsoft.com/office/powerpoint/2010/main" val="29341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782477A-9AAC-B3B7-EA68-8A54D4F6C226}"/>
              </a:ext>
            </a:extLst>
          </p:cNvPr>
          <p:cNvSpPr txBox="1"/>
          <p:nvPr/>
        </p:nvSpPr>
        <p:spPr>
          <a:xfrm>
            <a:off x="449179" y="1371418"/>
            <a:ext cx="11325725" cy="5262979"/>
          </a:xfrm>
          <a:prstGeom prst="rect">
            <a:avLst/>
          </a:prstGeom>
          <a:noFill/>
        </p:spPr>
        <p:txBody>
          <a:bodyPr wrap="square">
            <a:spAutoFit/>
          </a:bodyPr>
          <a:lstStyle/>
          <a:p>
            <a:pPr algn="ctr"/>
            <a:r>
              <a:rPr lang="fr-FR" sz="4000" dirty="0"/>
              <a:t>Les</a:t>
            </a:r>
            <a:r>
              <a:rPr lang="fr-FR" dirty="0"/>
              <a:t> </a:t>
            </a:r>
            <a:r>
              <a:rPr lang="fr-FR" sz="4000" dirty="0"/>
              <a:t>troubles du spectre autistique(TSA)</a:t>
            </a:r>
          </a:p>
          <a:p>
            <a:pPr algn="ctr"/>
            <a:r>
              <a:rPr lang="fr-FR" sz="3600" dirty="0"/>
              <a:t>Ou troubles envahissants du développement (TED)</a:t>
            </a:r>
          </a:p>
          <a:p>
            <a:pPr algn="ctr"/>
            <a:endParaRPr lang="fr-FR" sz="3600" dirty="0"/>
          </a:p>
          <a:p>
            <a:r>
              <a:rPr lang="fr-FR" sz="4000" dirty="0"/>
              <a:t>Qu’est-ce que l’autisme?</a:t>
            </a:r>
          </a:p>
          <a:p>
            <a:r>
              <a:rPr lang="fr-FR" sz="2400" dirty="0"/>
              <a:t>Le mot autisme vient du grec et signifie « replié sur soi ».</a:t>
            </a:r>
          </a:p>
          <a:p>
            <a:pPr algn="ctr"/>
            <a:r>
              <a:rPr lang="fr-FR" sz="2400" dirty="0"/>
              <a:t> Afin d’identifier un trouble autistique on décrit un ensemble de troubles affectant la personne dans les trois domaines suivants: </a:t>
            </a:r>
          </a:p>
          <a:p>
            <a:pPr lvl="1"/>
            <a:r>
              <a:rPr lang="fr-FR" sz="2400" dirty="0"/>
              <a:t>La communication</a:t>
            </a:r>
          </a:p>
          <a:p>
            <a:pPr lvl="1"/>
            <a:r>
              <a:rPr lang="fr-FR" sz="2400" dirty="0"/>
              <a:t>Les interaction sociales</a:t>
            </a:r>
          </a:p>
          <a:p>
            <a:pPr lvl="1"/>
            <a:r>
              <a:rPr lang="fr-FR" sz="2400" dirty="0"/>
              <a:t>Les centres d’intérêt (on note qu’ils sont restreints, répétitifs, stéréotypés). </a:t>
            </a:r>
          </a:p>
          <a:p>
            <a:endParaRPr lang="fr-CH" sz="4000" dirty="0"/>
          </a:p>
        </p:txBody>
      </p:sp>
    </p:spTree>
    <p:extLst>
      <p:ext uri="{BB962C8B-B14F-4D97-AF65-F5344CB8AC3E}">
        <p14:creationId xmlns:p14="http://schemas.microsoft.com/office/powerpoint/2010/main" val="173523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solidFill>
                  <a:schemeClr val="tx1"/>
                </a:solidFill>
              </a:rPr>
              <a:t>Tsa</a:t>
            </a:r>
            <a:r>
              <a:rPr lang="fr-FR" dirty="0">
                <a:solidFill>
                  <a:schemeClr val="tx1"/>
                </a:solidFill>
              </a:rPr>
              <a:t> – </a:t>
            </a:r>
            <a:r>
              <a:rPr lang="fr-FR" dirty="0">
                <a:solidFill>
                  <a:schemeClr val="tx1"/>
                </a:solidFill>
                <a:hlinkClick r:id="rId3">
                  <a:extLst>
                    <a:ext uri="{A12FA001-AC4F-418D-AE19-62706E023703}">
                      <ahyp:hlinkClr xmlns:ahyp="http://schemas.microsoft.com/office/drawing/2018/hyperlinkcolor" val="tx"/>
                    </a:ext>
                  </a:extLst>
                </a:hlinkClick>
              </a:rPr>
              <a:t>LES INTERACTIONS SOCIALES</a:t>
            </a:r>
            <a:endParaRPr lang="fr-FR" dirty="0">
              <a:solidFill>
                <a:schemeClr val="tx1"/>
              </a:solidFill>
            </a:endParaRPr>
          </a:p>
        </p:txBody>
      </p:sp>
      <p:sp>
        <p:nvSpPr>
          <p:cNvPr id="3" name="Espace réservé du contenu 2"/>
          <p:cNvSpPr>
            <a:spLocks noGrp="1"/>
          </p:cNvSpPr>
          <p:nvPr>
            <p:ph idx="1"/>
          </p:nvPr>
        </p:nvSpPr>
        <p:spPr/>
        <p:txBody>
          <a:bodyPr>
            <a:normAutofit/>
          </a:bodyPr>
          <a:lstStyle/>
          <a:p>
            <a:r>
              <a:rPr lang="fr-FR" sz="2800" dirty="0"/>
              <a:t>Les personnes autistes ont une mauvaise appréciation des signaux sociaux ou émotionnels, comme l’intonation de la voix ou les expressions faciales. </a:t>
            </a:r>
          </a:p>
          <a:p>
            <a:endParaRPr lang="fr-FR" sz="2800" dirty="0"/>
          </a:p>
          <a:p>
            <a:r>
              <a:rPr lang="fr-FR" sz="2800" dirty="0"/>
              <a:t>Elles ont beaucoup de mal à interpréter ce que les autres pensent ou ressentent. </a:t>
            </a:r>
          </a:p>
          <a:p>
            <a:endParaRPr lang="fr-FR" sz="2800" dirty="0"/>
          </a:p>
          <a:p>
            <a:r>
              <a:rPr lang="fr-FR" sz="2800" dirty="0"/>
              <a:t>Elles manquent d’empathie. </a:t>
            </a:r>
          </a:p>
        </p:txBody>
      </p:sp>
    </p:spTree>
    <p:extLst>
      <p:ext uri="{BB962C8B-B14F-4D97-AF65-F5344CB8AC3E}">
        <p14:creationId xmlns:p14="http://schemas.microsoft.com/office/powerpoint/2010/main" val="142540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Les troubles associés a l’autisme</a:t>
            </a:r>
          </a:p>
        </p:txBody>
      </p:sp>
      <p:sp>
        <p:nvSpPr>
          <p:cNvPr id="3" name="Espace réservé du contenu 2"/>
          <p:cNvSpPr>
            <a:spLocks noGrp="1"/>
          </p:cNvSpPr>
          <p:nvPr>
            <p:ph idx="1"/>
          </p:nvPr>
        </p:nvSpPr>
        <p:spPr/>
        <p:txBody>
          <a:bodyPr/>
          <a:lstStyle/>
          <a:p>
            <a:pPr fontAlgn="base"/>
            <a:r>
              <a:rPr lang="fr-FR" dirty="0"/>
              <a:t>Les anomalies, troubles ou maladies associés à l’autisme sont fréquents, ils doivent être recherchés systématiquement :</a:t>
            </a:r>
          </a:p>
          <a:p>
            <a:pPr lvl="1" fontAlgn="base"/>
            <a:r>
              <a:rPr lang="fr-FR" dirty="0"/>
              <a:t>Le retard mental : Dans une majorité de cas (environ 70%), l’autisme s’accompagne d’un retard mental plus ou moins sévère. Les autres 30% sont appelés « autistes de haut niveau ». Cette répartition est parfois contestée.</a:t>
            </a:r>
          </a:p>
          <a:p>
            <a:pPr lvl="1" fontAlgn="base"/>
            <a:r>
              <a:rPr lang="fr-FR" dirty="0"/>
              <a:t>Les déficits sensoriels, auditifs ou visuels sont beaucoup plus importants que dans la population générale</a:t>
            </a:r>
          </a:p>
          <a:p>
            <a:pPr lvl="1" fontAlgn="base"/>
            <a:r>
              <a:rPr lang="fr-FR" dirty="0"/>
              <a:t>L’épilepsie : environ 1/3 des personnes autistes présentent des manifestations épileptiques plus ou moins graves</a:t>
            </a:r>
          </a:p>
          <a:p>
            <a:pPr lvl="1" fontAlgn="base"/>
            <a:r>
              <a:rPr lang="fr-FR" dirty="0"/>
              <a:t>Des syndromes génétiques</a:t>
            </a:r>
          </a:p>
          <a:p>
            <a:endParaRPr lang="fr-FR" dirty="0"/>
          </a:p>
        </p:txBody>
      </p:sp>
      <p:sp>
        <p:nvSpPr>
          <p:cNvPr id="4" name="Espace réservé du pied de page 3"/>
          <p:cNvSpPr>
            <a:spLocks noGrp="1"/>
          </p:cNvSpPr>
          <p:nvPr>
            <p:ph type="ftr" sz="quarter" idx="11"/>
          </p:nvPr>
        </p:nvSpPr>
        <p:spPr/>
        <p:txBody>
          <a:bodyPr/>
          <a:lstStyle/>
          <a:p>
            <a:r>
              <a:rPr lang="en-US"/>
              <a:t>fci_2019/2020</a:t>
            </a:r>
            <a:endParaRPr lang="en-US" dirty="0"/>
          </a:p>
        </p:txBody>
      </p:sp>
    </p:spTree>
    <p:extLst>
      <p:ext uri="{BB962C8B-B14F-4D97-AF65-F5344CB8AC3E}">
        <p14:creationId xmlns:p14="http://schemas.microsoft.com/office/powerpoint/2010/main" val="101491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07477-E5FF-1FE6-767D-ECC670DDABC3}"/>
              </a:ext>
            </a:extLst>
          </p:cNvPr>
          <p:cNvSpPr>
            <a:spLocks noGrp="1"/>
          </p:cNvSpPr>
          <p:nvPr>
            <p:ph type="title"/>
          </p:nvPr>
        </p:nvSpPr>
        <p:spPr/>
        <p:txBody>
          <a:bodyPr/>
          <a:lstStyle/>
          <a:p>
            <a:pPr algn="ctr"/>
            <a:r>
              <a:rPr lang="fr-CH" dirty="0"/>
              <a:t>Droit et handicap</a:t>
            </a:r>
          </a:p>
        </p:txBody>
      </p:sp>
      <p:sp>
        <p:nvSpPr>
          <p:cNvPr id="3" name="Espace réservé du contenu 2">
            <a:extLst>
              <a:ext uri="{FF2B5EF4-FFF2-40B4-BE49-F238E27FC236}">
                <a16:creationId xmlns:a16="http://schemas.microsoft.com/office/drawing/2014/main" id="{71416C7E-E1ED-332B-DA5C-6423CE992E90}"/>
              </a:ext>
            </a:extLst>
          </p:cNvPr>
          <p:cNvSpPr>
            <a:spLocks noGrp="1"/>
          </p:cNvSpPr>
          <p:nvPr>
            <p:ph idx="1"/>
          </p:nvPr>
        </p:nvSpPr>
        <p:spPr>
          <a:xfrm>
            <a:off x="609600" y="2662988"/>
            <a:ext cx="10972800" cy="3814011"/>
          </a:xfrm>
        </p:spPr>
        <p:txBody>
          <a:bodyPr>
            <a:normAutofit/>
          </a:bodyPr>
          <a:lstStyle/>
          <a:p>
            <a:r>
              <a:rPr lang="fr-CH" dirty="0"/>
              <a:t>Convention de l’ONU relative aux droits des personnes handicapées et loi suisse sur l’égalité des personnes handicapées Les droits des personnes en situation de handicap en Suisse sont garantis d’une part par la convention de l’ONU relative aux droits des personnes handicapées, et d’autre part par la loi suisse sur l’égalité des personnes handicapées. Convention de l’ONU relative aux droits des personnes handicapées La convention de l’ONU relative aux droits des personnes handicapées existe depuis 2006. Elle a été ratifiée par la Suisse en 2014</a:t>
            </a:r>
          </a:p>
        </p:txBody>
      </p:sp>
    </p:spTree>
    <p:extLst>
      <p:ext uri="{BB962C8B-B14F-4D97-AF65-F5344CB8AC3E}">
        <p14:creationId xmlns:p14="http://schemas.microsoft.com/office/powerpoint/2010/main" val="1876409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31936-9962-AEC5-B699-0277C647DF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2EF8C2-7C3D-05C2-C7E6-DCE5CFD606BF}"/>
              </a:ext>
            </a:extLst>
          </p:cNvPr>
          <p:cNvSpPr>
            <a:spLocks noGrp="1"/>
          </p:cNvSpPr>
          <p:nvPr>
            <p:ph type="title"/>
          </p:nvPr>
        </p:nvSpPr>
        <p:spPr/>
        <p:txBody>
          <a:bodyPr/>
          <a:lstStyle/>
          <a:p>
            <a:pPr algn="ctr"/>
            <a:r>
              <a:rPr lang="fr-CH" dirty="0"/>
              <a:t>Droits et handicap</a:t>
            </a:r>
          </a:p>
        </p:txBody>
      </p:sp>
      <p:sp>
        <p:nvSpPr>
          <p:cNvPr id="3" name="Espace réservé du contenu 2">
            <a:extLst>
              <a:ext uri="{FF2B5EF4-FFF2-40B4-BE49-F238E27FC236}">
                <a16:creationId xmlns:a16="http://schemas.microsoft.com/office/drawing/2014/main" id="{66DA6DA6-BD90-9755-F761-5BFFDD33909B}"/>
              </a:ext>
            </a:extLst>
          </p:cNvPr>
          <p:cNvSpPr>
            <a:spLocks noGrp="1"/>
          </p:cNvSpPr>
          <p:nvPr>
            <p:ph idx="1"/>
          </p:nvPr>
        </p:nvSpPr>
        <p:spPr/>
        <p:txBody>
          <a:bodyPr>
            <a:normAutofit fontScale="92500"/>
          </a:bodyPr>
          <a:lstStyle/>
          <a:p>
            <a:r>
              <a:rPr lang="fr-CH" dirty="0"/>
              <a:t>Exemples de droits issus de la convention des Nations unies :</a:t>
            </a:r>
          </a:p>
          <a:p>
            <a:r>
              <a:rPr lang="fr-CH" dirty="0"/>
              <a:t>Droit de liberté d’expression et d’accès aux informations (art. 21) </a:t>
            </a:r>
          </a:p>
          <a:p>
            <a:r>
              <a:rPr lang="fr-CH" dirty="0"/>
              <a:t>Droit au respect de la sphère privée (art. 22) </a:t>
            </a:r>
          </a:p>
          <a:p>
            <a:r>
              <a:rPr lang="fr-CH" dirty="0"/>
              <a:t>Droit à l’éducation (art. 24) </a:t>
            </a:r>
          </a:p>
          <a:p>
            <a:r>
              <a:rPr lang="fr-CH" dirty="0"/>
              <a:t>Droit à l’accessibilité (art. 9) </a:t>
            </a:r>
          </a:p>
          <a:p>
            <a:r>
              <a:rPr lang="fr-CH" dirty="0"/>
              <a:t>Droit à l’autonomie de vie et inclusion dans la société (art. 19) </a:t>
            </a:r>
          </a:p>
          <a:p>
            <a:r>
              <a:rPr lang="fr-CH" dirty="0"/>
              <a:t>Droit au travail et à l’emploi (art. 27) </a:t>
            </a:r>
          </a:p>
          <a:p>
            <a:r>
              <a:rPr lang="fr-CH" dirty="0"/>
              <a:t>Droit à la mobilité (art. 20) </a:t>
            </a:r>
          </a:p>
          <a:p>
            <a:r>
              <a:rPr lang="fr-CH" dirty="0"/>
              <a:t>Droit à l’égalité et de non-discrimination (art. 5) </a:t>
            </a:r>
          </a:p>
          <a:p>
            <a:r>
              <a:rPr lang="fr-CH" dirty="0"/>
              <a:t>Droit au respect du domicile et de la famille (art. 23)  </a:t>
            </a:r>
          </a:p>
          <a:p>
            <a:r>
              <a:rPr lang="fr-CH" dirty="0"/>
              <a:t>Droit de participation à la vie culturelle et récréative, aux loisirs et aux sports (art. 30) </a:t>
            </a:r>
          </a:p>
          <a:p>
            <a:r>
              <a:rPr lang="fr-CH" dirty="0"/>
              <a:t>Droit à un niveau de vie adéquat (art. 28)</a:t>
            </a:r>
          </a:p>
        </p:txBody>
      </p:sp>
    </p:spTree>
    <p:extLst>
      <p:ext uri="{BB962C8B-B14F-4D97-AF65-F5344CB8AC3E}">
        <p14:creationId xmlns:p14="http://schemas.microsoft.com/office/powerpoint/2010/main" val="347547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2E5F7-D192-979F-EDCE-AEBD0142580D}"/>
              </a:ext>
            </a:extLst>
          </p:cNvPr>
          <p:cNvSpPr>
            <a:spLocks noGrp="1"/>
          </p:cNvSpPr>
          <p:nvPr>
            <p:ph type="title"/>
          </p:nvPr>
        </p:nvSpPr>
        <p:spPr/>
        <p:txBody>
          <a:bodyPr/>
          <a:lstStyle/>
          <a:p>
            <a:pPr algn="ctr"/>
            <a:r>
              <a:rPr lang="fr-CH" dirty="0"/>
              <a:t>Sexualité et handicap</a:t>
            </a:r>
          </a:p>
        </p:txBody>
      </p:sp>
      <p:sp>
        <p:nvSpPr>
          <p:cNvPr id="3" name="Espace réservé du contenu 2">
            <a:extLst>
              <a:ext uri="{FF2B5EF4-FFF2-40B4-BE49-F238E27FC236}">
                <a16:creationId xmlns:a16="http://schemas.microsoft.com/office/drawing/2014/main" id="{F5328062-1951-F527-A79D-C6EBB4D7BA0D}"/>
              </a:ext>
            </a:extLst>
          </p:cNvPr>
          <p:cNvSpPr>
            <a:spLocks noGrp="1"/>
          </p:cNvSpPr>
          <p:nvPr>
            <p:ph idx="1"/>
          </p:nvPr>
        </p:nvSpPr>
        <p:spPr/>
        <p:txBody>
          <a:bodyPr>
            <a:normAutofit fontScale="92500"/>
          </a:bodyPr>
          <a:lstStyle/>
          <a:p>
            <a:r>
              <a:rPr lang="fr-CH" dirty="0"/>
              <a:t>Droit fondamental à la sexualité</a:t>
            </a:r>
          </a:p>
          <a:p>
            <a:r>
              <a:rPr lang="fr-CH" dirty="0"/>
              <a:t>Défis pour les personnes en situation de handicap Les personnes en situation de handicap font très souvent face à des obstacles pour vivre leur sexualité. Le type d’obstacle dépend également du type du handicap. Voici quelques exemples d’obstacles : </a:t>
            </a:r>
          </a:p>
          <a:p>
            <a:r>
              <a:rPr lang="fr-CH" dirty="0"/>
              <a:t>− Conditions structurelles de l’institution (aucune chambre pour deux, peu de sphères privées, etc.) </a:t>
            </a:r>
          </a:p>
          <a:p>
            <a:r>
              <a:rPr lang="fr-CH" dirty="0"/>
              <a:t>− Préjugés, valeurs et peurs des accompagnants et des proches </a:t>
            </a:r>
          </a:p>
          <a:p>
            <a:r>
              <a:rPr lang="fr-CH" dirty="0"/>
              <a:t>− Image négative du corps (perception personnelle ou celle des autres) </a:t>
            </a:r>
          </a:p>
          <a:p>
            <a:r>
              <a:rPr lang="fr-CH" dirty="0"/>
              <a:t>− Ignorance de son propre corps et des possibilités sexuelles </a:t>
            </a:r>
          </a:p>
          <a:p>
            <a:r>
              <a:rPr lang="fr-CH" dirty="0"/>
              <a:t>− Difficulté à trouver une ou un partenaire, souvent liée à des attentes peu réalistes </a:t>
            </a:r>
          </a:p>
          <a:p>
            <a:r>
              <a:rPr lang="fr-CH" dirty="0"/>
              <a:t>− Besoin d’assistance lié au handicap physique</a:t>
            </a:r>
          </a:p>
        </p:txBody>
      </p:sp>
    </p:spTree>
    <p:extLst>
      <p:ext uri="{BB962C8B-B14F-4D97-AF65-F5344CB8AC3E}">
        <p14:creationId xmlns:p14="http://schemas.microsoft.com/office/powerpoint/2010/main" val="324822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1412776"/>
            <a:ext cx="8229600" cy="990600"/>
          </a:xfrm>
        </p:spPr>
        <p:txBody>
          <a:bodyPr>
            <a:normAutofit/>
          </a:bodyPr>
          <a:lstStyle/>
          <a:p>
            <a:pPr algn="ctr"/>
            <a:r>
              <a:rPr lang="fr-CH" dirty="0"/>
              <a:t>Programme des deux journées</a:t>
            </a:r>
          </a:p>
        </p:txBody>
      </p:sp>
      <p:sp>
        <p:nvSpPr>
          <p:cNvPr id="3" name="Espace réservé du contenu 2"/>
          <p:cNvSpPr>
            <a:spLocks noGrp="1"/>
          </p:cNvSpPr>
          <p:nvPr>
            <p:ph idx="1"/>
          </p:nvPr>
        </p:nvSpPr>
        <p:spPr>
          <a:xfrm>
            <a:off x="2063552" y="3212976"/>
            <a:ext cx="8229600" cy="3251992"/>
          </a:xfrm>
        </p:spPr>
        <p:txBody>
          <a:bodyPr>
            <a:normAutofit/>
          </a:bodyPr>
          <a:lstStyle/>
          <a:p>
            <a:pPr marL="0" indent="0" algn="ctr">
              <a:lnSpc>
                <a:spcPct val="90000"/>
              </a:lnSpc>
              <a:spcBef>
                <a:spcPts val="1200"/>
              </a:spcBef>
              <a:spcAft>
                <a:spcPts val="200"/>
              </a:spcAft>
              <a:buClr>
                <a:srgbClr val="E48312"/>
              </a:buClr>
              <a:buSzPct val="100000"/>
              <a:buNone/>
            </a:pPr>
            <a:r>
              <a:rPr lang="fr-CH" sz="2000" dirty="0">
                <a:solidFill>
                  <a:srgbClr val="000000">
                    <a:lumMod val="75000"/>
                    <a:lumOff val="25000"/>
                  </a:srgbClr>
                </a:solidFill>
              </a:rPr>
              <a:t>Accueil, cadre </a:t>
            </a:r>
          </a:p>
          <a:p>
            <a:pPr marL="0" indent="0" algn="ctr">
              <a:lnSpc>
                <a:spcPct val="90000"/>
              </a:lnSpc>
              <a:spcBef>
                <a:spcPts val="1200"/>
              </a:spcBef>
              <a:spcAft>
                <a:spcPts val="200"/>
              </a:spcAft>
              <a:buClr>
                <a:srgbClr val="E48312"/>
              </a:buClr>
              <a:buSzPct val="100000"/>
              <a:buNone/>
            </a:pPr>
            <a:r>
              <a:rPr lang="fr-CH" sz="2000" dirty="0">
                <a:solidFill>
                  <a:srgbClr val="000000">
                    <a:lumMod val="75000"/>
                    <a:lumOff val="25000"/>
                  </a:srgbClr>
                </a:solidFill>
              </a:rPr>
              <a:t>Présentation personnelle</a:t>
            </a:r>
          </a:p>
          <a:p>
            <a:pPr marL="0" indent="0" algn="ctr">
              <a:lnSpc>
                <a:spcPct val="90000"/>
              </a:lnSpc>
              <a:spcBef>
                <a:spcPts val="1200"/>
              </a:spcBef>
              <a:spcAft>
                <a:spcPts val="200"/>
              </a:spcAft>
              <a:buClr>
                <a:srgbClr val="E48312"/>
              </a:buClr>
              <a:buSzPct val="100000"/>
              <a:buNone/>
            </a:pPr>
            <a:r>
              <a:rPr lang="fr-CH" sz="2000" dirty="0">
                <a:solidFill>
                  <a:srgbClr val="000000">
                    <a:lumMod val="75000"/>
                    <a:lumOff val="25000"/>
                  </a:srgbClr>
                </a:solidFill>
              </a:rPr>
              <a:t>Définition du handicap de manière générale</a:t>
            </a:r>
          </a:p>
          <a:p>
            <a:pPr marL="0" indent="0" algn="ctr">
              <a:lnSpc>
                <a:spcPct val="90000"/>
              </a:lnSpc>
              <a:spcBef>
                <a:spcPts val="1200"/>
              </a:spcBef>
              <a:spcAft>
                <a:spcPts val="200"/>
              </a:spcAft>
              <a:buClr>
                <a:srgbClr val="E48312"/>
              </a:buClr>
              <a:buSzPct val="100000"/>
              <a:buNone/>
            </a:pPr>
            <a:r>
              <a:rPr lang="fr-CH" sz="2000" dirty="0">
                <a:solidFill>
                  <a:srgbClr val="000000">
                    <a:lumMod val="75000"/>
                    <a:lumOff val="25000"/>
                  </a:srgbClr>
                </a:solidFill>
              </a:rPr>
              <a:t>Qu’est-ce que la maladie psychique?</a:t>
            </a:r>
          </a:p>
          <a:p>
            <a:pPr marL="0" indent="0" algn="ctr">
              <a:lnSpc>
                <a:spcPct val="90000"/>
              </a:lnSpc>
              <a:spcBef>
                <a:spcPts val="1200"/>
              </a:spcBef>
              <a:spcAft>
                <a:spcPts val="200"/>
              </a:spcAft>
              <a:buClr>
                <a:srgbClr val="E48312"/>
              </a:buClr>
              <a:buSzPct val="100000"/>
              <a:buNone/>
            </a:pPr>
            <a:r>
              <a:rPr lang="fr-CH" sz="2000" dirty="0">
                <a:solidFill>
                  <a:srgbClr val="000000">
                    <a:lumMod val="75000"/>
                    <a:lumOff val="25000"/>
                  </a:srgbClr>
                </a:solidFill>
              </a:rPr>
              <a:t>Identification des éléments influençant la collaboration</a:t>
            </a:r>
          </a:p>
          <a:p>
            <a:pPr marL="0" indent="0" algn="ctr">
              <a:lnSpc>
                <a:spcPct val="90000"/>
              </a:lnSpc>
              <a:spcBef>
                <a:spcPts val="1200"/>
              </a:spcBef>
              <a:spcAft>
                <a:spcPts val="200"/>
              </a:spcAft>
              <a:buClr>
                <a:srgbClr val="E48312"/>
              </a:buClr>
              <a:buSzPct val="100000"/>
              <a:buNone/>
            </a:pPr>
            <a:r>
              <a:rPr lang="fr-CH" sz="2000" dirty="0">
                <a:solidFill>
                  <a:srgbClr val="000000">
                    <a:lumMod val="75000"/>
                    <a:lumOff val="25000"/>
                  </a:srgbClr>
                </a:solidFill>
              </a:rPr>
              <a:t>Les différents handicaps physiques</a:t>
            </a:r>
          </a:p>
          <a:p>
            <a:pPr marL="0" indent="0" algn="ctr">
              <a:lnSpc>
                <a:spcPct val="90000"/>
              </a:lnSpc>
              <a:spcBef>
                <a:spcPts val="1200"/>
              </a:spcBef>
              <a:spcAft>
                <a:spcPts val="200"/>
              </a:spcAft>
              <a:buClr>
                <a:srgbClr val="E48312"/>
              </a:buClr>
              <a:buSzPct val="100000"/>
              <a:buNone/>
            </a:pPr>
            <a:r>
              <a:rPr lang="fr-CH" sz="2000" dirty="0">
                <a:solidFill>
                  <a:srgbClr val="000000">
                    <a:lumMod val="75000"/>
                    <a:lumOff val="25000"/>
                  </a:srgbClr>
                </a:solidFill>
              </a:rPr>
              <a:t>Bilan des journées</a:t>
            </a:r>
            <a:endParaRPr lang="fr-CH" dirty="0"/>
          </a:p>
        </p:txBody>
      </p:sp>
    </p:spTree>
    <p:extLst>
      <p:ext uri="{BB962C8B-B14F-4D97-AF65-F5344CB8AC3E}">
        <p14:creationId xmlns:p14="http://schemas.microsoft.com/office/powerpoint/2010/main" val="432653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05F2F-614C-23CB-A363-68BBF00E1C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D2363F-65AF-CE5B-FF88-980B5A74D4E0}"/>
              </a:ext>
            </a:extLst>
          </p:cNvPr>
          <p:cNvSpPr>
            <a:spLocks noGrp="1"/>
          </p:cNvSpPr>
          <p:nvPr>
            <p:ph type="title"/>
          </p:nvPr>
        </p:nvSpPr>
        <p:spPr/>
        <p:txBody>
          <a:bodyPr/>
          <a:lstStyle/>
          <a:p>
            <a:pPr algn="ctr"/>
            <a:r>
              <a:rPr lang="fr-CH" dirty="0"/>
              <a:t>Sexualité et handicap</a:t>
            </a:r>
          </a:p>
        </p:txBody>
      </p:sp>
      <p:sp>
        <p:nvSpPr>
          <p:cNvPr id="3" name="Espace réservé du contenu 2">
            <a:extLst>
              <a:ext uri="{FF2B5EF4-FFF2-40B4-BE49-F238E27FC236}">
                <a16:creationId xmlns:a16="http://schemas.microsoft.com/office/drawing/2014/main" id="{279E1138-6B12-4746-83D1-A59CD7A097DE}"/>
              </a:ext>
            </a:extLst>
          </p:cNvPr>
          <p:cNvSpPr>
            <a:spLocks noGrp="1"/>
          </p:cNvSpPr>
          <p:nvPr>
            <p:ph idx="1"/>
          </p:nvPr>
        </p:nvSpPr>
        <p:spPr/>
        <p:txBody>
          <a:bodyPr>
            <a:normAutofit/>
          </a:bodyPr>
          <a:lstStyle/>
          <a:p>
            <a:r>
              <a:rPr lang="fr-CH" dirty="0"/>
              <a:t>Prestations sexuelles payantes</a:t>
            </a:r>
          </a:p>
          <a:p>
            <a:pPr lvl="1"/>
            <a:r>
              <a:rPr lang="fr-CH" dirty="0"/>
              <a:t> Depuis 2004, une formation de prestataires de services pour les personnes en situation de handicap dans le domaine de la sexualité existe en Suisse. La dénomination a été maintes fois modifiée depuis sa création. Appelées au début « Spécialistes du toucher », et aujourd’hui, les personnes proposant ce type de services sont appelées « </a:t>
            </a:r>
            <a:r>
              <a:rPr lang="fr-CH" dirty="0" err="1"/>
              <a:t>assistant-es</a:t>
            </a:r>
            <a:r>
              <a:rPr lang="fr-CH" dirty="0"/>
              <a:t> </a:t>
            </a:r>
            <a:r>
              <a:rPr lang="fr-CH" dirty="0" err="1"/>
              <a:t>sexuel-les</a:t>
            </a:r>
            <a:r>
              <a:rPr lang="fr-CH" dirty="0"/>
              <a:t> ».</a:t>
            </a:r>
          </a:p>
          <a:p>
            <a:r>
              <a:rPr lang="fr-CH" dirty="0"/>
              <a:t>Prévention des abus sexuels</a:t>
            </a:r>
          </a:p>
          <a:p>
            <a:pPr lvl="1"/>
            <a:r>
              <a:rPr lang="fr-CH" dirty="0"/>
              <a:t>Charte pour la prévention des abus sexuels, de la maltraitance et d’autres formes de violation de l’intégrité Afin de créer des bases efficaces pour la prévention des abus sexuels, douze associations, institutions et organisations du secteur social ont rédigé en 2011, une « Charte pour la prévention des abus sexuels, de la maltraitance et d’autres formes de violation de l’intégrité ». La charte comprend 10 principes et propose une politique de tolérance zéro vis-à-vis des violations de l’intégrité sexuelle.</a:t>
            </a:r>
          </a:p>
        </p:txBody>
      </p:sp>
    </p:spTree>
    <p:extLst>
      <p:ext uri="{BB962C8B-B14F-4D97-AF65-F5344CB8AC3E}">
        <p14:creationId xmlns:p14="http://schemas.microsoft.com/office/powerpoint/2010/main" val="3408701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99013-A0E0-4FC1-936A-1A45F5F7FA61}"/>
              </a:ext>
            </a:extLst>
          </p:cNvPr>
          <p:cNvSpPr>
            <a:spLocks noGrp="1"/>
          </p:cNvSpPr>
          <p:nvPr>
            <p:ph type="title"/>
          </p:nvPr>
        </p:nvSpPr>
        <p:spPr/>
        <p:txBody>
          <a:bodyPr>
            <a:noAutofit/>
          </a:bodyPr>
          <a:lstStyle/>
          <a:p>
            <a:pPr algn="ctr"/>
            <a:r>
              <a:rPr lang="fr-CH" b="1" i="0" dirty="0">
                <a:effectLst/>
                <a:latin typeface="Poppins"/>
              </a:rPr>
              <a:t>Le retard mental, qu’est-ce c’est ?</a:t>
            </a:r>
            <a:br>
              <a:rPr lang="fr-CH" b="1" i="0" dirty="0">
                <a:effectLst/>
                <a:latin typeface="Poppins"/>
              </a:rPr>
            </a:br>
            <a:endParaRPr lang="fr-CH" dirty="0"/>
          </a:p>
        </p:txBody>
      </p:sp>
      <p:sp>
        <p:nvSpPr>
          <p:cNvPr id="4" name="ZoneTexte 3">
            <a:extLst>
              <a:ext uri="{FF2B5EF4-FFF2-40B4-BE49-F238E27FC236}">
                <a16:creationId xmlns:a16="http://schemas.microsoft.com/office/drawing/2014/main" id="{96D0B88B-718D-45B9-8C68-0FD877001CB9}"/>
              </a:ext>
            </a:extLst>
          </p:cNvPr>
          <p:cNvSpPr txBox="1"/>
          <p:nvPr/>
        </p:nvSpPr>
        <p:spPr>
          <a:xfrm>
            <a:off x="609599" y="2971860"/>
            <a:ext cx="10972799" cy="2308324"/>
          </a:xfrm>
          <a:prstGeom prst="rect">
            <a:avLst/>
          </a:prstGeom>
          <a:noFill/>
        </p:spPr>
        <p:txBody>
          <a:bodyPr wrap="square">
            <a:spAutoFit/>
          </a:bodyPr>
          <a:lstStyle/>
          <a:p>
            <a:pPr algn="just" fontAlgn="base"/>
            <a:r>
              <a:rPr lang="fr-CH" b="0" i="0" dirty="0">
                <a:solidFill>
                  <a:srgbClr val="131A1C"/>
                </a:solidFill>
                <a:effectLst/>
                <a:latin typeface="Arial" panose="020B0604020202020204" pitchFamily="34" charset="0"/>
              </a:rPr>
              <a:t>L’Organisation Mondiale de la Santé (OMS) définit le retard mental comme </a:t>
            </a:r>
            <a:r>
              <a:rPr lang="fr-CH" b="1" i="0" dirty="0">
                <a:solidFill>
                  <a:srgbClr val="131A1C"/>
                </a:solidFill>
                <a:effectLst/>
                <a:latin typeface="inherit"/>
              </a:rPr>
              <a:t>un arrêt du développement mental</a:t>
            </a:r>
            <a:r>
              <a:rPr lang="fr-CH" b="0" i="0" dirty="0">
                <a:solidFill>
                  <a:srgbClr val="131A1C"/>
                </a:solidFill>
                <a:effectLst/>
                <a:latin typeface="Arial" panose="020B0604020202020204" pitchFamily="34" charset="0"/>
              </a:rPr>
              <a:t> ou un </a:t>
            </a:r>
            <a:r>
              <a:rPr lang="fr-CH" b="1" i="0" dirty="0">
                <a:solidFill>
                  <a:srgbClr val="131A1C"/>
                </a:solidFill>
                <a:effectLst/>
                <a:latin typeface="inherit"/>
              </a:rPr>
              <a:t>développement mental incomplet</a:t>
            </a:r>
            <a:r>
              <a:rPr lang="fr-CH" b="0" i="0" dirty="0">
                <a:solidFill>
                  <a:srgbClr val="131A1C"/>
                </a:solidFill>
                <a:effectLst/>
                <a:latin typeface="Arial" panose="020B0604020202020204" pitchFamily="34" charset="0"/>
              </a:rPr>
              <a:t>. Il se caractérise principalement par une insuffisance des facultés qui déterminent le niveau global d’intelligence, c’est-à-dire les fonctions cognitives (par exemple le </a:t>
            </a:r>
            <a:r>
              <a:rPr lang="fr-CH" b="0" i="0" u="none" strike="noStrike" dirty="0">
                <a:solidFill>
                  <a:srgbClr val="E8168B"/>
                </a:solidFill>
                <a:effectLst/>
                <a:latin typeface="Arial" panose="020B0604020202020204" pitchFamily="34" charset="0"/>
                <a:hlinkClick r:id="rId2" tooltip="Comment le langage vient aux bébés"/>
              </a:rPr>
              <a:t>langage</a:t>
            </a:r>
            <a:r>
              <a:rPr lang="fr-CH" b="0" i="0" dirty="0">
                <a:solidFill>
                  <a:srgbClr val="131A1C"/>
                </a:solidFill>
                <a:effectLst/>
                <a:latin typeface="Arial" panose="020B0604020202020204" pitchFamily="34" charset="0"/>
              </a:rPr>
              <a:t>, la </a:t>
            </a:r>
            <a:r>
              <a:rPr lang="fr-CH" b="0" i="0" u="none" strike="noStrike" dirty="0">
                <a:solidFill>
                  <a:srgbClr val="E8168B"/>
                </a:solidFill>
                <a:effectLst/>
                <a:latin typeface="Arial" panose="020B0604020202020204" pitchFamily="34" charset="0"/>
                <a:hlinkClick r:id="rId3" tooltip="Motricité de bébé : 5 exercices faciles à faire à la maison"/>
              </a:rPr>
              <a:t>motricité</a:t>
            </a:r>
            <a:r>
              <a:rPr lang="fr-CH" b="0" i="0" dirty="0">
                <a:solidFill>
                  <a:srgbClr val="131A1C"/>
                </a:solidFill>
                <a:effectLst/>
                <a:latin typeface="Arial" panose="020B0604020202020204" pitchFamily="34" charset="0"/>
              </a:rPr>
              <a:t>...). Le retard mental peut accompagner un </a:t>
            </a:r>
            <a:r>
              <a:rPr lang="fr-CH" b="1" i="0" dirty="0">
                <a:solidFill>
                  <a:srgbClr val="131A1C"/>
                </a:solidFill>
                <a:effectLst/>
                <a:latin typeface="inherit"/>
              </a:rPr>
              <a:t>autre trouble mental ou physique</a:t>
            </a:r>
            <a:r>
              <a:rPr lang="fr-CH" b="0" i="0" dirty="0">
                <a:solidFill>
                  <a:srgbClr val="131A1C"/>
                </a:solidFill>
                <a:effectLst/>
                <a:latin typeface="Arial" panose="020B0604020202020204" pitchFamily="34" charset="0"/>
              </a:rPr>
              <a:t>, ou survenir isolément. À noter qu'on ne parle de retard mental que si celui-ci apparaît durant </a:t>
            </a:r>
            <a:r>
              <a:rPr lang="fr-CH" b="1" i="0" dirty="0">
                <a:solidFill>
                  <a:srgbClr val="131A1C"/>
                </a:solidFill>
                <a:effectLst/>
                <a:latin typeface="inherit"/>
              </a:rPr>
              <a:t>la phase développementale</a:t>
            </a:r>
            <a:r>
              <a:rPr lang="fr-CH" b="0" i="0" dirty="0">
                <a:solidFill>
                  <a:srgbClr val="131A1C"/>
                </a:solidFill>
                <a:effectLst/>
                <a:latin typeface="Arial" panose="020B0604020202020204" pitchFamily="34" charset="0"/>
              </a:rPr>
              <a:t>, c’est-à-dire </a:t>
            </a:r>
            <a:r>
              <a:rPr lang="fr-CH" b="1" i="0" dirty="0">
                <a:solidFill>
                  <a:srgbClr val="131A1C"/>
                </a:solidFill>
                <a:effectLst/>
                <a:latin typeface="inherit"/>
              </a:rPr>
              <a:t>avant l’âge de 18 ans</a:t>
            </a:r>
            <a:r>
              <a:rPr lang="fr-CH" b="0" i="0" dirty="0">
                <a:solidFill>
                  <a:srgbClr val="131A1C"/>
                </a:solidFill>
                <a:effectLst/>
                <a:latin typeface="Arial" panose="020B0604020202020204" pitchFamily="34" charset="0"/>
              </a:rPr>
              <a:t>. Il se distingue donc de la détérioration intellectuelle, qui apparaît quant à elle avec l'âge ou encore à la suite d’une maladie ou d’un accident, chez une personne qui avait développé normalement toutes ses facultés durant l'enfance.</a:t>
            </a:r>
          </a:p>
        </p:txBody>
      </p:sp>
    </p:spTree>
    <p:extLst>
      <p:ext uri="{BB962C8B-B14F-4D97-AF65-F5344CB8AC3E}">
        <p14:creationId xmlns:p14="http://schemas.microsoft.com/office/powerpoint/2010/main" val="219686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52924-C2A3-4744-8072-41693D456C6B}"/>
              </a:ext>
            </a:extLst>
          </p:cNvPr>
          <p:cNvSpPr>
            <a:spLocks noGrp="1"/>
          </p:cNvSpPr>
          <p:nvPr>
            <p:ph type="title"/>
          </p:nvPr>
        </p:nvSpPr>
        <p:spPr/>
        <p:txBody>
          <a:bodyPr/>
          <a:lstStyle/>
          <a:p>
            <a:pPr algn="ctr"/>
            <a:r>
              <a:rPr lang="fr-CH" dirty="0"/>
              <a:t>Retard mental</a:t>
            </a:r>
          </a:p>
        </p:txBody>
      </p:sp>
      <p:sp>
        <p:nvSpPr>
          <p:cNvPr id="4" name="ZoneTexte 3">
            <a:extLst>
              <a:ext uri="{FF2B5EF4-FFF2-40B4-BE49-F238E27FC236}">
                <a16:creationId xmlns:a16="http://schemas.microsoft.com/office/drawing/2014/main" id="{68FDBA4F-3473-4AC6-87B8-1261EC1A4976}"/>
              </a:ext>
            </a:extLst>
          </p:cNvPr>
          <p:cNvSpPr txBox="1"/>
          <p:nvPr/>
        </p:nvSpPr>
        <p:spPr>
          <a:xfrm>
            <a:off x="609600" y="2816453"/>
            <a:ext cx="10972800" cy="2862322"/>
          </a:xfrm>
          <a:prstGeom prst="rect">
            <a:avLst/>
          </a:prstGeom>
          <a:noFill/>
        </p:spPr>
        <p:txBody>
          <a:bodyPr wrap="square">
            <a:spAutoFit/>
          </a:bodyPr>
          <a:lstStyle/>
          <a:p>
            <a:pPr algn="just"/>
            <a:r>
              <a:rPr lang="fr-CH" b="0" i="0" dirty="0">
                <a:solidFill>
                  <a:srgbClr val="222222"/>
                </a:solidFill>
                <a:effectLst/>
                <a:latin typeface="Arial" panose="020B0604020202020204" pitchFamily="34" charset="0"/>
              </a:rPr>
              <a:t>Le </a:t>
            </a:r>
            <a:r>
              <a:rPr lang="fr-CH" b="1" i="0" dirty="0">
                <a:solidFill>
                  <a:srgbClr val="222222"/>
                </a:solidFill>
                <a:effectLst/>
                <a:latin typeface="Arial" panose="020B0604020202020204" pitchFamily="34" charset="0"/>
              </a:rPr>
              <a:t>retard mental</a:t>
            </a:r>
            <a:r>
              <a:rPr lang="fr-CH" b="0" i="0" dirty="0">
                <a:solidFill>
                  <a:srgbClr val="222222"/>
                </a:solidFill>
                <a:effectLst/>
                <a:latin typeface="Arial" panose="020B0604020202020204" pitchFamily="34" charset="0"/>
              </a:rPr>
              <a:t>, ou </a:t>
            </a:r>
            <a:r>
              <a:rPr lang="fr-CH" b="1" i="0" dirty="0">
                <a:solidFill>
                  <a:srgbClr val="222222"/>
                </a:solidFill>
                <a:effectLst/>
                <a:latin typeface="Arial" panose="020B0604020202020204" pitchFamily="34" charset="0"/>
              </a:rPr>
              <a:t>handicap mental</a:t>
            </a:r>
            <a:r>
              <a:rPr lang="fr-CH" b="0" i="0" dirty="0">
                <a:solidFill>
                  <a:srgbClr val="222222"/>
                </a:solidFill>
                <a:effectLst/>
                <a:latin typeface="Arial" panose="020B0604020202020204" pitchFamily="34" charset="0"/>
              </a:rPr>
              <a:t>, est une déficience, à divers degrés, de l’intellect, des facultés mentales, de la perception et du comportement. Il peut être associé à d’autres troubles physiques ou mentaux ou survenir isolément...</a:t>
            </a:r>
          </a:p>
          <a:p>
            <a:pPr algn="just"/>
            <a:r>
              <a:rPr lang="fr-CH" b="0" i="0" dirty="0">
                <a:solidFill>
                  <a:srgbClr val="222222"/>
                </a:solidFill>
                <a:effectLst/>
                <a:latin typeface="Arial" panose="020B0604020202020204" pitchFamily="34" charset="0"/>
              </a:rPr>
              <a:t>Ce </a:t>
            </a:r>
            <a:r>
              <a:rPr lang="fr-CH" b="0" i="0" u="none" strike="noStrike" dirty="0">
                <a:solidFill>
                  <a:srgbClr val="0066DD"/>
                </a:solidFill>
                <a:effectLst/>
                <a:latin typeface="Arial" panose="020B0604020202020204" pitchFamily="34" charset="0"/>
                <a:hlinkClick r:id="rId2"/>
              </a:rPr>
              <a:t>handicap</a:t>
            </a:r>
            <a:r>
              <a:rPr lang="fr-CH" b="0" i="0" dirty="0">
                <a:solidFill>
                  <a:srgbClr val="222222"/>
                </a:solidFill>
                <a:effectLst/>
                <a:latin typeface="Arial" panose="020B0604020202020204" pitchFamily="34" charset="0"/>
              </a:rPr>
              <a:t> de la personnalité combine différents aspects :</a:t>
            </a:r>
          </a:p>
          <a:p>
            <a:pPr algn="just">
              <a:buFont typeface="Arial" panose="020B0604020202020204" pitchFamily="34" charset="0"/>
              <a:buChar char="•"/>
            </a:pPr>
            <a:r>
              <a:rPr lang="fr-CH" b="0" i="0" dirty="0">
                <a:solidFill>
                  <a:srgbClr val="222222"/>
                </a:solidFill>
                <a:effectLst/>
                <a:latin typeface="Arial" panose="020B0604020202020204" pitchFamily="34" charset="0"/>
              </a:rPr>
              <a:t>médical (génétique, infectieux, </a:t>
            </a:r>
            <a:r>
              <a:rPr lang="fr-CH" b="0" i="0" u="none" strike="noStrike" dirty="0">
                <a:solidFill>
                  <a:srgbClr val="0066DD"/>
                </a:solidFill>
                <a:effectLst/>
                <a:latin typeface="Arial" panose="020B0604020202020204" pitchFamily="34" charset="0"/>
                <a:hlinkClick r:id="rId3"/>
              </a:rPr>
              <a:t>intoxication</a:t>
            </a:r>
            <a:r>
              <a:rPr lang="fr-CH" b="0" i="0" dirty="0">
                <a:solidFill>
                  <a:srgbClr val="222222"/>
                </a:solidFill>
                <a:effectLst/>
                <a:latin typeface="Arial" panose="020B0604020202020204" pitchFamily="34" charset="0"/>
              </a:rPr>
              <a:t>, </a:t>
            </a:r>
            <a:r>
              <a:rPr lang="fr-CH" b="0" i="0" u="none" strike="noStrike" dirty="0">
                <a:solidFill>
                  <a:srgbClr val="0066DD"/>
                </a:solidFill>
                <a:effectLst/>
                <a:latin typeface="Arial" panose="020B0604020202020204" pitchFamily="34" charset="0"/>
                <a:hlinkClick r:id="rId4"/>
              </a:rPr>
              <a:t>traumatisme crânien</a:t>
            </a:r>
            <a:r>
              <a:rPr lang="fr-CH" b="0" i="0" dirty="0">
                <a:solidFill>
                  <a:srgbClr val="222222"/>
                </a:solidFill>
                <a:effectLst/>
                <a:latin typeface="Arial" panose="020B0604020202020204" pitchFamily="34" charset="0"/>
              </a:rPr>
              <a:t>,...)</a:t>
            </a:r>
          </a:p>
          <a:p>
            <a:pPr algn="just">
              <a:buFont typeface="Arial" panose="020B0604020202020204" pitchFamily="34" charset="0"/>
              <a:buChar char="•"/>
            </a:pPr>
            <a:r>
              <a:rPr lang="fr-CH" b="0" i="0" dirty="0">
                <a:solidFill>
                  <a:srgbClr val="222222"/>
                </a:solidFill>
                <a:effectLst/>
                <a:latin typeface="Arial" panose="020B0604020202020204" pitchFamily="34" charset="0"/>
              </a:rPr>
              <a:t>social (notre </a:t>
            </a:r>
            <a:r>
              <a:rPr lang="fr-CH" b="0" i="0" u="none" strike="noStrike" dirty="0">
                <a:solidFill>
                  <a:srgbClr val="0066DD"/>
                </a:solidFill>
                <a:effectLst/>
                <a:latin typeface="Arial" panose="020B0604020202020204" pitchFamily="34" charset="0"/>
                <a:hlinkClick r:id="rId5"/>
              </a:rPr>
              <a:t>environnement</a:t>
            </a:r>
            <a:r>
              <a:rPr lang="fr-CH" b="0" i="0" dirty="0">
                <a:solidFill>
                  <a:srgbClr val="222222"/>
                </a:solidFill>
                <a:effectLst/>
                <a:latin typeface="Arial" panose="020B0604020202020204" pitchFamily="34" charset="0"/>
              </a:rPr>
              <a:t> détermine la façon de voir le handicap, par rapport à la société dans laquelle on vit)</a:t>
            </a:r>
          </a:p>
          <a:p>
            <a:pPr algn="just">
              <a:buFont typeface="Arial" panose="020B0604020202020204" pitchFamily="34" charset="0"/>
              <a:buChar char="•"/>
            </a:pPr>
            <a:r>
              <a:rPr lang="fr-CH" b="0" i="0" dirty="0">
                <a:solidFill>
                  <a:srgbClr val="222222"/>
                </a:solidFill>
                <a:effectLst/>
                <a:latin typeface="Arial" panose="020B0604020202020204" pitchFamily="34" charset="0"/>
              </a:rPr>
              <a:t>cognitif (quel est le QI de la personne ?)</a:t>
            </a:r>
          </a:p>
          <a:p>
            <a:pPr algn="just">
              <a:buFont typeface="Arial" panose="020B0604020202020204" pitchFamily="34" charset="0"/>
              <a:buChar char="•"/>
            </a:pPr>
            <a:r>
              <a:rPr lang="fr-CH" b="0" i="0" dirty="0">
                <a:solidFill>
                  <a:srgbClr val="222222"/>
                </a:solidFill>
                <a:effectLst/>
                <a:latin typeface="Arial" panose="020B0604020202020204" pitchFamily="34" charset="0"/>
              </a:rPr>
              <a:t>psychologique (développement affectif).</a:t>
            </a:r>
          </a:p>
          <a:p>
            <a:pPr algn="just"/>
            <a:endParaRPr lang="fr-CH" b="1" i="0" dirty="0">
              <a:solidFill>
                <a:srgbClr val="0066DD"/>
              </a:solidFill>
              <a:effectLst/>
              <a:latin typeface="Arial" panose="020B0604020202020204" pitchFamily="34" charset="0"/>
            </a:endParaRPr>
          </a:p>
        </p:txBody>
      </p:sp>
    </p:spTree>
    <p:extLst>
      <p:ext uri="{BB962C8B-B14F-4D97-AF65-F5344CB8AC3E}">
        <p14:creationId xmlns:p14="http://schemas.microsoft.com/office/powerpoint/2010/main" val="125957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5435D-5FCD-4A6B-8C4F-4E969BF039C6}"/>
              </a:ext>
            </a:extLst>
          </p:cNvPr>
          <p:cNvSpPr>
            <a:spLocks noGrp="1"/>
          </p:cNvSpPr>
          <p:nvPr>
            <p:ph type="title"/>
          </p:nvPr>
        </p:nvSpPr>
        <p:spPr>
          <a:xfrm>
            <a:off x="609600" y="533400"/>
            <a:ext cx="10972800" cy="657225"/>
          </a:xfrm>
        </p:spPr>
        <p:txBody>
          <a:bodyPr>
            <a:normAutofit fontScale="90000"/>
          </a:bodyPr>
          <a:lstStyle/>
          <a:p>
            <a:pPr algn="ctr"/>
            <a:r>
              <a:rPr lang="fr-CH" dirty="0"/>
              <a:t>Retard </a:t>
            </a:r>
            <a:r>
              <a:rPr lang="fr-CH" sz="4400" dirty="0"/>
              <a:t>mental</a:t>
            </a:r>
          </a:p>
        </p:txBody>
      </p:sp>
      <p:sp>
        <p:nvSpPr>
          <p:cNvPr id="4" name="ZoneTexte 3">
            <a:extLst>
              <a:ext uri="{FF2B5EF4-FFF2-40B4-BE49-F238E27FC236}">
                <a16:creationId xmlns:a16="http://schemas.microsoft.com/office/drawing/2014/main" id="{ED8FE4C8-8628-453D-A6ED-044B51390214}"/>
              </a:ext>
            </a:extLst>
          </p:cNvPr>
          <p:cNvSpPr txBox="1"/>
          <p:nvPr/>
        </p:nvSpPr>
        <p:spPr>
          <a:xfrm>
            <a:off x="609600" y="1961422"/>
            <a:ext cx="10972799" cy="3416320"/>
          </a:xfrm>
          <a:prstGeom prst="rect">
            <a:avLst/>
          </a:prstGeom>
          <a:noFill/>
        </p:spPr>
        <p:txBody>
          <a:bodyPr wrap="square">
            <a:spAutoFit/>
          </a:bodyPr>
          <a:lstStyle/>
          <a:p>
            <a:pPr algn="just"/>
            <a:r>
              <a:rPr lang="fr-CH" b="1" i="0" dirty="0">
                <a:solidFill>
                  <a:srgbClr val="0066DD"/>
                </a:solidFill>
                <a:effectLst/>
                <a:latin typeface="Arial" panose="020B0604020202020204" pitchFamily="34" charset="0"/>
              </a:rPr>
              <a:t>Prévalence</a:t>
            </a:r>
          </a:p>
          <a:p>
            <a:pPr algn="just"/>
            <a:r>
              <a:rPr lang="fr-CH" b="0" i="0" dirty="0">
                <a:solidFill>
                  <a:srgbClr val="222222"/>
                </a:solidFill>
                <a:effectLst/>
                <a:latin typeface="Arial" panose="020B0604020202020204" pitchFamily="34" charset="0"/>
              </a:rPr>
              <a:t>Le taux de prévalence du retard mental se situe approximativement </a:t>
            </a:r>
            <a:r>
              <a:rPr lang="fr-CH" b="0" i="0" u="none" strike="noStrike" dirty="0">
                <a:solidFill>
                  <a:srgbClr val="0066DD"/>
                </a:solidFill>
                <a:effectLst/>
                <a:latin typeface="Arial" panose="020B0604020202020204" pitchFamily="34" charset="0"/>
                <a:hlinkClick r:id="rId2"/>
              </a:rPr>
              <a:t>autour</a:t>
            </a:r>
            <a:r>
              <a:rPr lang="fr-CH" b="0" i="0" dirty="0">
                <a:solidFill>
                  <a:srgbClr val="222222"/>
                </a:solidFill>
                <a:effectLst/>
                <a:latin typeface="Arial" panose="020B0604020202020204" pitchFamily="34" charset="0"/>
              </a:rPr>
              <a:t> de 1 à 3%. Ce </a:t>
            </a:r>
            <a:r>
              <a:rPr lang="fr-CH" b="0" i="0" u="none" strike="noStrike" dirty="0">
                <a:solidFill>
                  <a:srgbClr val="0066DD"/>
                </a:solidFill>
                <a:effectLst/>
                <a:latin typeface="Arial" panose="020B0604020202020204" pitchFamily="34" charset="0"/>
                <a:hlinkClick r:id="rId3"/>
              </a:rPr>
              <a:t>chiffre</a:t>
            </a:r>
            <a:r>
              <a:rPr lang="fr-CH" b="0" i="0" dirty="0">
                <a:solidFill>
                  <a:srgbClr val="222222"/>
                </a:solidFill>
                <a:effectLst/>
                <a:latin typeface="Arial" panose="020B0604020202020204" pitchFamily="34" charset="0"/>
              </a:rPr>
              <a:t> varie beaucoup selon les études compte tenu des différentes définitions utilisées, des différentes méthodes d'évaluation ainsi que des différentes populations étudiées. On estime qu'il y a 1,6 garçon pour 1 fille (McLaren et </a:t>
            </a:r>
            <a:r>
              <a:rPr lang="fr-CH" b="0" i="0" dirty="0" err="1">
                <a:solidFill>
                  <a:srgbClr val="222222"/>
                </a:solidFill>
                <a:effectLst/>
                <a:latin typeface="Arial" panose="020B0604020202020204" pitchFamily="34" charset="0"/>
              </a:rPr>
              <a:t>Bryson</a:t>
            </a:r>
            <a:r>
              <a:rPr lang="fr-CH" b="0" i="0" dirty="0">
                <a:solidFill>
                  <a:srgbClr val="222222"/>
                </a:solidFill>
                <a:effectLst/>
                <a:latin typeface="Arial" panose="020B0604020202020204" pitchFamily="34" charset="0"/>
              </a:rPr>
              <a:t>, 1987)</a:t>
            </a:r>
          </a:p>
          <a:p>
            <a:pPr algn="just"/>
            <a:r>
              <a:rPr lang="fr-CH" b="0" i="0" dirty="0">
                <a:solidFill>
                  <a:srgbClr val="222222"/>
                </a:solidFill>
                <a:effectLst/>
                <a:latin typeface="Arial" panose="020B0604020202020204" pitchFamily="34" charset="0"/>
              </a:rPr>
              <a:t>Notons que 85% de la population ayant une déficience intellectuelle présente une déficience intellectuelle légère, 10% une déficience </a:t>
            </a:r>
            <a:r>
              <a:rPr lang="fr-CH" b="0" i="0" u="none" strike="noStrike" dirty="0">
                <a:solidFill>
                  <a:srgbClr val="0066DD"/>
                </a:solidFill>
                <a:effectLst/>
                <a:latin typeface="Arial" panose="020B0604020202020204" pitchFamily="34" charset="0"/>
                <a:hlinkClick r:id="rId4"/>
              </a:rPr>
              <a:t>moyenne</a:t>
            </a:r>
            <a:r>
              <a:rPr lang="fr-CH" b="0" i="0" dirty="0">
                <a:solidFill>
                  <a:srgbClr val="222222"/>
                </a:solidFill>
                <a:effectLst/>
                <a:latin typeface="Arial" panose="020B0604020202020204" pitchFamily="34" charset="0"/>
              </a:rPr>
              <a:t>, 3 à 4% une déficience grave et 1 à 2 % une déficience profonde.</a:t>
            </a:r>
          </a:p>
          <a:p>
            <a:pPr algn="just"/>
            <a:r>
              <a:rPr lang="fr-CH" b="1" i="0" dirty="0">
                <a:solidFill>
                  <a:srgbClr val="0066DD"/>
                </a:solidFill>
                <a:effectLst/>
                <a:latin typeface="Arial" panose="020B0604020202020204" pitchFamily="34" charset="0"/>
              </a:rPr>
              <a:t>Définition</a:t>
            </a:r>
          </a:p>
          <a:p>
            <a:pPr algn="just"/>
            <a:r>
              <a:rPr lang="fr-CH" b="0" i="0" dirty="0">
                <a:solidFill>
                  <a:srgbClr val="222222"/>
                </a:solidFill>
                <a:effectLst/>
                <a:latin typeface="Arial" panose="020B0604020202020204" pitchFamily="34" charset="0"/>
              </a:rPr>
              <a:t>L'Organisation mondiale de la santé, dans sa </a:t>
            </a:r>
            <a:r>
              <a:rPr lang="fr-CH" b="0" i="0" u="none" strike="noStrike" dirty="0">
                <a:solidFill>
                  <a:srgbClr val="0066DD"/>
                </a:solidFill>
                <a:effectLst/>
                <a:latin typeface="Arial" panose="020B0604020202020204" pitchFamily="34" charset="0"/>
                <a:hlinkClick r:id="rId5"/>
              </a:rPr>
              <a:t>Classification internationale des maladies</a:t>
            </a:r>
            <a:r>
              <a:rPr lang="fr-CH" b="0" i="0" dirty="0">
                <a:solidFill>
                  <a:srgbClr val="222222"/>
                </a:solidFill>
                <a:effectLst/>
                <a:latin typeface="Arial" panose="020B0604020202020204" pitchFamily="34" charset="0"/>
              </a:rPr>
              <a:t> (CIM-10), définit le retard intellectuel comme un arrêt du développement mental ou un développement mental incomplet, caractérisé par une insuffisance des facultés et du niveau global d’intelligence, notamment au niveau des fonctions cognitives, du langage, de la motricité et des performances sociales.</a:t>
            </a:r>
          </a:p>
        </p:txBody>
      </p:sp>
    </p:spTree>
    <p:extLst>
      <p:ext uri="{BB962C8B-B14F-4D97-AF65-F5344CB8AC3E}">
        <p14:creationId xmlns:p14="http://schemas.microsoft.com/office/powerpoint/2010/main" val="265090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73C6D-A65D-41EA-BF76-8095998D6BB1}"/>
              </a:ext>
            </a:extLst>
          </p:cNvPr>
          <p:cNvSpPr>
            <a:spLocks noGrp="1"/>
          </p:cNvSpPr>
          <p:nvPr>
            <p:ph type="title"/>
          </p:nvPr>
        </p:nvSpPr>
        <p:spPr/>
        <p:txBody>
          <a:bodyPr/>
          <a:lstStyle/>
          <a:p>
            <a:pPr algn="ctr"/>
            <a:r>
              <a:rPr lang="fr-CH" dirty="0"/>
              <a:t>Retard mental</a:t>
            </a:r>
          </a:p>
        </p:txBody>
      </p:sp>
      <p:sp>
        <p:nvSpPr>
          <p:cNvPr id="4" name="ZoneTexte 3">
            <a:extLst>
              <a:ext uri="{FF2B5EF4-FFF2-40B4-BE49-F238E27FC236}">
                <a16:creationId xmlns:a16="http://schemas.microsoft.com/office/drawing/2014/main" id="{75B49164-9A01-4B85-AC07-0821F4CB3FAB}"/>
              </a:ext>
            </a:extLst>
          </p:cNvPr>
          <p:cNvSpPr txBox="1"/>
          <p:nvPr/>
        </p:nvSpPr>
        <p:spPr>
          <a:xfrm>
            <a:off x="1047751" y="2457711"/>
            <a:ext cx="10410824" cy="2862322"/>
          </a:xfrm>
          <a:prstGeom prst="rect">
            <a:avLst/>
          </a:prstGeom>
          <a:noFill/>
        </p:spPr>
        <p:txBody>
          <a:bodyPr wrap="square">
            <a:spAutoFit/>
          </a:bodyPr>
          <a:lstStyle/>
          <a:p>
            <a:pPr algn="just"/>
            <a:r>
              <a:rPr lang="fr-CH" b="1" i="0" dirty="0">
                <a:solidFill>
                  <a:srgbClr val="0066DD"/>
                </a:solidFill>
                <a:effectLst/>
                <a:latin typeface="Arial" panose="020B0604020202020204" pitchFamily="34" charset="0"/>
              </a:rPr>
              <a:t>Degrés</a:t>
            </a:r>
          </a:p>
          <a:p>
            <a:pPr algn="just"/>
            <a:r>
              <a:rPr lang="fr-CH" b="0" i="0" dirty="0">
                <a:solidFill>
                  <a:srgbClr val="222222"/>
                </a:solidFill>
                <a:effectLst/>
                <a:latin typeface="Arial" panose="020B0604020202020204" pitchFamily="34" charset="0"/>
              </a:rPr>
              <a:t>L'OMS distingue 4 degrés de retard :</a:t>
            </a:r>
          </a:p>
          <a:p>
            <a:pPr algn="just">
              <a:buFont typeface="Arial" panose="020B0604020202020204" pitchFamily="34" charset="0"/>
              <a:buChar char="•"/>
            </a:pPr>
            <a:r>
              <a:rPr lang="fr-CH" b="0" i="0" dirty="0">
                <a:solidFill>
                  <a:srgbClr val="222222"/>
                </a:solidFill>
                <a:effectLst/>
                <a:latin typeface="Arial" panose="020B0604020202020204" pitchFamily="34" charset="0"/>
              </a:rPr>
              <a:t>le retard léger : QI entre 50 et 69, personnes connaissant des difficultés scolaires mais capables de s'intégrer à la société de façon autonome à l'âge adulte,</a:t>
            </a:r>
          </a:p>
          <a:p>
            <a:pPr algn="just">
              <a:buFont typeface="Arial" panose="020B0604020202020204" pitchFamily="34" charset="0"/>
              <a:buChar char="•"/>
            </a:pPr>
            <a:r>
              <a:rPr lang="fr-CH" b="0" i="0" dirty="0">
                <a:solidFill>
                  <a:srgbClr val="222222"/>
                </a:solidFill>
                <a:effectLst/>
                <a:latin typeface="Arial" panose="020B0604020202020204" pitchFamily="34" charset="0"/>
              </a:rPr>
              <a:t>le retard moyen : QI entre 35 et 49, personnes connaissant dans l'enfance des retards de développement importants mais de bonnes capacités de </a:t>
            </a:r>
            <a:r>
              <a:rPr lang="fr-CH" b="0" i="0" u="none" strike="noStrike" dirty="0">
                <a:solidFill>
                  <a:srgbClr val="0066DD"/>
                </a:solidFill>
                <a:effectLst/>
                <a:latin typeface="Arial" panose="020B0604020202020204" pitchFamily="34" charset="0"/>
                <a:hlinkClick r:id="rId2"/>
              </a:rPr>
              <a:t>communication</a:t>
            </a:r>
            <a:r>
              <a:rPr lang="fr-CH" b="0" i="0" dirty="0">
                <a:solidFill>
                  <a:srgbClr val="222222"/>
                </a:solidFill>
                <a:effectLst/>
                <a:latin typeface="Arial" panose="020B0604020202020204" pitchFamily="34" charset="0"/>
              </a:rPr>
              <a:t> et une indépendance partielle, avec, à l'âge adulte, nécessité de soutiens de différents niveaux pour s'intégrer à la société,</a:t>
            </a:r>
          </a:p>
          <a:p>
            <a:pPr algn="just">
              <a:buFont typeface="Arial" panose="020B0604020202020204" pitchFamily="34" charset="0"/>
              <a:buChar char="•"/>
            </a:pPr>
            <a:r>
              <a:rPr lang="fr-CH" b="0" i="0" dirty="0">
                <a:solidFill>
                  <a:srgbClr val="222222"/>
                </a:solidFill>
                <a:effectLst/>
                <a:latin typeface="Arial" panose="020B0604020202020204" pitchFamily="34" charset="0"/>
              </a:rPr>
              <a:t>le retard grave : QI entre 20 et 34, personnes ayant </a:t>
            </a:r>
            <a:r>
              <a:rPr lang="fr-CH" b="0" i="0" u="none" strike="noStrike" dirty="0">
                <a:solidFill>
                  <a:srgbClr val="0066DD"/>
                </a:solidFill>
                <a:effectLst/>
                <a:latin typeface="Arial" panose="020B0604020202020204" pitchFamily="34" charset="0"/>
                <a:hlinkClick r:id="rId3"/>
              </a:rPr>
              <a:t>besoin</a:t>
            </a:r>
            <a:r>
              <a:rPr lang="fr-CH" b="0" i="0" dirty="0">
                <a:solidFill>
                  <a:srgbClr val="222222"/>
                </a:solidFill>
                <a:effectLst/>
                <a:latin typeface="Arial" panose="020B0604020202020204" pitchFamily="34" charset="0"/>
              </a:rPr>
              <a:t> d'un soutien prolongé,</a:t>
            </a:r>
          </a:p>
          <a:p>
            <a:pPr algn="just">
              <a:buFont typeface="Arial" panose="020B0604020202020204" pitchFamily="34" charset="0"/>
              <a:buChar char="•"/>
            </a:pPr>
            <a:r>
              <a:rPr lang="fr-CH" b="0" i="0" dirty="0">
                <a:solidFill>
                  <a:srgbClr val="222222"/>
                </a:solidFill>
                <a:effectLst/>
                <a:latin typeface="Arial" panose="020B0604020202020204" pitchFamily="34" charset="0"/>
              </a:rPr>
              <a:t>le retard profond : QI inférieur à 20, personnes ayant peu de capacités à communiquer, à se déplacer et à prendre soin d'elles-mêmes.</a:t>
            </a:r>
          </a:p>
        </p:txBody>
      </p:sp>
    </p:spTree>
    <p:extLst>
      <p:ext uri="{BB962C8B-B14F-4D97-AF65-F5344CB8AC3E}">
        <p14:creationId xmlns:p14="http://schemas.microsoft.com/office/powerpoint/2010/main" val="801819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57276" y="740296"/>
            <a:ext cx="7772400" cy="1536576"/>
          </a:xfrm>
        </p:spPr>
        <p:txBody>
          <a:bodyPr/>
          <a:lstStyle/>
          <a:p>
            <a:pPr algn="ctr"/>
            <a:r>
              <a:rPr lang="fr-CH" sz="4800" dirty="0"/>
              <a:t>Les </a:t>
            </a:r>
            <a:br>
              <a:rPr lang="fr-CH" sz="4800" dirty="0"/>
            </a:br>
            <a:r>
              <a:rPr lang="fr-CH" sz="4800" dirty="0"/>
              <a:t>Maladies psychiques</a:t>
            </a:r>
          </a:p>
        </p:txBody>
      </p:sp>
      <p:pic>
        <p:nvPicPr>
          <p:cNvPr id="4" name="Image 3">
            <a:extLst>
              <a:ext uri="{FF2B5EF4-FFF2-40B4-BE49-F238E27FC236}">
                <a16:creationId xmlns:a16="http://schemas.microsoft.com/office/drawing/2014/main" id="{8CF958C0-27AB-4B01-A2E7-DB9D0EB22465}"/>
              </a:ext>
            </a:extLst>
          </p:cNvPr>
          <p:cNvPicPr>
            <a:picLocks noChangeAspect="1"/>
          </p:cNvPicPr>
          <p:nvPr/>
        </p:nvPicPr>
        <p:blipFill>
          <a:blip r:embed="rId2"/>
          <a:stretch>
            <a:fillRect/>
          </a:stretch>
        </p:blipFill>
        <p:spPr>
          <a:xfrm>
            <a:off x="3095625" y="3429001"/>
            <a:ext cx="6000750" cy="3000375"/>
          </a:xfrm>
          <a:prstGeom prst="rect">
            <a:avLst/>
          </a:prstGeom>
        </p:spPr>
      </p:pic>
      <p:sp>
        <p:nvSpPr>
          <p:cNvPr id="3" name="Sous-titre 2"/>
          <p:cNvSpPr>
            <a:spLocks noGrp="1"/>
          </p:cNvSpPr>
          <p:nvPr>
            <p:ph type="subTitle" idx="1"/>
          </p:nvPr>
        </p:nvSpPr>
        <p:spPr/>
        <p:txBody>
          <a:bodyPr/>
          <a:lstStyle/>
          <a:p>
            <a:endParaRPr lang="fr-CH" dirty="0"/>
          </a:p>
        </p:txBody>
      </p:sp>
    </p:spTree>
    <p:extLst>
      <p:ext uri="{BB962C8B-B14F-4D97-AF65-F5344CB8AC3E}">
        <p14:creationId xmlns:p14="http://schemas.microsoft.com/office/powerpoint/2010/main" val="374778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8312" y="3472044"/>
            <a:ext cx="8229600" cy="1008000"/>
          </a:xfrm>
        </p:spPr>
        <p:txBody>
          <a:bodyPr>
            <a:noAutofit/>
          </a:bodyPr>
          <a:lstStyle/>
          <a:p>
            <a:pPr algn="ctr"/>
            <a:r>
              <a:rPr lang="fr-FR" sz="7200" dirty="0">
                <a:solidFill>
                  <a:srgbClr val="0000FF"/>
                </a:solidFill>
              </a:rPr>
              <a:t>Noms d’oiseaux</a:t>
            </a:r>
            <a:br>
              <a:rPr lang="fr-FR" sz="7200" dirty="0">
                <a:solidFill>
                  <a:srgbClr val="0000FF"/>
                </a:solidFill>
              </a:rPr>
            </a:br>
            <a:r>
              <a:rPr lang="fr-FR" sz="7200" dirty="0">
                <a:solidFill>
                  <a:srgbClr val="0000FF"/>
                </a:solidFill>
              </a:rPr>
              <a:t>et </a:t>
            </a:r>
            <a:br>
              <a:rPr lang="fr-FR" sz="7200" dirty="0">
                <a:solidFill>
                  <a:srgbClr val="0000FF"/>
                </a:solidFill>
              </a:rPr>
            </a:br>
            <a:r>
              <a:rPr lang="fr-FR" sz="7200" dirty="0">
                <a:solidFill>
                  <a:srgbClr val="0000FF"/>
                </a:solidFill>
              </a:rPr>
              <a:t>préjugés </a:t>
            </a:r>
            <a:br>
              <a:rPr lang="fr-FR" sz="7200" dirty="0">
                <a:solidFill>
                  <a:srgbClr val="0000FF"/>
                </a:solidFill>
              </a:rPr>
            </a:br>
            <a:endParaRPr lang="fr-FR" sz="7200" dirty="0">
              <a:solidFill>
                <a:srgbClr val="0000FF"/>
              </a:solidFill>
            </a:endParaRPr>
          </a:p>
        </p:txBody>
      </p:sp>
    </p:spTree>
    <p:extLst>
      <p:ext uri="{BB962C8B-B14F-4D97-AF65-F5344CB8AC3E}">
        <p14:creationId xmlns:p14="http://schemas.microsoft.com/office/powerpoint/2010/main" val="43799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80584" y="1936982"/>
            <a:ext cx="8749502" cy="4524315"/>
          </a:xfrm>
          <a:prstGeom prst="rect">
            <a:avLst/>
          </a:prstGeom>
          <a:noFill/>
        </p:spPr>
        <p:txBody>
          <a:bodyPr wrap="square" rtlCol="0">
            <a:spAutoFit/>
          </a:bodyPr>
          <a:lstStyle/>
          <a:p>
            <a:pPr algn="just"/>
            <a:r>
              <a:rPr lang="fr-FR" sz="3200" dirty="0">
                <a:latin typeface="Britannic Bold"/>
                <a:cs typeface="Britannic Bold"/>
              </a:rPr>
              <a:t>Agité du bocal, t’es bon pour le cabanon, t’es cinglé, cinoque, un peu craqué, cintré, déconnecté, un peu dérangé, complètement dingo, dévasté, détraqué, bon pour la douche, t’es un tantinet égaré, un peu fada, t’es maboul, farfelu, branque, j mailloché, sonné, ravagé, schnock, folingue, flagada, siphonné, gaufré, t’es rongé, marteau, t’es complètement loufdingue, piqué, loufoque !!</a:t>
            </a:r>
          </a:p>
        </p:txBody>
      </p:sp>
      <p:sp>
        <p:nvSpPr>
          <p:cNvPr id="6" name="ZoneTexte 5"/>
          <p:cNvSpPr txBox="1"/>
          <p:nvPr/>
        </p:nvSpPr>
        <p:spPr>
          <a:xfrm>
            <a:off x="1780585" y="1064699"/>
            <a:ext cx="8662905" cy="825920"/>
          </a:xfrm>
          <a:prstGeom prst="rect">
            <a:avLst/>
          </a:prstGeom>
          <a:noFill/>
        </p:spPr>
        <p:txBody>
          <a:bodyPr wrap="square" rtlCol="0">
            <a:prstTxWarp prst="textInflateTop">
              <a:avLst/>
            </a:prstTxWarp>
            <a:spAutoFit/>
          </a:bodyPr>
          <a:lstStyle/>
          <a:p>
            <a:pPr algn="ctr"/>
            <a:r>
              <a:rPr lang="fr-FR" sz="3600" dirty="0">
                <a:solidFill>
                  <a:srgbClr val="0000FF"/>
                </a:solidFill>
                <a:latin typeface="Arial Black"/>
                <a:cs typeface="Arial Black"/>
              </a:rPr>
              <a:t>Ca va la tête ?</a:t>
            </a:r>
          </a:p>
        </p:txBody>
      </p:sp>
    </p:spTree>
    <p:extLst>
      <p:ext uri="{BB962C8B-B14F-4D97-AF65-F5344CB8AC3E}">
        <p14:creationId xmlns:p14="http://schemas.microsoft.com/office/powerpoint/2010/main" val="5069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
                                        <p:tgtEl>
                                          <p:spTgt spid="5"/>
                                        </p:tgtEl>
                                      </p:cBhvr>
                                    </p:animEffect>
                                    <p:anim calcmode="lin" valueType="num">
                                      <p:cBhvr>
                                        <p:cTn id="14" dur="800" fill="hold"/>
                                        <p:tgtEl>
                                          <p:spTgt spid="5"/>
                                        </p:tgtEl>
                                        <p:attrNameLst>
                                          <p:attrName>ppt_x</p:attrName>
                                        </p:attrNameLst>
                                      </p:cBhvr>
                                      <p:tavLst>
                                        <p:tav tm="0">
                                          <p:val>
                                            <p:strVal val="#ppt_x"/>
                                          </p:val>
                                        </p:tav>
                                        <p:tav tm="100000">
                                          <p:val>
                                            <p:strVal val="#ppt_x"/>
                                          </p:val>
                                        </p:tav>
                                      </p:tavLst>
                                    </p:anim>
                                    <p:anim calcmode="lin" valueType="num">
                                      <p:cBhvr>
                                        <p:cTn id="15" dur="800" fill="hold"/>
                                        <p:tgtEl>
                                          <p:spTgt spid="5"/>
                                        </p:tgtEl>
                                        <p:attrNameLst>
                                          <p:attrName>ppt_y</p:attrName>
                                        </p:attrNameLst>
                                      </p:cBhvr>
                                      <p:tavLst>
                                        <p:tav tm="0">
                                          <p:val>
                                            <p:strVal val="#ppt_y+0.31"/>
                                          </p:val>
                                        </p:tav>
                                        <p:tav tm="100000">
                                          <p:val>
                                            <p:strVal val="#ppt_y+0.31"/>
                                          </p:val>
                                        </p:tav>
                                      </p:tavLst>
                                    </p:anim>
                                    <p:anim calcmode="lin" valueType="num">
                                      <p:cBhvr>
                                        <p:cTn id="16"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38890" y="2206362"/>
            <a:ext cx="8929111" cy="4524316"/>
          </a:xfrm>
          <a:prstGeom prst="rect">
            <a:avLst/>
          </a:prstGeom>
          <a:noFill/>
        </p:spPr>
        <p:txBody>
          <a:bodyPr wrap="square" rtlCol="0">
            <a:spAutoFit/>
          </a:bodyPr>
          <a:lstStyle/>
          <a:p>
            <a:pPr algn="just"/>
            <a:r>
              <a:rPr lang="fr-FR" sz="3600" dirty="0">
                <a:latin typeface="Arial Rounded MT Bold"/>
                <a:cs typeface="Arial Rounded MT Bold"/>
              </a:rPr>
              <a:t>T’es tamponné, tapé, timbré, toqué, tu débloques à pleins tubes, tu déménages, tu déconnes, tu divagues, tu dérailles, tu déraisonnes, tu dérives, tu travailles des méninges, t’ondules de la toiture, t’as besoin d’un électrochoc, t’as trop pris le soleil, t’as le crâne fêlé, t’as un grain en moins</a:t>
            </a:r>
          </a:p>
        </p:txBody>
      </p:sp>
      <p:sp>
        <p:nvSpPr>
          <p:cNvPr id="5" name="ZoneTexte 4"/>
          <p:cNvSpPr txBox="1"/>
          <p:nvPr/>
        </p:nvSpPr>
        <p:spPr>
          <a:xfrm>
            <a:off x="1738890" y="1218632"/>
            <a:ext cx="8662905" cy="646331"/>
          </a:xfrm>
          <a:prstGeom prst="rect">
            <a:avLst/>
          </a:prstGeom>
          <a:noFill/>
        </p:spPr>
        <p:txBody>
          <a:bodyPr wrap="square" rtlCol="0">
            <a:prstTxWarp prst="textInflateTop">
              <a:avLst/>
            </a:prstTxWarp>
            <a:spAutoFit/>
          </a:bodyPr>
          <a:lstStyle/>
          <a:p>
            <a:pPr algn="ctr"/>
            <a:r>
              <a:rPr lang="fr-FR" sz="3600" dirty="0">
                <a:solidFill>
                  <a:srgbClr val="FF0000"/>
                </a:solidFill>
                <a:latin typeface="Arial Black"/>
                <a:cs typeface="Arial Black"/>
              </a:rPr>
              <a:t>COMPLETEMENT OUF !</a:t>
            </a:r>
          </a:p>
        </p:txBody>
      </p:sp>
    </p:spTree>
    <p:extLst>
      <p:ext uri="{BB962C8B-B14F-4D97-AF65-F5344CB8AC3E}">
        <p14:creationId xmlns:p14="http://schemas.microsoft.com/office/powerpoint/2010/main" val="28030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par>
                          <p:cTn id="11" fill="hold">
                            <p:stCondLst>
                              <p:cond delay="125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24837-9528-466D-B84E-C58BBDB92D18}"/>
              </a:ext>
            </a:extLst>
          </p:cNvPr>
          <p:cNvSpPr>
            <a:spLocks noGrp="1"/>
          </p:cNvSpPr>
          <p:nvPr>
            <p:ph type="title"/>
          </p:nvPr>
        </p:nvSpPr>
        <p:spPr/>
        <p:txBody>
          <a:bodyPr/>
          <a:lstStyle/>
          <a:p>
            <a:endParaRPr lang="fr-CH"/>
          </a:p>
        </p:txBody>
      </p:sp>
      <p:pic>
        <p:nvPicPr>
          <p:cNvPr id="1026" name="Picture 2" descr="Homme dÃ©primÃ© sur le lit dans un hÃ´pital psychiatrique Banque d'images - 29873586">
            <a:extLst>
              <a:ext uri="{FF2B5EF4-FFF2-40B4-BE49-F238E27FC236}">
                <a16:creationId xmlns:a16="http://schemas.microsoft.com/office/drawing/2014/main" id="{7FBC59BA-DA5C-4CF8-AEB9-F2A837A17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596" y="1524000"/>
            <a:ext cx="7272808" cy="471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1052736"/>
            <a:ext cx="8229600" cy="990600"/>
          </a:xfrm>
        </p:spPr>
        <p:txBody>
          <a:bodyPr/>
          <a:lstStyle/>
          <a:p>
            <a:pPr algn="ctr"/>
            <a:r>
              <a:rPr lang="fr-CH" dirty="0"/>
              <a:t>Objectifs</a:t>
            </a:r>
          </a:p>
        </p:txBody>
      </p:sp>
      <p:sp>
        <p:nvSpPr>
          <p:cNvPr id="3" name="Espace réservé du contenu 2"/>
          <p:cNvSpPr>
            <a:spLocks noGrp="1"/>
          </p:cNvSpPr>
          <p:nvPr>
            <p:ph idx="1"/>
          </p:nvPr>
        </p:nvSpPr>
        <p:spPr>
          <a:xfrm>
            <a:off x="1981200" y="2924944"/>
            <a:ext cx="8229600" cy="2952328"/>
          </a:xfrm>
        </p:spPr>
        <p:txBody>
          <a:bodyPr>
            <a:normAutofit fontScale="62500" lnSpcReduction="20000"/>
          </a:bodyPr>
          <a:lstStyle/>
          <a:p>
            <a:endParaRPr lang="fr-CH" dirty="0"/>
          </a:p>
          <a:p>
            <a:r>
              <a:rPr lang="fr-CH" dirty="0"/>
              <a:t>Définition du handicap</a:t>
            </a:r>
          </a:p>
          <a:p>
            <a:endParaRPr lang="fr-CH" dirty="0"/>
          </a:p>
          <a:p>
            <a:r>
              <a:rPr lang="fr-CH" dirty="0"/>
              <a:t>Différents modèles gravitant dans la sphère du handicap</a:t>
            </a:r>
          </a:p>
          <a:p>
            <a:pPr marL="0" indent="0">
              <a:buNone/>
            </a:pPr>
            <a:endParaRPr lang="fr-CH" dirty="0"/>
          </a:p>
          <a:p>
            <a:r>
              <a:rPr lang="fr-CH" dirty="0"/>
              <a:t>Sensibilisation à divers aspects du handicap physique, mental et psychique</a:t>
            </a:r>
          </a:p>
          <a:p>
            <a:endParaRPr lang="fr-CH" dirty="0"/>
          </a:p>
          <a:p>
            <a:r>
              <a:rPr lang="fr-CH" dirty="0"/>
              <a:t>Comprendre mes propres représentations</a:t>
            </a:r>
          </a:p>
          <a:p>
            <a:endParaRPr lang="fr-CH" dirty="0"/>
          </a:p>
          <a:p>
            <a:r>
              <a:rPr lang="fr-CH" dirty="0"/>
              <a:t>Approfondissement de certaines affections physiques, mentales et psychiques</a:t>
            </a:r>
          </a:p>
          <a:p>
            <a:endParaRPr lang="fr-CH" dirty="0"/>
          </a:p>
          <a:p>
            <a:r>
              <a:rPr lang="fr-CH" dirty="0"/>
              <a:t>Elaborer des pistes concernant l’attitude et l’accompagnement</a:t>
            </a:r>
          </a:p>
        </p:txBody>
      </p:sp>
    </p:spTree>
    <p:extLst>
      <p:ext uri="{BB962C8B-B14F-4D97-AF65-F5344CB8AC3E}">
        <p14:creationId xmlns:p14="http://schemas.microsoft.com/office/powerpoint/2010/main" val="914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arn(inVertic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623F3-75BE-4B47-9D99-38E9C87FFCF3}"/>
              </a:ext>
            </a:extLst>
          </p:cNvPr>
          <p:cNvSpPr>
            <a:spLocks noGrp="1"/>
          </p:cNvSpPr>
          <p:nvPr>
            <p:ph type="title"/>
          </p:nvPr>
        </p:nvSpPr>
        <p:spPr/>
        <p:txBody>
          <a:bodyPr/>
          <a:lstStyle/>
          <a:p>
            <a:endParaRPr lang="fr-CH"/>
          </a:p>
        </p:txBody>
      </p:sp>
      <p:pic>
        <p:nvPicPr>
          <p:cNvPr id="2054" name="Picture 6" descr="Ventre avec des cicatrices et des rÃ©ductions de l'automutilation Banque d'images - 46753114">
            <a:extLst>
              <a:ext uri="{FF2B5EF4-FFF2-40B4-BE49-F238E27FC236}">
                <a16:creationId xmlns:a16="http://schemas.microsoft.com/office/drawing/2014/main" id="{0DDA4D4D-58E2-4C09-9C2E-AC9EB2038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652" y="1428056"/>
            <a:ext cx="626469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54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E8336-38FC-47AB-8371-4F90153F0A46}"/>
              </a:ext>
            </a:extLst>
          </p:cNvPr>
          <p:cNvSpPr>
            <a:spLocks noGrp="1"/>
          </p:cNvSpPr>
          <p:nvPr>
            <p:ph type="title"/>
          </p:nvPr>
        </p:nvSpPr>
        <p:spPr/>
        <p:txBody>
          <a:bodyPr/>
          <a:lstStyle/>
          <a:p>
            <a:endParaRPr lang="fr-CH"/>
          </a:p>
        </p:txBody>
      </p:sp>
      <p:pic>
        <p:nvPicPr>
          <p:cNvPr id="3074" name="Picture 2" descr="Femme avec une personnalitÃ© divisÃ©e souffre de schizophrÃ©nie - concept de maladie de schizophrÃ©nie Banque d'images - 89606499">
            <a:extLst>
              <a:ext uri="{FF2B5EF4-FFF2-40B4-BE49-F238E27FC236}">
                <a16:creationId xmlns:a16="http://schemas.microsoft.com/office/drawing/2014/main" id="{CDD23FA5-432E-43B3-88BF-1A8623BDF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916" y="1268761"/>
            <a:ext cx="7250169" cy="481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53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779128-EBEA-4E49-945E-DCE909D4FF28}" type="slidenum">
              <a:rPr lang="fr-CH" sz="1400"/>
              <a:pPr eaLnBrk="1" hangingPunct="1"/>
              <a:t>32</a:t>
            </a:fld>
            <a:endParaRPr lang="fr-CH" sz="1400"/>
          </a:p>
        </p:txBody>
      </p:sp>
      <p:sp>
        <p:nvSpPr>
          <p:cNvPr id="47107" name="ZoneTexte 4"/>
          <p:cNvSpPr txBox="1">
            <a:spLocks noChangeArrowheads="1"/>
          </p:cNvSpPr>
          <p:nvPr/>
        </p:nvSpPr>
        <p:spPr bwMode="auto">
          <a:xfrm>
            <a:off x="2968625" y="951225"/>
            <a:ext cx="68262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3600" b="1" dirty="0">
                <a:latin typeface="L VAG Rounded Light"/>
                <a:cs typeface="L VAG Rounded Light"/>
              </a:rPr>
              <a:t>Chez les Hébreux</a:t>
            </a:r>
          </a:p>
        </p:txBody>
      </p:sp>
      <p:sp>
        <p:nvSpPr>
          <p:cNvPr id="47108" name="ZoneTexte 8"/>
          <p:cNvSpPr txBox="1">
            <a:spLocks noChangeArrowheads="1"/>
          </p:cNvSpPr>
          <p:nvPr/>
        </p:nvSpPr>
        <p:spPr bwMode="auto">
          <a:xfrm>
            <a:off x="1921706" y="1879655"/>
            <a:ext cx="3893991" cy="5201424"/>
          </a:xfrm>
          <a:prstGeom prst="rect">
            <a:avLst/>
          </a:prstGeom>
          <a:solidFill>
            <a:schemeClr val="bg1">
              <a:lumMod val="85000"/>
            </a:schemeClr>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3200" b="1" dirty="0">
                <a:solidFill>
                  <a:srgbClr val="000090"/>
                </a:solidFill>
                <a:latin typeface="Abadi MT Condensed Extra Bold" charset="0"/>
                <a:cs typeface="Abadi MT Condensed Extra Bold" charset="0"/>
              </a:rPr>
              <a:t>La folie est une punition des pêchés, </a:t>
            </a:r>
            <a:r>
              <a:rPr lang="fr-FR" sz="3600" b="1" dirty="0">
                <a:solidFill>
                  <a:srgbClr val="FF0000"/>
                </a:solidFill>
                <a:latin typeface="Abadi MT Condensed Extra Bold" charset="0"/>
                <a:cs typeface="Abadi MT Condensed Extra Bold" charset="0"/>
              </a:rPr>
              <a:t>Dieu seul peut apporter la guérison</a:t>
            </a:r>
            <a:r>
              <a:rPr lang="fr-FR" sz="3200" b="1" dirty="0">
                <a:solidFill>
                  <a:srgbClr val="000090"/>
                </a:solidFill>
                <a:latin typeface="Abadi MT Condensed Extra Bold" charset="0"/>
                <a:cs typeface="Abadi MT Condensed Extra Bold" charset="0"/>
              </a:rPr>
              <a:t>. Il faut reconnaître la faute pour recevoir le pardon par l’intermédiaire du prêtre.</a:t>
            </a:r>
          </a:p>
        </p:txBody>
      </p:sp>
      <p:pic>
        <p:nvPicPr>
          <p:cNvPr id="47109" name="Espace réservé du contenu 2"/>
          <p:cNvPicPr>
            <a:picLocks noGrp="1" noChangeAspect="1"/>
          </p:cNvPicPr>
          <p:nvPr>
            <p:ph idx="1"/>
          </p:nvPr>
        </p:nvPicPr>
        <p:blipFill rotWithShape="1">
          <a:blip r:embed="rId3">
            <a:extLst>
              <a:ext uri="{28A0092B-C50C-407E-A947-70E740481C1C}">
                <a14:useLocalDpi xmlns:a14="http://schemas.microsoft.com/office/drawing/2010/main" val="0"/>
              </a:ext>
            </a:extLst>
          </a:blip>
          <a:srcRect l="827" r="929"/>
          <a:stretch/>
        </p:blipFill>
        <p:spPr>
          <a:xfrm>
            <a:off x="5962897" y="2033588"/>
            <a:ext cx="4092510" cy="4322762"/>
          </a:xfrm>
        </p:spPr>
      </p:pic>
    </p:spTree>
    <p:extLst>
      <p:ext uri="{BB962C8B-B14F-4D97-AF65-F5344CB8AC3E}">
        <p14:creationId xmlns:p14="http://schemas.microsoft.com/office/powerpoint/2010/main" val="15607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7109"/>
                                        </p:tgtEl>
                                        <p:attrNameLst>
                                          <p:attrName>style.visibility</p:attrName>
                                        </p:attrNameLst>
                                      </p:cBhvr>
                                      <p:to>
                                        <p:strVal val="visible"/>
                                      </p:to>
                                    </p:set>
                                    <p:animEffect transition="in" filter="circle(in)">
                                      <p:cBhvr>
                                        <p:cTn id="14" dur="2000"/>
                                        <p:tgtEl>
                                          <p:spTgt spid="4710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7108"/>
                                        </p:tgtEl>
                                        <p:attrNameLst>
                                          <p:attrName>style.visibility</p:attrName>
                                        </p:attrNameLst>
                                      </p:cBhvr>
                                      <p:to>
                                        <p:strVal val="visible"/>
                                      </p:to>
                                    </p:set>
                                    <p:animEffect transition="in" filter="barn(inVertical)">
                                      <p:cBhvr>
                                        <p:cTn id="19"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DFDAB4-2EF9-4040-9D89-BFDFF82BAFDA}" type="slidenum">
              <a:rPr lang="fr-CH" sz="1400"/>
              <a:pPr eaLnBrk="1" hangingPunct="1"/>
              <a:t>33</a:t>
            </a:fld>
            <a:endParaRPr lang="fr-CH" sz="1400"/>
          </a:p>
        </p:txBody>
      </p:sp>
      <p:sp>
        <p:nvSpPr>
          <p:cNvPr id="53251" name="ZoneTexte 4"/>
          <p:cNvSpPr txBox="1">
            <a:spLocks noChangeArrowheads="1"/>
          </p:cNvSpPr>
          <p:nvPr/>
        </p:nvSpPr>
        <p:spPr bwMode="auto">
          <a:xfrm>
            <a:off x="2197902" y="722821"/>
            <a:ext cx="779619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3000" b="1" dirty="0">
                <a:latin typeface="Calibri" panose="020F0502020204030204" pitchFamily="34" charset="0"/>
                <a:cs typeface="Calibri" panose="020F0502020204030204" pitchFamily="34" charset="0"/>
              </a:rPr>
              <a:t>Les philosophes Grecs: Platon, Socrate, Aristote</a:t>
            </a:r>
          </a:p>
        </p:txBody>
      </p:sp>
      <p:sp>
        <p:nvSpPr>
          <p:cNvPr id="53252" name="ZoneTexte 8"/>
          <p:cNvSpPr txBox="1">
            <a:spLocks noChangeArrowheads="1"/>
          </p:cNvSpPr>
          <p:nvPr/>
        </p:nvSpPr>
        <p:spPr bwMode="auto">
          <a:xfrm>
            <a:off x="1742097" y="1246041"/>
            <a:ext cx="8468704"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charset="0"/>
              <a:buChar char="•"/>
            </a:pPr>
            <a:endParaRPr lang="fr-FR" sz="2800" b="1" spc="-150" dirty="0">
              <a:latin typeface="Calibri" panose="020F0502020204030204" pitchFamily="34" charset="0"/>
              <a:cs typeface="Calibri" panose="020F0502020204030204" pitchFamily="34" charset="0"/>
            </a:endParaRPr>
          </a:p>
          <a:p>
            <a:pPr algn="just" eaLnBrk="1" hangingPunct="1">
              <a:buFont typeface="Arial" charset="0"/>
              <a:buChar char="•"/>
            </a:pPr>
            <a:r>
              <a:rPr lang="fr-FR" sz="2800" b="1" spc="-150" dirty="0">
                <a:latin typeface="Calibri" panose="020F0502020204030204" pitchFamily="34" charset="0"/>
                <a:cs typeface="Calibri" panose="020F0502020204030204" pitchFamily="34" charset="0"/>
              </a:rPr>
              <a:t>L’</a:t>
            </a:r>
            <a:r>
              <a:rPr lang="fr-FR" altLang="ja-JP" sz="2800" b="1" spc="-150" dirty="0">
                <a:latin typeface="Calibri" panose="020F0502020204030204" pitchFamily="34" charset="0"/>
                <a:cs typeface="Calibri" panose="020F0502020204030204" pitchFamily="34" charset="0"/>
              </a:rPr>
              <a:t>âme et le corps sont capables de souffrir</a:t>
            </a:r>
          </a:p>
          <a:p>
            <a:pPr algn="just" eaLnBrk="1" hangingPunct="1">
              <a:buFont typeface="Arial" charset="0"/>
              <a:buChar char="•"/>
            </a:pPr>
            <a:r>
              <a:rPr lang="fr-FR" sz="2800" b="1" spc="-150" dirty="0">
                <a:latin typeface="Calibri" panose="020F0502020204030204" pitchFamily="34" charset="0"/>
                <a:cs typeface="Calibri" panose="020F0502020204030204" pitchFamily="34" charset="0"/>
              </a:rPr>
              <a:t>La folie devient l’expression d’un malaise de l’homme dans la société</a:t>
            </a:r>
          </a:p>
          <a:p>
            <a:pPr algn="just" eaLnBrk="1" hangingPunct="1">
              <a:buFont typeface="Arial" charset="0"/>
              <a:buChar char="•"/>
            </a:pPr>
            <a:r>
              <a:rPr lang="fr-FR" sz="2800" b="1" spc="-150" dirty="0">
                <a:latin typeface="Calibri" panose="020F0502020204030204" pitchFamily="34" charset="0"/>
                <a:cs typeface="Calibri" panose="020F0502020204030204" pitchFamily="34" charset="0"/>
              </a:rPr>
              <a:t>L’âme a le pouvoir de s’exprimer à travers le corps</a:t>
            </a:r>
          </a:p>
          <a:p>
            <a:pPr algn="just" eaLnBrk="1" hangingPunct="1">
              <a:buFont typeface="Arial" charset="0"/>
              <a:buChar char="•"/>
            </a:pPr>
            <a:r>
              <a:rPr lang="fr-FR" sz="2800" b="1" spc="-150" dirty="0">
                <a:latin typeface="Calibri" panose="020F0502020204030204" pitchFamily="34" charset="0"/>
                <a:cs typeface="Calibri" panose="020F0502020204030204" pitchFamily="34" charset="0"/>
              </a:rPr>
              <a:t>La cité est comme l’âme et peut connaître des troubles et des déséquilibres</a:t>
            </a:r>
          </a:p>
          <a:p>
            <a:pPr algn="just" eaLnBrk="1" hangingPunct="1">
              <a:buFont typeface="Arial" charset="0"/>
              <a:buChar char="•"/>
            </a:pPr>
            <a:r>
              <a:rPr lang="fr-FR" sz="2800" b="1" spc="-150" dirty="0">
                <a:latin typeface="Calibri" panose="020F0502020204030204" pitchFamily="34" charset="0"/>
                <a:cs typeface="Calibri" panose="020F0502020204030204" pitchFamily="34" charset="0"/>
              </a:rPr>
              <a:t>L’homme exclu, retiré de la cité, est un être dégradé qui ne peut être que malheureux</a:t>
            </a:r>
          </a:p>
        </p:txBody>
      </p:sp>
    </p:spTree>
    <p:extLst>
      <p:ext uri="{BB962C8B-B14F-4D97-AF65-F5344CB8AC3E}">
        <p14:creationId xmlns:p14="http://schemas.microsoft.com/office/powerpoint/2010/main" val="238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p:tgtEl>
                                          <p:spTgt spid="53251"/>
                                        </p:tgtEl>
                                        <p:attrNameLst>
                                          <p:attrName>ppt_y</p:attrName>
                                        </p:attrNameLst>
                                      </p:cBhvr>
                                      <p:tavLst>
                                        <p:tav tm="0">
                                          <p:val>
                                            <p:strVal val="#ppt_y+#ppt_h*1.125000"/>
                                          </p:val>
                                        </p:tav>
                                        <p:tav tm="100000">
                                          <p:val>
                                            <p:strVal val="#ppt_y"/>
                                          </p:val>
                                        </p:tav>
                                      </p:tavLst>
                                    </p:anim>
                                    <p:animEffect transition="in" filter="wipe(up)">
                                      <p:cBhvr>
                                        <p:cTn id="8" dur="500"/>
                                        <p:tgtEl>
                                          <p:spTgt spid="5325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3252">
                                            <p:txEl>
                                              <p:pRg st="1" end="1"/>
                                            </p:txEl>
                                          </p:spTgt>
                                        </p:tgtEl>
                                        <p:attrNameLst>
                                          <p:attrName>style.visibility</p:attrName>
                                        </p:attrNameLst>
                                      </p:cBhvr>
                                      <p:to>
                                        <p:strVal val="visible"/>
                                      </p:to>
                                    </p:set>
                                    <p:anim calcmode="lin" valueType="num">
                                      <p:cBhvr additive="base">
                                        <p:cTn id="13" dur="500"/>
                                        <p:tgtEl>
                                          <p:spTgt spid="5325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325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3252">
                                            <p:txEl>
                                              <p:pRg st="2" end="2"/>
                                            </p:txEl>
                                          </p:spTgt>
                                        </p:tgtEl>
                                        <p:attrNameLst>
                                          <p:attrName>style.visibility</p:attrName>
                                        </p:attrNameLst>
                                      </p:cBhvr>
                                      <p:to>
                                        <p:strVal val="visible"/>
                                      </p:to>
                                    </p:set>
                                    <p:anim calcmode="lin" valueType="num">
                                      <p:cBhvr additive="base">
                                        <p:cTn id="19" dur="500"/>
                                        <p:tgtEl>
                                          <p:spTgt spid="5325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325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3252">
                                            <p:txEl>
                                              <p:pRg st="3" end="3"/>
                                            </p:txEl>
                                          </p:spTgt>
                                        </p:tgtEl>
                                        <p:attrNameLst>
                                          <p:attrName>style.visibility</p:attrName>
                                        </p:attrNameLst>
                                      </p:cBhvr>
                                      <p:to>
                                        <p:strVal val="visible"/>
                                      </p:to>
                                    </p:set>
                                    <p:anim calcmode="lin" valueType="num">
                                      <p:cBhvr additive="base">
                                        <p:cTn id="25" dur="500"/>
                                        <p:tgtEl>
                                          <p:spTgt spid="5325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325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3252">
                                            <p:txEl>
                                              <p:pRg st="4" end="4"/>
                                            </p:txEl>
                                          </p:spTgt>
                                        </p:tgtEl>
                                        <p:attrNameLst>
                                          <p:attrName>style.visibility</p:attrName>
                                        </p:attrNameLst>
                                      </p:cBhvr>
                                      <p:to>
                                        <p:strVal val="visible"/>
                                      </p:to>
                                    </p:set>
                                    <p:anim calcmode="lin" valueType="num">
                                      <p:cBhvr additive="base">
                                        <p:cTn id="31" dur="500"/>
                                        <p:tgtEl>
                                          <p:spTgt spid="5325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325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3252">
                                            <p:txEl>
                                              <p:pRg st="5" end="5"/>
                                            </p:txEl>
                                          </p:spTgt>
                                        </p:tgtEl>
                                        <p:attrNameLst>
                                          <p:attrName>style.visibility</p:attrName>
                                        </p:attrNameLst>
                                      </p:cBhvr>
                                      <p:to>
                                        <p:strVal val="visible"/>
                                      </p:to>
                                    </p:set>
                                    <p:anim calcmode="lin" valueType="num">
                                      <p:cBhvr additive="base">
                                        <p:cTn id="37" dur="500"/>
                                        <p:tgtEl>
                                          <p:spTgt spid="5325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32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F7CBCB-8576-A64E-BB18-9302BF13E56C}" type="slidenum">
              <a:rPr lang="fr-CH" sz="1400"/>
              <a:pPr eaLnBrk="1" hangingPunct="1"/>
              <a:t>34</a:t>
            </a:fld>
            <a:endParaRPr lang="fr-CH" sz="1400"/>
          </a:p>
        </p:txBody>
      </p:sp>
      <p:sp>
        <p:nvSpPr>
          <p:cNvPr id="57347" name="ZoneTexte 4"/>
          <p:cNvSpPr txBox="1">
            <a:spLocks noChangeArrowheads="1"/>
          </p:cNvSpPr>
          <p:nvPr/>
        </p:nvSpPr>
        <p:spPr bwMode="auto">
          <a:xfrm>
            <a:off x="2968625" y="936626"/>
            <a:ext cx="68262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a:t>Moyen-âge</a:t>
            </a:r>
          </a:p>
        </p:txBody>
      </p:sp>
      <p:sp>
        <p:nvSpPr>
          <p:cNvPr id="57348" name="ZoneTexte 8"/>
          <p:cNvSpPr txBox="1">
            <a:spLocks noChangeArrowheads="1"/>
          </p:cNvSpPr>
          <p:nvPr/>
        </p:nvSpPr>
        <p:spPr bwMode="auto">
          <a:xfrm>
            <a:off x="1754926" y="1552265"/>
            <a:ext cx="8455875" cy="501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charset="0"/>
              <a:buChar char="•"/>
            </a:pPr>
            <a:r>
              <a:rPr lang="fr-FR" sz="3200" b="1" dirty="0">
                <a:latin typeface="Arial Rounded MT Bold"/>
                <a:cs typeface="Arial Rounded MT Bold"/>
              </a:rPr>
              <a:t>Période paradoxale teintée de charité et d’humanisme et de barbarie</a:t>
            </a:r>
          </a:p>
          <a:p>
            <a:pPr algn="just" eaLnBrk="1" hangingPunct="1">
              <a:buFont typeface="Arial" charset="0"/>
              <a:buChar char="•"/>
            </a:pPr>
            <a:r>
              <a:rPr lang="fr-FR" sz="3200" b="1" dirty="0">
                <a:latin typeface="Arial Rounded MT Bold"/>
                <a:cs typeface="Arial Rounded MT Bold"/>
              </a:rPr>
              <a:t>La médecine n’a pas beaucoup évolué depuis l’Antiquité</a:t>
            </a:r>
          </a:p>
          <a:p>
            <a:pPr algn="just" eaLnBrk="1" hangingPunct="1">
              <a:buFont typeface="Arial" charset="0"/>
              <a:buChar char="•"/>
            </a:pPr>
            <a:r>
              <a:rPr lang="fr-FR" sz="3200" b="1" dirty="0">
                <a:latin typeface="Arial Rounded MT Bold"/>
                <a:cs typeface="Arial Rounded MT Bold"/>
              </a:rPr>
              <a:t>Le handicap et l’infirmité sont souvent synonymes de pauvreté</a:t>
            </a:r>
          </a:p>
          <a:p>
            <a:pPr algn="just" eaLnBrk="1" hangingPunct="1">
              <a:buFont typeface="Arial" charset="0"/>
              <a:buChar char="•"/>
            </a:pPr>
            <a:r>
              <a:rPr lang="fr-FR" sz="3200" b="1" dirty="0">
                <a:latin typeface="Arial Rounded MT Bold"/>
                <a:cs typeface="Arial Rounded MT Bold"/>
              </a:rPr>
              <a:t>Les guerres génèrent de plus en plus d’indigence</a:t>
            </a:r>
          </a:p>
          <a:p>
            <a:pPr algn="just" eaLnBrk="1" hangingPunct="1">
              <a:buFont typeface="Arial" charset="0"/>
              <a:buChar char="•"/>
            </a:pPr>
            <a:r>
              <a:rPr lang="fr-FR" sz="3200" b="1" dirty="0">
                <a:latin typeface="Arial Rounded MT Bold"/>
                <a:cs typeface="Arial Rounded MT Bold"/>
              </a:rPr>
              <a:t>L’inquisition instaurée, les « malades mentaux » sont brûlés</a:t>
            </a:r>
          </a:p>
        </p:txBody>
      </p:sp>
    </p:spTree>
    <p:extLst>
      <p:ext uri="{BB962C8B-B14F-4D97-AF65-F5344CB8AC3E}">
        <p14:creationId xmlns:p14="http://schemas.microsoft.com/office/powerpoint/2010/main" val="26987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2000"/>
                                        <p:tgtEl>
                                          <p:spTgt spid="57348"/>
                                        </p:tgtEl>
                                      </p:cBhvr>
                                    </p:animEffect>
                                    <p:anim calcmode="lin" valueType="num">
                                      <p:cBhvr>
                                        <p:cTn id="8" dur="2000" fill="hold"/>
                                        <p:tgtEl>
                                          <p:spTgt spid="57348"/>
                                        </p:tgtEl>
                                        <p:attrNameLst>
                                          <p:attrName>style.rotation</p:attrName>
                                        </p:attrNameLst>
                                      </p:cBhvr>
                                      <p:tavLst>
                                        <p:tav tm="0">
                                          <p:val>
                                            <p:fltVal val="720"/>
                                          </p:val>
                                        </p:tav>
                                        <p:tav tm="100000">
                                          <p:val>
                                            <p:fltVal val="0"/>
                                          </p:val>
                                        </p:tav>
                                      </p:tavLst>
                                    </p:anim>
                                    <p:anim calcmode="lin" valueType="num">
                                      <p:cBhvr>
                                        <p:cTn id="9" dur="2000" fill="hold"/>
                                        <p:tgtEl>
                                          <p:spTgt spid="57348"/>
                                        </p:tgtEl>
                                        <p:attrNameLst>
                                          <p:attrName>ppt_h</p:attrName>
                                        </p:attrNameLst>
                                      </p:cBhvr>
                                      <p:tavLst>
                                        <p:tav tm="0">
                                          <p:val>
                                            <p:fltVal val="0"/>
                                          </p:val>
                                        </p:tav>
                                        <p:tav tm="100000">
                                          <p:val>
                                            <p:strVal val="#ppt_h"/>
                                          </p:val>
                                        </p:tav>
                                      </p:tavLst>
                                    </p:anim>
                                    <p:anim calcmode="lin" valueType="num">
                                      <p:cBhvr>
                                        <p:cTn id="10" dur="2000" fill="hold"/>
                                        <p:tgtEl>
                                          <p:spTgt spid="573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A54E17-9A01-534F-ABEF-7F3353B70938}" type="slidenum">
              <a:rPr lang="fr-CH" sz="1400"/>
              <a:pPr eaLnBrk="1" hangingPunct="1"/>
              <a:t>35</a:t>
            </a:fld>
            <a:endParaRPr lang="fr-CH" sz="1400"/>
          </a:p>
        </p:txBody>
      </p:sp>
      <p:sp>
        <p:nvSpPr>
          <p:cNvPr id="63491" name="ZoneTexte 4"/>
          <p:cNvSpPr txBox="1">
            <a:spLocks noChangeArrowheads="1"/>
          </p:cNvSpPr>
          <p:nvPr/>
        </p:nvSpPr>
        <p:spPr bwMode="auto">
          <a:xfrm>
            <a:off x="2968625" y="705643"/>
            <a:ext cx="68262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800" b="1">
                <a:solidFill>
                  <a:srgbClr val="0000FF"/>
                </a:solidFill>
                <a:latin typeface="L VAG Rounded Light"/>
                <a:cs typeface="L VAG Rounded Light"/>
              </a:rPr>
              <a:t>Moyen-âge</a:t>
            </a:r>
          </a:p>
        </p:txBody>
      </p:sp>
      <p:sp>
        <p:nvSpPr>
          <p:cNvPr id="63492" name="ZoneTexte 2"/>
          <p:cNvSpPr txBox="1">
            <a:spLocks noChangeArrowheads="1"/>
          </p:cNvSpPr>
          <p:nvPr/>
        </p:nvSpPr>
        <p:spPr bwMode="auto">
          <a:xfrm>
            <a:off x="1844730" y="1458914"/>
            <a:ext cx="836607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fr-FR" b="1" dirty="0">
                <a:latin typeface="Arial Rounded MT Bold" charset="0"/>
                <a:cs typeface="Arial Rounded MT Bold" charset="0"/>
              </a:rPr>
              <a:t>Premiers hôpitaux pour malades mentaux (1409, Valence en Espagne)</a:t>
            </a:r>
          </a:p>
          <a:p>
            <a:pPr eaLnBrk="1" hangingPunct="1">
              <a:buFont typeface="Arial" charset="0"/>
              <a:buChar char="•"/>
            </a:pPr>
            <a:r>
              <a:rPr lang="fr-FR" b="1" dirty="0">
                <a:latin typeface="Arial Rounded MT Bold" charset="0"/>
                <a:cs typeface="Arial Rounded MT Bold" charset="0"/>
              </a:rPr>
              <a:t>On brûle et extermine toujours les fous et les sorcières</a:t>
            </a:r>
          </a:p>
          <a:p>
            <a:pPr eaLnBrk="1" hangingPunct="1">
              <a:buFont typeface="Arial" charset="0"/>
              <a:buChar char="•"/>
            </a:pPr>
            <a:r>
              <a:rPr lang="fr-FR" b="1" dirty="0">
                <a:latin typeface="Arial Rounded MT Bold" charset="0"/>
                <a:cs typeface="Arial Rounded MT Bold" charset="0"/>
              </a:rPr>
              <a:t>La maladie mentale demeure toujours l’affaire des ecclésiastiques</a:t>
            </a:r>
          </a:p>
          <a:p>
            <a:pPr eaLnBrk="1" hangingPunct="1">
              <a:buFont typeface="Arial" charset="0"/>
              <a:buChar char="•"/>
            </a:pPr>
            <a:r>
              <a:rPr lang="fr-FR" b="1" dirty="0">
                <a:latin typeface="Arial Rounded MT Bold" charset="0"/>
                <a:cs typeface="Arial Rounded MT Bold" charset="0"/>
              </a:rPr>
              <a:t>Des écoles de médecines apparaissent mais l’on soigne toujours les malades mentaux avec des saignées, des régimes diététiques ou des bains froids</a:t>
            </a:r>
          </a:p>
          <a:p>
            <a:pPr eaLnBrk="1" hangingPunct="1">
              <a:buFont typeface="Arial" charset="0"/>
              <a:buChar char="•"/>
            </a:pPr>
            <a:r>
              <a:rPr lang="fr-FR" b="1" dirty="0">
                <a:latin typeface="Arial Rounded MT Bold" charset="0"/>
                <a:cs typeface="Arial Rounded MT Bold" charset="0"/>
              </a:rPr>
              <a:t>On perfore parfois même le crâne « </a:t>
            </a:r>
            <a:r>
              <a:rPr lang="fr-FR" b="1" i="1" dirty="0">
                <a:solidFill>
                  <a:srgbClr val="FF0000"/>
                </a:solidFill>
                <a:latin typeface="Arial Rounded MT Bold" charset="0"/>
                <a:cs typeface="Arial Rounded MT Bold" charset="0"/>
              </a:rPr>
              <a:t>pour que la matière </a:t>
            </a:r>
            <a:r>
              <a:rPr lang="fr-FR" b="1" i="1" dirty="0" err="1">
                <a:solidFill>
                  <a:srgbClr val="FF0000"/>
                </a:solidFill>
                <a:latin typeface="Arial Rounded MT Bold" charset="0"/>
                <a:cs typeface="Arial Rounded MT Bold" charset="0"/>
              </a:rPr>
              <a:t>morbifique</a:t>
            </a:r>
            <a:r>
              <a:rPr lang="fr-FR" b="1" i="1" dirty="0">
                <a:solidFill>
                  <a:srgbClr val="FF0000"/>
                </a:solidFill>
                <a:latin typeface="Arial Rounded MT Bold" charset="0"/>
                <a:cs typeface="Arial Rounded MT Bold" charset="0"/>
              </a:rPr>
              <a:t> puisse passer à l’extérieur</a:t>
            </a:r>
            <a:r>
              <a:rPr lang="fr-FR" b="1" dirty="0">
                <a:latin typeface="Arial Rounded MT Bold" charset="0"/>
                <a:cs typeface="Arial Rounded MT Bold" charset="0"/>
              </a:rPr>
              <a:t> »</a:t>
            </a:r>
          </a:p>
          <a:p>
            <a:pPr eaLnBrk="1" hangingPunct="1">
              <a:buFont typeface="Arial" charset="0"/>
              <a:buChar char="•"/>
            </a:pPr>
            <a:endParaRPr lang="fr-FR" b="1" dirty="0">
              <a:latin typeface="Arial Rounded MT Bold" charset="0"/>
              <a:cs typeface="Arial Rounded MT Bold" charset="0"/>
            </a:endParaRPr>
          </a:p>
        </p:txBody>
      </p:sp>
    </p:spTree>
    <p:extLst>
      <p:ext uri="{BB962C8B-B14F-4D97-AF65-F5344CB8AC3E}">
        <p14:creationId xmlns:p14="http://schemas.microsoft.com/office/powerpoint/2010/main" val="21681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p:cTn id="7" dur="500" decel="50000" fill="hold">
                                          <p:stCondLst>
                                            <p:cond delay="0"/>
                                          </p:stCondLst>
                                        </p:cTn>
                                        <p:tgtEl>
                                          <p:spTgt spid="6349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349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349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349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349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349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349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349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63492">
                                            <p:txEl>
                                              <p:pRg st="1" end="1"/>
                                            </p:txEl>
                                          </p:spTgt>
                                        </p:tgtEl>
                                        <p:attrNameLst>
                                          <p:attrName>style.visibility</p:attrName>
                                        </p:attrNameLst>
                                      </p:cBhvr>
                                      <p:to>
                                        <p:strVal val="visible"/>
                                      </p:to>
                                    </p:set>
                                    <p:anim calcmode="lin" valueType="num">
                                      <p:cBhvr>
                                        <p:cTn id="19" dur="500" fill="hold"/>
                                        <p:tgtEl>
                                          <p:spTgt spid="6349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3492">
                                            <p:txEl>
                                              <p:pRg st="1" end="1"/>
                                            </p:txEl>
                                          </p:spTgt>
                                        </p:tgtEl>
                                        <p:attrNameLst>
                                          <p:attrName>ppt_h</p:attrName>
                                        </p:attrNameLst>
                                      </p:cBhvr>
                                      <p:tavLst>
                                        <p:tav tm="0">
                                          <p:val>
                                            <p:fltVal val="0"/>
                                          </p:val>
                                        </p:tav>
                                        <p:tav tm="100000">
                                          <p:val>
                                            <p:strVal val="#ppt_h"/>
                                          </p:val>
                                        </p:tav>
                                      </p:tavLst>
                                    </p:anim>
                                    <p:anim calcmode="lin" valueType="num">
                                      <p:cBhvr>
                                        <p:cTn id="21" dur="500" fill="hold"/>
                                        <p:tgtEl>
                                          <p:spTgt spid="63492">
                                            <p:txEl>
                                              <p:pRg st="1" end="1"/>
                                            </p:txEl>
                                          </p:spTgt>
                                        </p:tgtEl>
                                        <p:attrNameLst>
                                          <p:attrName>style.rotation</p:attrName>
                                        </p:attrNameLst>
                                      </p:cBhvr>
                                      <p:tavLst>
                                        <p:tav tm="0">
                                          <p:val>
                                            <p:fltVal val="360"/>
                                          </p:val>
                                        </p:tav>
                                        <p:tav tm="100000">
                                          <p:val>
                                            <p:fltVal val="0"/>
                                          </p:val>
                                        </p:tav>
                                      </p:tavLst>
                                    </p:anim>
                                    <p:animEffect transition="in" filter="fade">
                                      <p:cBhvr>
                                        <p:cTn id="22" dur="500"/>
                                        <p:tgtEl>
                                          <p:spTgt spid="6349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63492">
                                            <p:txEl>
                                              <p:pRg st="2" end="2"/>
                                            </p:txEl>
                                          </p:spTgt>
                                        </p:tgtEl>
                                        <p:attrNameLst>
                                          <p:attrName>style.visibility</p:attrName>
                                        </p:attrNameLst>
                                      </p:cBhvr>
                                      <p:to>
                                        <p:strVal val="visible"/>
                                      </p:to>
                                    </p:set>
                                    <p:anim calcmode="lin" valueType="num">
                                      <p:cBhvr>
                                        <p:cTn id="27" dur="500" decel="50000" fill="hold">
                                          <p:stCondLst>
                                            <p:cond delay="0"/>
                                          </p:stCondLst>
                                        </p:cTn>
                                        <p:tgtEl>
                                          <p:spTgt spid="63492">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3492">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3492">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63492">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3492">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3492">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3492">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349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63492">
                                            <p:txEl>
                                              <p:pRg st="3" end="3"/>
                                            </p:txEl>
                                          </p:spTgt>
                                        </p:tgtEl>
                                        <p:attrNameLst>
                                          <p:attrName>style.visibility</p:attrName>
                                        </p:attrNameLst>
                                      </p:cBhvr>
                                      <p:to>
                                        <p:strVal val="visible"/>
                                      </p:to>
                                    </p:set>
                                    <p:animEffect transition="in" filter="wheel(1)">
                                      <p:cBhvr>
                                        <p:cTn id="39" dur="2000"/>
                                        <p:tgtEl>
                                          <p:spTgt spid="6349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63492">
                                            <p:txEl>
                                              <p:pRg st="4" end="4"/>
                                            </p:txEl>
                                          </p:spTgt>
                                        </p:tgtEl>
                                        <p:attrNameLst>
                                          <p:attrName>style.visibility</p:attrName>
                                        </p:attrNameLst>
                                      </p:cBhvr>
                                      <p:to>
                                        <p:strVal val="visible"/>
                                      </p:to>
                                    </p:set>
                                    <p:animEffect transition="in" filter="wheel(1)">
                                      <p:cBhvr>
                                        <p:cTn id="44" dur="1000"/>
                                        <p:tgtEl>
                                          <p:spTgt spid="634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fauteuil.pdf"/>
          <p:cNvPicPr>
            <a:picLocks noChangeAspect="1"/>
          </p:cNvPicPr>
          <p:nvPr/>
        </p:nvPicPr>
        <p:blipFill rotWithShape="1">
          <a:blip r:embed="rId2">
            <a:extLst>
              <a:ext uri="{28A0092B-C50C-407E-A947-70E740481C1C}">
                <a14:useLocalDpi xmlns:a14="http://schemas.microsoft.com/office/drawing/2010/main" val="0"/>
              </a:ext>
            </a:extLst>
          </a:blip>
          <a:srcRect l="6608" t="19266" r="7263" b="19570"/>
          <a:stretch/>
        </p:blipFill>
        <p:spPr>
          <a:xfrm>
            <a:off x="1857559" y="1205803"/>
            <a:ext cx="6124816" cy="5297835"/>
          </a:xfrm>
          <a:prstGeom prst="rect">
            <a:avLst/>
          </a:prstGeom>
        </p:spPr>
      </p:pic>
      <p:sp>
        <p:nvSpPr>
          <p:cNvPr id="7" name="ZoneTexte 6"/>
          <p:cNvSpPr txBox="1"/>
          <p:nvPr/>
        </p:nvSpPr>
        <p:spPr>
          <a:xfrm>
            <a:off x="8131029" y="924571"/>
            <a:ext cx="1988523" cy="5940088"/>
          </a:xfrm>
          <a:prstGeom prst="rect">
            <a:avLst/>
          </a:prstGeom>
          <a:noFill/>
        </p:spPr>
        <p:txBody>
          <a:bodyPr wrap="square" rtlCol="0">
            <a:spAutoFit/>
          </a:bodyPr>
          <a:lstStyle/>
          <a:p>
            <a:r>
              <a:rPr lang="fr-FR" sz="2000" dirty="0">
                <a:latin typeface="Arial Rounded MT Bold"/>
                <a:cs typeface="Arial Rounded MT Bold"/>
              </a:rPr>
              <a:t>Le fauteuil rotatoire, qui est sans doute l’</a:t>
            </a:r>
            <a:r>
              <a:rPr lang="fr-FR" sz="2000" dirty="0" err="1">
                <a:latin typeface="Arial Rounded MT Bold"/>
                <a:cs typeface="Arial Rounded MT Bold"/>
              </a:rPr>
              <a:t>ancêtre</a:t>
            </a:r>
            <a:r>
              <a:rPr lang="fr-FR" sz="2000" dirty="0">
                <a:latin typeface="Arial Rounded MT Bold"/>
                <a:cs typeface="Arial Rounded MT Bold"/>
              </a:rPr>
              <a:t> barbare de certains </a:t>
            </a:r>
            <a:r>
              <a:rPr lang="fr-FR" sz="2000" dirty="0" err="1">
                <a:latin typeface="Arial Rounded MT Bold"/>
                <a:cs typeface="Arial Rounded MT Bold"/>
              </a:rPr>
              <a:t>manèges</a:t>
            </a:r>
            <a:r>
              <a:rPr lang="fr-FR" sz="2000" dirty="0">
                <a:latin typeface="Arial Rounded MT Bold"/>
                <a:cs typeface="Arial Rounded MT Bold"/>
              </a:rPr>
              <a:t>, où le client </a:t>
            </a:r>
            <a:r>
              <a:rPr lang="fr-FR" sz="2000" dirty="0" err="1">
                <a:latin typeface="Arial Rounded MT Bold"/>
                <a:cs typeface="Arial Rounded MT Bold"/>
              </a:rPr>
              <a:t>était</a:t>
            </a:r>
            <a:r>
              <a:rPr lang="fr-FR" sz="2000" dirty="0">
                <a:latin typeface="Arial Rounded MT Bold"/>
                <a:cs typeface="Arial Rounded MT Bold"/>
              </a:rPr>
              <a:t> maintenu attaché dans un fauteuil qui tournait à grande vitesse, histoire que ses </a:t>
            </a:r>
            <a:r>
              <a:rPr lang="fr-FR" sz="2000" dirty="0" err="1">
                <a:latin typeface="Arial Rounded MT Bold"/>
                <a:cs typeface="Arial Rounded MT Bold"/>
              </a:rPr>
              <a:t>idées</a:t>
            </a:r>
            <a:r>
              <a:rPr lang="fr-FR" sz="2000" dirty="0">
                <a:latin typeface="Arial Rounded MT Bold"/>
                <a:cs typeface="Arial Rounded MT Bold"/>
              </a:rPr>
              <a:t> reprennent leur place... </a:t>
            </a:r>
          </a:p>
          <a:p>
            <a:endParaRPr lang="fr-FR" sz="2000" dirty="0">
              <a:latin typeface="Arial Rounded MT Bold"/>
              <a:cs typeface="Arial Rounded MT Bold"/>
            </a:endParaRPr>
          </a:p>
        </p:txBody>
      </p:sp>
    </p:spTree>
    <p:extLst>
      <p:ext uri="{BB962C8B-B14F-4D97-AF65-F5344CB8AC3E}">
        <p14:creationId xmlns:p14="http://schemas.microsoft.com/office/powerpoint/2010/main" val="6086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985140"/>
            <a:ext cx="8229600" cy="1008000"/>
          </a:xfrm>
        </p:spPr>
        <p:txBody>
          <a:bodyPr/>
          <a:lstStyle/>
          <a:p>
            <a:r>
              <a:rPr lang="fr-FR" dirty="0">
                <a:solidFill>
                  <a:srgbClr val="000000"/>
                </a:solidFill>
              </a:rPr>
              <a:t>Masque de « folie »</a:t>
            </a:r>
          </a:p>
        </p:txBody>
      </p:sp>
      <p:pic>
        <p:nvPicPr>
          <p:cNvPr id="4" name="Espace réservé du contenu 3" descr="17th-Century-Insanity-Mask.jpg"/>
          <p:cNvPicPr>
            <a:picLocks noGrp="1" noChangeAspect="1"/>
          </p:cNvPicPr>
          <p:nvPr>
            <p:ph idx="1"/>
          </p:nvPr>
        </p:nvPicPr>
        <p:blipFill>
          <a:blip r:embed="rId2">
            <a:extLst>
              <a:ext uri="{28A0092B-C50C-407E-A947-70E740481C1C}">
                <a14:useLocalDpi xmlns:a14="http://schemas.microsoft.com/office/drawing/2010/main" val="0"/>
              </a:ext>
            </a:extLst>
          </a:blip>
          <a:srcRect l="-56633" r="-56633"/>
          <a:stretch>
            <a:fillRect/>
          </a:stretch>
        </p:blipFill>
        <p:spPr>
          <a:xfrm>
            <a:off x="1981200" y="1993141"/>
            <a:ext cx="8229600" cy="4523091"/>
          </a:xfrm>
        </p:spPr>
      </p:pic>
    </p:spTree>
    <p:extLst>
      <p:ext uri="{BB962C8B-B14F-4D97-AF65-F5344CB8AC3E}">
        <p14:creationId xmlns:p14="http://schemas.microsoft.com/office/powerpoint/2010/main" val="25393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98C9FF-6620-F140-BA1F-DC8663F1CC22}" type="slidenum">
              <a:rPr lang="fr-CH" sz="1400"/>
              <a:pPr eaLnBrk="1" hangingPunct="1"/>
              <a:t>38</a:t>
            </a:fld>
            <a:endParaRPr lang="fr-CH" sz="1400"/>
          </a:p>
        </p:txBody>
      </p:sp>
      <p:sp>
        <p:nvSpPr>
          <p:cNvPr id="71683" name="ZoneTexte 4"/>
          <p:cNvSpPr txBox="1">
            <a:spLocks noChangeArrowheads="1"/>
          </p:cNvSpPr>
          <p:nvPr/>
        </p:nvSpPr>
        <p:spPr bwMode="auto">
          <a:xfrm>
            <a:off x="2968625" y="936626"/>
            <a:ext cx="68262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a:t>XIXème siècle</a:t>
            </a:r>
          </a:p>
        </p:txBody>
      </p:sp>
      <p:sp>
        <p:nvSpPr>
          <p:cNvPr id="71684" name="ZoneTexte 2"/>
          <p:cNvSpPr txBox="1">
            <a:spLocks noChangeArrowheads="1"/>
          </p:cNvSpPr>
          <p:nvPr/>
        </p:nvSpPr>
        <p:spPr bwMode="auto">
          <a:xfrm>
            <a:off x="2587626" y="1398589"/>
            <a:ext cx="7623175" cy="335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b="1">
                <a:latin typeface="Arial Rounded MT Bold" charset="0"/>
                <a:cs typeface="Arial Rounded MT Bold" charset="0"/>
              </a:rPr>
              <a:t>C’est la naissance des asiles, </a:t>
            </a:r>
            <a:r>
              <a:rPr lang="fr-FR" sz="2000"/>
              <a:t>dans un ouvrage paru en 1859, un certain Dr Teilleux écrit :</a:t>
            </a:r>
          </a:p>
          <a:p>
            <a:pPr eaLnBrk="1" hangingPunct="1"/>
            <a:r>
              <a:rPr lang="fr-FR" sz="2000" i="1"/>
              <a:t>« L’électricité offre aussi l’avantage immense de pouvoir être employée comme agent de coercition. Depuis notre séjour à Maréville, nous nous sommes très bien trouvés des électrisations que nous avons données avec l’intention de réagir contre l’esprit d’indiscipline. »</a:t>
            </a:r>
            <a:endParaRPr lang="fr-FR" sz="2000"/>
          </a:p>
          <a:p>
            <a:pPr eaLnBrk="1" hangingPunct="1"/>
            <a:r>
              <a:rPr lang="fr-FR" sz="2000" i="1"/>
              <a:t> </a:t>
            </a:r>
            <a:endParaRPr lang="fr-FR" sz="2000" b="1">
              <a:latin typeface="Arial Rounded MT Bold" charset="0"/>
              <a:cs typeface="Arial Rounded MT Bold" charset="0"/>
            </a:endParaRPr>
          </a:p>
          <a:p>
            <a:pPr eaLnBrk="1" hangingPunct="1"/>
            <a:endParaRPr lang="fr-FR" b="1">
              <a:latin typeface="Arial Rounded MT Bold" charset="0"/>
              <a:cs typeface="Arial Rounded MT Bold" charset="0"/>
            </a:endParaRPr>
          </a:p>
          <a:p>
            <a:pPr eaLnBrk="1" hangingPunct="1">
              <a:buFont typeface="Arial" charset="0"/>
              <a:buChar char="•"/>
            </a:pPr>
            <a:endParaRPr lang="fr-FR" b="1">
              <a:latin typeface="Arial Rounded MT Bold" charset="0"/>
              <a:cs typeface="Arial Rounded MT Bold" charset="0"/>
            </a:endParaRPr>
          </a:p>
        </p:txBody>
      </p:sp>
      <p:pic>
        <p:nvPicPr>
          <p:cNvPr id="71685"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378" y="3919671"/>
            <a:ext cx="5072991" cy="28018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0188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2506" y="2893874"/>
            <a:ext cx="4411794" cy="1008000"/>
          </a:xfrm>
        </p:spPr>
        <p:txBody>
          <a:bodyPr>
            <a:noAutofit/>
          </a:bodyPr>
          <a:lstStyle/>
          <a:p>
            <a:r>
              <a:rPr lang="fr-FR" sz="4800" dirty="0">
                <a:solidFill>
                  <a:srgbClr val="000000"/>
                </a:solidFill>
              </a:rPr>
              <a:t>1869: un patient</a:t>
            </a:r>
            <a:br>
              <a:rPr lang="fr-FR" sz="4800" dirty="0">
                <a:solidFill>
                  <a:srgbClr val="000000"/>
                </a:solidFill>
              </a:rPr>
            </a:br>
            <a:r>
              <a:rPr lang="fr-FR" sz="4800" dirty="0">
                <a:solidFill>
                  <a:srgbClr val="000000"/>
                </a:solidFill>
              </a:rPr>
              <a:t> dans une « mesure de contention »</a:t>
            </a:r>
          </a:p>
        </p:txBody>
      </p:sp>
      <p:pic>
        <p:nvPicPr>
          <p:cNvPr id="4" name="Espace réservé du contenu 3" descr="Patient-in-restraint-chair-at-the-West-Riding-Lunatic-Asylum-Wakefield-Yorkshire-ca.-1869.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92" r="-165"/>
          <a:stretch/>
        </p:blipFill>
        <p:spPr>
          <a:xfrm>
            <a:off x="2319410" y="1385391"/>
            <a:ext cx="3656317" cy="5336085"/>
          </a:xfrm>
          <a:prstGeom prst="rect">
            <a:avLst/>
          </a:prstGeom>
          <a:ln>
            <a:noFill/>
          </a:ln>
          <a:effectLst>
            <a:softEdge rad="112500"/>
          </a:effectLst>
        </p:spPr>
      </p:pic>
    </p:spTree>
    <p:extLst>
      <p:ext uri="{BB962C8B-B14F-4D97-AF65-F5344CB8AC3E}">
        <p14:creationId xmlns:p14="http://schemas.microsoft.com/office/powerpoint/2010/main" val="41758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B6AEF-0395-4AC1-9C00-56D48C6A940B}"/>
              </a:ext>
            </a:extLst>
          </p:cNvPr>
          <p:cNvSpPr>
            <a:spLocks noGrp="1"/>
          </p:cNvSpPr>
          <p:nvPr>
            <p:ph type="title"/>
          </p:nvPr>
        </p:nvSpPr>
        <p:spPr/>
        <p:txBody>
          <a:bodyPr/>
          <a:lstStyle/>
          <a:p>
            <a:pPr algn="ctr"/>
            <a:r>
              <a:rPr lang="fr-CH" dirty="0"/>
              <a:t>Nous aborderons ces deux jours</a:t>
            </a:r>
          </a:p>
        </p:txBody>
      </p:sp>
      <p:sp>
        <p:nvSpPr>
          <p:cNvPr id="3" name="Espace réservé du contenu 2">
            <a:extLst>
              <a:ext uri="{FF2B5EF4-FFF2-40B4-BE49-F238E27FC236}">
                <a16:creationId xmlns:a16="http://schemas.microsoft.com/office/drawing/2014/main" id="{FFBE0774-F692-4636-9A8F-C38A10537E97}"/>
              </a:ext>
            </a:extLst>
          </p:cNvPr>
          <p:cNvSpPr>
            <a:spLocks noGrp="1"/>
          </p:cNvSpPr>
          <p:nvPr>
            <p:ph idx="1"/>
          </p:nvPr>
        </p:nvSpPr>
        <p:spPr/>
        <p:txBody>
          <a:bodyPr>
            <a:normAutofit lnSpcReduction="10000"/>
          </a:bodyPr>
          <a:lstStyle/>
          <a:p>
            <a:r>
              <a:rPr lang="fr-CH" dirty="0"/>
              <a:t>Rappel de certaines notions:</a:t>
            </a:r>
          </a:p>
          <a:p>
            <a:pPr lvl="1"/>
            <a:r>
              <a:rPr lang="fr-CH" dirty="0"/>
              <a:t>Qu’est-ce que le handicap ?</a:t>
            </a:r>
          </a:p>
          <a:p>
            <a:pPr lvl="1"/>
            <a:r>
              <a:rPr lang="fr-CH" dirty="0"/>
              <a:t>Le modèle bio-psycho-social</a:t>
            </a:r>
          </a:p>
          <a:p>
            <a:pPr lvl="1"/>
            <a:r>
              <a:rPr lang="fr-CH" dirty="0"/>
              <a:t>La notion d’autodétermination et d’autonomie.</a:t>
            </a:r>
          </a:p>
          <a:p>
            <a:pPr lvl="1"/>
            <a:endParaRPr lang="fr-CH" dirty="0"/>
          </a:p>
          <a:p>
            <a:r>
              <a:rPr lang="fr-CH" dirty="0"/>
              <a:t>Les incapacités physiques</a:t>
            </a:r>
          </a:p>
          <a:p>
            <a:r>
              <a:rPr lang="fr-CH" dirty="0"/>
              <a:t>Le retard mental</a:t>
            </a:r>
          </a:p>
          <a:p>
            <a:r>
              <a:rPr lang="fr-CH" dirty="0"/>
              <a:t>Les troubles cognitifs</a:t>
            </a:r>
          </a:p>
          <a:p>
            <a:r>
              <a:rPr lang="fr-CH" dirty="0"/>
              <a:t>Les TSA ou le trouble du spectre autistique</a:t>
            </a:r>
          </a:p>
          <a:p>
            <a:r>
              <a:rPr lang="fr-CH" dirty="0"/>
              <a:t>La maladie </a:t>
            </a:r>
            <a:r>
              <a:rPr lang="fr-CH" dirty="0" err="1"/>
              <a:t>pyschique</a:t>
            </a:r>
            <a:endParaRPr lang="fr-CH" dirty="0"/>
          </a:p>
          <a:p>
            <a:r>
              <a:rPr lang="fr-CH" dirty="0"/>
              <a:t>Droit et handicap</a:t>
            </a:r>
          </a:p>
          <a:p>
            <a:r>
              <a:rPr lang="fr-CH" dirty="0"/>
              <a:t>Handicap et sexualité</a:t>
            </a:r>
          </a:p>
          <a:p>
            <a:pPr marL="0" indent="0">
              <a:buNone/>
            </a:pPr>
            <a:endParaRPr lang="fr-CH" dirty="0"/>
          </a:p>
          <a:p>
            <a:endParaRPr lang="fr-CH" dirty="0"/>
          </a:p>
        </p:txBody>
      </p:sp>
    </p:spTree>
    <p:extLst>
      <p:ext uri="{BB962C8B-B14F-4D97-AF65-F5344CB8AC3E}">
        <p14:creationId xmlns:p14="http://schemas.microsoft.com/office/powerpoint/2010/main" val="1271218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712540-8F2D-1E47-80F4-6775B29E3C8E}" type="slidenum">
              <a:rPr lang="fr-CH" sz="1400"/>
              <a:pPr eaLnBrk="1" hangingPunct="1"/>
              <a:t>40</a:t>
            </a:fld>
            <a:endParaRPr lang="fr-CH" sz="1400"/>
          </a:p>
        </p:txBody>
      </p:sp>
      <p:sp>
        <p:nvSpPr>
          <p:cNvPr id="77827" name="ZoneTexte 4"/>
          <p:cNvSpPr txBox="1">
            <a:spLocks noChangeArrowheads="1"/>
          </p:cNvSpPr>
          <p:nvPr/>
        </p:nvSpPr>
        <p:spPr bwMode="auto">
          <a:xfrm>
            <a:off x="2968625" y="936626"/>
            <a:ext cx="68262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dirty="0"/>
              <a:t>XXème siècle</a:t>
            </a:r>
          </a:p>
        </p:txBody>
      </p:sp>
      <p:sp>
        <p:nvSpPr>
          <p:cNvPr id="3" name="ZoneTexte 2"/>
          <p:cNvSpPr txBox="1"/>
          <p:nvPr/>
        </p:nvSpPr>
        <p:spPr>
          <a:xfrm>
            <a:off x="2094727" y="1583181"/>
            <a:ext cx="4009293" cy="44627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defRPr/>
            </a:pPr>
            <a:r>
              <a:rPr lang="fr-FR" sz="2800" dirty="0">
                <a:latin typeface="L VAG Rounded Light"/>
                <a:cs typeface="L VAG Rounded Light"/>
                <a:hlinkClick r:id="rId3" tooltip="Sigmund Freud"/>
              </a:rPr>
              <a:t>Sigmund Freud</a:t>
            </a:r>
            <a:r>
              <a:rPr lang="fr-FR" sz="2800" dirty="0">
                <a:latin typeface="L VAG Rounded Light"/>
                <a:cs typeface="L VAG Rounded Light"/>
              </a:rPr>
              <a:t>, né en Moravie en 1856, fait des études de médecine. Dès le début de sa carrière, il veut comprendre la maladie mentale avant de la soigner et se met à</a:t>
            </a:r>
            <a:r>
              <a:rPr lang="fr-FR" sz="2400" dirty="0">
                <a:latin typeface="L VAG Rounded Light"/>
                <a:cs typeface="L VAG Rounded Light"/>
              </a:rPr>
              <a:t> </a:t>
            </a:r>
            <a:r>
              <a:rPr lang="fr-FR" sz="3200" b="1" dirty="0">
                <a:solidFill>
                  <a:srgbClr val="FF0000"/>
                </a:solidFill>
                <a:latin typeface="L VAG Rounded Light"/>
                <a:cs typeface="L VAG Rounded Light"/>
              </a:rPr>
              <a:t>observer</a:t>
            </a:r>
            <a:r>
              <a:rPr lang="fr-FR" sz="2400" dirty="0">
                <a:latin typeface="L VAG Rounded Light"/>
                <a:cs typeface="L VAG Rounded Light"/>
              </a:rPr>
              <a:t> </a:t>
            </a:r>
            <a:r>
              <a:rPr lang="fr-FR" sz="2800" dirty="0">
                <a:latin typeface="L VAG Rounded Light"/>
                <a:cs typeface="L VAG Rounded Light"/>
              </a:rPr>
              <a:t>les phénomènes d’une manière systématique. </a:t>
            </a:r>
            <a:endParaRPr lang="fr-FR" sz="2400" dirty="0">
              <a:latin typeface="L VAG Rounded Light"/>
              <a:cs typeface="L VAG Rounded Light"/>
            </a:endParaRPr>
          </a:p>
        </p:txBody>
      </p:sp>
      <p:pic>
        <p:nvPicPr>
          <p:cNvPr id="2" name="Image 1" descr="200px-Sigmund_Freud_LIFE.jpg"/>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560808" y="1583182"/>
            <a:ext cx="3032784" cy="4462760"/>
          </a:xfrm>
          <a:prstGeom prst="rect">
            <a:avLst/>
          </a:prstGeom>
          <a:ln>
            <a:noFill/>
          </a:ln>
          <a:effectLst>
            <a:softEdge rad="112500"/>
          </a:effectLst>
        </p:spPr>
      </p:pic>
    </p:spTree>
    <p:extLst>
      <p:ext uri="{BB962C8B-B14F-4D97-AF65-F5344CB8AC3E}">
        <p14:creationId xmlns:p14="http://schemas.microsoft.com/office/powerpoint/2010/main" val="21427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fade">
                                      <p:cBhvr>
                                        <p:cTn id="7" dur="1000"/>
                                        <p:tgtEl>
                                          <p:spTgt spid="77827"/>
                                        </p:tgtEl>
                                      </p:cBhvr>
                                    </p:animEffect>
                                    <p:anim calcmode="lin" valueType="num">
                                      <p:cBhvr>
                                        <p:cTn id="8" dur="1000" fill="hold"/>
                                        <p:tgtEl>
                                          <p:spTgt spid="77827"/>
                                        </p:tgtEl>
                                        <p:attrNameLst>
                                          <p:attrName>ppt_w</p:attrName>
                                        </p:attrNameLst>
                                      </p:cBhvr>
                                      <p:tavLst>
                                        <p:tav tm="0" fmla="#ppt_w*sin(2.5*pi*$)">
                                          <p:val>
                                            <p:fltVal val="0"/>
                                          </p:val>
                                        </p:tav>
                                        <p:tav tm="100000">
                                          <p:val>
                                            <p:fltVal val="1"/>
                                          </p:val>
                                        </p:tav>
                                      </p:tavLst>
                                    </p:anim>
                                    <p:anim calcmode="lin" valueType="num">
                                      <p:cBhvr>
                                        <p:cTn id="9" dur="1000" fill="hold"/>
                                        <p:tgtEl>
                                          <p:spTgt spid="7782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ppt_x</p:attrName>
                                        </p:attrNameLst>
                                      </p:cBhvr>
                                      <p:tavLst>
                                        <p:tav tm="0">
                                          <p:val>
                                            <p:strVal val="#ppt_x"/>
                                          </p:val>
                                        </p:tav>
                                        <p:tav tm="100000">
                                          <p:val>
                                            <p:strVal val="#ppt_x"/>
                                          </p:val>
                                        </p:tav>
                                      </p:tavLst>
                                    </p:anim>
                                    <p:anim calcmode="lin" valueType="num">
                                      <p:cBhvr>
                                        <p:cTn id="16"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712540-8F2D-1E47-80F4-6775B29E3C8E}" type="slidenum">
              <a:rPr lang="fr-CH" sz="1400"/>
              <a:pPr eaLnBrk="1" hangingPunct="1"/>
              <a:t>41</a:t>
            </a:fld>
            <a:endParaRPr lang="fr-CH" sz="1400"/>
          </a:p>
        </p:txBody>
      </p:sp>
      <p:sp>
        <p:nvSpPr>
          <p:cNvPr id="77827" name="ZoneTexte 4"/>
          <p:cNvSpPr txBox="1">
            <a:spLocks noChangeArrowheads="1"/>
          </p:cNvSpPr>
          <p:nvPr/>
        </p:nvSpPr>
        <p:spPr bwMode="auto">
          <a:xfrm>
            <a:off x="2968625" y="705644"/>
            <a:ext cx="68262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dirty="0"/>
              <a:t>XXème siècle</a:t>
            </a:r>
          </a:p>
        </p:txBody>
      </p:sp>
      <p:sp>
        <p:nvSpPr>
          <p:cNvPr id="3" name="ZoneTexte 2"/>
          <p:cNvSpPr txBox="1"/>
          <p:nvPr/>
        </p:nvSpPr>
        <p:spPr>
          <a:xfrm>
            <a:off x="6362046" y="1429250"/>
            <a:ext cx="3848755" cy="501675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defRPr/>
            </a:pPr>
            <a:r>
              <a:rPr lang="fr-FR" sz="3200" dirty="0">
                <a:latin typeface="L VAG Rounded Light"/>
                <a:cs typeface="L VAG Rounded Light"/>
              </a:rPr>
              <a:t>Il réussit ainsi, pour la première fois, à expliquer le comportement humain en termes psychologiques dans </a:t>
            </a:r>
            <a:r>
              <a:rPr lang="fr-FR" sz="3200" b="1" dirty="0">
                <a:solidFill>
                  <a:srgbClr val="000090"/>
                </a:solidFill>
                <a:latin typeface="L VAG Rounded Light"/>
                <a:cs typeface="L VAG Rounded Light"/>
              </a:rPr>
              <a:t>une théorie fondée sur l’observation et non seulement sur l’hypothèse</a:t>
            </a:r>
            <a:r>
              <a:rPr lang="fr-FR" sz="3200" dirty="0">
                <a:latin typeface="L VAG Rounded Light"/>
                <a:cs typeface="L VAG Rounded Light"/>
              </a:rPr>
              <a:t>.</a:t>
            </a:r>
          </a:p>
        </p:txBody>
      </p:sp>
      <p:pic>
        <p:nvPicPr>
          <p:cNvPr id="2" name="Image 1"/>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0922" y="1429249"/>
            <a:ext cx="3797439" cy="4927101"/>
          </a:xfrm>
          <a:prstGeom prst="rect">
            <a:avLst/>
          </a:prstGeom>
          <a:ln>
            <a:noFill/>
          </a:ln>
          <a:effectLst>
            <a:softEdge rad="112500"/>
          </a:effectLst>
        </p:spPr>
      </p:pic>
    </p:spTree>
    <p:extLst>
      <p:ext uri="{BB962C8B-B14F-4D97-AF65-F5344CB8AC3E}">
        <p14:creationId xmlns:p14="http://schemas.microsoft.com/office/powerpoint/2010/main" val="13470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strips(downLeft)">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4558" y="2558104"/>
            <a:ext cx="8516036" cy="635110"/>
          </a:xfrm>
        </p:spPr>
        <p:txBody>
          <a:bodyPr>
            <a:noAutofit/>
          </a:bodyPr>
          <a:lstStyle/>
          <a:p>
            <a:pPr algn="ctr"/>
            <a:r>
              <a:rPr lang="fr-FR" dirty="0">
                <a:solidFill>
                  <a:schemeClr val="tx1"/>
                </a:solidFill>
              </a:rPr>
              <a:t>Et vous quel est votre regard ?</a:t>
            </a:r>
            <a:br>
              <a:rPr lang="fr-FR" sz="3600" dirty="0">
                <a:solidFill>
                  <a:schemeClr val="tx1"/>
                </a:solidFill>
              </a:rPr>
            </a:br>
            <a:br>
              <a:rPr lang="fr-FR" sz="3600" dirty="0">
                <a:solidFill>
                  <a:srgbClr val="0000FF"/>
                </a:solidFill>
              </a:rPr>
            </a:br>
            <a:r>
              <a:rPr lang="fr-FR" sz="3600" dirty="0">
                <a:solidFill>
                  <a:srgbClr val="0000FF"/>
                </a:solidFill>
              </a:rPr>
              <a:t> </a:t>
            </a:r>
            <a:br>
              <a:rPr lang="fr-FR" sz="3600" dirty="0">
                <a:solidFill>
                  <a:srgbClr val="0000FF"/>
                </a:solidFill>
              </a:rPr>
            </a:br>
            <a:endParaRPr lang="fr-FR" sz="3600" dirty="0">
              <a:solidFill>
                <a:srgbClr val="0000FF"/>
              </a:solidFill>
            </a:endParaRPr>
          </a:p>
        </p:txBody>
      </p:sp>
      <p:sp>
        <p:nvSpPr>
          <p:cNvPr id="3" name="ZoneTexte 2"/>
          <p:cNvSpPr txBox="1"/>
          <p:nvPr/>
        </p:nvSpPr>
        <p:spPr>
          <a:xfrm>
            <a:off x="2858505" y="2875659"/>
            <a:ext cx="6474989" cy="1938992"/>
          </a:xfrm>
          <a:prstGeom prst="rect">
            <a:avLst/>
          </a:prstGeom>
          <a:noFill/>
        </p:spPr>
        <p:txBody>
          <a:bodyPr wrap="square" rtlCol="0">
            <a:spAutoFit/>
          </a:bodyPr>
          <a:lstStyle/>
          <a:p>
            <a:r>
              <a:rPr lang="fr-FR" sz="6000" dirty="0">
                <a:latin typeface="Britannic Bold"/>
                <a:cs typeface="Britannic Bold"/>
              </a:rPr>
              <a:t>Quelles sont vos </a:t>
            </a:r>
            <a:r>
              <a:rPr lang="fr-FR" sz="6000" dirty="0">
                <a:latin typeface="Calibri" panose="020F0502020204030204" pitchFamily="34" charset="0"/>
                <a:cs typeface="Calibri" panose="020F0502020204030204" pitchFamily="34" charset="0"/>
              </a:rPr>
              <a:t>représentations</a:t>
            </a:r>
            <a:r>
              <a:rPr lang="fr-FR" sz="6000" dirty="0">
                <a:latin typeface="Britannic Bold"/>
                <a:cs typeface="Britannic Bold"/>
              </a:rPr>
              <a:t>?</a:t>
            </a:r>
          </a:p>
        </p:txBody>
      </p:sp>
    </p:spTree>
    <p:extLst>
      <p:ext uri="{BB962C8B-B14F-4D97-AF65-F5344CB8AC3E}">
        <p14:creationId xmlns:p14="http://schemas.microsoft.com/office/powerpoint/2010/main" val="705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
                                        <p:tgtEl>
                                          <p:spTgt spid="3"/>
                                        </p:tgtEl>
                                      </p:cBhvr>
                                    </p:animEffect>
                                    <p:anim calcmode="lin" valueType="num">
                                      <p:cBhvr>
                                        <p:cTn id="15" dur="800" fill="hold"/>
                                        <p:tgtEl>
                                          <p:spTgt spid="3"/>
                                        </p:tgtEl>
                                        <p:attrNameLst>
                                          <p:attrName>ppt_x</p:attrName>
                                        </p:attrNameLst>
                                      </p:cBhvr>
                                      <p:tavLst>
                                        <p:tav tm="0">
                                          <p:val>
                                            <p:strVal val="#ppt_x"/>
                                          </p:val>
                                        </p:tav>
                                        <p:tav tm="100000">
                                          <p:val>
                                            <p:strVal val="#ppt_x"/>
                                          </p:val>
                                        </p:tav>
                                      </p:tavLst>
                                    </p:anim>
                                    <p:anim calcmode="lin" valueType="num">
                                      <p:cBhvr>
                                        <p:cTn id="16" dur="800" fill="hold"/>
                                        <p:tgtEl>
                                          <p:spTgt spid="3"/>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665EB-40CD-416A-A976-8036FC0D8C69}"/>
              </a:ext>
            </a:extLst>
          </p:cNvPr>
          <p:cNvSpPr>
            <a:spLocks noGrp="1"/>
          </p:cNvSpPr>
          <p:nvPr>
            <p:ph type="title"/>
          </p:nvPr>
        </p:nvSpPr>
        <p:spPr>
          <a:xfrm>
            <a:off x="2135560" y="1377948"/>
            <a:ext cx="8174202" cy="540000"/>
          </a:xfrm>
        </p:spPr>
        <p:txBody>
          <a:bodyPr>
            <a:normAutofit fontScale="90000"/>
          </a:bodyPr>
          <a:lstStyle/>
          <a:p>
            <a:pPr algn="ctr"/>
            <a:r>
              <a:rPr lang="fr-CH" dirty="0"/>
              <a:t>La maladie psychique</a:t>
            </a:r>
          </a:p>
        </p:txBody>
      </p:sp>
      <p:sp>
        <p:nvSpPr>
          <p:cNvPr id="3" name="Espace réservé du contenu 2">
            <a:extLst>
              <a:ext uri="{FF2B5EF4-FFF2-40B4-BE49-F238E27FC236}">
                <a16:creationId xmlns:a16="http://schemas.microsoft.com/office/drawing/2014/main" id="{3D6B4401-39B6-41AA-82AB-22098E38AE5E}"/>
              </a:ext>
            </a:extLst>
          </p:cNvPr>
          <p:cNvSpPr>
            <a:spLocks noGrp="1"/>
          </p:cNvSpPr>
          <p:nvPr>
            <p:ph sz="quarter" idx="10"/>
          </p:nvPr>
        </p:nvSpPr>
        <p:spPr/>
        <p:txBody>
          <a:bodyPr/>
          <a:lstStyle/>
          <a:p>
            <a:r>
              <a:rPr lang="fr-CH" dirty="0">
                <a:hlinkClick r:id="rId2"/>
              </a:rPr>
              <a:t>Temps présent </a:t>
            </a:r>
            <a:r>
              <a:rPr lang="fr-CH" dirty="0"/>
              <a:t> (8’30)  0 à 4’43 et 13’55 à 19’18</a:t>
            </a:r>
          </a:p>
          <a:p>
            <a:endParaRPr lang="fr-CH" dirty="0"/>
          </a:p>
          <a:p>
            <a:endParaRPr lang="fr-CH" dirty="0"/>
          </a:p>
        </p:txBody>
      </p:sp>
    </p:spTree>
    <p:extLst>
      <p:ext uri="{BB962C8B-B14F-4D97-AF65-F5344CB8AC3E}">
        <p14:creationId xmlns:p14="http://schemas.microsoft.com/office/powerpoint/2010/main" val="2179456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38488FA-D632-7742-82B7-58B6B0FDE9A1}" type="slidenum">
              <a:rPr lang="fr-FR" smtClean="0"/>
              <a:pPr/>
              <a:t>44</a:t>
            </a:fld>
            <a:endParaRPr lang="fr-FR" dirty="0"/>
          </a:p>
        </p:txBody>
      </p:sp>
      <p:sp>
        <p:nvSpPr>
          <p:cNvPr id="6" name="ZoneTexte 5"/>
          <p:cNvSpPr txBox="1"/>
          <p:nvPr/>
        </p:nvSpPr>
        <p:spPr>
          <a:xfrm>
            <a:off x="1973021" y="1693383"/>
            <a:ext cx="8106816" cy="584776"/>
          </a:xfrm>
          <a:prstGeom prst="rect">
            <a:avLst/>
          </a:prstGeom>
          <a:noFill/>
        </p:spPr>
        <p:txBody>
          <a:bodyPr wrap="square" rtlCol="0">
            <a:spAutoFit/>
          </a:bodyPr>
          <a:lstStyle/>
          <a:p>
            <a:pPr marL="457200" indent="-457200">
              <a:buFont typeface="Wingdings" charset="2"/>
              <a:buChar char="Ø"/>
            </a:pPr>
            <a:r>
              <a:rPr lang="fr-FR" sz="3200" dirty="0">
                <a:latin typeface="T VAG Rounded Thin"/>
                <a:cs typeface="T VAG Rounded Thin"/>
              </a:rPr>
              <a:t>On ne la voit pas forcément …..</a:t>
            </a:r>
          </a:p>
        </p:txBody>
      </p:sp>
      <p:sp>
        <p:nvSpPr>
          <p:cNvPr id="7" name="ZoneTexte 6"/>
          <p:cNvSpPr txBox="1"/>
          <p:nvPr/>
        </p:nvSpPr>
        <p:spPr>
          <a:xfrm>
            <a:off x="1973022" y="2759890"/>
            <a:ext cx="7903299"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400" b="1" dirty="0">
                <a:ln w="10541" cmpd="sng">
                  <a:solidFill>
                    <a:schemeClr val="accent1">
                      <a:shade val="88000"/>
                      <a:satMod val="110000"/>
                    </a:schemeClr>
                  </a:solidFill>
                  <a:prstDash val="solid"/>
                </a:ln>
                <a:solidFill>
                  <a:schemeClr val="tx2">
                    <a:lumMod val="75000"/>
                  </a:schemeClr>
                </a:solidFill>
                <a:latin typeface="T VAG Rounded Thin"/>
                <a:cs typeface="T VAG Rounded Thin"/>
              </a:rPr>
              <a:t>De ce fait, il s’avère difficile de diagnostiquer une maladie psychique et, par conséquent, de prévoir la durabilité de ce handicap</a:t>
            </a:r>
          </a:p>
        </p:txBody>
      </p:sp>
      <p:sp>
        <p:nvSpPr>
          <p:cNvPr id="8" name="ZoneTexte 7"/>
          <p:cNvSpPr txBox="1"/>
          <p:nvPr/>
        </p:nvSpPr>
        <p:spPr>
          <a:xfrm>
            <a:off x="1973022" y="4993074"/>
            <a:ext cx="7903299"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285750" indent="-285750">
              <a:buFont typeface="Arial"/>
              <a:buChar char="•"/>
            </a:pPr>
            <a:r>
              <a:rPr lang="fr-FR" sz="3200" dirty="0">
                <a:solidFill>
                  <a:srgbClr val="000000"/>
                </a:solidFill>
                <a:latin typeface="T VAG Rounded Thin"/>
                <a:cs typeface="T VAG Rounded Thin"/>
              </a:rPr>
              <a:t>Le modèle médical</a:t>
            </a:r>
          </a:p>
          <a:p>
            <a:pPr marL="285750" indent="-285750">
              <a:buFont typeface="Arial"/>
              <a:buChar char="•"/>
            </a:pPr>
            <a:r>
              <a:rPr lang="fr-FR" sz="3200" dirty="0">
                <a:solidFill>
                  <a:srgbClr val="000000"/>
                </a:solidFill>
                <a:latin typeface="T VAG Rounded Thin"/>
                <a:cs typeface="T VAG Rounded Thin"/>
              </a:rPr>
              <a:t>Le modèle administratif</a:t>
            </a:r>
          </a:p>
          <a:p>
            <a:pPr marL="285750" indent="-285750">
              <a:buFont typeface="Arial"/>
              <a:buChar char="•"/>
            </a:pPr>
            <a:r>
              <a:rPr lang="fr-FR" sz="3200" dirty="0">
                <a:solidFill>
                  <a:srgbClr val="000000"/>
                </a:solidFill>
                <a:latin typeface="T VAG Rounded Thin"/>
                <a:cs typeface="T VAG Rounded Thin"/>
              </a:rPr>
              <a:t>Le modèle social</a:t>
            </a:r>
          </a:p>
        </p:txBody>
      </p:sp>
      <p:sp>
        <p:nvSpPr>
          <p:cNvPr id="9" name="ZoneTexte 8"/>
          <p:cNvSpPr txBox="1"/>
          <p:nvPr/>
        </p:nvSpPr>
        <p:spPr>
          <a:xfrm>
            <a:off x="1973022" y="4436992"/>
            <a:ext cx="7903299" cy="461665"/>
          </a:xfrm>
          <a:prstGeom prst="rect">
            <a:avLst/>
          </a:prstGeom>
          <a:noFill/>
        </p:spPr>
        <p:txBody>
          <a:bodyPr wrap="square" rtlCol="0">
            <a:spAutoFit/>
          </a:bodyPr>
          <a:lstStyle/>
          <a:p>
            <a:r>
              <a:rPr lang="fr-FR" sz="2400" dirty="0">
                <a:latin typeface="T VAG Rounded Thin"/>
                <a:cs typeface="T VAG Rounded Thin"/>
              </a:rPr>
              <a:t>Il existe plusieurs focales de définition:</a:t>
            </a:r>
          </a:p>
        </p:txBody>
      </p:sp>
    </p:spTree>
    <p:extLst>
      <p:ext uri="{BB962C8B-B14F-4D97-AF65-F5344CB8AC3E}">
        <p14:creationId xmlns:p14="http://schemas.microsoft.com/office/powerpoint/2010/main" val="39041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strVal val="#ppt_w*0.70"/>
                                          </p:val>
                                        </p:tav>
                                        <p:tav tm="100000">
                                          <p:val>
                                            <p:strVal val="#ppt_w"/>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6194" y="1403343"/>
            <a:ext cx="6945313" cy="3619503"/>
          </a:xfrm>
        </p:spPr>
        <p:txBody>
          <a:bodyPr>
            <a:noAutofit/>
          </a:bodyPr>
          <a:lstStyle/>
          <a:p>
            <a:pPr algn="ctr"/>
            <a:r>
              <a:rPr lang="fr-FR" sz="6600" dirty="0">
                <a:solidFill>
                  <a:srgbClr val="0000FF"/>
                </a:solidFill>
              </a:rPr>
              <a:t>Définir</a:t>
            </a:r>
            <a:br>
              <a:rPr lang="fr-FR" sz="6600" dirty="0">
                <a:solidFill>
                  <a:srgbClr val="0000FF"/>
                </a:solidFill>
              </a:rPr>
            </a:br>
            <a:r>
              <a:rPr lang="fr-FR" sz="6600" dirty="0">
                <a:solidFill>
                  <a:srgbClr val="0000FF"/>
                </a:solidFill>
              </a:rPr>
              <a:t>la</a:t>
            </a:r>
            <a:br>
              <a:rPr lang="fr-FR" sz="6600" dirty="0">
                <a:solidFill>
                  <a:srgbClr val="0000FF"/>
                </a:solidFill>
              </a:rPr>
            </a:br>
            <a:r>
              <a:rPr lang="fr-FR" sz="6600" dirty="0">
                <a:solidFill>
                  <a:srgbClr val="0000FF"/>
                </a:solidFill>
              </a:rPr>
              <a:t>maladie psychique</a:t>
            </a:r>
          </a:p>
        </p:txBody>
      </p:sp>
    </p:spTree>
    <p:extLst>
      <p:ext uri="{BB962C8B-B14F-4D97-AF65-F5344CB8AC3E}">
        <p14:creationId xmlns:p14="http://schemas.microsoft.com/office/powerpoint/2010/main" val="7090134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ypes de personnalités.pdf"/>
          <p:cNvPicPr>
            <a:picLocks noChangeAspect="1"/>
          </p:cNvPicPr>
          <p:nvPr/>
        </p:nvPicPr>
        <p:blipFill rotWithShape="1">
          <a:blip r:embed="rId2">
            <a:extLst>
              <a:ext uri="{28A0092B-C50C-407E-A947-70E740481C1C}">
                <a14:useLocalDpi xmlns:a14="http://schemas.microsoft.com/office/drawing/2010/main" val="0"/>
              </a:ext>
            </a:extLst>
          </a:blip>
          <a:srcRect l="8438" t="10101" r="13468" b="18634"/>
          <a:stretch/>
        </p:blipFill>
        <p:spPr>
          <a:xfrm>
            <a:off x="1690780" y="1116009"/>
            <a:ext cx="8977220" cy="5738619"/>
          </a:xfrm>
          <a:prstGeom prst="rect">
            <a:avLst/>
          </a:prstGeom>
        </p:spPr>
      </p:pic>
    </p:spTree>
    <p:extLst>
      <p:ext uri="{BB962C8B-B14F-4D97-AF65-F5344CB8AC3E}">
        <p14:creationId xmlns:p14="http://schemas.microsoft.com/office/powerpoint/2010/main" val="881897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2501" y="1397001"/>
            <a:ext cx="8012906" cy="4805891"/>
          </a:xfrm>
        </p:spPr>
        <p:txBody>
          <a:bodyPr>
            <a:noAutofit/>
          </a:bodyPr>
          <a:lstStyle/>
          <a:p>
            <a:pPr algn="ctr"/>
            <a:r>
              <a:rPr lang="fr-FR" sz="4800" dirty="0">
                <a:solidFill>
                  <a:schemeClr val="tx1"/>
                </a:solidFill>
              </a:rPr>
              <a:t>A partir de quand est-on défini comme étant un malade psychique</a:t>
            </a:r>
            <a:r>
              <a:rPr lang="fr-FR" sz="4800" b="1" dirty="0">
                <a:solidFill>
                  <a:schemeClr val="tx1"/>
                </a:solidFill>
              </a:rPr>
              <a:t>?</a:t>
            </a:r>
            <a:r>
              <a:rPr lang="fr-FR" sz="4800" dirty="0">
                <a:solidFill>
                  <a:schemeClr val="tx1"/>
                </a:solidFill>
              </a:rPr>
              <a:t> </a:t>
            </a:r>
            <a:br>
              <a:rPr lang="fr-FR" sz="2800" dirty="0">
                <a:solidFill>
                  <a:schemeClr val="tx1"/>
                </a:solidFill>
              </a:rPr>
            </a:br>
            <a:br>
              <a:rPr lang="fr-FR" sz="2800" dirty="0"/>
            </a:br>
            <a:endParaRPr lang="fr-FR" sz="2800" dirty="0"/>
          </a:p>
        </p:txBody>
      </p:sp>
    </p:spTree>
    <p:extLst>
      <p:ext uri="{BB962C8B-B14F-4D97-AF65-F5344CB8AC3E}">
        <p14:creationId xmlns:p14="http://schemas.microsoft.com/office/powerpoint/2010/main" val="117118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6243" y="1018551"/>
            <a:ext cx="8390286" cy="5724000"/>
          </a:xfrm>
          <a:solidFill>
            <a:srgbClr val="CCFFCC"/>
          </a:solidFill>
        </p:spPr>
        <p:txBody>
          <a:bodyPr>
            <a:noAutofit/>
          </a:bodyPr>
          <a:lstStyle/>
          <a:p>
            <a:pPr algn="just"/>
            <a:r>
              <a:rPr lang="fr-FR" sz="3200" spc="-150" dirty="0">
                <a:solidFill>
                  <a:schemeClr val="tx1"/>
                </a:solidFill>
                <a:latin typeface="Calibri" panose="020F0502020204030204" pitchFamily="34" charset="0"/>
                <a:cs typeface="Calibri" panose="020F0502020204030204" pitchFamily="34" charset="0"/>
              </a:rPr>
              <a:t>A partir du moment où un </a:t>
            </a:r>
            <a:r>
              <a:rPr lang="fr-FR" sz="3200" b="1" spc="-150" dirty="0">
                <a:solidFill>
                  <a:schemeClr val="tx1"/>
                </a:solidFill>
                <a:latin typeface="Calibri" panose="020F0502020204030204" pitchFamily="34" charset="0"/>
                <a:cs typeface="Calibri" panose="020F0502020204030204" pitchFamily="34" charset="0"/>
              </a:rPr>
              <a:t>diagnostic psychiatrique</a:t>
            </a:r>
            <a:r>
              <a:rPr lang="fr-FR" sz="3200" spc="-150" dirty="0">
                <a:solidFill>
                  <a:schemeClr val="tx1"/>
                </a:solidFill>
                <a:latin typeface="Calibri" panose="020F0502020204030204" pitchFamily="34" charset="0"/>
                <a:cs typeface="Calibri" panose="020F0502020204030204" pitchFamily="34" charset="0"/>
              </a:rPr>
              <a:t> a été posé par un médecin-psychiatre. </a:t>
            </a:r>
            <a:br>
              <a:rPr lang="fr-FR" sz="2800" spc="-150" dirty="0">
                <a:solidFill>
                  <a:schemeClr val="tx1"/>
                </a:solidFill>
                <a:latin typeface="Calibri" panose="020F0502020204030204" pitchFamily="34" charset="0"/>
                <a:cs typeface="Calibri" panose="020F0502020204030204" pitchFamily="34" charset="0"/>
              </a:rPr>
            </a:br>
            <a:br>
              <a:rPr lang="fr-FR" sz="2800" spc="-150" dirty="0">
                <a:solidFill>
                  <a:schemeClr val="tx1"/>
                </a:solidFill>
                <a:latin typeface="Calibri" panose="020F0502020204030204" pitchFamily="34" charset="0"/>
                <a:cs typeface="Calibri" panose="020F0502020204030204" pitchFamily="34" charset="0"/>
              </a:rPr>
            </a:br>
            <a:r>
              <a:rPr lang="fr-FR" sz="2800" spc="-150" dirty="0">
                <a:solidFill>
                  <a:schemeClr val="tx1"/>
                </a:solidFill>
                <a:latin typeface="Calibri" panose="020F0502020204030204" pitchFamily="34" charset="0"/>
                <a:cs typeface="Calibri" panose="020F0502020204030204" pitchFamily="34" charset="0"/>
              </a:rPr>
              <a:t>Tant que la personne parvient à </a:t>
            </a:r>
            <a:r>
              <a:rPr lang="fr-FR" sz="2800" b="1" spc="-150" dirty="0">
                <a:solidFill>
                  <a:schemeClr val="tx1"/>
                </a:solidFill>
                <a:latin typeface="Calibri" panose="020F0502020204030204" pitchFamily="34" charset="0"/>
                <a:cs typeface="Calibri" panose="020F0502020204030204" pitchFamily="34" charset="0"/>
              </a:rPr>
              <a:t>s'en sortir par ses propres moyens</a:t>
            </a:r>
            <a:r>
              <a:rPr lang="fr-FR" sz="2800" spc="-150" dirty="0">
                <a:solidFill>
                  <a:schemeClr val="tx1"/>
                </a:solidFill>
                <a:latin typeface="Calibri" panose="020F0502020204030204" pitchFamily="34" charset="0"/>
                <a:cs typeface="Calibri" panose="020F0502020204030204" pitchFamily="34" charset="0"/>
              </a:rPr>
              <a:t>, </a:t>
            </a:r>
            <a:r>
              <a:rPr lang="fr-FR" sz="2800" dirty="0">
                <a:solidFill>
                  <a:schemeClr val="tx1"/>
                </a:solidFill>
                <a:latin typeface="Calibri" panose="020F0502020204030204" pitchFamily="34" charset="0"/>
                <a:cs typeface="Calibri" panose="020F0502020204030204" pitchFamily="34" charset="0"/>
              </a:rPr>
              <a:t>ce qui inclut éventuellement l'aide de son entourage mais sans passer par les services de santé psy, elle n'est pas étiquetée 'malade psychique' (les professionnels préfèreront l'expression 'malade mental').</a:t>
            </a:r>
          </a:p>
        </p:txBody>
      </p:sp>
    </p:spTree>
    <p:extLst>
      <p:ext uri="{BB962C8B-B14F-4D97-AF65-F5344CB8AC3E}">
        <p14:creationId xmlns:p14="http://schemas.microsoft.com/office/powerpoint/2010/main" val="2192392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38488FA-D632-7742-82B7-58B6B0FDE9A1}" type="slidenum">
              <a:rPr lang="fr-FR" smtClean="0"/>
              <a:pPr/>
              <a:t>49</a:t>
            </a:fld>
            <a:endParaRPr lang="fr-FR" dirty="0"/>
          </a:p>
        </p:txBody>
      </p:sp>
      <p:sp>
        <p:nvSpPr>
          <p:cNvPr id="4" name="Espace réservé du contenu 3"/>
          <p:cNvSpPr>
            <a:spLocks noGrp="1"/>
          </p:cNvSpPr>
          <p:nvPr>
            <p:ph sz="quarter" idx="10"/>
          </p:nvPr>
        </p:nvSpPr>
        <p:spPr>
          <a:xfrm>
            <a:off x="1947857" y="1186566"/>
            <a:ext cx="8370895" cy="4714874"/>
          </a:xfrm>
        </p:spPr>
        <p:txBody>
          <a:bodyPr>
            <a:noAutofit/>
          </a:bodyPr>
          <a:lstStyle/>
          <a:p>
            <a:pPr marL="0" indent="0" algn="just">
              <a:buNone/>
            </a:pPr>
            <a:r>
              <a:rPr lang="fr-FR" sz="3200" b="1" dirty="0">
                <a:latin typeface="Calibri" panose="020F0502020204030204" pitchFamily="34" charset="0"/>
                <a:cs typeface="Calibri" panose="020F0502020204030204" pitchFamily="34" charset="0"/>
              </a:rPr>
              <a:t>Les équipes de santé ont bien conscience de la connotation lourde et péjorative que la société attribue à l'étiquette psy: elles éviteront ou retarderont dans la mesure du possible la 'psychiatrisation' d'un jeune en souffrance, voire d'un moins jeune.</a:t>
            </a:r>
            <a:endParaRPr lang="fr-FR" sz="3200" dirty="0">
              <a:latin typeface="Calibri" panose="020F0502020204030204" pitchFamily="34" charset="0"/>
              <a:cs typeface="Calibri" panose="020F0502020204030204" pitchFamily="34" charset="0"/>
            </a:endParaRPr>
          </a:p>
          <a:p>
            <a:pPr marL="0" indent="0" algn="just">
              <a:buNone/>
            </a:pPr>
            <a:r>
              <a:rPr lang="fr-FR" sz="3200" b="1" dirty="0">
                <a:latin typeface="Calibri" panose="020F0502020204030204" pitchFamily="34" charset="0"/>
                <a:cs typeface="Calibri" panose="020F0502020204030204" pitchFamily="34" charset="0"/>
              </a:rPr>
              <a:t>Ce qu'on appelle la psychiatrisation de quelqu'un, c'est la mise en place pour cette personne d'un suivi par une équipe de soins en santé mentale (hospitalisation, médication, suivi ambulatoire, etc.)</a:t>
            </a:r>
          </a:p>
          <a:p>
            <a:pPr marL="0" indent="0">
              <a:buNone/>
            </a:pPr>
            <a:endParaRPr lang="fr-FR" sz="3600" dirty="0">
              <a:solidFill>
                <a:srgbClr val="000090"/>
              </a:solidFill>
              <a:latin typeface="L VAG Rounded Light"/>
              <a:cs typeface="L VAG Rounded Light"/>
            </a:endParaRPr>
          </a:p>
        </p:txBody>
      </p:sp>
    </p:spTree>
    <p:extLst>
      <p:ext uri="{BB962C8B-B14F-4D97-AF65-F5344CB8AC3E}">
        <p14:creationId xmlns:p14="http://schemas.microsoft.com/office/powerpoint/2010/main" val="286619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B3528-AC1D-45DE-B6DC-7423BABD13D0}"/>
              </a:ext>
            </a:extLst>
          </p:cNvPr>
          <p:cNvSpPr>
            <a:spLocks noGrp="1"/>
          </p:cNvSpPr>
          <p:nvPr>
            <p:ph type="title"/>
          </p:nvPr>
        </p:nvSpPr>
        <p:spPr/>
        <p:txBody>
          <a:bodyPr/>
          <a:lstStyle/>
          <a:p>
            <a:pPr algn="ctr"/>
            <a:r>
              <a:rPr lang="fr-CH" dirty="0"/>
              <a:t>Comment définissez-vous le handicap?</a:t>
            </a:r>
          </a:p>
        </p:txBody>
      </p:sp>
      <p:sp>
        <p:nvSpPr>
          <p:cNvPr id="3" name="ZoneTexte 2">
            <a:extLst>
              <a:ext uri="{FF2B5EF4-FFF2-40B4-BE49-F238E27FC236}">
                <a16:creationId xmlns:a16="http://schemas.microsoft.com/office/drawing/2014/main" id="{6523D0EB-7BBE-4B43-9932-FDC07EDBF6F2}"/>
              </a:ext>
            </a:extLst>
          </p:cNvPr>
          <p:cNvSpPr txBox="1"/>
          <p:nvPr/>
        </p:nvSpPr>
        <p:spPr>
          <a:xfrm>
            <a:off x="2538412" y="2413337"/>
            <a:ext cx="7115175" cy="3416320"/>
          </a:xfrm>
          <a:prstGeom prst="rect">
            <a:avLst/>
          </a:prstGeom>
          <a:noFill/>
        </p:spPr>
        <p:txBody>
          <a:bodyPr wrap="square" rtlCol="0">
            <a:spAutoFit/>
          </a:bodyPr>
          <a:lstStyle/>
          <a:p>
            <a:pPr marL="285750" indent="-285750">
              <a:buFont typeface="Arial" panose="020B0604020202020204" pitchFamily="34" charset="0"/>
              <a:buChar char="•"/>
            </a:pPr>
            <a:r>
              <a:rPr lang="fr-CH" dirty="0"/>
              <a:t>Ou commence et ou finit le handicap?</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a:t>A partir de quand parlons-nous d’une personne en situation de handicap?</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a:t>Moi et le handicap, où en sommes-nous avec nos propres limitations?</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a:t>Réflexion individuelle  				</a:t>
            </a:r>
          </a:p>
          <a:p>
            <a:pPr marL="285750" indent="-285750">
              <a:buFont typeface="Arial" panose="020B0604020202020204" pitchFamily="34" charset="0"/>
              <a:buChar char="•"/>
            </a:pPr>
            <a:r>
              <a:rPr lang="fr-CH" dirty="0"/>
              <a:t>Partage en groupe </a:t>
            </a:r>
          </a:p>
          <a:p>
            <a:pPr marL="285750" indent="-285750">
              <a:buFont typeface="Arial" panose="020B0604020202020204" pitchFamily="34" charset="0"/>
              <a:buChar char="•"/>
            </a:pPr>
            <a:r>
              <a:rPr lang="fr-CH" dirty="0"/>
              <a:t>Discussion générale plénière</a:t>
            </a:r>
          </a:p>
          <a:p>
            <a:pPr marL="285750" indent="-285750">
              <a:buFont typeface="Arial" panose="020B0604020202020204" pitchFamily="34" charset="0"/>
              <a:buChar char="•"/>
            </a:pPr>
            <a:endParaRPr lang="fr-CH" dirty="0"/>
          </a:p>
        </p:txBody>
      </p:sp>
    </p:spTree>
    <p:extLst>
      <p:ext uri="{BB962C8B-B14F-4D97-AF65-F5344CB8AC3E}">
        <p14:creationId xmlns:p14="http://schemas.microsoft.com/office/powerpoint/2010/main" val="1485960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6CBF6-FCB6-42C5-8422-7F9FF784ECF0}"/>
              </a:ext>
            </a:extLst>
          </p:cNvPr>
          <p:cNvSpPr>
            <a:spLocks noGrp="1"/>
          </p:cNvSpPr>
          <p:nvPr>
            <p:ph type="title"/>
          </p:nvPr>
        </p:nvSpPr>
        <p:spPr/>
        <p:txBody>
          <a:bodyPr/>
          <a:lstStyle/>
          <a:p>
            <a:pPr algn="ctr"/>
            <a:r>
              <a:rPr lang="fr-CH" b="1" dirty="0"/>
              <a:t>Soins de la maladie psychique</a:t>
            </a:r>
            <a:endParaRPr lang="fr-CH" dirty="0"/>
          </a:p>
        </p:txBody>
      </p:sp>
      <p:sp>
        <p:nvSpPr>
          <p:cNvPr id="3" name="Espace réservé du contenu 2">
            <a:extLst>
              <a:ext uri="{FF2B5EF4-FFF2-40B4-BE49-F238E27FC236}">
                <a16:creationId xmlns:a16="http://schemas.microsoft.com/office/drawing/2014/main" id="{4C7A48A2-1E13-48E9-ADB9-66C3B0E5FB05}"/>
              </a:ext>
            </a:extLst>
          </p:cNvPr>
          <p:cNvSpPr>
            <a:spLocks noGrp="1"/>
          </p:cNvSpPr>
          <p:nvPr>
            <p:ph idx="1"/>
          </p:nvPr>
        </p:nvSpPr>
        <p:spPr/>
        <p:txBody>
          <a:bodyPr/>
          <a:lstStyle/>
          <a:p>
            <a:endParaRPr lang="fr-CH" dirty="0"/>
          </a:p>
          <a:p>
            <a:r>
              <a:rPr lang="fr-CH" dirty="0"/>
              <a:t>Comment puis-je agir avec les personnes souffrant de maladie psychique ?</a:t>
            </a:r>
          </a:p>
          <a:p>
            <a:r>
              <a:rPr lang="fr-CH" dirty="0"/>
              <a:t>Les points importants ?</a:t>
            </a:r>
          </a:p>
          <a:p>
            <a:r>
              <a:rPr lang="fr-CH" dirty="0"/>
              <a:t>Prévention</a:t>
            </a:r>
          </a:p>
          <a:p>
            <a:r>
              <a:rPr lang="fr-CH" dirty="0"/>
              <a:t>Soins divers</a:t>
            </a:r>
          </a:p>
          <a:p>
            <a:r>
              <a:rPr lang="fr-CH" dirty="0"/>
              <a:t>Médication</a:t>
            </a:r>
          </a:p>
          <a:p>
            <a:r>
              <a:rPr lang="fr-CH" dirty="0"/>
              <a:t>Cadre</a:t>
            </a:r>
          </a:p>
          <a:p>
            <a:r>
              <a:rPr lang="fr-CH" dirty="0"/>
              <a:t>Psychothérapie</a:t>
            </a:r>
          </a:p>
          <a:p>
            <a:r>
              <a:rPr lang="fr-CH" dirty="0" err="1"/>
              <a:t>Acconmpagnement</a:t>
            </a:r>
            <a:endParaRPr lang="fr-CH" dirty="0"/>
          </a:p>
        </p:txBody>
      </p:sp>
    </p:spTree>
    <p:extLst>
      <p:ext uri="{BB962C8B-B14F-4D97-AF65-F5344CB8AC3E}">
        <p14:creationId xmlns:p14="http://schemas.microsoft.com/office/powerpoint/2010/main" val="1374186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B39A0-DDA2-4EC9-8660-1542A5E6708A}"/>
              </a:ext>
            </a:extLst>
          </p:cNvPr>
          <p:cNvSpPr>
            <a:spLocks noGrp="1"/>
          </p:cNvSpPr>
          <p:nvPr>
            <p:ph type="title"/>
          </p:nvPr>
        </p:nvSpPr>
        <p:spPr>
          <a:xfrm>
            <a:off x="1981200" y="533400"/>
            <a:ext cx="8229600" cy="447328"/>
          </a:xfrm>
        </p:spPr>
        <p:txBody>
          <a:bodyPr>
            <a:normAutofit fontScale="90000"/>
          </a:bodyPr>
          <a:lstStyle/>
          <a:p>
            <a:r>
              <a:rPr lang="fr-CH" dirty="0"/>
              <a:t>Charte partenariat maladie psychique</a:t>
            </a:r>
          </a:p>
        </p:txBody>
      </p:sp>
      <p:sp>
        <p:nvSpPr>
          <p:cNvPr id="3" name="Espace réservé du contenu 2">
            <a:extLst>
              <a:ext uri="{FF2B5EF4-FFF2-40B4-BE49-F238E27FC236}">
                <a16:creationId xmlns:a16="http://schemas.microsoft.com/office/drawing/2014/main" id="{CD378F33-8676-4140-A50A-96F6D8BD74F1}"/>
              </a:ext>
            </a:extLst>
          </p:cNvPr>
          <p:cNvSpPr>
            <a:spLocks noGrp="1"/>
          </p:cNvSpPr>
          <p:nvPr>
            <p:ph idx="1"/>
          </p:nvPr>
        </p:nvSpPr>
        <p:spPr>
          <a:xfrm>
            <a:off x="1981200" y="1124744"/>
            <a:ext cx="8229600" cy="5352256"/>
          </a:xfrm>
        </p:spPr>
        <p:txBody>
          <a:bodyPr>
            <a:normAutofit fontScale="70000" lnSpcReduction="20000"/>
          </a:bodyPr>
          <a:lstStyle/>
          <a:p>
            <a:r>
              <a:rPr lang="fr-CH" dirty="0"/>
              <a:t>Selon les principes généraux, les signataires s’engagent à</a:t>
            </a:r>
          </a:p>
          <a:p>
            <a:r>
              <a:rPr lang="fr-CH" dirty="0"/>
              <a:t> 1. considérer les proches comme des partenaires équivalents. Les partenaires de cette alliance sont tous incontournables et indispensables dans le processus d’accompagnement de la personne en souffrance. Le principe de réciprocité́ implique des échanges qui permettent à chacun de donner et de recevoir dans le respect mutuel. </a:t>
            </a:r>
          </a:p>
          <a:p>
            <a:r>
              <a:rPr lang="fr-CH" dirty="0"/>
              <a:t>2. prendre en compte les compétences des proches acquises par leur vécu. Cela au même titre que celles des patients et celles des professionnels. </a:t>
            </a:r>
          </a:p>
          <a:p>
            <a:r>
              <a:rPr lang="fr-CH" dirty="0"/>
              <a:t>3. prendre en compte tous les aspects des difficultés vécues par les proches. C’est avec eux qu’une réponse adaptée à leurs besoins </a:t>
            </a:r>
            <a:r>
              <a:rPr lang="fr-CH" dirty="0" err="1"/>
              <a:t>spécifiques</a:t>
            </a:r>
            <a:r>
              <a:rPr lang="fr-CH" dirty="0"/>
              <a:t> doit être trouvée. </a:t>
            </a:r>
          </a:p>
          <a:p>
            <a:r>
              <a:rPr lang="fr-CH" dirty="0"/>
              <a:t>4. former une alliance avec la personne en souffrance psychique autour de son projet de vie. On mettra en commun les compétences de tous pour aller vers une plus grande efficacité́ et une réelle intégration sociale. </a:t>
            </a:r>
          </a:p>
          <a:p>
            <a:r>
              <a:rPr lang="fr-CH" dirty="0"/>
              <a:t>5. promouvoir la cohésion de la famille confrontée à la souffrance psychique d’un de ses membres. Souvent menacé, le maintien de l’</a:t>
            </a:r>
            <a:r>
              <a:rPr lang="fr-CH" dirty="0" err="1"/>
              <a:t>intégrite</a:t>
            </a:r>
            <a:r>
              <a:rPr lang="fr-CH" dirty="0"/>
              <a:t>́ et de l’</a:t>
            </a:r>
            <a:r>
              <a:rPr lang="fr-CH" dirty="0" err="1"/>
              <a:t>équilibre</a:t>
            </a:r>
            <a:r>
              <a:rPr lang="fr-CH" dirty="0"/>
              <a:t> familial doit focaliser toutes les attentions. Les partenaires s’efforceront de prendre en compte les besoins de chaque membre de la famille et, en particulier, ceux des enfants. Les sources d’</a:t>
            </a:r>
            <a:r>
              <a:rPr lang="fr-CH" dirty="0" err="1"/>
              <a:t>interférences</a:t>
            </a:r>
            <a:r>
              <a:rPr lang="fr-CH" dirty="0"/>
              <a:t> (émotions douloureuses, doutes, etc.) empêchant un fonctionnement serein doivent être discutées et prises en compte dans un climat de confiance et d’entraide mutuelle. Equivalence de tous les partenaires Compétences des proches Besoins des proches Alliance autour d’un projet de vie Esprit de famille </a:t>
            </a:r>
          </a:p>
        </p:txBody>
      </p:sp>
    </p:spTree>
    <p:extLst>
      <p:ext uri="{BB962C8B-B14F-4D97-AF65-F5344CB8AC3E}">
        <p14:creationId xmlns:p14="http://schemas.microsoft.com/office/powerpoint/2010/main" val="2147922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01C6F-0C29-4295-AF4F-A6875C338053}"/>
              </a:ext>
            </a:extLst>
          </p:cNvPr>
          <p:cNvSpPr>
            <a:spLocks noGrp="1"/>
          </p:cNvSpPr>
          <p:nvPr>
            <p:ph type="title"/>
          </p:nvPr>
        </p:nvSpPr>
        <p:spPr>
          <a:xfrm>
            <a:off x="1981200" y="533400"/>
            <a:ext cx="8229600" cy="591344"/>
          </a:xfrm>
        </p:spPr>
        <p:txBody>
          <a:bodyPr>
            <a:normAutofit fontScale="90000"/>
          </a:bodyPr>
          <a:lstStyle/>
          <a:p>
            <a:pPr algn="ctr"/>
            <a:r>
              <a:rPr lang="fr-CH" dirty="0"/>
              <a:t>Charte partenariat maladie psychique</a:t>
            </a:r>
          </a:p>
        </p:txBody>
      </p:sp>
      <p:sp>
        <p:nvSpPr>
          <p:cNvPr id="3" name="Espace réservé du contenu 2">
            <a:extLst>
              <a:ext uri="{FF2B5EF4-FFF2-40B4-BE49-F238E27FC236}">
                <a16:creationId xmlns:a16="http://schemas.microsoft.com/office/drawing/2014/main" id="{98EBFFBB-D7ED-4BA4-8DE5-5E5C71EF5E3D}"/>
              </a:ext>
            </a:extLst>
          </p:cNvPr>
          <p:cNvSpPr>
            <a:spLocks noGrp="1"/>
          </p:cNvSpPr>
          <p:nvPr>
            <p:ph idx="1"/>
          </p:nvPr>
        </p:nvSpPr>
        <p:spPr>
          <a:xfrm>
            <a:off x="1981200" y="1340768"/>
            <a:ext cx="8229600" cy="5400600"/>
          </a:xfrm>
        </p:spPr>
        <p:txBody>
          <a:bodyPr>
            <a:normAutofit fontScale="70000" lnSpcReduction="20000"/>
          </a:bodyPr>
          <a:lstStyle/>
          <a:p>
            <a:r>
              <a:rPr lang="fr-CH" dirty="0"/>
              <a:t>6. promouvoir l’autonomie des différents partenaires engagés autour d’un projet collectif de santé mentale. Et, en particulier, celle des proches. </a:t>
            </a:r>
          </a:p>
          <a:p>
            <a:r>
              <a:rPr lang="fr-CH" dirty="0"/>
              <a:t>7. prendre les mesures nécessaires de sécurité tant pour le patient que pour son entourage. Cela tout particulièrement dans une situation d’urgence psychique ou dans un contexte de sortie d’hôpital. </a:t>
            </a:r>
          </a:p>
          <a:p>
            <a:r>
              <a:rPr lang="fr-CH" dirty="0"/>
              <a:t>8. promouvoir une application réfléchie et proportionnée des règles légales en matière de psychiatrie. Cela qu’il s’agisse du droit des patients et des proches (directives anticipées, secret médical, etc.) ou des mesures de contrainte (placement à fin d’assistance, traitement forcé, hospitalisation non volontaire, etc.).</a:t>
            </a:r>
          </a:p>
          <a:p>
            <a:r>
              <a:rPr lang="fr-CH" dirty="0"/>
              <a:t> 9. promouvoir un changement dans les conditions de vie des patients psychiques en milieu carcéral. Lorsqu’elle n’est pas équipée en conséquence, la prison est un lieu contre-indiqué pour le traitement des patients psychiques. Les proches, au </a:t>
            </a:r>
            <a:r>
              <a:rPr lang="fr-CH" dirty="0" err="1"/>
              <a:t>même</a:t>
            </a:r>
            <a:r>
              <a:rPr lang="fr-CH" dirty="0"/>
              <a:t> titre que tous les autres partenaires du réseau, doivent pouvoir collaborer et soutenir une dynamique de rétablissement qui respecte les choix du patient détenu, notamment en matière de traitement. Les proches, au même titre que les autres partenaires, s’efforceront d’assurer à la personne incarcérée la pérennité́ d’un lien social apte à la maintenir dans un projet de vie. </a:t>
            </a:r>
          </a:p>
          <a:p>
            <a:r>
              <a:rPr lang="fr-CH" dirty="0"/>
              <a:t>10. promouvoir une psychiatrie toujours plus humaine. Les signataires favorisent l’organisation et le fonctionnement de structures collectives qui respectent les principes et les valeurs énoncés dans cette charte. Dans ce domaine, les proches, souvent pionniers, apportent des idées, des initiatives et des expériences profitables à tous. Souveraineté Sécurité Psychiatrie et justice Proches et prison Santé et citoyenneté</a:t>
            </a:r>
          </a:p>
          <a:p>
            <a:endParaRPr lang="fr-CH" dirty="0"/>
          </a:p>
        </p:txBody>
      </p:sp>
    </p:spTree>
    <p:extLst>
      <p:ext uri="{BB962C8B-B14F-4D97-AF65-F5344CB8AC3E}">
        <p14:creationId xmlns:p14="http://schemas.microsoft.com/office/powerpoint/2010/main" val="195148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re 1"/>
          <p:cNvSpPr>
            <a:spLocks noGrp="1"/>
          </p:cNvSpPr>
          <p:nvPr>
            <p:ph type="title"/>
          </p:nvPr>
        </p:nvSpPr>
        <p:spPr bwMode="auto">
          <a:xfrm>
            <a:off x="1806242" y="1198798"/>
            <a:ext cx="8404558" cy="577607"/>
          </a:xfrm>
          <a:solidFill>
            <a:srgbClr val="66CCFF"/>
          </a:solidFill>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p>
            <a:r>
              <a:rPr lang="fr-FR" sz="2800" dirty="0">
                <a:solidFill>
                  <a:schemeClr val="tx1"/>
                </a:solidFill>
                <a:latin typeface="L VAG Rounded Light"/>
                <a:ea typeface="Avant Garde" charset="0"/>
                <a:cs typeface="L VAG Rounded Light"/>
              </a:rPr>
              <a:t>Stigmate et société</a:t>
            </a:r>
          </a:p>
        </p:txBody>
      </p:sp>
      <p:sp>
        <p:nvSpPr>
          <p:cNvPr id="193538" name="Espace réservé du contenu 2"/>
          <p:cNvSpPr>
            <a:spLocks noGrp="1"/>
          </p:cNvSpPr>
          <p:nvPr>
            <p:ph idx="4294967295"/>
          </p:nvPr>
        </p:nvSpPr>
        <p:spPr bwMode="auto">
          <a:xfrm>
            <a:off x="1806243" y="1928944"/>
            <a:ext cx="8404557" cy="4427406"/>
          </a:xfrm>
          <a:solidFill>
            <a:srgbClr val="E6E6E6"/>
          </a:solidFill>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p>
            <a:pPr>
              <a:buFont typeface="Arial"/>
              <a:buChar char="•"/>
            </a:pPr>
            <a:r>
              <a:rPr lang="fr-FR" sz="3600" dirty="0"/>
              <a:t>Tout statut minoritaire, c’est-à-dire </a:t>
            </a:r>
            <a:r>
              <a:rPr lang="fr-FR" sz="3600" b="1" dirty="0"/>
              <a:t>tout écart par rapport à la norme</a:t>
            </a:r>
            <a:r>
              <a:rPr lang="fr-FR" sz="3600" dirty="0"/>
              <a:t>, peut conduire à une stigmatisation : c’est le cas de la race, de l’origine ethnique, de la religion, de l’orientation sexuelle, du chômage, mais aussi de la maladie et du handicap.</a:t>
            </a:r>
          </a:p>
        </p:txBody>
      </p:sp>
      <p:sp>
        <p:nvSpPr>
          <p:cNvPr id="193541" name="Espace réservé du numéro de diapositive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A6C56A-7594-9B4E-9C90-C803F334145F}" type="slidenum">
              <a:rPr lang="fr-CH" sz="1400"/>
              <a:pPr eaLnBrk="1" hangingPunct="1"/>
              <a:t>6</a:t>
            </a:fld>
            <a:endParaRPr lang="fr-CH" sz="1400"/>
          </a:p>
        </p:txBody>
      </p:sp>
    </p:spTree>
    <p:extLst>
      <p:ext uri="{BB962C8B-B14F-4D97-AF65-F5344CB8AC3E}">
        <p14:creationId xmlns:p14="http://schemas.microsoft.com/office/powerpoint/2010/main" val="134507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93538">
                                            <p:bg/>
                                          </p:spTgt>
                                        </p:tgtEl>
                                        <p:attrNameLst>
                                          <p:attrName>style.visibility</p:attrName>
                                        </p:attrNameLst>
                                      </p:cBhvr>
                                      <p:to>
                                        <p:strVal val="visible"/>
                                      </p:to>
                                    </p:set>
                                    <p:anim calcmode="lin" valueType="num">
                                      <p:cBhvr>
                                        <p:cTn id="7" dur="1000" decel="50000" fill="hold">
                                          <p:stCondLst>
                                            <p:cond delay="0"/>
                                          </p:stCondLst>
                                        </p:cTn>
                                        <p:tgtEl>
                                          <p:spTgt spid="193538">
                                            <p:bg/>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93538">
                                            <p:bg/>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93538">
                                            <p:bg/>
                                          </p:spTgt>
                                        </p:tgtEl>
                                        <p:attrNameLst>
                                          <p:attrName>ppt_w</p:attrName>
                                        </p:attrNameLst>
                                      </p:cBhvr>
                                      <p:tavLst>
                                        <p:tav tm="0">
                                          <p:val>
                                            <p:strVal val="#ppt_w*.05"/>
                                          </p:val>
                                        </p:tav>
                                        <p:tav tm="100000">
                                          <p:val>
                                            <p:strVal val="#ppt_w"/>
                                          </p:val>
                                        </p:tav>
                                      </p:tavLst>
                                    </p:anim>
                                    <p:anim calcmode="lin" valueType="num">
                                      <p:cBhvr>
                                        <p:cTn id="10" dur="2000" fill="hold"/>
                                        <p:tgtEl>
                                          <p:spTgt spid="193538">
                                            <p:bg/>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93538">
                                            <p:bg/>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93538">
                                            <p:bg/>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93538">
                                            <p:bg/>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93538">
                                            <p:bg/>
                                          </p:spTgt>
                                        </p:tgtEl>
                                      </p:cBhvr>
                                    </p:animEffect>
                                  </p:childTnLst>
                                </p:cTn>
                              </p:par>
                            </p:childTnLst>
                          </p:cTn>
                        </p:par>
                        <p:par>
                          <p:cTn id="15" fill="hold">
                            <p:stCondLst>
                              <p:cond delay="2000"/>
                            </p:stCondLst>
                            <p:childTnLst>
                              <p:par>
                                <p:cTn id="16" presetID="25" presetClass="entr" presetSubtype="0" fill="hold" grpId="0" nodeType="afterEffect">
                                  <p:stCondLst>
                                    <p:cond delay="0"/>
                                  </p:stCondLst>
                                  <p:childTnLst>
                                    <p:set>
                                      <p:cBhvr>
                                        <p:cTn id="17" dur="1" fill="hold">
                                          <p:stCondLst>
                                            <p:cond delay="0"/>
                                          </p:stCondLst>
                                        </p:cTn>
                                        <p:tgtEl>
                                          <p:spTgt spid="193538">
                                            <p:txEl>
                                              <p:pRg st="0" end="0"/>
                                            </p:txEl>
                                          </p:spTgt>
                                        </p:tgtEl>
                                        <p:attrNameLst>
                                          <p:attrName>style.visibility</p:attrName>
                                        </p:attrNameLst>
                                      </p:cBhvr>
                                      <p:to>
                                        <p:strVal val="visible"/>
                                      </p:to>
                                    </p:set>
                                    <p:anim calcmode="lin" valueType="num">
                                      <p:cBhvr>
                                        <p:cTn id="18" dur="1000" decel="50000" fill="hold">
                                          <p:stCondLst>
                                            <p:cond delay="0"/>
                                          </p:stCondLst>
                                        </p:cTn>
                                        <p:tgtEl>
                                          <p:spTgt spid="193538">
                                            <p:txEl>
                                              <p:pRg st="0" end="0"/>
                                            </p:txEl>
                                          </p:spTgt>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193538">
                                            <p:txEl>
                                              <p:pRg st="0" end="0"/>
                                            </p:txEl>
                                          </p:spTgt>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193538">
                                            <p:txEl>
                                              <p:pRg st="0" end="0"/>
                                            </p:txEl>
                                          </p:spTgt>
                                        </p:tgtEl>
                                        <p:attrNameLst>
                                          <p:attrName>ppt_w</p:attrName>
                                        </p:attrNameLst>
                                      </p:cBhvr>
                                      <p:tavLst>
                                        <p:tav tm="0">
                                          <p:val>
                                            <p:strVal val="#ppt_w*.05"/>
                                          </p:val>
                                        </p:tav>
                                        <p:tav tm="100000">
                                          <p:val>
                                            <p:strVal val="#ppt_w"/>
                                          </p:val>
                                        </p:tav>
                                      </p:tavLst>
                                    </p:anim>
                                    <p:anim calcmode="lin" valueType="num">
                                      <p:cBhvr>
                                        <p:cTn id="21" dur="2000" fill="hold"/>
                                        <p:tgtEl>
                                          <p:spTgt spid="193538">
                                            <p:txEl>
                                              <p:pRg st="0" end="0"/>
                                            </p:txEl>
                                          </p:spTgt>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193538">
                                            <p:txEl>
                                              <p:pRg st="0" end="0"/>
                                            </p:txEl>
                                          </p:spTgt>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193538">
                                            <p:txEl>
                                              <p:pRg st="0" end="0"/>
                                            </p:txEl>
                                          </p:spTgt>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193538">
                                            <p:txEl>
                                              <p:pRg st="0" end="0"/>
                                            </p:txEl>
                                          </p:spTgt>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1935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1703512" y="1879489"/>
            <a:ext cx="8856984" cy="4978511"/>
          </a:xfrm>
          <a:prstGeom prst="rect">
            <a:avLst/>
          </a:prstGeom>
          <a:effectLst/>
        </p:spPr>
        <p:style>
          <a:lnRef idx="1">
            <a:schemeClr val="accent5"/>
          </a:lnRef>
          <a:fillRef idx="2">
            <a:schemeClr val="accent5"/>
          </a:fillRef>
          <a:effectRef idx="1">
            <a:schemeClr val="accent5"/>
          </a:effectRef>
          <a:fontRef idx="minor">
            <a:schemeClr val="dk1"/>
          </a:fontRef>
        </p:style>
        <p:txBody>
          <a:bodyPr>
            <a:noAutofit/>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L VAG Rounded Light"/>
                <a:ea typeface="+mn-ea"/>
                <a:cs typeface="L VAG Rounded Light"/>
              </a:defRPr>
            </a:lvl1pPr>
            <a:lvl2pPr marL="742950" indent="-285750" algn="l" defTabSz="457200" rtl="0" eaLnBrk="1" latinLnBrk="0" hangingPunct="1">
              <a:spcBef>
                <a:spcPct val="20000"/>
              </a:spcBef>
              <a:buClr>
                <a:srgbClr val="FF6600"/>
              </a:buClr>
              <a:buFont typeface="Arial"/>
              <a:buChar char="–"/>
              <a:defRPr sz="2800" kern="1200">
                <a:solidFill>
                  <a:schemeClr val="tx1"/>
                </a:solidFill>
                <a:latin typeface="L VAG Rounded Light"/>
                <a:ea typeface="+mn-ea"/>
                <a:cs typeface="L VAG Rounded Light"/>
              </a:defRPr>
            </a:lvl2pPr>
            <a:lvl3pPr marL="1143000" indent="-228600" algn="l" defTabSz="457200" rtl="0" eaLnBrk="1" latinLnBrk="0" hangingPunct="1">
              <a:spcBef>
                <a:spcPct val="20000"/>
              </a:spcBef>
              <a:buClr>
                <a:srgbClr val="FF6600"/>
              </a:buClr>
              <a:buFont typeface="Arial"/>
              <a:buChar char="•"/>
              <a:defRPr sz="2400" kern="1200">
                <a:solidFill>
                  <a:schemeClr val="tx1"/>
                </a:solidFill>
                <a:latin typeface="L VAG Rounded Light"/>
                <a:ea typeface="+mn-ea"/>
                <a:cs typeface="L VAG Rounded Light"/>
              </a:defRPr>
            </a:lvl3pPr>
            <a:lvl4pPr marL="1600200" indent="-228600" algn="l" defTabSz="457200" rtl="0" eaLnBrk="1" latinLnBrk="0" hangingPunct="1">
              <a:spcBef>
                <a:spcPct val="20000"/>
              </a:spcBef>
              <a:buClr>
                <a:srgbClr val="FF6600"/>
              </a:buClr>
              <a:buFont typeface="Arial"/>
              <a:buChar char="–"/>
              <a:defRPr sz="2000" kern="1200">
                <a:solidFill>
                  <a:schemeClr val="tx1"/>
                </a:solidFill>
                <a:latin typeface="L VAG Rounded Light"/>
                <a:ea typeface="+mn-ea"/>
                <a:cs typeface="L VAG Rounded Light"/>
              </a:defRPr>
            </a:lvl4pPr>
            <a:lvl5pPr marL="2057400" indent="-228600" algn="l" defTabSz="457200" rtl="0" eaLnBrk="1" latinLnBrk="0" hangingPunct="1">
              <a:spcBef>
                <a:spcPct val="20000"/>
              </a:spcBef>
              <a:buClr>
                <a:srgbClr val="FF6600"/>
              </a:buClr>
              <a:buFont typeface="Arial"/>
              <a:buChar char="»"/>
              <a:defRPr sz="2000" kern="1200">
                <a:solidFill>
                  <a:schemeClr val="tx1"/>
                </a:solidFill>
                <a:latin typeface="L VAG Rounded Light"/>
                <a:ea typeface="+mn-ea"/>
                <a:cs typeface="L VAG Rounde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fr-CH" sz="4000" b="1" spc="-150" dirty="0">
              <a:solidFill>
                <a:srgbClr val="292934"/>
              </a:solidFill>
              <a:latin typeface="Chalkboard SE Regular"/>
              <a:ea typeface="ＭＳ Ｐゴシック" charset="0"/>
              <a:cs typeface="Chalkboard SE Regular"/>
            </a:endParaRPr>
          </a:p>
          <a:p>
            <a:pPr>
              <a:lnSpc>
                <a:spcPct val="90000"/>
              </a:lnSpc>
            </a:pPr>
            <a:r>
              <a:rPr lang="fr-CH" sz="4000" b="1" spc="-150" dirty="0">
                <a:solidFill>
                  <a:srgbClr val="292934"/>
                </a:solidFill>
                <a:latin typeface="Chalkboard SE Regular"/>
                <a:ea typeface="ＭＳ Ｐゴシック" charset="0"/>
                <a:cs typeface="Chalkboard SE Regular"/>
              </a:rPr>
              <a:t>bio:</a:t>
            </a:r>
            <a:r>
              <a:rPr lang="fr-CH" spc="-150" dirty="0">
                <a:solidFill>
                  <a:srgbClr val="292934"/>
                </a:solidFill>
                <a:latin typeface="Chalkboard SE Regular"/>
                <a:ea typeface="ＭＳ Ｐゴシック" charset="0"/>
                <a:cs typeface="Chalkboard SE Regular"/>
              </a:rPr>
              <a:t> la dimension corporelle, l’état physique, la capacités et/ou incapacités motrices globales et fines</a:t>
            </a:r>
          </a:p>
          <a:p>
            <a:pPr>
              <a:lnSpc>
                <a:spcPct val="90000"/>
              </a:lnSpc>
            </a:pPr>
            <a:r>
              <a:rPr lang="fr-CH" spc="-150" dirty="0">
                <a:solidFill>
                  <a:srgbClr val="292934"/>
                </a:solidFill>
                <a:latin typeface="Chalkboard SE Regular"/>
                <a:ea typeface="ＭＳ Ｐゴシック" charset="0"/>
                <a:cs typeface="Chalkboard SE Regular"/>
              </a:rPr>
              <a:t>Pathologie, syndrome</a:t>
            </a:r>
          </a:p>
          <a:p>
            <a:pPr>
              <a:lnSpc>
                <a:spcPct val="90000"/>
              </a:lnSpc>
            </a:pPr>
            <a:r>
              <a:rPr lang="fr-CH" spc="-150" dirty="0">
                <a:solidFill>
                  <a:srgbClr val="292934"/>
                </a:solidFill>
                <a:latin typeface="Chalkboard SE Regular"/>
                <a:ea typeface="ＭＳ Ｐゴシック" charset="0"/>
                <a:cs typeface="Chalkboard SE Regular"/>
              </a:rPr>
              <a:t>Perception et perte des sens. Besoins physiologiques (manger, éliminer)</a:t>
            </a:r>
          </a:p>
          <a:p>
            <a:pPr>
              <a:lnSpc>
                <a:spcPct val="90000"/>
              </a:lnSpc>
            </a:pPr>
            <a:r>
              <a:rPr lang="fr-CH" spc="-150" dirty="0">
                <a:solidFill>
                  <a:srgbClr val="292934"/>
                </a:solidFill>
                <a:latin typeface="Chalkboard SE Regular"/>
                <a:ea typeface="ＭＳ Ｐゴシック" charset="0"/>
                <a:cs typeface="Chalkboard SE Regular"/>
              </a:rPr>
              <a:t>uriner, maintenir sa température…)</a:t>
            </a:r>
          </a:p>
          <a:p>
            <a:pPr>
              <a:lnSpc>
                <a:spcPct val="90000"/>
              </a:lnSpc>
            </a:pPr>
            <a:endParaRPr lang="fr-CH" spc="-150" dirty="0">
              <a:solidFill>
                <a:srgbClr val="292934"/>
              </a:solidFill>
              <a:latin typeface="Chalkboard SE Regular"/>
              <a:ea typeface="ＭＳ Ｐゴシック" charset="0"/>
              <a:cs typeface="Chalkboard SE Regular"/>
            </a:endParaRPr>
          </a:p>
        </p:txBody>
      </p:sp>
      <p:sp>
        <p:nvSpPr>
          <p:cNvPr id="5" name="Rectangle 5"/>
          <p:cNvSpPr>
            <a:spLocks noGrp="1" noChangeArrowheads="1"/>
          </p:cNvSpPr>
          <p:nvPr>
            <p:ph type="title"/>
          </p:nvPr>
        </p:nvSpPr>
        <p:spPr>
          <a:xfrm>
            <a:off x="1981200" y="764706"/>
            <a:ext cx="8229600" cy="936103"/>
          </a:xfrm>
        </p:spPr>
        <p:txBody>
          <a:bodyPr>
            <a:normAutofit/>
          </a:bodyPr>
          <a:lstStyle/>
          <a:p>
            <a:pPr algn="ctr" eaLnBrk="1" hangingPunct="1"/>
            <a:r>
              <a:rPr lang="fr-CH" sz="3200" b="1" dirty="0">
                <a:solidFill>
                  <a:srgbClr val="0000FF"/>
                </a:solidFill>
                <a:latin typeface="Arial Rounded MT Bold"/>
                <a:ea typeface="ＭＳ Ｐゴシック" charset="0"/>
                <a:cs typeface="Arial Rounded MT Bold"/>
              </a:rPr>
              <a:t>Le modèle bio- psycho-social</a:t>
            </a:r>
          </a:p>
        </p:txBody>
      </p:sp>
    </p:spTree>
    <p:extLst>
      <p:ext uri="{BB962C8B-B14F-4D97-AF65-F5344CB8AC3E}">
        <p14:creationId xmlns:p14="http://schemas.microsoft.com/office/powerpoint/2010/main" val="120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linds(horizont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linds(horizont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linds(horizont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linds(horizontal)">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1667508" y="1850912"/>
            <a:ext cx="8856984" cy="4852988"/>
          </a:xfrm>
          <a:prstGeom prst="rect">
            <a:avLst/>
          </a:prstGeom>
          <a:effectLst/>
        </p:spPr>
        <p:style>
          <a:lnRef idx="1">
            <a:schemeClr val="accent5"/>
          </a:lnRef>
          <a:fillRef idx="2">
            <a:schemeClr val="accent5"/>
          </a:fillRef>
          <a:effectRef idx="1">
            <a:schemeClr val="accent5"/>
          </a:effectRef>
          <a:fontRef idx="minor">
            <a:schemeClr val="dk1"/>
          </a:fontRef>
        </p:style>
        <p:txBody>
          <a:bodyPr>
            <a:noAutofit/>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L VAG Rounded Light"/>
                <a:ea typeface="+mn-ea"/>
                <a:cs typeface="L VAG Rounded Light"/>
              </a:defRPr>
            </a:lvl1pPr>
            <a:lvl2pPr marL="742950" indent="-285750" algn="l" defTabSz="457200" rtl="0" eaLnBrk="1" latinLnBrk="0" hangingPunct="1">
              <a:spcBef>
                <a:spcPct val="20000"/>
              </a:spcBef>
              <a:buClr>
                <a:srgbClr val="FF6600"/>
              </a:buClr>
              <a:buFont typeface="Arial"/>
              <a:buChar char="–"/>
              <a:defRPr sz="2800" kern="1200">
                <a:solidFill>
                  <a:schemeClr val="tx1"/>
                </a:solidFill>
                <a:latin typeface="L VAG Rounded Light"/>
                <a:ea typeface="+mn-ea"/>
                <a:cs typeface="L VAG Rounded Light"/>
              </a:defRPr>
            </a:lvl2pPr>
            <a:lvl3pPr marL="1143000" indent="-228600" algn="l" defTabSz="457200" rtl="0" eaLnBrk="1" latinLnBrk="0" hangingPunct="1">
              <a:spcBef>
                <a:spcPct val="20000"/>
              </a:spcBef>
              <a:buClr>
                <a:srgbClr val="FF6600"/>
              </a:buClr>
              <a:buFont typeface="Arial"/>
              <a:buChar char="•"/>
              <a:defRPr sz="2400" kern="1200">
                <a:solidFill>
                  <a:schemeClr val="tx1"/>
                </a:solidFill>
                <a:latin typeface="L VAG Rounded Light"/>
                <a:ea typeface="+mn-ea"/>
                <a:cs typeface="L VAG Rounded Light"/>
              </a:defRPr>
            </a:lvl3pPr>
            <a:lvl4pPr marL="1600200" indent="-228600" algn="l" defTabSz="457200" rtl="0" eaLnBrk="1" latinLnBrk="0" hangingPunct="1">
              <a:spcBef>
                <a:spcPct val="20000"/>
              </a:spcBef>
              <a:buClr>
                <a:srgbClr val="FF6600"/>
              </a:buClr>
              <a:buFont typeface="Arial"/>
              <a:buChar char="–"/>
              <a:defRPr sz="2000" kern="1200">
                <a:solidFill>
                  <a:schemeClr val="tx1"/>
                </a:solidFill>
                <a:latin typeface="L VAG Rounded Light"/>
                <a:ea typeface="+mn-ea"/>
                <a:cs typeface="L VAG Rounded Light"/>
              </a:defRPr>
            </a:lvl4pPr>
            <a:lvl5pPr marL="2057400" indent="-228600" algn="l" defTabSz="457200" rtl="0" eaLnBrk="1" latinLnBrk="0" hangingPunct="1">
              <a:spcBef>
                <a:spcPct val="20000"/>
              </a:spcBef>
              <a:buClr>
                <a:srgbClr val="FF6600"/>
              </a:buClr>
              <a:buFont typeface="Arial"/>
              <a:buChar char="»"/>
              <a:defRPr sz="2000" kern="1200">
                <a:solidFill>
                  <a:schemeClr val="tx1"/>
                </a:solidFill>
                <a:latin typeface="L VAG Rounded Light"/>
                <a:ea typeface="+mn-ea"/>
                <a:cs typeface="L VAG Rounde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fr-CH" spc="-150" dirty="0">
              <a:solidFill>
                <a:srgbClr val="292934"/>
              </a:solidFill>
              <a:latin typeface="Chalkboard SE Regular"/>
              <a:ea typeface="ＭＳ Ｐゴシック" charset="0"/>
              <a:cs typeface="Chalkboard SE Regular"/>
            </a:endParaRPr>
          </a:p>
        </p:txBody>
      </p:sp>
      <p:sp>
        <p:nvSpPr>
          <p:cNvPr id="5" name="Rectangle 5"/>
          <p:cNvSpPr>
            <a:spLocks noGrp="1" noChangeArrowheads="1"/>
          </p:cNvSpPr>
          <p:nvPr>
            <p:ph type="title"/>
          </p:nvPr>
        </p:nvSpPr>
        <p:spPr>
          <a:xfrm>
            <a:off x="1891396" y="1238817"/>
            <a:ext cx="8229600" cy="640673"/>
          </a:xfrm>
        </p:spPr>
        <p:txBody>
          <a:bodyPr>
            <a:normAutofit/>
          </a:bodyPr>
          <a:lstStyle/>
          <a:p>
            <a:pPr algn="ctr" eaLnBrk="1" hangingPunct="1"/>
            <a:r>
              <a:rPr lang="fr-CH" sz="3200" b="1" dirty="0">
                <a:solidFill>
                  <a:srgbClr val="0000FF"/>
                </a:solidFill>
                <a:latin typeface="Arial Rounded MT Bold"/>
                <a:ea typeface="ＭＳ Ｐゴシック" charset="0"/>
                <a:cs typeface="Arial Rounded MT Bold"/>
              </a:rPr>
              <a:t>Le modèle bio- psycho-social</a:t>
            </a:r>
          </a:p>
        </p:txBody>
      </p:sp>
      <p:pic>
        <p:nvPicPr>
          <p:cNvPr id="6" name="Image 5">
            <a:extLst>
              <a:ext uri="{FF2B5EF4-FFF2-40B4-BE49-F238E27FC236}">
                <a16:creationId xmlns:a16="http://schemas.microsoft.com/office/drawing/2014/main" id="{EF6126C5-A864-459A-B5F9-C6369570A247}"/>
              </a:ext>
            </a:extLst>
          </p:cNvPr>
          <p:cNvPicPr>
            <a:picLocks noChangeAspect="1"/>
          </p:cNvPicPr>
          <p:nvPr/>
        </p:nvPicPr>
        <p:blipFill>
          <a:blip r:embed="rId2"/>
          <a:stretch>
            <a:fillRect/>
          </a:stretch>
        </p:blipFill>
        <p:spPr>
          <a:xfrm>
            <a:off x="1563231" y="2048137"/>
            <a:ext cx="9065538" cy="2761727"/>
          </a:xfrm>
          <a:prstGeom prst="rect">
            <a:avLst/>
          </a:prstGeom>
        </p:spPr>
      </p:pic>
    </p:spTree>
    <p:extLst>
      <p:ext uri="{BB962C8B-B14F-4D97-AF65-F5344CB8AC3E}">
        <p14:creationId xmlns:p14="http://schemas.microsoft.com/office/powerpoint/2010/main" val="21985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nodePh="1">
                                  <p:stCondLst>
                                    <p:cond delay="0"/>
                                  </p:stCondLst>
                                  <p:endCondLst>
                                    <p:cond evt="begin" delay="0">
                                      <p:tn val="12"/>
                                    </p:cond>
                                  </p:end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linds(horizont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1703512" y="1988841"/>
            <a:ext cx="8568952" cy="4167145"/>
          </a:xfrm>
          <a:prstGeom prst="rect">
            <a:avLst/>
          </a:prstGeom>
          <a:effectLst/>
        </p:spPr>
        <p:style>
          <a:lnRef idx="1">
            <a:schemeClr val="accent5"/>
          </a:lnRef>
          <a:fillRef idx="2">
            <a:schemeClr val="accent5"/>
          </a:fillRef>
          <a:effectRef idx="1">
            <a:schemeClr val="accent5"/>
          </a:effectRef>
          <a:fontRef idx="minor">
            <a:schemeClr val="dk1"/>
          </a:fontRef>
        </p:style>
        <p:txBody>
          <a:bodyPr>
            <a:noAutofit/>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L VAG Rounded Light"/>
                <a:ea typeface="+mn-ea"/>
                <a:cs typeface="L VAG Rounded Light"/>
              </a:defRPr>
            </a:lvl1pPr>
            <a:lvl2pPr marL="742950" indent="-285750" algn="l" defTabSz="457200" rtl="0" eaLnBrk="1" latinLnBrk="0" hangingPunct="1">
              <a:spcBef>
                <a:spcPct val="20000"/>
              </a:spcBef>
              <a:buClr>
                <a:srgbClr val="FF6600"/>
              </a:buClr>
              <a:buFont typeface="Arial"/>
              <a:buChar char="–"/>
              <a:defRPr sz="2800" kern="1200">
                <a:solidFill>
                  <a:schemeClr val="tx1"/>
                </a:solidFill>
                <a:latin typeface="L VAG Rounded Light"/>
                <a:ea typeface="+mn-ea"/>
                <a:cs typeface="L VAG Rounded Light"/>
              </a:defRPr>
            </a:lvl2pPr>
            <a:lvl3pPr marL="1143000" indent="-228600" algn="l" defTabSz="457200" rtl="0" eaLnBrk="1" latinLnBrk="0" hangingPunct="1">
              <a:spcBef>
                <a:spcPct val="20000"/>
              </a:spcBef>
              <a:buClr>
                <a:srgbClr val="FF6600"/>
              </a:buClr>
              <a:buFont typeface="Arial"/>
              <a:buChar char="•"/>
              <a:defRPr sz="2400" kern="1200">
                <a:solidFill>
                  <a:schemeClr val="tx1"/>
                </a:solidFill>
                <a:latin typeface="L VAG Rounded Light"/>
                <a:ea typeface="+mn-ea"/>
                <a:cs typeface="L VAG Rounded Light"/>
              </a:defRPr>
            </a:lvl3pPr>
            <a:lvl4pPr marL="1600200" indent="-228600" algn="l" defTabSz="457200" rtl="0" eaLnBrk="1" latinLnBrk="0" hangingPunct="1">
              <a:spcBef>
                <a:spcPct val="20000"/>
              </a:spcBef>
              <a:buClr>
                <a:srgbClr val="FF6600"/>
              </a:buClr>
              <a:buFont typeface="Arial"/>
              <a:buChar char="–"/>
              <a:defRPr sz="2000" kern="1200">
                <a:solidFill>
                  <a:schemeClr val="tx1"/>
                </a:solidFill>
                <a:latin typeface="L VAG Rounded Light"/>
                <a:ea typeface="+mn-ea"/>
                <a:cs typeface="L VAG Rounded Light"/>
              </a:defRPr>
            </a:lvl4pPr>
            <a:lvl5pPr marL="2057400" indent="-228600" algn="l" defTabSz="457200" rtl="0" eaLnBrk="1" latinLnBrk="0" hangingPunct="1">
              <a:spcBef>
                <a:spcPct val="20000"/>
              </a:spcBef>
              <a:buClr>
                <a:srgbClr val="FF6600"/>
              </a:buClr>
              <a:buFont typeface="Arial"/>
              <a:buChar char="»"/>
              <a:defRPr sz="2000" kern="1200">
                <a:solidFill>
                  <a:schemeClr val="tx1"/>
                </a:solidFill>
                <a:latin typeface="L VAG Rounded Light"/>
                <a:ea typeface="+mn-ea"/>
                <a:cs typeface="L VAG Rounde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fr-CH" spc="-150" dirty="0">
              <a:solidFill>
                <a:srgbClr val="292934"/>
              </a:solidFill>
              <a:latin typeface="Chalkboard SE Regular"/>
              <a:ea typeface="ＭＳ Ｐゴシック" charset="0"/>
              <a:cs typeface="Chalkboard SE Regular"/>
            </a:endParaRPr>
          </a:p>
        </p:txBody>
      </p:sp>
      <p:sp>
        <p:nvSpPr>
          <p:cNvPr id="5" name="Rectangle 5"/>
          <p:cNvSpPr>
            <a:spLocks noGrp="1" noChangeArrowheads="1"/>
          </p:cNvSpPr>
          <p:nvPr>
            <p:ph type="title"/>
          </p:nvPr>
        </p:nvSpPr>
        <p:spPr>
          <a:xfrm>
            <a:off x="1891396" y="1238817"/>
            <a:ext cx="8229600" cy="640673"/>
          </a:xfrm>
        </p:spPr>
        <p:txBody>
          <a:bodyPr>
            <a:normAutofit/>
          </a:bodyPr>
          <a:lstStyle/>
          <a:p>
            <a:pPr algn="ctr" eaLnBrk="1" hangingPunct="1"/>
            <a:r>
              <a:rPr lang="fr-CH" sz="3200" b="1" dirty="0">
                <a:solidFill>
                  <a:srgbClr val="0000FF"/>
                </a:solidFill>
                <a:latin typeface="Arial Rounded MT Bold"/>
                <a:ea typeface="ＭＳ Ｐゴシック" charset="0"/>
                <a:cs typeface="Arial Rounded MT Bold"/>
              </a:rPr>
              <a:t>Le modèle bio- psycho-social</a:t>
            </a:r>
          </a:p>
        </p:txBody>
      </p:sp>
      <p:sp>
        <p:nvSpPr>
          <p:cNvPr id="9" name="Rectangle 8">
            <a:extLst>
              <a:ext uri="{FF2B5EF4-FFF2-40B4-BE49-F238E27FC236}">
                <a16:creationId xmlns:a16="http://schemas.microsoft.com/office/drawing/2014/main" id="{FD2CC1CD-931D-4E5D-91DB-909C2E3037CE}"/>
              </a:ext>
            </a:extLst>
          </p:cNvPr>
          <p:cNvSpPr/>
          <p:nvPr/>
        </p:nvSpPr>
        <p:spPr>
          <a:xfrm>
            <a:off x="1703512" y="2276872"/>
            <a:ext cx="8964488" cy="2862322"/>
          </a:xfrm>
          <a:prstGeom prst="rect">
            <a:avLst/>
          </a:prstGeom>
        </p:spPr>
        <p:txBody>
          <a:bodyPr wrap="square">
            <a:spAutoFit/>
          </a:bodyPr>
          <a:lstStyle/>
          <a:p>
            <a:pPr>
              <a:lnSpc>
                <a:spcPct val="90000"/>
              </a:lnSpc>
            </a:pPr>
            <a:r>
              <a:rPr lang="fr-CH" sz="4000" b="1" spc="-150" dirty="0">
                <a:solidFill>
                  <a:srgbClr val="292934"/>
                </a:solidFill>
                <a:latin typeface="Chalkboard SE Regular"/>
                <a:ea typeface="ＭＳ Ｐゴシック" charset="0"/>
                <a:cs typeface="Chalkboard SE Regular"/>
              </a:rPr>
              <a:t>social</a:t>
            </a:r>
            <a:r>
              <a:rPr lang="fr-CH" sz="3200" b="1" spc="-150" dirty="0">
                <a:solidFill>
                  <a:srgbClr val="292934"/>
                </a:solidFill>
                <a:latin typeface="Chalkboard SE Regular"/>
                <a:ea typeface="ＭＳ Ｐゴシック" charset="0"/>
                <a:cs typeface="Chalkboard SE Regular"/>
              </a:rPr>
              <a:t>:  </a:t>
            </a:r>
            <a:r>
              <a:rPr lang="fr-CH" sz="3200" spc="-150" dirty="0">
                <a:solidFill>
                  <a:srgbClr val="292934"/>
                </a:solidFill>
                <a:latin typeface="Chalkboard SE Regular"/>
                <a:ea typeface="ＭＳ Ｐゴシック" charset="0"/>
                <a:cs typeface="Chalkboard SE Regular"/>
              </a:rPr>
              <a:t>Relations et interactions sociales (famille, amis, collègues, entourage…)</a:t>
            </a:r>
          </a:p>
          <a:p>
            <a:pPr>
              <a:lnSpc>
                <a:spcPct val="90000"/>
              </a:lnSpc>
            </a:pPr>
            <a:r>
              <a:rPr lang="fr-CH" sz="3200" spc="-150" dirty="0">
                <a:solidFill>
                  <a:srgbClr val="292934"/>
                </a:solidFill>
                <a:latin typeface="Chalkboard SE Regular"/>
                <a:ea typeface="ＭＳ Ｐゴシック" charset="0"/>
                <a:cs typeface="Chalkboard SE Regular"/>
              </a:rPr>
              <a:t>Lien social</a:t>
            </a:r>
          </a:p>
          <a:p>
            <a:pPr>
              <a:lnSpc>
                <a:spcPct val="90000"/>
              </a:lnSpc>
            </a:pPr>
            <a:r>
              <a:rPr lang="fr-CH" sz="3200" spc="-150" dirty="0">
                <a:solidFill>
                  <a:srgbClr val="292934"/>
                </a:solidFill>
                <a:latin typeface="Chalkboard SE Regular"/>
                <a:ea typeface="ＭＳ Ｐゴシック" charset="0"/>
                <a:cs typeface="Chalkboard SE Regular"/>
              </a:rPr>
              <a:t>Environnement du lieu de vie, de travail</a:t>
            </a:r>
          </a:p>
          <a:p>
            <a:pPr>
              <a:lnSpc>
                <a:spcPct val="90000"/>
              </a:lnSpc>
            </a:pPr>
            <a:r>
              <a:rPr lang="fr-CH" sz="3200" spc="-150" dirty="0">
                <a:solidFill>
                  <a:srgbClr val="292934"/>
                </a:solidFill>
                <a:latin typeface="Chalkboard SE Regular"/>
                <a:ea typeface="ＭＳ Ｐゴシック" charset="0"/>
                <a:cs typeface="Chalkboard SE Regular"/>
              </a:rPr>
              <a:t>Statut social et rôle social (par exemple, époux de…)</a:t>
            </a:r>
          </a:p>
          <a:p>
            <a:pPr>
              <a:lnSpc>
                <a:spcPct val="90000"/>
              </a:lnSpc>
            </a:pPr>
            <a:r>
              <a:rPr lang="fr-CH" sz="3200" spc="-150" dirty="0">
                <a:solidFill>
                  <a:srgbClr val="292934"/>
                </a:solidFill>
                <a:latin typeface="Chalkboard SE Regular"/>
                <a:ea typeface="ＭＳ Ｐゴシック" charset="0"/>
                <a:cs typeface="Chalkboard SE Regular"/>
              </a:rPr>
              <a:t>Vie sociale (par exemple, hobbies)</a:t>
            </a:r>
          </a:p>
        </p:txBody>
      </p:sp>
    </p:spTree>
    <p:extLst>
      <p:ext uri="{BB962C8B-B14F-4D97-AF65-F5344CB8AC3E}">
        <p14:creationId xmlns:p14="http://schemas.microsoft.com/office/powerpoint/2010/main" val="1921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nodePh="1">
                                  <p:stCondLst>
                                    <p:cond delay="0"/>
                                  </p:stCondLst>
                                  <p:endCondLst>
                                    <p:cond evt="begin" delay="0">
                                      <p:tn val="12"/>
                                    </p:cond>
                                  </p:end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linds(horizont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2567</TotalTime>
  <Words>3376</Words>
  <Application>Microsoft Office PowerPoint</Application>
  <PresentationFormat>Grand écran</PresentationFormat>
  <Paragraphs>289</Paragraphs>
  <Slides>52</Slides>
  <Notes>11</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52</vt:i4>
      </vt:variant>
    </vt:vector>
  </HeadingPairs>
  <TitlesOfParts>
    <vt:vector size="68" baseType="lpstr">
      <vt:lpstr>Abadi MT Condensed Extra Bold</vt:lpstr>
      <vt:lpstr>Arial</vt:lpstr>
      <vt:lpstr>Arial Black</vt:lpstr>
      <vt:lpstr>Arial Rounded MT Bold</vt:lpstr>
      <vt:lpstr>B VAG Rounded Bold</vt:lpstr>
      <vt:lpstr>Britannic Bold</vt:lpstr>
      <vt:lpstr>Calibri</vt:lpstr>
      <vt:lpstr>Chalkboard SE Regular</vt:lpstr>
      <vt:lpstr>Garamond</vt:lpstr>
      <vt:lpstr>inherit</vt:lpstr>
      <vt:lpstr>L VAG Rounded Light</vt:lpstr>
      <vt:lpstr>Poppins</vt:lpstr>
      <vt:lpstr>Symbol</vt:lpstr>
      <vt:lpstr>T VAG Rounded Thin</vt:lpstr>
      <vt:lpstr>Wingdings</vt:lpstr>
      <vt:lpstr>Clarté</vt:lpstr>
      <vt:lpstr>cours CITI  Approche du Handicap</vt:lpstr>
      <vt:lpstr>Programme des deux journées</vt:lpstr>
      <vt:lpstr>Objectifs</vt:lpstr>
      <vt:lpstr>Nous aborderons ces deux jours</vt:lpstr>
      <vt:lpstr>Comment définissez-vous le handicap?</vt:lpstr>
      <vt:lpstr>Stigmate et société</vt:lpstr>
      <vt:lpstr>Le modèle bio- psycho-social</vt:lpstr>
      <vt:lpstr>Le modèle bio- psycho-social</vt:lpstr>
      <vt:lpstr>Le modèle bio- psycho-social</vt:lpstr>
      <vt:lpstr>Présentation PowerPoint</vt:lpstr>
      <vt:lpstr>Les concept d’autodétermination et d’autonomie</vt:lpstr>
      <vt:lpstr>Présentation PowerPoint</vt:lpstr>
      <vt:lpstr>Troubles physiques et sensoriels</vt:lpstr>
      <vt:lpstr>Présentation PowerPoint</vt:lpstr>
      <vt:lpstr>Tsa – LES INTERACTIONS SOCIALES</vt:lpstr>
      <vt:lpstr>Les troubles associés a l’autisme</vt:lpstr>
      <vt:lpstr>Droit et handicap</vt:lpstr>
      <vt:lpstr>Droits et handicap</vt:lpstr>
      <vt:lpstr>Sexualité et handicap</vt:lpstr>
      <vt:lpstr>Sexualité et handicap</vt:lpstr>
      <vt:lpstr>Le retard mental, qu’est-ce c’est ? </vt:lpstr>
      <vt:lpstr>Retard mental</vt:lpstr>
      <vt:lpstr>Retard mental</vt:lpstr>
      <vt:lpstr>Retard mental</vt:lpstr>
      <vt:lpstr>Les  Maladies psychiques</vt:lpstr>
      <vt:lpstr>Noms d’oiseaux et  préjugés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Masque de « folie »</vt:lpstr>
      <vt:lpstr>Présentation PowerPoint</vt:lpstr>
      <vt:lpstr>1869: un patient  dans une « mesure de contention »</vt:lpstr>
      <vt:lpstr>Présentation PowerPoint</vt:lpstr>
      <vt:lpstr>Présentation PowerPoint</vt:lpstr>
      <vt:lpstr>Et vous quel est votre regard ?    </vt:lpstr>
      <vt:lpstr>La maladie psychique</vt:lpstr>
      <vt:lpstr>Présentation PowerPoint</vt:lpstr>
      <vt:lpstr>Définir la maladie psychique</vt:lpstr>
      <vt:lpstr>Présentation PowerPoint</vt:lpstr>
      <vt:lpstr>A partir de quand est-on défini comme étant un malade psychique?   </vt:lpstr>
      <vt:lpstr>A partir du moment où un diagnostic psychiatrique a été posé par un médecin-psychiatre.   Tant que la personne parvient à s'en sortir par ses propres moyens, ce qui inclut éventuellement l'aide de son entourage mais sans passer par les services de santé psy, elle n'est pas étiquetée 'malade psychique' (les professionnels préfèreront l'expression 'malade mental').</vt:lpstr>
      <vt:lpstr>Présentation PowerPoint</vt:lpstr>
      <vt:lpstr>Soins de la maladie psychique</vt:lpstr>
      <vt:lpstr>Charte partenariat maladie psychique</vt:lpstr>
      <vt:lpstr>Charte partenariat maladie psychique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Gressot</dc:creator>
  <cp:lastModifiedBy>Vincent Gressot</cp:lastModifiedBy>
  <cp:revision>48</cp:revision>
  <dcterms:created xsi:type="dcterms:W3CDTF">2021-06-27T08:08:30Z</dcterms:created>
  <dcterms:modified xsi:type="dcterms:W3CDTF">2024-02-21T09:57:51Z</dcterms:modified>
</cp:coreProperties>
</file>