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56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94905-FB4F-4106-ADF2-257D5E2A6A4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EBAC8-7E82-49C4-ACB5-27AEE2EAC13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32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0EBAC8-7E82-49C4-ACB5-27AEE2EAC133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EAB90-E617-4722-96A3-FFBD51A72298}" type="datetimeFigureOut">
              <a:rPr lang="fr-FR" smtClean="0"/>
              <a:pPr/>
              <a:t>10.03.20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49033-4448-4C17-BB59-FD3AA8C0A8C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1241228"/>
            <a:ext cx="7633369" cy="3985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r-FR" sz="4400" dirty="0" smtClean="0">
              <a:solidFill>
                <a:schemeClr val="tx1">
                  <a:lumMod val="50000"/>
                  <a:lumOff val="50000"/>
                </a:schemeClr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4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Light"/>
                <a:cs typeface="Avenir Light"/>
              </a:rPr>
              <a:t>L’ENJEU PREMIER </a:t>
            </a:r>
          </a:p>
          <a:p>
            <a:pPr marL="0" indent="0">
              <a:buNone/>
            </a:pPr>
            <a:r>
              <a:rPr lang="fr-FR" sz="4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Light"/>
                <a:cs typeface="Avenir Light"/>
              </a:rPr>
              <a:t>DE LA POSTURE</a:t>
            </a:r>
            <a:endParaRPr lang="fr-F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venir Light"/>
              <a:cs typeface="Avenir Light"/>
            </a:endParaRPr>
          </a:p>
          <a:p>
            <a:endParaRPr lang="fr-FR" sz="4400" dirty="0">
              <a:latin typeface="Colonna MT"/>
              <a:cs typeface="Colonna MT"/>
            </a:endParaRPr>
          </a:p>
          <a:p>
            <a:endParaRPr lang="fr-FR" sz="4400" dirty="0">
              <a:latin typeface="Colonna MT"/>
              <a:cs typeface="Colonna MT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5569577"/>
            <a:ext cx="2623840" cy="811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02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11560" y="2348880"/>
            <a:ext cx="7858180" cy="786958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CH" sz="3600" dirty="0" smtClean="0">
                <a:solidFill>
                  <a:schemeClr val="bg1">
                    <a:lumMod val="85000"/>
                  </a:schemeClr>
                </a:solidFill>
              </a:rPr>
              <a:t>POSTURE PROFESSIONNELLE</a:t>
            </a:r>
            <a:endParaRPr lang="fr-FR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11560" y="5301208"/>
            <a:ext cx="2357454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smtClean="0"/>
              <a:t>CADRE</a:t>
            </a:r>
            <a:endParaRPr lang="fr-FR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3491880" y="5301208"/>
            <a:ext cx="2357454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smtClean="0"/>
              <a:t>ETHIQUE</a:t>
            </a:r>
            <a:endParaRPr lang="fr-FR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6300192" y="5301208"/>
            <a:ext cx="2357454" cy="50006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smtClean="0"/>
              <a:t>COMPETENCES</a:t>
            </a:r>
            <a:endParaRPr lang="fr-FR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755576" y="3645024"/>
            <a:ext cx="1928826" cy="121444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 smtClean="0"/>
              <a:t>AXES DE TRAVAIL</a:t>
            </a:r>
          </a:p>
          <a:p>
            <a:pPr algn="ctr"/>
            <a:r>
              <a:rPr lang="fr-CH" sz="1400" dirty="0" smtClean="0"/>
              <a:t>ORGANISATION</a:t>
            </a:r>
          </a:p>
          <a:p>
            <a:pPr algn="ctr"/>
            <a:r>
              <a:rPr lang="fr-CH" sz="1200" dirty="0" smtClean="0"/>
              <a:t>STATUT/FONCTION/RÔLE</a:t>
            </a:r>
          </a:p>
          <a:p>
            <a:pPr algn="ctr"/>
            <a:r>
              <a:rPr lang="fr-CH" sz="1400" dirty="0" smtClean="0"/>
              <a:t>MISSION</a:t>
            </a:r>
          </a:p>
          <a:p>
            <a:pPr algn="ctr"/>
            <a:r>
              <a:rPr lang="fr-CH" sz="1400" dirty="0" smtClean="0"/>
              <a:t>MANDAT</a:t>
            </a:r>
            <a:endParaRPr lang="fr-FR" sz="16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3635896" y="3645024"/>
            <a:ext cx="1928826" cy="121444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smtClean="0"/>
              <a:t>ACTION</a:t>
            </a:r>
          </a:p>
          <a:p>
            <a:pPr algn="ctr"/>
            <a:r>
              <a:rPr lang="fr-CH" dirty="0" smtClean="0"/>
              <a:t>REGLES</a:t>
            </a:r>
          </a:p>
          <a:p>
            <a:pPr algn="ctr"/>
            <a:r>
              <a:rPr lang="fr-CH" dirty="0" smtClean="0"/>
              <a:t>VALEURS</a:t>
            </a:r>
            <a:endParaRPr lang="fr-FR" dirty="0"/>
          </a:p>
        </p:txBody>
      </p:sp>
      <p:sp>
        <p:nvSpPr>
          <p:cNvPr id="17" name="Rectangle à coins arrondis 16"/>
          <p:cNvSpPr/>
          <p:nvPr/>
        </p:nvSpPr>
        <p:spPr>
          <a:xfrm>
            <a:off x="6516216" y="3573016"/>
            <a:ext cx="1928826" cy="128588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 smtClean="0"/>
              <a:t>PRATICIEN REFLEXIF</a:t>
            </a:r>
          </a:p>
          <a:p>
            <a:pPr algn="ctr"/>
            <a:endParaRPr lang="fr-CH" sz="1400" dirty="0" smtClean="0"/>
          </a:p>
          <a:p>
            <a:pPr algn="ctr"/>
            <a:r>
              <a:rPr lang="fr-CH" sz="1400" dirty="0" smtClean="0"/>
              <a:t>OUTILS</a:t>
            </a:r>
          </a:p>
          <a:p>
            <a:pPr algn="ctr"/>
            <a:r>
              <a:rPr lang="fr-CH" sz="1400" dirty="0" smtClean="0"/>
              <a:t>METHODES</a:t>
            </a:r>
          </a:p>
          <a:p>
            <a:pPr algn="ctr"/>
            <a:r>
              <a:rPr lang="fr-CH" sz="1400" dirty="0" smtClean="0"/>
              <a:t>CONCEPTS</a:t>
            </a:r>
            <a:endParaRPr lang="fr-FR" dirty="0"/>
          </a:p>
        </p:txBody>
      </p:sp>
      <p:sp>
        <p:nvSpPr>
          <p:cNvPr id="30" name="Flèche droite 29"/>
          <p:cNvSpPr/>
          <p:nvPr/>
        </p:nvSpPr>
        <p:spPr>
          <a:xfrm rot="16200000">
            <a:off x="7416601" y="4976887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30"/>
          <p:cNvSpPr/>
          <p:nvPr/>
        </p:nvSpPr>
        <p:spPr>
          <a:xfrm rot="16200000">
            <a:off x="4536281" y="4976887"/>
            <a:ext cx="285752" cy="214314"/>
          </a:xfrm>
          <a:prstGeom prst="rightArrow">
            <a:avLst>
              <a:gd name="adj1" fmla="val 424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 rot="16200000">
            <a:off x="1655961" y="4976887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droite 32"/>
          <p:cNvSpPr/>
          <p:nvPr/>
        </p:nvSpPr>
        <p:spPr>
          <a:xfrm rot="13028572">
            <a:off x="7051493" y="3223130"/>
            <a:ext cx="345944" cy="2196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droite 33"/>
          <p:cNvSpPr/>
          <p:nvPr/>
        </p:nvSpPr>
        <p:spPr>
          <a:xfrm rot="16200000">
            <a:off x="4500562" y="3284414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 droite 34"/>
          <p:cNvSpPr/>
          <p:nvPr/>
        </p:nvSpPr>
        <p:spPr>
          <a:xfrm rot="19077938">
            <a:off x="1716845" y="3306659"/>
            <a:ext cx="36217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Ellipse 35"/>
          <p:cNvSpPr/>
          <p:nvPr/>
        </p:nvSpPr>
        <p:spPr>
          <a:xfrm>
            <a:off x="3071802" y="1571612"/>
            <a:ext cx="3286148" cy="64294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RESPONSABILITE</a:t>
            </a:r>
            <a:endParaRPr lang="fr-FR" sz="2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2071670" y="857232"/>
            <a:ext cx="5143536" cy="64294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 U T O N O M I E</a:t>
            </a:r>
            <a:endParaRPr lang="fr-FR" sz="2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714348" y="142852"/>
            <a:ext cx="7929618" cy="64294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/>
          <p:cNvSpPr/>
          <p:nvPr/>
        </p:nvSpPr>
        <p:spPr>
          <a:xfrm>
            <a:off x="2143108" y="71414"/>
            <a:ext cx="500066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CH" sz="4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 R E A T I V I T E</a:t>
            </a:r>
            <a:endParaRPr lang="fr-FR" sz="4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611560" y="5949280"/>
            <a:ext cx="8215402" cy="714380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QUALITES ET CARACTERISTIQUES PERSONNELLES</a:t>
            </a:r>
            <a:endParaRPr lang="fr-F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6" grpId="0" animBg="1"/>
      <p:bldP spid="15" grpId="0" animBg="1"/>
      <p:bldP spid="16" grpId="0" animBg="1"/>
      <p:bldP spid="17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1241228"/>
            <a:ext cx="7633369" cy="39858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Light"/>
                <a:cs typeface="Avenir Light"/>
              </a:rPr>
              <a:t>« L’un des symptômes d’une proche dépression nerveuse est de croire que le travail que l’on fait est terriblement important »</a:t>
            </a:r>
          </a:p>
          <a:p>
            <a:pPr marL="0" indent="0">
              <a:buNone/>
            </a:pPr>
            <a:endParaRPr lang="fr-FR" sz="4400" dirty="0" smtClean="0">
              <a:solidFill>
                <a:schemeClr val="tx1">
                  <a:lumMod val="50000"/>
                  <a:lumOff val="50000"/>
                </a:schemeClr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Light"/>
                <a:cs typeface="Avenir Light"/>
              </a:rPr>
              <a:t>Bertrand Russel 1872 - 1970</a:t>
            </a:r>
          </a:p>
          <a:p>
            <a:pPr marL="0" indent="0">
              <a:buNone/>
            </a:pPr>
            <a:r>
              <a:rPr lang="fr-F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venir Light"/>
                <a:cs typeface="Avenir Light"/>
              </a:rPr>
              <a:t>Philosophe et mathématicien</a:t>
            </a:r>
          </a:p>
          <a:p>
            <a:endParaRPr lang="fr-FR" sz="4400" dirty="0">
              <a:latin typeface="Colonna MT"/>
              <a:cs typeface="Colonna MT"/>
            </a:endParaRPr>
          </a:p>
          <a:p>
            <a:endParaRPr lang="fr-FR" sz="4400" dirty="0">
              <a:latin typeface="Colonna MT"/>
              <a:cs typeface="Colonna MT"/>
            </a:endParaRPr>
          </a:p>
        </p:txBody>
      </p:sp>
    </p:spTree>
    <p:extLst>
      <p:ext uri="{BB962C8B-B14F-4D97-AF65-F5344CB8AC3E}">
        <p14:creationId xmlns:p14="http://schemas.microsoft.com/office/powerpoint/2010/main" val="854317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1241228"/>
            <a:ext cx="7914980" cy="3985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400" dirty="0" smtClean="0">
                <a:solidFill>
                  <a:srgbClr val="7F7F7F"/>
                </a:solidFill>
                <a:latin typeface="Avenir Light"/>
                <a:cs typeface="Avenir Light"/>
              </a:rPr>
              <a:t>« L’</a:t>
            </a:r>
            <a:r>
              <a:rPr lang="fr-FR" sz="4400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irremplaçabilité</a:t>
            </a:r>
            <a:r>
              <a:rPr lang="fr-FR" sz="4400" dirty="0" smtClean="0">
                <a:solidFill>
                  <a:srgbClr val="7F7F7F"/>
                </a:solidFill>
                <a:latin typeface="Avenir Light"/>
                <a:cs typeface="Avenir Light"/>
              </a:rPr>
              <a:t> est un acte de présence au monde. »</a:t>
            </a:r>
          </a:p>
          <a:p>
            <a:pPr marL="0" indent="0">
              <a:buNone/>
            </a:pPr>
            <a:endParaRPr lang="fr-FR" sz="4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3000" dirty="0" smtClean="0">
                <a:solidFill>
                  <a:srgbClr val="7F7F7F"/>
                </a:solidFill>
                <a:latin typeface="Avenir Light"/>
                <a:cs typeface="Avenir Light"/>
              </a:rPr>
              <a:t>Cynthia Fleury</a:t>
            </a:r>
          </a:p>
          <a:p>
            <a:pPr marL="0" indent="0">
              <a:buNone/>
            </a:pPr>
            <a:r>
              <a:rPr lang="fr-FR" sz="2200" dirty="0" smtClean="0">
                <a:solidFill>
                  <a:srgbClr val="7F7F7F"/>
                </a:solidFill>
                <a:latin typeface="Avenir Light"/>
                <a:cs typeface="Avenir Light"/>
              </a:rPr>
              <a:t>Philosophe</a:t>
            </a:r>
            <a:endParaRPr lang="fr-FR" sz="44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endParaRPr lang="fr-FR" sz="4400" dirty="0">
              <a:latin typeface="Colonna MT"/>
              <a:cs typeface="Colonna MT"/>
            </a:endParaRPr>
          </a:p>
        </p:txBody>
      </p:sp>
    </p:spTree>
    <p:extLst>
      <p:ext uri="{BB962C8B-B14F-4D97-AF65-F5344CB8AC3E}">
        <p14:creationId xmlns:p14="http://schemas.microsoft.com/office/powerpoint/2010/main" val="407788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472786" y="1268759"/>
            <a:ext cx="8564870" cy="4920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Observer </a:t>
            </a: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la peur 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de renoncer au contrôle</a:t>
            </a:r>
          </a:p>
          <a:p>
            <a:pPr marL="0" indent="0">
              <a:buNone/>
            </a:pPr>
            <a:endParaRPr lang="fr-FR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Identifier </a:t>
            </a: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les préjugés 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à propos de l’influence</a:t>
            </a:r>
          </a:p>
          <a:p>
            <a:pPr marL="0" indent="0">
              <a:buNone/>
            </a:pPr>
            <a:endParaRPr lang="fr-FR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Déconstruire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 la « neutralité bienveillante »</a:t>
            </a:r>
          </a:p>
          <a:p>
            <a:pPr marL="0" indent="0">
              <a:buNone/>
            </a:pPr>
            <a:endParaRPr lang="fr-FR" sz="12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  <a:latin typeface="Avenir Light"/>
                <a:cs typeface="Avenir Light"/>
              </a:rPr>
              <a:t>Introduire</a:t>
            </a:r>
            <a:r>
              <a:rPr lang="fr-FR" dirty="0">
                <a:solidFill>
                  <a:srgbClr val="7F7F7F"/>
                </a:solidFill>
                <a:latin typeface="Avenir Light"/>
                <a:cs typeface="Avenir Light"/>
              </a:rPr>
              <a:t> la « partialité </a:t>
            </a:r>
            <a:r>
              <a:rPr lang="fr-FR" dirty="0" err="1">
                <a:solidFill>
                  <a:srgbClr val="7F7F7F"/>
                </a:solidFill>
                <a:latin typeface="Avenir Light"/>
                <a:cs typeface="Avenir Light"/>
              </a:rPr>
              <a:t>multi-</a:t>
            </a:r>
            <a:r>
              <a:rPr lang="fr-FR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directionnelle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 »</a:t>
            </a:r>
          </a:p>
          <a:p>
            <a:pPr marL="0" indent="0">
              <a:buNone/>
            </a:pPr>
            <a:endParaRPr lang="fr-FR" dirty="0" smtClean="0">
              <a:solidFill>
                <a:srgbClr val="7F7F7F"/>
              </a:solidFill>
              <a:latin typeface="Bradley Hand Bold"/>
              <a:cs typeface="Bradley Hand Bold"/>
            </a:endParaRPr>
          </a:p>
          <a:p>
            <a:pPr marL="0" indent="0">
              <a:buNone/>
            </a:pPr>
            <a:endParaRPr lang="fr-FR" sz="4400" dirty="0">
              <a:latin typeface="Colonna MT"/>
              <a:cs typeface="Colonna MT"/>
            </a:endParaRPr>
          </a:p>
        </p:txBody>
      </p:sp>
    </p:spTree>
    <p:extLst>
      <p:ext uri="{BB962C8B-B14F-4D97-AF65-F5344CB8AC3E}">
        <p14:creationId xmlns:p14="http://schemas.microsoft.com/office/powerpoint/2010/main" val="2969057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439596" y="572806"/>
            <a:ext cx="8287195" cy="514151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6000" dirty="0" smtClean="0">
                <a:solidFill>
                  <a:srgbClr val="7F7F7F"/>
                </a:solidFill>
                <a:latin typeface="Avenir Light"/>
                <a:cs typeface="Avenir Light"/>
              </a:rPr>
              <a:t>« PARTIALITE </a:t>
            </a:r>
          </a:p>
          <a:p>
            <a:pPr marL="0" indent="0">
              <a:buNone/>
            </a:pPr>
            <a:r>
              <a:rPr lang="fr-FR" sz="6000" dirty="0" smtClean="0">
                <a:solidFill>
                  <a:srgbClr val="7F7F7F"/>
                </a:solidFill>
                <a:latin typeface="Avenir Light"/>
                <a:cs typeface="Avenir Light"/>
              </a:rPr>
              <a:t>MULTI-DIRECTIONNELLE »</a:t>
            </a:r>
          </a:p>
          <a:p>
            <a:pPr marL="0" indent="0">
              <a:buNone/>
            </a:pPr>
            <a:endParaRPr lang="fr-FR" sz="2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2400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Amilcar</a:t>
            </a:r>
            <a:r>
              <a:rPr lang="fr-FR" sz="2400" dirty="0" smtClean="0">
                <a:solidFill>
                  <a:srgbClr val="7F7F7F"/>
                </a:solidFill>
                <a:latin typeface="Avenir Light"/>
                <a:cs typeface="Avenir Light"/>
              </a:rPr>
              <a:t> </a:t>
            </a:r>
            <a:r>
              <a:rPr lang="fr-FR" sz="2400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Ciola</a:t>
            </a:r>
            <a:endParaRPr lang="fr-FR" sz="2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7F7F7F"/>
                </a:solidFill>
                <a:latin typeface="Avenir Light"/>
                <a:cs typeface="Avenir Light"/>
              </a:rPr>
              <a:t>Psychiatre et thérapeute familial</a:t>
            </a:r>
            <a:endParaRPr lang="fr-FR" sz="2400" dirty="0">
              <a:solidFill>
                <a:srgbClr val="7F7F7F"/>
              </a:solidFill>
              <a:latin typeface="Avenir Light"/>
              <a:cs typeface="Avenir Light"/>
            </a:endParaRPr>
          </a:p>
        </p:txBody>
      </p:sp>
    </p:spTree>
    <p:extLst>
      <p:ext uri="{BB962C8B-B14F-4D97-AF65-F5344CB8AC3E}">
        <p14:creationId xmlns:p14="http://schemas.microsoft.com/office/powerpoint/2010/main" val="2896195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454245" y="572807"/>
            <a:ext cx="8398899" cy="561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Observer </a:t>
            </a: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la peur 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de renoncer au contrôle</a:t>
            </a:r>
          </a:p>
          <a:p>
            <a:pPr marL="0" indent="0">
              <a:buNone/>
            </a:pPr>
            <a:endParaRPr lang="fr-FR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Identifier </a:t>
            </a: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les préjugés 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à propos de l’influence</a:t>
            </a:r>
          </a:p>
          <a:p>
            <a:pPr marL="0" indent="0">
              <a:buNone/>
            </a:pPr>
            <a:endParaRPr lang="fr-FR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Déconstruire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 la « neutralité bienveillante »</a:t>
            </a:r>
          </a:p>
          <a:p>
            <a:pPr marL="0" indent="0">
              <a:buNone/>
            </a:pPr>
            <a:endParaRPr lang="fr-FR" sz="12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12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  <a:latin typeface="Avenir Light"/>
                <a:cs typeface="Avenir Light"/>
              </a:rPr>
              <a:t>Introduire</a:t>
            </a:r>
            <a:r>
              <a:rPr lang="fr-FR" dirty="0">
                <a:solidFill>
                  <a:srgbClr val="7F7F7F"/>
                </a:solidFill>
                <a:latin typeface="Avenir Light"/>
                <a:cs typeface="Avenir Light"/>
              </a:rPr>
              <a:t> la « partialité </a:t>
            </a:r>
            <a:r>
              <a:rPr lang="fr-FR" dirty="0" err="1">
                <a:solidFill>
                  <a:srgbClr val="7F7F7F"/>
                </a:solidFill>
                <a:latin typeface="Avenir Light"/>
                <a:cs typeface="Avenir Light"/>
              </a:rPr>
              <a:t>multi-</a:t>
            </a:r>
            <a:r>
              <a:rPr lang="fr-FR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directionnelle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 »</a:t>
            </a:r>
          </a:p>
          <a:p>
            <a:pPr marL="0" indent="0">
              <a:buNone/>
            </a:pPr>
            <a:endParaRPr lang="fr-FR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Réhabiliter </a:t>
            </a:r>
            <a:r>
              <a:rPr lang="fr-FR" dirty="0" smtClean="0">
                <a:solidFill>
                  <a:srgbClr val="FF0000"/>
                </a:solidFill>
                <a:latin typeface="Avenir Light"/>
                <a:cs typeface="Avenir Light"/>
              </a:rPr>
              <a:t>l’humilité</a:t>
            </a:r>
          </a:p>
          <a:p>
            <a:pPr marL="0" indent="0">
              <a:buNone/>
            </a:pPr>
            <a:endParaRPr lang="fr-FR" dirty="0">
              <a:solidFill>
                <a:srgbClr val="7F7F7F"/>
              </a:solidFill>
              <a:latin typeface="Bradley Hand Bold"/>
              <a:cs typeface="Bradley Hand Bold"/>
            </a:endParaRPr>
          </a:p>
          <a:p>
            <a:pPr marL="0" indent="0">
              <a:buNone/>
            </a:pPr>
            <a:endParaRPr lang="fr-FR" dirty="0" smtClean="0">
              <a:solidFill>
                <a:srgbClr val="7F7F7F"/>
              </a:solidFill>
              <a:latin typeface="Bradley Hand Bold"/>
              <a:cs typeface="Bradley Hand Bold"/>
            </a:endParaRPr>
          </a:p>
          <a:p>
            <a:pPr marL="0" indent="0">
              <a:buNone/>
            </a:pPr>
            <a:endParaRPr lang="fr-FR" dirty="0" smtClean="0">
              <a:solidFill>
                <a:srgbClr val="7F7F7F"/>
              </a:solidFill>
              <a:latin typeface="Bradley Hand Bold"/>
              <a:cs typeface="Bradley Hand Bold"/>
            </a:endParaRPr>
          </a:p>
          <a:p>
            <a:pPr marL="0" indent="0">
              <a:buNone/>
            </a:pPr>
            <a:endParaRPr lang="fr-FR" sz="4400" dirty="0">
              <a:latin typeface="Colonna MT"/>
              <a:cs typeface="Colonna MT"/>
            </a:endParaRPr>
          </a:p>
        </p:txBody>
      </p:sp>
    </p:spTree>
    <p:extLst>
      <p:ext uri="{BB962C8B-B14F-4D97-AF65-F5344CB8AC3E}">
        <p14:creationId xmlns:p14="http://schemas.microsoft.com/office/powerpoint/2010/main" val="93063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572807"/>
            <a:ext cx="7633369" cy="561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6000" dirty="0" smtClean="0">
                <a:solidFill>
                  <a:srgbClr val="7F7F7F"/>
                </a:solidFill>
                <a:latin typeface="Avenir Light"/>
                <a:cs typeface="Avenir Light"/>
              </a:rPr>
              <a:t>HUMILITE</a:t>
            </a:r>
            <a:endParaRPr lang="fr-FR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Étymologie: du latin « humus » : la terre</a:t>
            </a:r>
          </a:p>
          <a:p>
            <a:pPr marL="0" indent="0">
              <a:buNone/>
            </a:pPr>
            <a:endParaRPr lang="fr-FR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Déf</a:t>
            </a:r>
            <a:r>
              <a:rPr lang="fr-FR" dirty="0" smtClean="0">
                <a:solidFill>
                  <a:srgbClr val="7F7F7F"/>
                </a:solidFill>
                <a:latin typeface="Avenir Light"/>
                <a:cs typeface="Avenir Light"/>
              </a:rPr>
              <a:t>. : qui est d’un caractère simple, sans prétention, sans importance</a:t>
            </a:r>
          </a:p>
          <a:p>
            <a:pPr marL="0" indent="0">
              <a:buNone/>
            </a:pPr>
            <a:endParaRPr lang="fr-FR" sz="4400" dirty="0">
              <a:solidFill>
                <a:srgbClr val="7F7F7F"/>
              </a:solidFill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2259745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572807"/>
            <a:ext cx="7884174" cy="561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9600" dirty="0" smtClean="0">
                <a:solidFill>
                  <a:srgbClr val="7F7F7F"/>
                </a:solidFill>
                <a:latin typeface="Avenir Light"/>
                <a:cs typeface="Avenir Light"/>
              </a:rPr>
              <a:t>JOIE</a:t>
            </a:r>
            <a:endParaRPr lang="fr-FR" sz="5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endParaRPr lang="fr-FR" sz="24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5400" dirty="0" err="1" smtClean="0">
                <a:solidFill>
                  <a:srgbClr val="7F7F7F"/>
                </a:solidFill>
                <a:latin typeface="Avenir Light"/>
                <a:cs typeface="Avenir Light"/>
              </a:rPr>
              <a:t>Déf</a:t>
            </a:r>
            <a:r>
              <a:rPr lang="fr-FR" sz="5400" dirty="0" smtClean="0">
                <a:solidFill>
                  <a:srgbClr val="7F7F7F"/>
                </a:solidFill>
                <a:latin typeface="Avenir Light"/>
                <a:cs typeface="Avenir Light"/>
              </a:rPr>
              <a:t>. : Plaisir de l’âme</a:t>
            </a:r>
          </a:p>
          <a:p>
            <a:pPr marL="0" indent="0">
              <a:buNone/>
            </a:pPr>
            <a:endParaRPr lang="fr-FR" sz="4400" dirty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7F7F7F"/>
                </a:solidFill>
                <a:latin typeface="Avenir Light"/>
                <a:cs typeface="Avenir Light"/>
              </a:rPr>
              <a:t>Dictionnaire Littré</a:t>
            </a:r>
            <a:endParaRPr lang="fr-FR" sz="2400" dirty="0">
              <a:solidFill>
                <a:srgbClr val="7F7F7F"/>
              </a:solidFill>
              <a:latin typeface="Avenir Light"/>
              <a:cs typeface="Avenir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491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us-titre 2"/>
          <p:cNvSpPr txBox="1">
            <a:spLocks/>
          </p:cNvSpPr>
          <p:nvPr/>
        </p:nvSpPr>
        <p:spPr>
          <a:xfrm>
            <a:off x="802105" y="572807"/>
            <a:ext cx="7633369" cy="56167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4800" b="1" dirty="0">
                <a:solidFill>
                  <a:srgbClr val="7F7F7F"/>
                </a:solidFill>
                <a:latin typeface="Avenir Light"/>
                <a:cs typeface="Avenir Light"/>
              </a:rPr>
              <a:t>« L’univers est plein de choses magiques attendant patiemment que notre esprit s’aiguise </a:t>
            </a:r>
            <a:r>
              <a:rPr lang="fr-FR" sz="4800" b="1" dirty="0" smtClean="0">
                <a:solidFill>
                  <a:srgbClr val="7F7F7F"/>
                </a:solidFill>
                <a:latin typeface="Avenir Light"/>
                <a:cs typeface="Avenir Light"/>
              </a:rPr>
              <a:t>»</a:t>
            </a:r>
          </a:p>
          <a:p>
            <a:pPr marL="0" indent="0">
              <a:buNone/>
            </a:pPr>
            <a:endParaRPr lang="fr-FR" sz="4800" dirty="0" smtClean="0">
              <a:solidFill>
                <a:srgbClr val="7F7F7F"/>
              </a:solidFill>
              <a:latin typeface="Avenir Light"/>
              <a:cs typeface="Avenir Light"/>
            </a:endParaRPr>
          </a:p>
          <a:p>
            <a:pPr marL="0" indent="0">
              <a:buNone/>
            </a:pPr>
            <a:r>
              <a:rPr lang="fr-FR" sz="2800" dirty="0" smtClean="0">
                <a:solidFill>
                  <a:srgbClr val="7F7F7F"/>
                </a:solidFill>
                <a:latin typeface="Avenir Light"/>
                <a:cs typeface="Avenir Light"/>
              </a:rPr>
              <a:t>Bertrand Russel 1872 - 1970</a:t>
            </a:r>
          </a:p>
          <a:p>
            <a:pPr marL="0" indent="0">
              <a:buNone/>
            </a:pPr>
            <a:r>
              <a:rPr lang="fr-FR" sz="2000" dirty="0" smtClean="0">
                <a:solidFill>
                  <a:srgbClr val="7F7F7F"/>
                </a:solidFill>
                <a:latin typeface="Avenir Light"/>
                <a:cs typeface="Avenir Light"/>
              </a:rPr>
              <a:t>Philosophe et mathématicien</a:t>
            </a:r>
          </a:p>
          <a:p>
            <a:pPr marL="0" indent="0">
              <a:buNone/>
            </a:pPr>
            <a:endParaRPr lang="fr-FR" sz="5400" dirty="0">
              <a:solidFill>
                <a:srgbClr val="7F7F7F"/>
              </a:solidFill>
              <a:latin typeface="Bradley Hand Bold"/>
              <a:cs typeface="Bradley Hand Bold"/>
            </a:endParaRPr>
          </a:p>
          <a:p>
            <a:pPr marL="0" indent="0">
              <a:buNone/>
            </a:pPr>
            <a:endParaRPr lang="fr-CH" sz="5400" dirty="0">
              <a:solidFill>
                <a:srgbClr val="7F7F7F"/>
              </a:solidFill>
              <a:latin typeface="Bradley Hand Bold"/>
              <a:cs typeface="Bradley Hand Bold"/>
            </a:endParaRPr>
          </a:p>
        </p:txBody>
      </p:sp>
    </p:spTree>
    <p:extLst>
      <p:ext uri="{BB962C8B-B14F-4D97-AF65-F5344CB8AC3E}">
        <p14:creationId xmlns:p14="http://schemas.microsoft.com/office/powerpoint/2010/main" val="3219313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107</Words>
  <Application>Microsoft Macintosh PowerPoint</Application>
  <PresentationFormat>Présentation à l'écran (4:3)</PresentationFormat>
  <Paragraphs>76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dsauzet</dc:creator>
  <cp:lastModifiedBy>Dominique</cp:lastModifiedBy>
  <cp:revision>7</cp:revision>
  <dcterms:created xsi:type="dcterms:W3CDTF">2009-05-19T05:58:45Z</dcterms:created>
  <dcterms:modified xsi:type="dcterms:W3CDTF">2020-03-10T12:32:31Z</dcterms:modified>
</cp:coreProperties>
</file>