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7" r:id="rId2"/>
    <p:sldId id="269" r:id="rId3"/>
    <p:sldId id="26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794500" cy="9921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66" autoAdjust="0"/>
  </p:normalViewPr>
  <p:slideViewPr>
    <p:cSldViewPr>
      <p:cViewPr>
        <p:scale>
          <a:sx n="161" d="100"/>
          <a:sy n="161" d="100"/>
        </p:scale>
        <p:origin x="-80" y="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A29E6-3749-4A2B-813D-4239F05694F8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340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100" y="942340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93CF4-ADEC-4302-8EAA-BAC7BB3D1F4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199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DFC8D-7F69-452D-84AB-4D9F55E0A639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2891"/>
            <a:ext cx="5435600" cy="4464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4059"/>
            <a:ext cx="2944283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24059"/>
            <a:ext cx="2944283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4AB18-0870-4A85-91FA-4090B72C6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22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4AB18-0870-4A85-91FA-4090B72C6D63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5C7BB-CA32-4631-9F17-CD951EE968F6}" type="datetimeFigureOut">
              <a:rPr lang="fr-FR" smtClean="0"/>
              <a:pPr/>
              <a:t>27.04.16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C31CC-DE8E-428F-849F-C2801208567D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aiguebrun.adjaya.info/public/image/arbres/bourgeon-chene_1_8883.jpg"/>
          <p:cNvPicPr>
            <a:picLocks noChangeAspect="1" noChangeArrowheads="1"/>
          </p:cNvPicPr>
          <p:nvPr/>
        </p:nvPicPr>
        <p:blipFill>
          <a:blip r:embed="rId3" cstate="print"/>
          <a:srcRect b="4069"/>
          <a:stretch>
            <a:fillRect/>
          </a:stretch>
        </p:blipFill>
        <p:spPr bwMode="auto">
          <a:xfrm>
            <a:off x="428596" y="714356"/>
            <a:ext cx="3357586" cy="471490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143372" y="357166"/>
            <a:ext cx="4486252" cy="4000528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fr-FR" dirty="0" smtClean="0">
                <a:solidFill>
                  <a:schemeClr val="tx2"/>
                </a:solidFill>
                <a:latin typeface="Tw Cen MT" pitchFamily="34" charset="0"/>
              </a:rPr>
              <a:t/>
            </a:r>
            <a:br>
              <a:rPr lang="fr-FR" dirty="0" smtClean="0">
                <a:solidFill>
                  <a:schemeClr val="tx2"/>
                </a:solidFill>
                <a:latin typeface="Tw Cen MT" pitchFamily="34" charset="0"/>
              </a:rPr>
            </a:br>
            <a:r>
              <a:rPr lang="fr-FR" dirty="0" smtClean="0">
                <a:solidFill>
                  <a:schemeClr val="tx2"/>
                </a:solidFill>
                <a:latin typeface="Tw Cen MT" pitchFamily="34" charset="0"/>
              </a:rPr>
              <a:t>LE DEVELOPPEMENT</a:t>
            </a:r>
            <a:br>
              <a:rPr lang="fr-FR" dirty="0" smtClean="0">
                <a:solidFill>
                  <a:schemeClr val="tx2"/>
                </a:solidFill>
                <a:latin typeface="Tw Cen MT" pitchFamily="34" charset="0"/>
              </a:rPr>
            </a:br>
            <a:r>
              <a:rPr lang="fr-FR" dirty="0" smtClean="0">
                <a:solidFill>
                  <a:schemeClr val="tx2"/>
                </a:solidFill>
                <a:latin typeface="Tw Cen MT" pitchFamily="34" charset="0"/>
              </a:rPr>
              <a:t>ETHIQUE DANS </a:t>
            </a:r>
            <a:br>
              <a:rPr lang="fr-FR" dirty="0" smtClean="0">
                <a:solidFill>
                  <a:schemeClr val="tx2"/>
                </a:solidFill>
                <a:latin typeface="Tw Cen MT" pitchFamily="34" charset="0"/>
              </a:rPr>
            </a:br>
            <a:r>
              <a:rPr lang="fr-FR" dirty="0" smtClean="0">
                <a:solidFill>
                  <a:schemeClr val="tx2"/>
                </a:solidFill>
                <a:latin typeface="Tw Cen MT" pitchFamily="34" charset="0"/>
              </a:rPr>
              <a:t>LES PRATIQUES PROFESSIONNELLES</a:t>
            </a:r>
            <a:r>
              <a:rPr lang="fr-FR" sz="2800" b="1" dirty="0" smtClean="0">
                <a:solidFill>
                  <a:schemeClr val="tx2"/>
                </a:solidFill>
                <a:latin typeface="Bradley Hand ITC" pitchFamily="66" charset="0"/>
              </a:rPr>
              <a:t/>
            </a:r>
            <a:br>
              <a:rPr lang="fr-FR" sz="2800" b="1" dirty="0" smtClean="0">
                <a:solidFill>
                  <a:schemeClr val="tx2"/>
                </a:solidFill>
                <a:latin typeface="Bradley Hand ITC" pitchFamily="66" charset="0"/>
              </a:rPr>
            </a:br>
            <a:r>
              <a:rPr lang="fr-FR" sz="2800" b="1" dirty="0" smtClean="0">
                <a:solidFill>
                  <a:schemeClr val="tx2"/>
                </a:solidFill>
                <a:latin typeface="Bradley Hand ITC" pitchFamily="66" charset="0"/>
              </a:rPr>
              <a:t/>
            </a:r>
            <a:br>
              <a:rPr lang="fr-FR" sz="2800" b="1" dirty="0" smtClean="0">
                <a:solidFill>
                  <a:schemeClr val="tx2"/>
                </a:solidFill>
                <a:latin typeface="Bradley Hand ITC" pitchFamily="66" charset="0"/>
              </a:rPr>
            </a:b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5715016"/>
            <a:ext cx="4486284" cy="428628"/>
          </a:xfrm>
        </p:spPr>
        <p:txBody>
          <a:bodyPr>
            <a:normAutofit/>
          </a:bodyPr>
          <a:lstStyle/>
          <a:p>
            <a:pPr algn="l"/>
            <a:r>
              <a:rPr lang="fr-CH" sz="1100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Inspiré de PIERRE-PAUL PARENT ET PIERRE FORTIN</a:t>
            </a:r>
            <a:endParaRPr lang="fr-FR" sz="1100" dirty="0">
              <a:solidFill>
                <a:schemeClr val="accent1">
                  <a:lumMod val="75000"/>
                </a:schemeClr>
              </a:solidFill>
              <a:latin typeface="Tw Cen MT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Bradley Hand ITC" pitchFamily="66" charset="0"/>
                <a:ea typeface="+mj-ea"/>
                <a:cs typeface="+mj-cs"/>
              </a:rPr>
              <a:t/>
            </a:r>
            <a:br>
              <a:rPr kumimoji="0" lang="fr-FR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Bradley Hand ITC" pitchFamily="66" charset="0"/>
                <a:ea typeface="+mj-ea"/>
                <a:cs typeface="+mj-cs"/>
              </a:rPr>
            </a:b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1292" y="5949280"/>
            <a:ext cx="1656184" cy="51238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7495854" y="6453336"/>
            <a:ext cx="16126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 smtClean="0">
                <a:solidFill>
                  <a:schemeClr val="bg2">
                    <a:lumMod val="50000"/>
                  </a:schemeClr>
                </a:solidFill>
              </a:rPr>
              <a:t>www.dominiquesauzet.ch</a:t>
            </a:r>
            <a:endParaRPr lang="fr-FR" sz="105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fr-CH" b="1" dirty="0" smtClean="0"/>
              <a:t> 								</a:t>
            </a:r>
            <a:r>
              <a:rPr lang="fr-CH" sz="1500" dirty="0" smtClean="0">
                <a:solidFill>
                  <a:schemeClr val="tx2"/>
                </a:solidFill>
                <a:latin typeface="Tw Cen MT" pitchFamily="34" charset="0"/>
              </a:rPr>
              <a:t>Mission</a:t>
            </a:r>
            <a:endParaRPr lang="fr-FR" sz="14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fr-CH" sz="1800" cap="all" dirty="0" smtClean="0">
                <a:solidFill>
                  <a:schemeClr val="tx2"/>
                </a:solidFill>
                <a:latin typeface="Tw Cen MT" pitchFamily="34" charset="0"/>
              </a:rPr>
              <a:t>Champ de l’éthique					</a:t>
            </a: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Philosophie</a:t>
            </a:r>
            <a:r>
              <a:rPr lang="fr-CH" sz="1800" cap="all" dirty="0" smtClean="0">
                <a:solidFill>
                  <a:schemeClr val="tx2"/>
                </a:solidFill>
                <a:latin typeface="Tw Cen MT" pitchFamily="34" charset="0"/>
              </a:rPr>
              <a:t>	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Vision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« Quel sens je donne </a:t>
            </a:r>
            <a:r>
              <a:rPr lang="fr-CH" sz="1800" cap="all" dirty="0" smtClean="0">
                <a:solidFill>
                  <a:schemeClr val="tx2"/>
                </a:solidFill>
                <a:latin typeface="Tw Cen MT" pitchFamily="34" charset="0"/>
              </a:rPr>
              <a:t>	</a:t>
            </a:r>
            <a:r>
              <a:rPr lang="fr-CH" sz="1800" dirty="0" smtClean="0">
                <a:solidFill>
                  <a:schemeClr val="tx2"/>
                </a:solidFill>
                <a:latin typeface="Tw Cen MT" pitchFamily="34" charset="0"/>
              </a:rPr>
              <a:t> 					</a:t>
            </a:r>
          </a:p>
          <a:p>
            <a:pPr>
              <a:spcBef>
                <a:spcPts val="0"/>
              </a:spcBef>
              <a:buNone/>
            </a:pPr>
            <a:r>
              <a:rPr lang="fr-CH" sz="1500" dirty="0" smtClean="0">
                <a:solidFill>
                  <a:schemeClr val="tx2"/>
                </a:solidFill>
                <a:latin typeface="Tw Cen MT" pitchFamily="34" charset="0"/>
              </a:rPr>
              <a:t>à ma pratique? »</a:t>
            </a:r>
          </a:p>
          <a:p>
            <a:pPr>
              <a:spcBef>
                <a:spcPts val="0"/>
              </a:spcBef>
              <a:buNone/>
            </a:pPr>
            <a:r>
              <a:rPr lang="fr-CH" sz="1800" dirty="0" smtClean="0">
                <a:solidFill>
                  <a:schemeClr val="tx2"/>
                </a:solidFill>
                <a:latin typeface="Tw Cen MT" pitchFamily="34" charset="0"/>
              </a:rPr>
              <a:t>								</a:t>
            </a: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Mots-clefs</a:t>
            </a:r>
            <a:r>
              <a:rPr lang="fr-CH" sz="1800" cap="all" dirty="0" smtClean="0">
                <a:solidFill>
                  <a:schemeClr val="tx2"/>
                </a:solidFill>
                <a:latin typeface="Tw Cen MT" pitchFamily="34" charset="0"/>
              </a:rPr>
              <a:t>								</a:t>
            </a: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traducteurs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du sens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</a:t>
            </a:r>
          </a:p>
          <a:p>
            <a:pPr>
              <a:spcBef>
                <a:spcPts val="0"/>
              </a:spcBef>
              <a:buNone/>
            </a:pPr>
            <a:endParaRPr lang="fr-CH" sz="14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H" sz="14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Comment  les 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règles vont-elles </a:t>
            </a:r>
          </a:p>
          <a:p>
            <a:pPr>
              <a:spcBef>
                <a:spcPts val="0"/>
              </a:spcBef>
              <a:buNone/>
            </a:pPr>
            <a:r>
              <a:rPr lang="fr-CH" sz="1800" dirty="0" smtClean="0">
                <a:solidFill>
                  <a:schemeClr val="tx2"/>
                </a:solidFill>
                <a:latin typeface="Tw Cen MT" pitchFamily="34" charset="0"/>
              </a:rPr>
              <a:t>CHAMP DE LA MORALE					</a:t>
            </a: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témoigner du sens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que je donne à mon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« Que dois-je faire? »						action?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	</a:t>
            </a:r>
          </a:p>
          <a:p>
            <a:pPr>
              <a:spcBef>
                <a:spcPts val="0"/>
              </a:spcBef>
              <a:buNone/>
            </a:pPr>
            <a:endParaRPr lang="fr-CH" sz="14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H" sz="14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fr-CH" sz="1400" dirty="0">
                <a:solidFill>
                  <a:schemeClr val="tx2"/>
                </a:solidFill>
                <a:latin typeface="Tw Cen MT" pitchFamily="34" charset="0"/>
              </a:rPr>
              <a:t>	</a:t>
            </a: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Comment mon action est-							elle en cohérence 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>
                <a:solidFill>
                  <a:schemeClr val="tx2"/>
                </a:solidFill>
                <a:latin typeface="Tw Cen MT" pitchFamily="34" charset="0"/>
              </a:rPr>
              <a:t>	</a:t>
            </a: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avec la mission et la </a:t>
            </a:r>
          </a:p>
          <a:p>
            <a:pPr>
              <a:spcBef>
                <a:spcPts val="0"/>
              </a:spcBef>
              <a:buNone/>
            </a:pPr>
            <a:r>
              <a:rPr lang="fr-CH" sz="1400" dirty="0">
                <a:solidFill>
                  <a:schemeClr val="tx2"/>
                </a:solidFill>
                <a:latin typeface="Tw Cen MT" pitchFamily="34" charset="0"/>
              </a:rPr>
              <a:t>	</a:t>
            </a:r>
            <a:r>
              <a:rPr lang="fr-CH" sz="1400" dirty="0" smtClean="0">
                <a:solidFill>
                  <a:schemeClr val="tx2"/>
                </a:solidFill>
                <a:latin typeface="Tw Cen MT" pitchFamily="34" charset="0"/>
              </a:rPr>
              <a:t>							philosophie ? </a:t>
            </a:r>
          </a:p>
          <a:p>
            <a:pPr>
              <a:spcBef>
                <a:spcPts val="0"/>
              </a:spcBef>
              <a:buNone/>
            </a:pPr>
            <a:r>
              <a:rPr lang="fr-CH" sz="1800" dirty="0" smtClean="0">
                <a:solidFill>
                  <a:schemeClr val="tx2"/>
                </a:solidFill>
                <a:latin typeface="Tw Cen MT" pitchFamily="34" charset="0"/>
              </a:rPr>
              <a:t>		</a:t>
            </a:r>
          </a:p>
          <a:p>
            <a:pPr>
              <a:spcBef>
                <a:spcPts val="0"/>
              </a:spcBef>
              <a:buNone/>
            </a:pPr>
            <a:r>
              <a:rPr lang="fr-CH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w Cen MT" pitchFamily="34" charset="0"/>
              </a:rPr>
              <a:t>						</a:t>
            </a:r>
          </a:p>
          <a:p>
            <a:pPr>
              <a:spcBef>
                <a:spcPts val="0"/>
              </a:spcBef>
              <a:buNone/>
            </a:pPr>
            <a:endParaRPr lang="fr-CH" sz="1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6182" y="1785926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b="1" dirty="0" smtClean="0">
              <a:latin typeface="Bradley Hand ITC" pitchFamily="66" charset="0"/>
            </a:endParaRPr>
          </a:p>
          <a:p>
            <a:pPr algn="ctr"/>
            <a:r>
              <a:rPr lang="fr-CH" dirty="0" smtClean="0">
                <a:latin typeface="Tw Cen MT" pitchFamily="34" charset="0"/>
              </a:rPr>
              <a:t>RESERVOIR</a:t>
            </a:r>
            <a:endParaRPr lang="fr-FR" dirty="0" smtClean="0">
              <a:latin typeface="Tw Cen MT" pitchFamily="34" charset="0"/>
            </a:endParaRPr>
          </a:p>
          <a:p>
            <a:pPr algn="ctr"/>
            <a:r>
              <a:rPr lang="fr-CH" dirty="0" smtClean="0">
                <a:latin typeface="Tw Cen MT" pitchFamily="34" charset="0"/>
              </a:rPr>
              <a:t>DE SENS</a:t>
            </a:r>
            <a:endParaRPr lang="fr-FR" dirty="0" smtClean="0">
              <a:latin typeface="Tw Cen MT" pitchFamily="34" charset="0"/>
            </a:endParaRPr>
          </a:p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786182" y="2714620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CH" b="1" dirty="0" smtClean="0">
              <a:solidFill>
                <a:schemeClr val="tx1"/>
              </a:solidFill>
              <a:latin typeface="Bradley Hand ITC" pitchFamily="66" charset="0"/>
              <a:ea typeface="Times New Roman" pitchFamily="18" charset="0"/>
            </a:endParaRPr>
          </a:p>
          <a:p>
            <a:pPr lvl="0" algn="ctr"/>
            <a:r>
              <a:rPr lang="fr-CH" dirty="0" smtClean="0">
                <a:latin typeface="Tw Cen MT" pitchFamily="34" charset="0"/>
              </a:rPr>
              <a:t>VALEURS</a:t>
            </a:r>
          </a:p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3786182" y="4286256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CH" b="1" dirty="0" smtClean="0">
              <a:solidFill>
                <a:schemeClr val="bg1"/>
              </a:solidFill>
              <a:latin typeface="Bradley Hand ITC" pitchFamily="66" charset="0"/>
              <a:ea typeface="Times New Roman" pitchFamily="18" charset="0"/>
            </a:endParaRPr>
          </a:p>
          <a:p>
            <a:pPr algn="ctr"/>
            <a:r>
              <a:rPr lang="fr-CH" dirty="0" smtClean="0">
                <a:latin typeface="Tw Cen MT" pitchFamily="34" charset="0"/>
              </a:rPr>
              <a:t>REGLES</a:t>
            </a:r>
          </a:p>
          <a:p>
            <a:pPr algn="ctr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786182" y="5214950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CH" b="1" dirty="0" smtClean="0">
              <a:solidFill>
                <a:schemeClr val="bg1"/>
              </a:solidFill>
              <a:latin typeface="Bradley Hand ITC" pitchFamily="66" charset="0"/>
              <a:ea typeface="Times New Roman" pitchFamily="18" charset="0"/>
            </a:endParaRPr>
          </a:p>
          <a:p>
            <a:pPr lvl="0" algn="ctr"/>
            <a:r>
              <a:rPr lang="fr-CH" dirty="0" smtClean="0">
                <a:latin typeface="Tw Cen MT" pitchFamily="34" charset="0"/>
              </a:rPr>
              <a:t>ACTION</a:t>
            </a:r>
          </a:p>
          <a:p>
            <a:pPr algn="ctr"/>
            <a:endParaRPr lang="fr-FR" dirty="0"/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215340" y="257095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3214678" y="1571612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214678" y="357187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rot="5400000">
            <a:off x="2215340" y="507128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3214678" y="607220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214678" y="4071942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5643570" y="214311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5643570" y="307181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5643570" y="464344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 rot="5400000">
            <a:off x="4536281" y="2607463"/>
            <a:ext cx="7143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rot="5400000">
            <a:off x="4214810" y="3857628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 rot="5400000">
            <a:off x="4536281" y="5107793"/>
            <a:ext cx="7143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re 23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ETHIQUE ET MORALE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Tw Cen MT" pitchFamily="34" charset="0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5652120" y="558924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://idata.over-blog.com/0/42/30/14/img-537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642918"/>
            <a:ext cx="3786214" cy="5048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143504" y="2643182"/>
            <a:ext cx="35004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dirty="0" smtClean="0">
                <a:solidFill>
                  <a:schemeClr val="tx2"/>
                </a:solidFill>
                <a:latin typeface="Tw Cen MT" pitchFamily="34" charset="0"/>
              </a:rPr>
              <a:t>…ou les trois attentions </a:t>
            </a:r>
          </a:p>
          <a:p>
            <a:r>
              <a:rPr lang="fr-FR" sz="4800" dirty="0" smtClean="0">
                <a:solidFill>
                  <a:schemeClr val="tx2"/>
                </a:solidFill>
                <a:latin typeface="Tw Cen MT" pitchFamily="34" charset="0"/>
              </a:rPr>
              <a:t>du praticien social</a:t>
            </a:r>
            <a:endParaRPr lang="fr-FR" sz="4800" dirty="0">
              <a:latin typeface="Tw Cen MT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14380"/>
          </a:xfrm>
        </p:spPr>
        <p:txBody>
          <a:bodyPr>
            <a:normAutofit fontScale="90000"/>
          </a:bodyPr>
          <a:lstStyle/>
          <a:p>
            <a:pPr algn="l"/>
            <a:r>
              <a:rPr lang="fr-F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Bradley Hand ITC" pitchFamily="66" charset="0"/>
              </a:rPr>
              <a:t/>
            </a:r>
            <a:br>
              <a:rPr lang="fr-F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Bradley Hand ITC" pitchFamily="66" charset="0"/>
              </a:rPr>
            </a:br>
            <a:r>
              <a:rPr lang="fr-FR" sz="16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Bradley Hand ITC" pitchFamily="66" charset="0"/>
              </a:rPr>
              <a:t/>
            </a:r>
            <a:br>
              <a:rPr lang="fr-FR" sz="16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Bradley Hand ITC" pitchFamily="66" charset="0"/>
              </a:rPr>
            </a:b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L’ATTENTION A SOI</a:t>
            </a:r>
            <a:b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</a:br>
            <a:endParaRPr lang="fr-FR" dirty="0">
              <a:solidFill>
                <a:schemeClr val="accent1">
                  <a:lumMod val="75000"/>
                </a:schemeClr>
              </a:solidFill>
              <a:latin typeface="Tw Cen MT" pitchFamily="34" charset="0"/>
            </a:endParaRPr>
          </a:p>
        </p:txBody>
      </p:sp>
      <p:pic>
        <p:nvPicPr>
          <p:cNvPr id="6" name="Espace réservé du contenu 5" descr="http://arbresvenerables.free.fr/ArbresVenerables/Posters/Catalogue/Panorama%20final%2050.jpg"/>
          <p:cNvPicPr>
            <a:picLocks noGrp="1"/>
          </p:cNvPicPr>
          <p:nvPr>
            <p:ph idx="1"/>
          </p:nvPr>
        </p:nvPicPr>
        <p:blipFill>
          <a:blip r:embed="rId3" cstate="print"/>
          <a:srcRect l="5530" t="14085" r="5322" b="15141"/>
          <a:stretch>
            <a:fillRect/>
          </a:stretch>
        </p:blipFill>
        <p:spPr bwMode="auto">
          <a:xfrm>
            <a:off x="500034" y="1142984"/>
            <a:ext cx="7143800" cy="154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28596" y="2857496"/>
            <a:ext cx="764386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Rester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cohérent avec mon identité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personnelle et professionnelle, mon énergie et ma créativité afin d’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y prendre appui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et rester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disponible à l’autre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dans son altérité.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700" dirty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Reconnaitre cette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part d’humanité 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qui est en chacun de nous et qui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nous relie à autrui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700" dirty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Assumer les risques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à prendre, avec leur part inhérente d’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incertitude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700" dirty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Assumer 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à la fois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toute ma part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mais ma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juste part de responsabilité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700" dirty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Reconnaître ma position de sujet,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d’acteur dans l’intervention</a:t>
            </a:r>
            <a:r>
              <a:rPr lang="fr-FR" sz="800" b="1" dirty="0">
                <a:solidFill>
                  <a:schemeClr val="tx2"/>
                </a:solidFill>
                <a:latin typeface="Tw Cen MT" pitchFamily="34" charset="0"/>
              </a:rPr>
              <a:t> </a:t>
            </a:r>
            <a:r>
              <a:rPr lang="fr-FR" sz="800" dirty="0" smtClean="0">
                <a:solidFill>
                  <a:schemeClr val="tx2"/>
                </a:solidFill>
                <a:latin typeface="Tw Cen MT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CH" sz="600" b="1" dirty="0" smtClean="0">
              <a:solidFill>
                <a:schemeClr val="tx2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b="1" dirty="0">
              <a:solidFill>
                <a:schemeClr val="tx2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L’ATTENTION A L’AUTRE</a:t>
            </a:r>
            <a:r>
              <a:rPr 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/>
            </a:r>
            <a:br>
              <a:rPr 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</a:br>
            <a:endParaRPr lang="fr-FR" sz="3200" dirty="0">
              <a:solidFill>
                <a:schemeClr val="tx2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3714752"/>
            <a:ext cx="7858180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>
              <a:solidFill>
                <a:schemeClr val="tx2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L’autre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partage la même condition humaine 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que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moi, même si il 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ne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partage pas les mêmes expériences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la même histoire de vie, et que ses valeurs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divergent 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des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miennes.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solidFill>
                <a:schemeClr val="tx2"/>
              </a:solidFill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>
              <a:solidFill>
                <a:schemeClr val="tx2"/>
              </a:solidFill>
              <a:latin typeface="Tw Cen MT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Autrui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est aussi un sujet,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capable de responsabilité</a:t>
            </a:r>
            <a:r>
              <a:rPr lang="fr-FR" sz="2000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avec lequel je m’inscris dans un  </a:t>
            </a:r>
            <a:r>
              <a:rPr lang="fr-FR" sz="2000" b="1" dirty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jeu de réciprocité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fr-FR" sz="900" dirty="0" smtClean="0">
                <a:solidFill>
                  <a:schemeClr val="tx2"/>
                </a:solidFill>
                <a:latin typeface="Tw Cen MT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700" b="1" dirty="0">
              <a:solidFill>
                <a:schemeClr val="tx2"/>
              </a:solidFill>
              <a:latin typeface="Bradley Hand ITC" pitchFamily="66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dirty="0">
              <a:solidFill>
                <a:schemeClr val="tx2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4744" y="1714488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S’exprime dans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le regard que je  porte sur l’autre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et dans la reconnaissance que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l’autre ne peut être réduit à cette perception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ou à la représentation que j’en ai.</a:t>
            </a:r>
          </a:p>
        </p:txBody>
      </p:sp>
      <p:pic>
        <p:nvPicPr>
          <p:cNvPr id="15362" name="Picture 2" descr="http://bruno.leteinturier.free.fr/vegetal/arbres_jumeau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571612"/>
            <a:ext cx="3114803" cy="2124071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31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/>
            </a:r>
            <a:br>
              <a:rPr lang="fr-FR" sz="31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</a:br>
            <a:r>
              <a:rPr lang="fr-FR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L’ATTENTION A L’ORGANISATION</a:t>
            </a:r>
            <a:r>
              <a:rPr lang="fr-FR" smtClean="0"/>
              <a:t/>
            </a:r>
            <a:br>
              <a:rPr lang="fr-FR" smtClean="0"/>
            </a:b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42910" y="4143380"/>
            <a:ext cx="8164534" cy="2023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Cela implique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d’assumer de manière responsable 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les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possibilités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et les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limites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de l’organisation.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7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Cela engage au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respect des règles déontologiques 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et des normes, tout en portant un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regard critique 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sur celles-ci.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7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L’organisation fait partie intégrante d’un projet social plus vaste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et est tenue par des exigences de justice et de solidarité.</a:t>
            </a:r>
            <a:endParaRPr lang="fr-FR" dirty="0" smtClean="0">
              <a:solidFill>
                <a:prstClr val="black"/>
              </a:solidFill>
              <a:latin typeface="Tw Cen MT" pitchFamily="34" charset="0"/>
            </a:endParaRPr>
          </a:p>
        </p:txBody>
      </p:sp>
      <p:pic>
        <p:nvPicPr>
          <p:cNvPr id="13314" name="Picture 2" descr="http://www.linternaute.com/nature-animaux/magazine/photo/une-explosion-de-couleurs-dans-la-nature/image/foret-38882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428736"/>
            <a:ext cx="4214842" cy="2619393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143504" y="1643050"/>
            <a:ext cx="3786182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La relation professionnelle se fait au sein d’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institutions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où doit primer, entre autres, la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justice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comme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régulation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des relations humaines.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5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Implique une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exigence de fidélité 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à l’égard de </a:t>
            </a:r>
            <a:r>
              <a:rPr lang="fr-FR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la mission </a:t>
            </a:r>
            <a:r>
              <a:rPr lang="fr-FR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ou des objectifs de l’organisation .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939784"/>
          </a:xfrm>
        </p:spPr>
        <p:txBody>
          <a:bodyPr>
            <a:normAutofit fontScale="90000"/>
          </a:bodyPr>
          <a:lstStyle/>
          <a:p>
            <a:pPr algn="l"/>
            <a:r>
              <a:rPr lang="fr-F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/>
            </a:r>
            <a:br>
              <a:rPr lang="fr-F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</a:b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ASSUMER SA FINITUDE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Espace réservé du contenu 3" descr="http://arbresvenerables.free.fr/ArbresVenerables/Posters/Catalogue/USA%20Bristlecone%20pine%20-%20buffalo%2050.jpg"/>
          <p:cNvPicPr>
            <a:picLocks noGrp="1"/>
          </p:cNvPicPr>
          <p:nvPr>
            <p:ph idx="1"/>
          </p:nvPr>
        </p:nvPicPr>
        <p:blipFill>
          <a:blip r:embed="rId3" cstate="print"/>
          <a:srcRect l="16378" t="9800" r="16511" b="21016"/>
          <a:stretch>
            <a:fillRect/>
          </a:stretch>
        </p:blipFill>
        <p:spPr bwMode="auto">
          <a:xfrm>
            <a:off x="500034" y="1500174"/>
            <a:ext cx="285752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9058" y="1571612"/>
            <a:ext cx="471490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 prends conscience de ma condition de mortel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au travers des épreuves, des pertes, des déceptions, des échecs.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1600" dirty="0" smtClean="0">
              <a:solidFill>
                <a:schemeClr val="tx2"/>
              </a:solidFill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Cette prise de conscience me renvoie à ma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fragilité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à mes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limites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et à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la portée relative de mes actions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dirty="0" smtClean="0">
              <a:solidFill>
                <a:schemeClr val="tx2"/>
              </a:solidFill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Elle a un impact déterminant sur le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sens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que je donne à ma vie et par conséquent à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ma pratique professionnelle.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CH" sz="1600" b="1" dirty="0" smtClean="0">
              <a:solidFill>
                <a:srgbClr val="4F81BD"/>
              </a:solidFill>
              <a:latin typeface="Bradley Hand ITC" pitchFamily="66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CH" sz="1600" b="1" dirty="0" smtClean="0">
              <a:solidFill>
                <a:srgbClr val="4F81BD"/>
              </a:solidFill>
              <a:latin typeface="Bradley Hand ITC" pitchFamily="66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geo.fr/var/geo/storage/images/voyages/vos-voyages-de-reve/languedoc-roussillon-au-coeur-du-pays-cathare/arbre/494090-1-fre-FR/arbre_940x705.jpg"/>
          <p:cNvPicPr>
            <a:picLocks noChangeAspect="1" noChangeArrowheads="1"/>
          </p:cNvPicPr>
          <p:nvPr/>
        </p:nvPicPr>
        <p:blipFill>
          <a:blip r:embed="rId3" cstate="print"/>
          <a:srcRect l="6840" t="36483" b="19218"/>
          <a:stretch>
            <a:fillRect/>
          </a:stretch>
        </p:blipFill>
        <p:spPr bwMode="auto">
          <a:xfrm>
            <a:off x="500034" y="1428736"/>
            <a:ext cx="5786478" cy="206371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39784"/>
          </a:xfrm>
        </p:spPr>
        <p:txBody>
          <a:bodyPr>
            <a:normAutofit fontScale="90000"/>
          </a:bodyPr>
          <a:lstStyle/>
          <a:p>
            <a:pPr algn="l"/>
            <a:r>
              <a:rPr lang="fr-F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/>
            </a:r>
            <a:br>
              <a:rPr lang="fr-F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</a:b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ASSUMER SA SOLITUDE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/>
            </a:r>
            <a:b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</a:br>
            <a:endParaRPr lang="fr-FR" sz="2800" dirty="0">
              <a:solidFill>
                <a:schemeClr val="tx2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3643314"/>
            <a:ext cx="835824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Même si je ne suis pas isolé, </a:t>
            </a:r>
            <a:r>
              <a:rPr lang="fr-FR" sz="2000" b="1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 suis solitaire</a:t>
            </a:r>
            <a:r>
              <a:rPr lang="fr-FR" sz="2000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c’est-à-dire seul avec mes inquiétudes, mes désirs, mes joies et mes peines.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prstClr val="black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 ne peux maintenir l’espoir de pouvoir répondre totalement aux attentes de l’autre</a:t>
            </a:r>
            <a:r>
              <a:rPr lang="fr-FR" sz="2000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ni de voir les miennes comblées par autrui.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prstClr val="black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 ne peux vouloir combler un vide </a:t>
            </a:r>
            <a:r>
              <a:rPr lang="fr-FR" sz="2000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par la rencontre d’un autre, ou de me décharger sur lui de ma souffrance ou de ma responsabilité.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prstClr val="black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Il en est de même lorsque je cherche à exempter l’autre de sa souffrance </a:t>
            </a:r>
            <a:r>
              <a:rPr lang="fr-FR" sz="2000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ou de sa responsabilité, ou encore lorsque </a:t>
            </a:r>
            <a:r>
              <a:rPr lang="fr-FR" sz="2000" b="1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 cherche à lui être indispensable</a:t>
            </a:r>
            <a:r>
              <a:rPr lang="fr-FR" sz="2000" dirty="0" smtClean="0">
                <a:solidFill>
                  <a:srgbClr val="4F81BD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fr-FR" dirty="0" smtClean="0">
              <a:solidFill>
                <a:prstClr val="black"/>
              </a:solidFill>
              <a:latin typeface="Tw Cen MT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/>
            </a:r>
            <a:br>
              <a:rPr lang="fr-F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</a:b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Tw Cen MT" pitchFamily="34" charset="0"/>
              </a:rPr>
              <a:t>ASSUMER L’INCERTITUDE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Espace réservé du contenu 3" descr="http://blog.athos99.com/wp-content/uploads/campagne/arbre-creu-du-van.jpg"/>
          <p:cNvPicPr>
            <a:picLocks noGrp="1"/>
          </p:cNvPicPr>
          <p:nvPr>
            <p:ph idx="1"/>
          </p:nvPr>
        </p:nvPicPr>
        <p:blipFill>
          <a:blip r:embed="rId3" cstate="print"/>
          <a:srcRect l="2313" t="2968" r="2118" b="7421"/>
          <a:stretch>
            <a:fillRect/>
          </a:stretch>
        </p:blipFill>
        <p:spPr bwMode="auto">
          <a:xfrm>
            <a:off x="571472" y="1214422"/>
            <a:ext cx="407196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00034" y="4071942"/>
            <a:ext cx="821537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me laisse toucher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par le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doute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m’interroge honnêtement, reconnais qu’il existe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peu ou pas de réponse simple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, unique et définitive.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En l’absence de réponse absolue, je reste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disponible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et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ouvert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 à la discussion.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Je m’efforce d’accepter que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la vérité n’est pas quelque chose que je possède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définitivement, mais </a:t>
            </a:r>
            <a:r>
              <a:rPr lang="fr-FR" sz="2000" b="1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quelque chose que je construit </a:t>
            </a:r>
            <a:r>
              <a:rPr lang="fr-FR" sz="2000" dirty="0" smtClean="0">
                <a:solidFill>
                  <a:schemeClr val="tx2"/>
                </a:solidFill>
                <a:latin typeface="Tw Cen MT" pitchFamily="34" charset="0"/>
                <a:ea typeface="Calibri" pitchFamily="34" charset="0"/>
                <a:cs typeface="Times New Roman" pitchFamily="18" charset="0"/>
              </a:rPr>
              <a:t>indéfiniment</a:t>
            </a:r>
            <a:r>
              <a:rPr lang="fr-FR" sz="2000" b="1" dirty="0" smtClean="0">
                <a:solidFill>
                  <a:schemeClr val="tx2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/>
            </a:r>
            <a:br>
              <a:rPr lang="fr-F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</a:br>
            <a:r>
              <a:rPr lang="fr-FR" sz="3100" dirty="0" smtClean="0">
                <a:solidFill>
                  <a:schemeClr val="tx2"/>
                </a:solidFill>
                <a:latin typeface="Tw Cen MT" pitchFamily="34" charset="0"/>
              </a:rPr>
              <a:t>AINSI, </a:t>
            </a:r>
            <a:br>
              <a:rPr lang="fr-FR" sz="3100" dirty="0" smtClean="0">
                <a:solidFill>
                  <a:schemeClr val="tx2"/>
                </a:solidFill>
                <a:latin typeface="Tw Cen MT" pitchFamily="34" charset="0"/>
              </a:rPr>
            </a:br>
            <a:r>
              <a:rPr lang="fr-FR" sz="3100" dirty="0" smtClean="0">
                <a:solidFill>
                  <a:schemeClr val="tx2"/>
                </a:solidFill>
                <a:latin typeface="Tw Cen MT" pitchFamily="34" charset="0"/>
              </a:rPr>
              <a:t>UNE DEMARCHE ETHIQUE CONSISTERAIT A…</a:t>
            </a:r>
            <a:r>
              <a:rPr lang="fr-FR" dirty="0" smtClean="0">
                <a:solidFill>
                  <a:schemeClr val="tx2"/>
                </a:solidFill>
              </a:rPr>
              <a:t/>
            </a:r>
            <a:br>
              <a:rPr lang="fr-FR" dirty="0" smtClean="0">
                <a:solidFill>
                  <a:schemeClr val="tx2"/>
                </a:solidFill>
              </a:rPr>
            </a:b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…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ASSUMER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 LE PLUS LUCIDEMENT, HONNÊTEMENT ET COURAGEUSEMENT POSSIBLE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SA CONDITION HUMAINE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, EN… </a:t>
            </a:r>
          </a:p>
          <a:p>
            <a:pPr>
              <a:buNone/>
            </a:pPr>
            <a:endParaRPr lang="fr-CH" sz="10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buNone/>
            </a:pPr>
            <a:endParaRPr lang="fr-FR" sz="10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buNone/>
            </a:pP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…DEMEURANT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EVEILLE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,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A L’ECOUTE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,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ACCUEILLANT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 ET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CRITIQUE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, </a:t>
            </a:r>
          </a:p>
          <a:p>
            <a:pPr>
              <a:buNone/>
            </a:pPr>
            <a:endParaRPr lang="fr-CH" sz="10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buNone/>
            </a:pPr>
            <a:endParaRPr lang="fr-FR" sz="10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buNone/>
            </a:pP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…DEMEURANT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DEBOUT ET LIBRE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,</a:t>
            </a:r>
          </a:p>
          <a:p>
            <a:pPr>
              <a:buNone/>
            </a:pPr>
            <a:endParaRPr lang="fr-CH" sz="10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buNone/>
            </a:pPr>
            <a:endParaRPr lang="fr-FR" sz="1000" dirty="0" smtClean="0">
              <a:solidFill>
                <a:schemeClr val="tx2"/>
              </a:solidFill>
              <a:latin typeface="Tw Cen MT" pitchFamily="34" charset="0"/>
            </a:endParaRPr>
          </a:p>
          <a:p>
            <a:pPr>
              <a:buNone/>
            </a:pP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…ADOPTANT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UNE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 </a:t>
            </a:r>
            <a:r>
              <a:rPr lang="fr-FR" sz="2200" b="1" dirty="0" smtClean="0">
                <a:solidFill>
                  <a:schemeClr val="tx2"/>
                </a:solidFill>
                <a:latin typeface="Tw Cen MT" pitchFamily="34" charset="0"/>
              </a:rPr>
              <a:t>MORALE ET UNE ETHIQUE PROVISOIRES</a:t>
            </a:r>
            <a:r>
              <a:rPr lang="fr-FR" sz="2200" dirty="0" smtClean="0">
                <a:solidFill>
                  <a:schemeClr val="tx2"/>
                </a:solidFill>
                <a:latin typeface="Tw Cen MT" pitchFamily="34" charset="0"/>
              </a:rPr>
              <a:t>, ANIMEES PAR LE SOUCI DE SOI, D’AUTRUI ET DES INSTITUTIONS QUI ENCADRENT ET FAVORISENT LA CONVIVIALITE.</a:t>
            </a:r>
            <a:endParaRPr lang="fr-FR" sz="2200" dirty="0">
              <a:solidFill>
                <a:schemeClr val="tx2"/>
              </a:solidFill>
              <a:latin typeface="Tw Cen MT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556</Words>
  <Application>Microsoft Macintosh PowerPoint</Application>
  <PresentationFormat>Présentation à l'écran (4:3)</PresentationFormat>
  <Paragraphs>112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 LE DEVELOPPEMENT ETHIQUE DANS  LES PRATIQUES PROFESSIONNELLES  </vt:lpstr>
      <vt:lpstr>Présentation PowerPoint</vt:lpstr>
      <vt:lpstr>  L’ATTENTION A SOI </vt:lpstr>
      <vt:lpstr>L’ATTENTION A L’AUTRE </vt:lpstr>
      <vt:lpstr> L’ATTENTION A L’ORGANISATION </vt:lpstr>
      <vt:lpstr> ASSUMER SA FINITUDE </vt:lpstr>
      <vt:lpstr> ASSUMER SA SOLITUDE </vt:lpstr>
      <vt:lpstr> ASSUMER L’INCERTITUDE </vt:lpstr>
      <vt:lpstr> AINSI,  UNE DEMARCHE ETHIQUE CONSISTERAIT A… </vt:lpstr>
      <vt:lpstr>ETHIQUE ET MORALE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dsauzet</dc:creator>
  <cp:lastModifiedBy>Dominique Sauzet</cp:lastModifiedBy>
  <cp:revision>38</cp:revision>
  <dcterms:created xsi:type="dcterms:W3CDTF">2007-08-19T15:23:45Z</dcterms:created>
  <dcterms:modified xsi:type="dcterms:W3CDTF">2016-04-27T11:18:45Z</dcterms:modified>
</cp:coreProperties>
</file>