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272" r:id="rId4"/>
  </p:sldMasterIdLst>
  <p:notesMasterIdLst>
    <p:notesMasterId r:id="rId17"/>
  </p:notesMasterIdLst>
  <p:handoutMasterIdLst>
    <p:handoutMasterId r:id="rId18"/>
  </p:handoutMasterIdLst>
  <p:sldIdLst>
    <p:sldId id="270" r:id="rId5"/>
    <p:sldId id="281" r:id="rId6"/>
    <p:sldId id="273" r:id="rId7"/>
    <p:sldId id="272" r:id="rId8"/>
    <p:sldId id="274" r:id="rId9"/>
    <p:sldId id="275" r:id="rId10"/>
    <p:sldId id="279" r:id="rId11"/>
    <p:sldId id="276" r:id="rId12"/>
    <p:sldId id="277" r:id="rId13"/>
    <p:sldId id="278" r:id="rId14"/>
    <p:sldId id="280" r:id="rId15"/>
    <p:sldId id="282" r:id="rId16"/>
  </p:sldIdLst>
  <p:sldSz cx="6858000" cy="9144000" type="screen4x3"/>
  <p:notesSz cx="6889750" cy="967105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eur" initials="A" lastIdx="1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3BCD"/>
    <a:srgbClr val="50CA01"/>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64" autoAdjust="0"/>
  </p:normalViewPr>
  <p:slideViewPr>
    <p:cSldViewPr snapToGrid="0" snapToObjects="1">
      <p:cViewPr varScale="1">
        <p:scale>
          <a:sx n="65" d="100"/>
          <a:sy n="65" d="100"/>
        </p:scale>
        <p:origin x="2022" y="78"/>
      </p:cViewPr>
      <p:guideLst/>
    </p:cSldViewPr>
  </p:slideViewPr>
  <p:notesTextViewPr>
    <p:cViewPr>
      <p:scale>
        <a:sx n="1" d="1"/>
        <a:sy n="1" d="1"/>
      </p:scale>
      <p:origin x="0" y="0"/>
    </p:cViewPr>
  </p:notesTextViewPr>
  <p:notesViewPr>
    <p:cSldViewPr snapToGrid="0" snapToObjects="1">
      <p:cViewPr varScale="1">
        <p:scale>
          <a:sx n="86" d="100"/>
          <a:sy n="86" d="100"/>
        </p:scale>
        <p:origin x="328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9BD70A9-75BB-42D9-8848-B86A67D03E91}"/>
              </a:ext>
            </a:extLst>
          </p:cNvPr>
          <p:cNvSpPr>
            <a:spLocks noGrp="1"/>
          </p:cNvSpPr>
          <p:nvPr>
            <p:ph type="hdr" sz="quarter"/>
          </p:nvPr>
        </p:nvSpPr>
        <p:spPr>
          <a:xfrm>
            <a:off x="1" y="0"/>
            <a:ext cx="2985558" cy="485232"/>
          </a:xfrm>
          <a:prstGeom prst="rect">
            <a:avLst/>
          </a:prstGeom>
        </p:spPr>
        <p:txBody>
          <a:bodyPr vert="horz" lIns="94628" tIns="47314" rIns="94628" bIns="47314" rtlCol="0"/>
          <a:lstStyle>
            <a:lvl1pPr algn="l">
              <a:defRPr sz="1200"/>
            </a:lvl1pPr>
          </a:lstStyle>
          <a:p>
            <a:pPr rtl="0"/>
            <a:endParaRPr lang="fr-FR"/>
          </a:p>
        </p:txBody>
      </p:sp>
      <p:sp>
        <p:nvSpPr>
          <p:cNvPr id="3" name="Espace réservé de la date 2">
            <a:extLst>
              <a:ext uri="{FF2B5EF4-FFF2-40B4-BE49-F238E27FC236}">
                <a16:creationId xmlns:a16="http://schemas.microsoft.com/office/drawing/2014/main" id="{6A79B37A-EDAC-4F90-BDAD-549C6578C193}"/>
              </a:ext>
            </a:extLst>
          </p:cNvPr>
          <p:cNvSpPr>
            <a:spLocks noGrp="1"/>
          </p:cNvSpPr>
          <p:nvPr>
            <p:ph type="dt" sz="quarter" idx="1"/>
          </p:nvPr>
        </p:nvSpPr>
        <p:spPr>
          <a:xfrm>
            <a:off x="3902598" y="0"/>
            <a:ext cx="2985558" cy="485232"/>
          </a:xfrm>
          <a:prstGeom prst="rect">
            <a:avLst/>
          </a:prstGeom>
        </p:spPr>
        <p:txBody>
          <a:bodyPr vert="horz" lIns="94628" tIns="47314" rIns="94628" bIns="47314" rtlCol="0"/>
          <a:lstStyle>
            <a:lvl1pPr algn="r">
              <a:defRPr sz="1200"/>
            </a:lvl1pPr>
          </a:lstStyle>
          <a:p>
            <a:pPr rtl="0"/>
            <a:fld id="{09FCEF53-4DED-44DC-BA5F-7F57F3F6929B}" type="datetime1">
              <a:rPr lang="fr-FR" smtClean="0"/>
              <a:t>18/05/2020</a:t>
            </a:fld>
            <a:endParaRPr lang="fr-FR"/>
          </a:p>
        </p:txBody>
      </p:sp>
      <p:sp>
        <p:nvSpPr>
          <p:cNvPr id="4" name="Espace réservé du pied de page 3">
            <a:extLst>
              <a:ext uri="{FF2B5EF4-FFF2-40B4-BE49-F238E27FC236}">
                <a16:creationId xmlns:a16="http://schemas.microsoft.com/office/drawing/2014/main" id="{E904BD82-B9E9-4C2E-B9F9-E8FF4E0B3547}"/>
              </a:ext>
            </a:extLst>
          </p:cNvPr>
          <p:cNvSpPr>
            <a:spLocks noGrp="1"/>
          </p:cNvSpPr>
          <p:nvPr>
            <p:ph type="ftr" sz="quarter" idx="2"/>
          </p:nvPr>
        </p:nvSpPr>
        <p:spPr>
          <a:xfrm>
            <a:off x="1" y="9185820"/>
            <a:ext cx="2985558" cy="485231"/>
          </a:xfrm>
          <a:prstGeom prst="rect">
            <a:avLst/>
          </a:prstGeom>
        </p:spPr>
        <p:txBody>
          <a:bodyPr vert="horz" lIns="94628" tIns="47314" rIns="94628" bIns="47314" rtlCol="0" anchor="b"/>
          <a:lstStyle>
            <a:lvl1pPr algn="l">
              <a:defRPr sz="1200"/>
            </a:lvl1pPr>
          </a:lstStyle>
          <a:p>
            <a:pPr rtl="0"/>
            <a:endParaRPr lang="fr-FR"/>
          </a:p>
        </p:txBody>
      </p:sp>
      <p:sp>
        <p:nvSpPr>
          <p:cNvPr id="5" name="Espace réservé du numéro de diapositive 4">
            <a:extLst>
              <a:ext uri="{FF2B5EF4-FFF2-40B4-BE49-F238E27FC236}">
                <a16:creationId xmlns:a16="http://schemas.microsoft.com/office/drawing/2014/main" id="{9A2CAF61-B037-4337-AD6C-7A091EA4441E}"/>
              </a:ext>
            </a:extLst>
          </p:cNvPr>
          <p:cNvSpPr>
            <a:spLocks noGrp="1"/>
          </p:cNvSpPr>
          <p:nvPr>
            <p:ph type="sldNum" sz="quarter" idx="3"/>
          </p:nvPr>
        </p:nvSpPr>
        <p:spPr>
          <a:xfrm>
            <a:off x="3902598" y="9185820"/>
            <a:ext cx="2985558" cy="485231"/>
          </a:xfrm>
          <a:prstGeom prst="rect">
            <a:avLst/>
          </a:prstGeom>
        </p:spPr>
        <p:txBody>
          <a:bodyPr vert="horz" lIns="94628" tIns="47314" rIns="94628" bIns="47314" rtlCol="0" anchor="b"/>
          <a:lstStyle>
            <a:lvl1pPr algn="r">
              <a:defRPr sz="1200"/>
            </a:lvl1pPr>
          </a:lstStyle>
          <a:p>
            <a:pPr rtl="0"/>
            <a:fld id="{36295BA7-8A40-407C-9262-0F556512E64F}" type="slidenum">
              <a:rPr lang="fr-FR" smtClean="0"/>
              <a:t>‹N°›</a:t>
            </a:fld>
            <a:endParaRPr lang="fr-FR"/>
          </a:p>
        </p:txBody>
      </p:sp>
    </p:spTree>
    <p:extLst>
      <p:ext uri="{BB962C8B-B14F-4D97-AF65-F5344CB8AC3E}">
        <p14:creationId xmlns:p14="http://schemas.microsoft.com/office/powerpoint/2010/main" val="27905481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85558" cy="485232"/>
          </a:xfrm>
          <a:prstGeom prst="rect">
            <a:avLst/>
          </a:prstGeom>
        </p:spPr>
        <p:txBody>
          <a:bodyPr vert="horz" lIns="94628" tIns="47314" rIns="94628" bIns="47314" rtlCol="0"/>
          <a:lstStyle>
            <a:lvl1pPr algn="l">
              <a:defRPr sz="1200"/>
            </a:lvl1pPr>
          </a:lstStyle>
          <a:p>
            <a:pPr rtl="0"/>
            <a:endParaRPr lang="fr-FR" noProof="0"/>
          </a:p>
        </p:txBody>
      </p:sp>
      <p:sp>
        <p:nvSpPr>
          <p:cNvPr id="3" name="Espace réservé de la date 2"/>
          <p:cNvSpPr>
            <a:spLocks noGrp="1"/>
          </p:cNvSpPr>
          <p:nvPr>
            <p:ph type="dt" idx="1"/>
          </p:nvPr>
        </p:nvSpPr>
        <p:spPr>
          <a:xfrm>
            <a:off x="3902598" y="0"/>
            <a:ext cx="2985558" cy="485232"/>
          </a:xfrm>
          <a:prstGeom prst="rect">
            <a:avLst/>
          </a:prstGeom>
        </p:spPr>
        <p:txBody>
          <a:bodyPr vert="horz" lIns="94628" tIns="47314" rIns="94628" bIns="47314" rtlCol="0"/>
          <a:lstStyle>
            <a:lvl1pPr algn="r">
              <a:defRPr sz="1200"/>
            </a:lvl1pPr>
          </a:lstStyle>
          <a:p>
            <a:pPr rtl="0"/>
            <a:fld id="{9C9A2A2B-17B9-445C-9893-5250F2AA11B2}" type="datetime1">
              <a:rPr lang="fr-FR" noProof="0" smtClean="0"/>
              <a:t>18/05/2020</a:t>
            </a:fld>
            <a:endParaRPr lang="fr-FR" noProof="0"/>
          </a:p>
        </p:txBody>
      </p:sp>
      <p:sp>
        <p:nvSpPr>
          <p:cNvPr id="4" name="Espace réservé de l’image des diapositives 3"/>
          <p:cNvSpPr>
            <a:spLocks noGrp="1" noRot="1" noChangeAspect="1"/>
          </p:cNvSpPr>
          <p:nvPr>
            <p:ph type="sldImg" idx="2"/>
          </p:nvPr>
        </p:nvSpPr>
        <p:spPr>
          <a:xfrm>
            <a:off x="2220913" y="1209675"/>
            <a:ext cx="2447925" cy="3263900"/>
          </a:xfrm>
          <a:prstGeom prst="rect">
            <a:avLst/>
          </a:prstGeom>
          <a:noFill/>
          <a:ln w="12700">
            <a:solidFill>
              <a:prstClr val="black"/>
            </a:solidFill>
          </a:ln>
        </p:spPr>
        <p:txBody>
          <a:bodyPr vert="horz" lIns="94628" tIns="47314" rIns="94628" bIns="47314" rtlCol="0" anchor="ctr"/>
          <a:lstStyle/>
          <a:p>
            <a:pPr rtl="0"/>
            <a:endParaRPr lang="fr-FR" noProof="0"/>
          </a:p>
        </p:txBody>
      </p:sp>
      <p:sp>
        <p:nvSpPr>
          <p:cNvPr id="5" name="Espace réservé des commentaires 4"/>
          <p:cNvSpPr>
            <a:spLocks noGrp="1"/>
          </p:cNvSpPr>
          <p:nvPr>
            <p:ph type="body" sz="quarter" idx="3"/>
          </p:nvPr>
        </p:nvSpPr>
        <p:spPr>
          <a:xfrm>
            <a:off x="688975" y="4654193"/>
            <a:ext cx="5511800" cy="3807976"/>
          </a:xfrm>
          <a:prstGeom prst="rect">
            <a:avLst/>
          </a:prstGeom>
        </p:spPr>
        <p:txBody>
          <a:bodyPr vert="horz" lIns="94628" tIns="47314" rIns="94628" bIns="47314"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1" y="9185820"/>
            <a:ext cx="2985558" cy="485231"/>
          </a:xfrm>
          <a:prstGeom prst="rect">
            <a:avLst/>
          </a:prstGeom>
        </p:spPr>
        <p:txBody>
          <a:bodyPr vert="horz" lIns="94628" tIns="47314" rIns="94628" bIns="47314" rtlCol="0" anchor="b"/>
          <a:lstStyle>
            <a:lvl1pPr algn="l">
              <a:defRPr sz="1200"/>
            </a:lvl1pPr>
          </a:lstStyle>
          <a:p>
            <a:pPr rtl="0"/>
            <a:endParaRPr lang="fr-FR" noProof="0"/>
          </a:p>
        </p:txBody>
      </p:sp>
      <p:sp>
        <p:nvSpPr>
          <p:cNvPr id="7" name="Espace réservé du numéro de diapositive 6"/>
          <p:cNvSpPr>
            <a:spLocks noGrp="1"/>
          </p:cNvSpPr>
          <p:nvPr>
            <p:ph type="sldNum" sz="quarter" idx="5"/>
          </p:nvPr>
        </p:nvSpPr>
        <p:spPr>
          <a:xfrm>
            <a:off x="3902598" y="9185820"/>
            <a:ext cx="2985558" cy="485231"/>
          </a:xfrm>
          <a:prstGeom prst="rect">
            <a:avLst/>
          </a:prstGeom>
        </p:spPr>
        <p:txBody>
          <a:bodyPr vert="horz" lIns="94628" tIns="47314" rIns="94628" bIns="47314" rtlCol="0" anchor="b"/>
          <a:lstStyle>
            <a:lvl1pPr algn="r">
              <a:defRPr sz="1200"/>
            </a:lvl1pPr>
          </a:lstStyle>
          <a:p>
            <a:pPr rtl="0"/>
            <a:fld id="{DA905953-C51A-4989-B300-C3ACB18B10C9}" type="slidenum">
              <a:rPr lang="fr-FR" noProof="0" smtClean="0"/>
              <a:t>‹N°›</a:t>
            </a:fld>
            <a:endParaRPr lang="fr-FR" noProof="0"/>
          </a:p>
        </p:txBody>
      </p:sp>
    </p:spTree>
    <p:extLst>
      <p:ext uri="{BB962C8B-B14F-4D97-AF65-F5344CB8AC3E}">
        <p14:creationId xmlns:p14="http://schemas.microsoft.com/office/powerpoint/2010/main" val="13521282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1</a:t>
            </a:fld>
            <a:endParaRPr lang="en-US"/>
          </a:p>
        </p:txBody>
      </p:sp>
    </p:spTree>
    <p:extLst>
      <p:ext uri="{BB962C8B-B14F-4D97-AF65-F5344CB8AC3E}">
        <p14:creationId xmlns:p14="http://schemas.microsoft.com/office/powerpoint/2010/main" val="2766703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2</a:t>
            </a:fld>
            <a:endParaRPr lang="en-US"/>
          </a:p>
        </p:txBody>
      </p:sp>
    </p:spTree>
    <p:extLst>
      <p:ext uri="{BB962C8B-B14F-4D97-AF65-F5344CB8AC3E}">
        <p14:creationId xmlns:p14="http://schemas.microsoft.com/office/powerpoint/2010/main" val="3463913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DF222D-6A59-7C46-9E9A-4B898498F0F0}"/>
              </a:ext>
            </a:extLst>
          </p:cNvPr>
          <p:cNvSpPr>
            <a:spLocks noGrp="1"/>
          </p:cNvSpPr>
          <p:nvPr>
            <p:ph type="ctrTitle"/>
          </p:nvPr>
        </p:nvSpPr>
        <p:spPr>
          <a:xfrm>
            <a:off x="857250" y="1496484"/>
            <a:ext cx="5143500" cy="3183467"/>
          </a:xfrm>
        </p:spPr>
        <p:txBody>
          <a:bodyPr rtlCol="0" anchor="b"/>
          <a:lstStyle>
            <a:lvl1pPr algn="ctr">
              <a:defRPr sz="3375"/>
            </a:lvl1pPr>
          </a:lstStyle>
          <a:p>
            <a:pPr rtl="0"/>
            <a:r>
              <a:rPr lang="fr-FR" noProof="0"/>
              <a:t>Modifiez le style du titre</a:t>
            </a:r>
          </a:p>
        </p:txBody>
      </p:sp>
      <p:sp>
        <p:nvSpPr>
          <p:cNvPr id="3" name="Sous-titre 2">
            <a:extLst>
              <a:ext uri="{FF2B5EF4-FFF2-40B4-BE49-F238E27FC236}">
                <a16:creationId xmlns:a16="http://schemas.microsoft.com/office/drawing/2014/main" id="{89DF9BB5-F5A4-4349-BAC6-05865C13EB55}"/>
              </a:ext>
            </a:extLst>
          </p:cNvPr>
          <p:cNvSpPr>
            <a:spLocks noGrp="1"/>
          </p:cNvSpPr>
          <p:nvPr>
            <p:ph type="subTitle" idx="1"/>
          </p:nvPr>
        </p:nvSpPr>
        <p:spPr>
          <a:xfrm>
            <a:off x="857250" y="4802717"/>
            <a:ext cx="5143500" cy="2207683"/>
          </a:xfrm>
        </p:spPr>
        <p:txBody>
          <a:bodyPr rtlCol="0"/>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pPr rtl="0"/>
            <a:r>
              <a:rPr lang="fr-FR" noProof="0"/>
              <a:t>Modifier le style des sous-titres du masque</a:t>
            </a:r>
          </a:p>
        </p:txBody>
      </p:sp>
      <p:sp>
        <p:nvSpPr>
          <p:cNvPr id="4" name="Espace réservé de la date 3">
            <a:extLst>
              <a:ext uri="{FF2B5EF4-FFF2-40B4-BE49-F238E27FC236}">
                <a16:creationId xmlns:a16="http://schemas.microsoft.com/office/drawing/2014/main" id="{8C377A8E-7FF9-4746-A6F7-880B8B1981BF}"/>
              </a:ext>
            </a:extLst>
          </p:cNvPr>
          <p:cNvSpPr>
            <a:spLocks noGrp="1"/>
          </p:cNvSpPr>
          <p:nvPr>
            <p:ph type="dt" sz="half" idx="10"/>
          </p:nvPr>
        </p:nvSpPr>
        <p:spPr/>
        <p:txBody>
          <a:bodyPr rtlCol="0"/>
          <a:lstStyle/>
          <a:p>
            <a:pPr rtl="0"/>
            <a:fld id="{78B1081B-A74D-46AC-B93D-EDD37A7A13D1}" type="datetime1">
              <a:rPr lang="fr-FR" noProof="0" smtClean="0"/>
              <a:t>18/05/2020</a:t>
            </a:fld>
            <a:endParaRPr lang="fr-FR" noProof="0"/>
          </a:p>
        </p:txBody>
      </p:sp>
      <p:sp>
        <p:nvSpPr>
          <p:cNvPr id="5" name="Espace réservé du pied de page 4">
            <a:extLst>
              <a:ext uri="{FF2B5EF4-FFF2-40B4-BE49-F238E27FC236}">
                <a16:creationId xmlns:a16="http://schemas.microsoft.com/office/drawing/2014/main" id="{1822DF7A-1F98-D743-BA78-2C0A343A9CE9}"/>
              </a:ext>
            </a:extLst>
          </p:cNvPr>
          <p:cNvSpPr>
            <a:spLocks noGrp="1"/>
          </p:cNvSpPr>
          <p:nvPr>
            <p:ph type="ftr" sz="quarter" idx="11"/>
          </p:nvPr>
        </p:nvSpPr>
        <p:spPr/>
        <p:txBody>
          <a:bodyPr rtlCol="0"/>
          <a:lstStyle/>
          <a:p>
            <a:pPr rtl="0"/>
            <a:endParaRPr lang="fr-FR" noProof="0"/>
          </a:p>
        </p:txBody>
      </p:sp>
      <p:sp>
        <p:nvSpPr>
          <p:cNvPr id="6" name="Espace réservé du numéro de diapositive 5">
            <a:extLst>
              <a:ext uri="{FF2B5EF4-FFF2-40B4-BE49-F238E27FC236}">
                <a16:creationId xmlns:a16="http://schemas.microsoft.com/office/drawing/2014/main" id="{3C1C5D61-8A98-7741-AFBA-0E1DC4F43714}"/>
              </a:ext>
            </a:extLst>
          </p:cNvPr>
          <p:cNvSpPr>
            <a:spLocks noGrp="1"/>
          </p:cNvSpPr>
          <p:nvPr>
            <p:ph type="sldNum" sz="quarter" idx="12"/>
          </p:nvPr>
        </p:nvSpPr>
        <p:spPr/>
        <p:txBody>
          <a:bodyPr rtlCol="0"/>
          <a:lstStyle/>
          <a:p>
            <a:pPr rtl="0"/>
            <a:fld id="{7967E5DE-B69D-B14D-9695-39B388F72916}" type="slidenum">
              <a:rPr lang="fr-FR" noProof="0" smtClean="0"/>
              <a:t>‹N°›</a:t>
            </a:fld>
            <a:endParaRPr lang="fr-FR" noProof="0"/>
          </a:p>
        </p:txBody>
      </p:sp>
    </p:spTree>
    <p:extLst>
      <p:ext uri="{BB962C8B-B14F-4D97-AF65-F5344CB8AC3E}">
        <p14:creationId xmlns:p14="http://schemas.microsoft.com/office/powerpoint/2010/main" val="202965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295174-6280-3048-9EF6-EA149D30F9AA}"/>
              </a:ext>
            </a:extLst>
          </p:cNvPr>
          <p:cNvSpPr>
            <a:spLocks noGrp="1"/>
          </p:cNvSpPr>
          <p:nvPr>
            <p:ph type="title"/>
          </p:nvPr>
        </p:nvSpPr>
        <p:spPr/>
        <p:txBody>
          <a:bodyPr rtlCol="0"/>
          <a:lstStyle/>
          <a:p>
            <a:pPr rtl="0"/>
            <a:r>
              <a:rPr lang="fr-FR" noProof="0"/>
              <a:t>Modifiez le style du titre</a:t>
            </a:r>
          </a:p>
        </p:txBody>
      </p:sp>
      <p:sp>
        <p:nvSpPr>
          <p:cNvPr id="3" name="Espace réservé du texte vertical 2">
            <a:extLst>
              <a:ext uri="{FF2B5EF4-FFF2-40B4-BE49-F238E27FC236}">
                <a16:creationId xmlns:a16="http://schemas.microsoft.com/office/drawing/2014/main" id="{9658313D-3B9C-254F-9192-7C48ACBC3FEC}"/>
              </a:ext>
            </a:extLst>
          </p:cNvPr>
          <p:cNvSpPr>
            <a:spLocks noGrp="1"/>
          </p:cNvSpPr>
          <p:nvPr>
            <p:ph type="body" orient="vert" idx="1" hasCustomPrompt="1"/>
          </p:nvPr>
        </p:nvSpPr>
        <p:spPr/>
        <p:txBody>
          <a:bodyPr vert="eaVert"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a:extLst>
              <a:ext uri="{FF2B5EF4-FFF2-40B4-BE49-F238E27FC236}">
                <a16:creationId xmlns:a16="http://schemas.microsoft.com/office/drawing/2014/main" id="{45101442-E3C5-964E-9F9E-E711D32AA444}"/>
              </a:ext>
            </a:extLst>
          </p:cNvPr>
          <p:cNvSpPr>
            <a:spLocks noGrp="1"/>
          </p:cNvSpPr>
          <p:nvPr>
            <p:ph type="dt" sz="half" idx="10"/>
          </p:nvPr>
        </p:nvSpPr>
        <p:spPr/>
        <p:txBody>
          <a:bodyPr rtlCol="0"/>
          <a:lstStyle/>
          <a:p>
            <a:pPr rtl="0"/>
            <a:fld id="{126CA54D-D519-4C39-837E-59D36320A8E5}" type="datetime1">
              <a:rPr lang="fr-FR" noProof="0" smtClean="0"/>
              <a:t>18/05/2020</a:t>
            </a:fld>
            <a:endParaRPr lang="fr-FR" noProof="0"/>
          </a:p>
        </p:txBody>
      </p:sp>
      <p:sp>
        <p:nvSpPr>
          <p:cNvPr id="5" name="Espace réservé du pied de page 4">
            <a:extLst>
              <a:ext uri="{FF2B5EF4-FFF2-40B4-BE49-F238E27FC236}">
                <a16:creationId xmlns:a16="http://schemas.microsoft.com/office/drawing/2014/main" id="{894276A8-DF39-F84B-91B9-71E08B8ED463}"/>
              </a:ext>
            </a:extLst>
          </p:cNvPr>
          <p:cNvSpPr>
            <a:spLocks noGrp="1"/>
          </p:cNvSpPr>
          <p:nvPr>
            <p:ph type="ftr" sz="quarter" idx="11"/>
          </p:nvPr>
        </p:nvSpPr>
        <p:spPr/>
        <p:txBody>
          <a:bodyPr rtlCol="0"/>
          <a:lstStyle/>
          <a:p>
            <a:pPr rtl="0"/>
            <a:endParaRPr lang="fr-FR" noProof="0"/>
          </a:p>
        </p:txBody>
      </p:sp>
      <p:sp>
        <p:nvSpPr>
          <p:cNvPr id="6" name="Espace réservé du numéro de diapositive 5">
            <a:extLst>
              <a:ext uri="{FF2B5EF4-FFF2-40B4-BE49-F238E27FC236}">
                <a16:creationId xmlns:a16="http://schemas.microsoft.com/office/drawing/2014/main" id="{36D96526-0C4A-E243-BAC6-611D61425ECE}"/>
              </a:ext>
            </a:extLst>
          </p:cNvPr>
          <p:cNvSpPr>
            <a:spLocks noGrp="1"/>
          </p:cNvSpPr>
          <p:nvPr>
            <p:ph type="sldNum" sz="quarter" idx="12"/>
          </p:nvPr>
        </p:nvSpPr>
        <p:spPr/>
        <p:txBody>
          <a:bodyPr rtlCol="0"/>
          <a:lstStyle/>
          <a:p>
            <a:pPr rtl="0"/>
            <a:fld id="{7967E5DE-B69D-B14D-9695-39B388F72916}" type="slidenum">
              <a:rPr lang="fr-FR" noProof="0" smtClean="0"/>
              <a:t>‹N°›</a:t>
            </a:fld>
            <a:endParaRPr lang="fr-FR" noProof="0"/>
          </a:p>
        </p:txBody>
      </p:sp>
    </p:spTree>
    <p:extLst>
      <p:ext uri="{BB962C8B-B14F-4D97-AF65-F5344CB8AC3E}">
        <p14:creationId xmlns:p14="http://schemas.microsoft.com/office/powerpoint/2010/main" val="3611165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2BBE546-C7BA-FF4C-A245-72B7C9068480}"/>
              </a:ext>
            </a:extLst>
          </p:cNvPr>
          <p:cNvSpPr>
            <a:spLocks noGrp="1"/>
          </p:cNvSpPr>
          <p:nvPr>
            <p:ph type="title" orient="vert"/>
          </p:nvPr>
        </p:nvSpPr>
        <p:spPr>
          <a:xfrm>
            <a:off x="4907756" y="486834"/>
            <a:ext cx="1478756" cy="7749117"/>
          </a:xfrm>
        </p:spPr>
        <p:txBody>
          <a:bodyPr vert="eaVert" rtlCol="0"/>
          <a:lstStyle/>
          <a:p>
            <a:pPr rtl="0"/>
            <a:r>
              <a:rPr lang="fr-FR" noProof="0"/>
              <a:t>Modifiez le style du titre</a:t>
            </a:r>
          </a:p>
        </p:txBody>
      </p:sp>
      <p:sp>
        <p:nvSpPr>
          <p:cNvPr id="3" name="Espace réservé du texte vertical 2">
            <a:extLst>
              <a:ext uri="{FF2B5EF4-FFF2-40B4-BE49-F238E27FC236}">
                <a16:creationId xmlns:a16="http://schemas.microsoft.com/office/drawing/2014/main" id="{59476CBE-BD92-D84A-8D0E-5457802516EE}"/>
              </a:ext>
            </a:extLst>
          </p:cNvPr>
          <p:cNvSpPr>
            <a:spLocks noGrp="1"/>
          </p:cNvSpPr>
          <p:nvPr>
            <p:ph type="body" orient="vert" idx="1" hasCustomPrompt="1"/>
          </p:nvPr>
        </p:nvSpPr>
        <p:spPr>
          <a:xfrm>
            <a:off x="471487" y="486834"/>
            <a:ext cx="4350544" cy="7749117"/>
          </a:xfrm>
        </p:spPr>
        <p:txBody>
          <a:bodyPr vert="eaVert"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a:extLst>
              <a:ext uri="{FF2B5EF4-FFF2-40B4-BE49-F238E27FC236}">
                <a16:creationId xmlns:a16="http://schemas.microsoft.com/office/drawing/2014/main" id="{0714D095-B98D-9044-AE57-FA9292843951}"/>
              </a:ext>
            </a:extLst>
          </p:cNvPr>
          <p:cNvSpPr>
            <a:spLocks noGrp="1"/>
          </p:cNvSpPr>
          <p:nvPr>
            <p:ph type="dt" sz="half" idx="10"/>
          </p:nvPr>
        </p:nvSpPr>
        <p:spPr/>
        <p:txBody>
          <a:bodyPr rtlCol="0"/>
          <a:lstStyle/>
          <a:p>
            <a:pPr rtl="0"/>
            <a:fld id="{CF4AA7AD-C2D6-4088-A8CE-5B15FB7BCF0A}" type="datetime1">
              <a:rPr lang="fr-FR" noProof="0" smtClean="0"/>
              <a:t>18/05/2020</a:t>
            </a:fld>
            <a:endParaRPr lang="fr-FR" noProof="0"/>
          </a:p>
        </p:txBody>
      </p:sp>
      <p:sp>
        <p:nvSpPr>
          <p:cNvPr id="5" name="Espace réservé du pied de page 4">
            <a:extLst>
              <a:ext uri="{FF2B5EF4-FFF2-40B4-BE49-F238E27FC236}">
                <a16:creationId xmlns:a16="http://schemas.microsoft.com/office/drawing/2014/main" id="{06D7457E-114F-2D43-A8EE-494A3B4D40D4}"/>
              </a:ext>
            </a:extLst>
          </p:cNvPr>
          <p:cNvSpPr>
            <a:spLocks noGrp="1"/>
          </p:cNvSpPr>
          <p:nvPr>
            <p:ph type="ftr" sz="quarter" idx="11"/>
          </p:nvPr>
        </p:nvSpPr>
        <p:spPr/>
        <p:txBody>
          <a:bodyPr rtlCol="0"/>
          <a:lstStyle/>
          <a:p>
            <a:pPr rtl="0"/>
            <a:endParaRPr lang="fr-FR" noProof="0"/>
          </a:p>
        </p:txBody>
      </p:sp>
      <p:sp>
        <p:nvSpPr>
          <p:cNvPr id="6" name="Espace réservé du numéro de diapositive 5">
            <a:extLst>
              <a:ext uri="{FF2B5EF4-FFF2-40B4-BE49-F238E27FC236}">
                <a16:creationId xmlns:a16="http://schemas.microsoft.com/office/drawing/2014/main" id="{266AC0DA-245A-F244-AC89-13F857D087A5}"/>
              </a:ext>
            </a:extLst>
          </p:cNvPr>
          <p:cNvSpPr>
            <a:spLocks noGrp="1"/>
          </p:cNvSpPr>
          <p:nvPr>
            <p:ph type="sldNum" sz="quarter" idx="12"/>
          </p:nvPr>
        </p:nvSpPr>
        <p:spPr/>
        <p:txBody>
          <a:bodyPr rtlCol="0"/>
          <a:lstStyle/>
          <a:p>
            <a:pPr rtl="0"/>
            <a:fld id="{7967E5DE-B69D-B14D-9695-39B388F72916}" type="slidenum">
              <a:rPr lang="fr-FR" noProof="0" smtClean="0"/>
              <a:t>‹N°›</a:t>
            </a:fld>
            <a:endParaRPr lang="fr-FR" noProof="0"/>
          </a:p>
        </p:txBody>
      </p:sp>
    </p:spTree>
    <p:extLst>
      <p:ext uri="{BB962C8B-B14F-4D97-AF65-F5344CB8AC3E}">
        <p14:creationId xmlns:p14="http://schemas.microsoft.com/office/powerpoint/2010/main" val="1085818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6241788" y="7699307"/>
            <a:ext cx="616212" cy="1444693"/>
          </a:xfrm>
          <a:prstGeom prst="rect">
            <a:avLst/>
          </a:prstGeom>
        </p:spPr>
      </p:pic>
    </p:spTree>
    <p:extLst>
      <p:ext uri="{BB962C8B-B14F-4D97-AF65-F5344CB8AC3E}">
        <p14:creationId xmlns:p14="http://schemas.microsoft.com/office/powerpoint/2010/main" val="738775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4869D4-522F-444A-BF71-708DED4723D5}"/>
              </a:ext>
            </a:extLst>
          </p:cNvPr>
          <p:cNvSpPr>
            <a:spLocks noGrp="1"/>
          </p:cNvSpPr>
          <p:nvPr>
            <p:ph type="title"/>
          </p:nvPr>
        </p:nvSpPr>
        <p:spPr/>
        <p:txBody>
          <a:bodyPr rtlCol="0"/>
          <a:lstStyle/>
          <a:p>
            <a:pPr rtl="0"/>
            <a:r>
              <a:rPr lang="fr-FR" noProof="0"/>
              <a:t>Modifiez le style du titre</a:t>
            </a:r>
          </a:p>
        </p:txBody>
      </p:sp>
      <p:sp>
        <p:nvSpPr>
          <p:cNvPr id="3" name="Espace réservé du contenu 2">
            <a:extLst>
              <a:ext uri="{FF2B5EF4-FFF2-40B4-BE49-F238E27FC236}">
                <a16:creationId xmlns:a16="http://schemas.microsoft.com/office/drawing/2014/main" id="{8D210178-0E44-1D4E-A380-A78780761CF5}"/>
              </a:ext>
            </a:extLst>
          </p:cNvPr>
          <p:cNvSpPr>
            <a:spLocks noGrp="1"/>
          </p:cNvSpPr>
          <p:nvPr>
            <p:ph idx="1" hasCustomPrompt="1"/>
          </p:nvPr>
        </p:nvSpPr>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a:extLst>
              <a:ext uri="{FF2B5EF4-FFF2-40B4-BE49-F238E27FC236}">
                <a16:creationId xmlns:a16="http://schemas.microsoft.com/office/drawing/2014/main" id="{5942246F-460D-C04F-929E-762CD2C59D05}"/>
              </a:ext>
            </a:extLst>
          </p:cNvPr>
          <p:cNvSpPr>
            <a:spLocks noGrp="1"/>
          </p:cNvSpPr>
          <p:nvPr>
            <p:ph type="dt" sz="half" idx="10"/>
          </p:nvPr>
        </p:nvSpPr>
        <p:spPr/>
        <p:txBody>
          <a:bodyPr rtlCol="0"/>
          <a:lstStyle/>
          <a:p>
            <a:pPr rtl="0"/>
            <a:fld id="{C3C7CD80-25C3-4BF3-A541-431B42403B87}" type="datetime1">
              <a:rPr lang="fr-FR" noProof="0" smtClean="0"/>
              <a:t>18/05/2020</a:t>
            </a:fld>
            <a:endParaRPr lang="fr-FR" noProof="0"/>
          </a:p>
        </p:txBody>
      </p:sp>
      <p:sp>
        <p:nvSpPr>
          <p:cNvPr id="5" name="Espace réservé du pied de page 4">
            <a:extLst>
              <a:ext uri="{FF2B5EF4-FFF2-40B4-BE49-F238E27FC236}">
                <a16:creationId xmlns:a16="http://schemas.microsoft.com/office/drawing/2014/main" id="{3525B5E2-4D79-8B46-9564-1650F1D0B8AC}"/>
              </a:ext>
            </a:extLst>
          </p:cNvPr>
          <p:cNvSpPr>
            <a:spLocks noGrp="1"/>
          </p:cNvSpPr>
          <p:nvPr>
            <p:ph type="ftr" sz="quarter" idx="11"/>
          </p:nvPr>
        </p:nvSpPr>
        <p:spPr/>
        <p:txBody>
          <a:bodyPr rtlCol="0"/>
          <a:lstStyle/>
          <a:p>
            <a:pPr rtl="0"/>
            <a:endParaRPr lang="fr-FR" noProof="0"/>
          </a:p>
        </p:txBody>
      </p:sp>
      <p:sp>
        <p:nvSpPr>
          <p:cNvPr id="6" name="Espace réservé du numéro de diapositive 5">
            <a:extLst>
              <a:ext uri="{FF2B5EF4-FFF2-40B4-BE49-F238E27FC236}">
                <a16:creationId xmlns:a16="http://schemas.microsoft.com/office/drawing/2014/main" id="{30118DC0-D5BD-E849-B9E8-B5B1C484FD40}"/>
              </a:ext>
            </a:extLst>
          </p:cNvPr>
          <p:cNvSpPr>
            <a:spLocks noGrp="1"/>
          </p:cNvSpPr>
          <p:nvPr>
            <p:ph type="sldNum" sz="quarter" idx="12"/>
          </p:nvPr>
        </p:nvSpPr>
        <p:spPr/>
        <p:txBody>
          <a:bodyPr rtlCol="0"/>
          <a:lstStyle/>
          <a:p>
            <a:pPr rtl="0"/>
            <a:fld id="{7967E5DE-B69D-B14D-9695-39B388F72916}" type="slidenum">
              <a:rPr lang="fr-FR" noProof="0" smtClean="0"/>
              <a:t>‹N°›</a:t>
            </a:fld>
            <a:endParaRPr lang="fr-FR" noProof="0"/>
          </a:p>
        </p:txBody>
      </p:sp>
    </p:spTree>
    <p:extLst>
      <p:ext uri="{BB962C8B-B14F-4D97-AF65-F5344CB8AC3E}">
        <p14:creationId xmlns:p14="http://schemas.microsoft.com/office/powerpoint/2010/main" val="4095033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EA1CB5-7CE4-B444-8F30-143DBED87D5F}"/>
              </a:ext>
            </a:extLst>
          </p:cNvPr>
          <p:cNvSpPr>
            <a:spLocks noGrp="1"/>
          </p:cNvSpPr>
          <p:nvPr>
            <p:ph type="title"/>
          </p:nvPr>
        </p:nvSpPr>
        <p:spPr>
          <a:xfrm>
            <a:off x="467916" y="2279652"/>
            <a:ext cx="5915025" cy="3803649"/>
          </a:xfrm>
        </p:spPr>
        <p:txBody>
          <a:bodyPr rtlCol="0" anchor="b"/>
          <a:lstStyle>
            <a:lvl1pPr>
              <a:defRPr sz="3375"/>
            </a:lvl1pPr>
          </a:lstStyle>
          <a:p>
            <a:pPr rtl="0"/>
            <a:r>
              <a:rPr lang="fr-FR" noProof="0"/>
              <a:t>Modifiez le style du titre</a:t>
            </a:r>
          </a:p>
        </p:txBody>
      </p:sp>
      <p:sp>
        <p:nvSpPr>
          <p:cNvPr id="3" name="Espace réservé du texte 2">
            <a:extLst>
              <a:ext uri="{FF2B5EF4-FFF2-40B4-BE49-F238E27FC236}">
                <a16:creationId xmlns:a16="http://schemas.microsoft.com/office/drawing/2014/main" id="{25A07E9F-DFC7-594D-8341-D1678C3E535F}"/>
              </a:ext>
            </a:extLst>
          </p:cNvPr>
          <p:cNvSpPr>
            <a:spLocks noGrp="1"/>
          </p:cNvSpPr>
          <p:nvPr>
            <p:ph type="body" idx="1" hasCustomPrompt="1"/>
          </p:nvPr>
        </p:nvSpPr>
        <p:spPr>
          <a:xfrm>
            <a:off x="467916" y="6119285"/>
            <a:ext cx="5915025" cy="2000249"/>
          </a:xfrm>
        </p:spPr>
        <p:txBody>
          <a:bodyPr rtlCol="0"/>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rtl="0"/>
            <a:r>
              <a:rPr lang="fr-FR" noProof="0"/>
              <a:t>Modifiez les styles du texte du masque</a:t>
            </a:r>
          </a:p>
        </p:txBody>
      </p:sp>
      <p:sp>
        <p:nvSpPr>
          <p:cNvPr id="4" name="Espace réservé de la date 3">
            <a:extLst>
              <a:ext uri="{FF2B5EF4-FFF2-40B4-BE49-F238E27FC236}">
                <a16:creationId xmlns:a16="http://schemas.microsoft.com/office/drawing/2014/main" id="{11FA6D84-147A-244C-8CCD-45904288802A}"/>
              </a:ext>
            </a:extLst>
          </p:cNvPr>
          <p:cNvSpPr>
            <a:spLocks noGrp="1"/>
          </p:cNvSpPr>
          <p:nvPr>
            <p:ph type="dt" sz="half" idx="10"/>
          </p:nvPr>
        </p:nvSpPr>
        <p:spPr/>
        <p:txBody>
          <a:bodyPr rtlCol="0"/>
          <a:lstStyle/>
          <a:p>
            <a:pPr rtl="0"/>
            <a:fld id="{AC27F620-3B2F-4A80-BAEB-34DB871120CE}" type="datetime1">
              <a:rPr lang="fr-FR" noProof="0" smtClean="0"/>
              <a:t>18/05/2020</a:t>
            </a:fld>
            <a:endParaRPr lang="fr-FR" noProof="0"/>
          </a:p>
        </p:txBody>
      </p:sp>
      <p:sp>
        <p:nvSpPr>
          <p:cNvPr id="5" name="Espace réservé du pied de page 4">
            <a:extLst>
              <a:ext uri="{FF2B5EF4-FFF2-40B4-BE49-F238E27FC236}">
                <a16:creationId xmlns:a16="http://schemas.microsoft.com/office/drawing/2014/main" id="{C97862FD-6250-E74F-82C0-1AACEBA3A4B8}"/>
              </a:ext>
            </a:extLst>
          </p:cNvPr>
          <p:cNvSpPr>
            <a:spLocks noGrp="1"/>
          </p:cNvSpPr>
          <p:nvPr>
            <p:ph type="ftr" sz="quarter" idx="11"/>
          </p:nvPr>
        </p:nvSpPr>
        <p:spPr/>
        <p:txBody>
          <a:bodyPr rtlCol="0"/>
          <a:lstStyle/>
          <a:p>
            <a:pPr rtl="0"/>
            <a:endParaRPr lang="fr-FR" noProof="0"/>
          </a:p>
        </p:txBody>
      </p:sp>
      <p:sp>
        <p:nvSpPr>
          <p:cNvPr id="6" name="Espace réservé du numéro de diapositive 5">
            <a:extLst>
              <a:ext uri="{FF2B5EF4-FFF2-40B4-BE49-F238E27FC236}">
                <a16:creationId xmlns:a16="http://schemas.microsoft.com/office/drawing/2014/main" id="{ADE94D09-AAA3-9E45-84F9-9A62A89B5C3F}"/>
              </a:ext>
            </a:extLst>
          </p:cNvPr>
          <p:cNvSpPr>
            <a:spLocks noGrp="1"/>
          </p:cNvSpPr>
          <p:nvPr>
            <p:ph type="sldNum" sz="quarter" idx="12"/>
          </p:nvPr>
        </p:nvSpPr>
        <p:spPr/>
        <p:txBody>
          <a:bodyPr rtlCol="0"/>
          <a:lstStyle/>
          <a:p>
            <a:pPr rtl="0"/>
            <a:fld id="{7967E5DE-B69D-B14D-9695-39B388F72916}" type="slidenum">
              <a:rPr lang="fr-FR" noProof="0" smtClean="0"/>
              <a:t>‹N°›</a:t>
            </a:fld>
            <a:endParaRPr lang="fr-FR" noProof="0"/>
          </a:p>
        </p:txBody>
      </p:sp>
    </p:spTree>
    <p:extLst>
      <p:ext uri="{BB962C8B-B14F-4D97-AF65-F5344CB8AC3E}">
        <p14:creationId xmlns:p14="http://schemas.microsoft.com/office/powerpoint/2010/main" val="765833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7331B2-BA75-CF41-B1CC-CE0AF51E319D}"/>
              </a:ext>
            </a:extLst>
          </p:cNvPr>
          <p:cNvSpPr>
            <a:spLocks noGrp="1"/>
          </p:cNvSpPr>
          <p:nvPr>
            <p:ph type="title"/>
          </p:nvPr>
        </p:nvSpPr>
        <p:spPr/>
        <p:txBody>
          <a:bodyPr rtlCol="0"/>
          <a:lstStyle/>
          <a:p>
            <a:pPr rtl="0"/>
            <a:r>
              <a:rPr lang="fr-FR" noProof="0"/>
              <a:t>Modifiez le style du titre</a:t>
            </a:r>
          </a:p>
        </p:txBody>
      </p:sp>
      <p:sp>
        <p:nvSpPr>
          <p:cNvPr id="3" name="Espace réservé du contenu 2">
            <a:extLst>
              <a:ext uri="{FF2B5EF4-FFF2-40B4-BE49-F238E27FC236}">
                <a16:creationId xmlns:a16="http://schemas.microsoft.com/office/drawing/2014/main" id="{897BDCAC-2387-344D-A310-4A5DC21E07E2}"/>
              </a:ext>
            </a:extLst>
          </p:cNvPr>
          <p:cNvSpPr>
            <a:spLocks noGrp="1"/>
          </p:cNvSpPr>
          <p:nvPr>
            <p:ph sz="half" idx="1" hasCustomPrompt="1"/>
          </p:nvPr>
        </p:nvSpPr>
        <p:spPr>
          <a:xfrm>
            <a:off x="471488" y="2434167"/>
            <a:ext cx="2914650" cy="5801784"/>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contenu 3">
            <a:extLst>
              <a:ext uri="{FF2B5EF4-FFF2-40B4-BE49-F238E27FC236}">
                <a16:creationId xmlns:a16="http://schemas.microsoft.com/office/drawing/2014/main" id="{5A0F0CBC-4AB3-CC42-9CDF-3492293310DD}"/>
              </a:ext>
            </a:extLst>
          </p:cNvPr>
          <p:cNvSpPr>
            <a:spLocks noGrp="1"/>
          </p:cNvSpPr>
          <p:nvPr>
            <p:ph sz="half" idx="2" hasCustomPrompt="1"/>
          </p:nvPr>
        </p:nvSpPr>
        <p:spPr>
          <a:xfrm>
            <a:off x="3471863" y="2434167"/>
            <a:ext cx="2914650" cy="5801784"/>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e la date 4">
            <a:extLst>
              <a:ext uri="{FF2B5EF4-FFF2-40B4-BE49-F238E27FC236}">
                <a16:creationId xmlns:a16="http://schemas.microsoft.com/office/drawing/2014/main" id="{8126DF7B-6B3A-674B-9F67-0E1A37D5091C}"/>
              </a:ext>
            </a:extLst>
          </p:cNvPr>
          <p:cNvSpPr>
            <a:spLocks noGrp="1"/>
          </p:cNvSpPr>
          <p:nvPr>
            <p:ph type="dt" sz="half" idx="10"/>
          </p:nvPr>
        </p:nvSpPr>
        <p:spPr/>
        <p:txBody>
          <a:bodyPr rtlCol="0"/>
          <a:lstStyle/>
          <a:p>
            <a:pPr rtl="0"/>
            <a:fld id="{8CCE5FBB-AC53-46CA-B938-6BC2A430BE00}" type="datetime1">
              <a:rPr lang="fr-FR" noProof="0" smtClean="0"/>
              <a:t>18/05/2020</a:t>
            </a:fld>
            <a:endParaRPr lang="fr-FR" noProof="0"/>
          </a:p>
        </p:txBody>
      </p:sp>
      <p:sp>
        <p:nvSpPr>
          <p:cNvPr id="6" name="Espace réservé du pied de page 5">
            <a:extLst>
              <a:ext uri="{FF2B5EF4-FFF2-40B4-BE49-F238E27FC236}">
                <a16:creationId xmlns:a16="http://schemas.microsoft.com/office/drawing/2014/main" id="{A1552059-5455-E146-A00E-8B74B33D3501}"/>
              </a:ext>
            </a:extLst>
          </p:cNvPr>
          <p:cNvSpPr>
            <a:spLocks noGrp="1"/>
          </p:cNvSpPr>
          <p:nvPr>
            <p:ph type="ftr" sz="quarter" idx="11"/>
          </p:nvPr>
        </p:nvSpPr>
        <p:spPr/>
        <p:txBody>
          <a:bodyPr rtlCol="0"/>
          <a:lstStyle/>
          <a:p>
            <a:pPr rtl="0"/>
            <a:endParaRPr lang="fr-FR" noProof="0"/>
          </a:p>
        </p:txBody>
      </p:sp>
      <p:sp>
        <p:nvSpPr>
          <p:cNvPr id="7" name="Espace réservé du numéro de diapositive 6">
            <a:extLst>
              <a:ext uri="{FF2B5EF4-FFF2-40B4-BE49-F238E27FC236}">
                <a16:creationId xmlns:a16="http://schemas.microsoft.com/office/drawing/2014/main" id="{F4898CDE-9B83-6F4F-B67B-022D59124373}"/>
              </a:ext>
            </a:extLst>
          </p:cNvPr>
          <p:cNvSpPr>
            <a:spLocks noGrp="1"/>
          </p:cNvSpPr>
          <p:nvPr>
            <p:ph type="sldNum" sz="quarter" idx="12"/>
          </p:nvPr>
        </p:nvSpPr>
        <p:spPr/>
        <p:txBody>
          <a:bodyPr rtlCol="0"/>
          <a:lstStyle/>
          <a:p>
            <a:pPr rtl="0"/>
            <a:fld id="{7967E5DE-B69D-B14D-9695-39B388F72916}" type="slidenum">
              <a:rPr lang="fr-FR" noProof="0" smtClean="0"/>
              <a:t>‹N°›</a:t>
            </a:fld>
            <a:endParaRPr lang="fr-FR" noProof="0"/>
          </a:p>
        </p:txBody>
      </p:sp>
    </p:spTree>
    <p:extLst>
      <p:ext uri="{BB962C8B-B14F-4D97-AF65-F5344CB8AC3E}">
        <p14:creationId xmlns:p14="http://schemas.microsoft.com/office/powerpoint/2010/main" val="671472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D4A985-EE59-4C4E-B9DF-53D1248E7572}"/>
              </a:ext>
            </a:extLst>
          </p:cNvPr>
          <p:cNvSpPr>
            <a:spLocks noGrp="1"/>
          </p:cNvSpPr>
          <p:nvPr>
            <p:ph type="title"/>
          </p:nvPr>
        </p:nvSpPr>
        <p:spPr>
          <a:xfrm>
            <a:off x="472381" y="486834"/>
            <a:ext cx="5915025" cy="1767417"/>
          </a:xfrm>
        </p:spPr>
        <p:txBody>
          <a:bodyPr rtlCol="0"/>
          <a:lstStyle/>
          <a:p>
            <a:pPr rtl="0"/>
            <a:r>
              <a:rPr lang="fr-FR" noProof="0"/>
              <a:t>Modifiez le style du titre</a:t>
            </a:r>
          </a:p>
        </p:txBody>
      </p:sp>
      <p:sp>
        <p:nvSpPr>
          <p:cNvPr id="3" name="Espace réservé du texte 2">
            <a:extLst>
              <a:ext uri="{FF2B5EF4-FFF2-40B4-BE49-F238E27FC236}">
                <a16:creationId xmlns:a16="http://schemas.microsoft.com/office/drawing/2014/main" id="{07365E19-D22E-C940-BE0E-CCACAAB691DB}"/>
              </a:ext>
            </a:extLst>
          </p:cNvPr>
          <p:cNvSpPr>
            <a:spLocks noGrp="1"/>
          </p:cNvSpPr>
          <p:nvPr>
            <p:ph type="body" idx="1" hasCustomPrompt="1"/>
          </p:nvPr>
        </p:nvSpPr>
        <p:spPr>
          <a:xfrm>
            <a:off x="472381" y="2241551"/>
            <a:ext cx="2901255" cy="1098549"/>
          </a:xfrm>
        </p:spPr>
        <p:txBody>
          <a:bodyPr rtlCol="0"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rtl="0"/>
            <a:r>
              <a:rPr lang="fr-FR" noProof="0" dirty="0"/>
              <a:t>Modifiez les styles du texte du masque</a:t>
            </a:r>
          </a:p>
        </p:txBody>
      </p:sp>
      <p:sp>
        <p:nvSpPr>
          <p:cNvPr id="4" name="Espace réservé du contenu 3">
            <a:extLst>
              <a:ext uri="{FF2B5EF4-FFF2-40B4-BE49-F238E27FC236}">
                <a16:creationId xmlns:a16="http://schemas.microsoft.com/office/drawing/2014/main" id="{2FD4A62C-5042-7242-8496-20EF2C5973EE}"/>
              </a:ext>
            </a:extLst>
          </p:cNvPr>
          <p:cNvSpPr>
            <a:spLocks noGrp="1"/>
          </p:cNvSpPr>
          <p:nvPr>
            <p:ph sz="half" idx="2" hasCustomPrompt="1"/>
          </p:nvPr>
        </p:nvSpPr>
        <p:spPr>
          <a:xfrm>
            <a:off x="472381" y="3340100"/>
            <a:ext cx="2901255" cy="4912784"/>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exte 4">
            <a:extLst>
              <a:ext uri="{FF2B5EF4-FFF2-40B4-BE49-F238E27FC236}">
                <a16:creationId xmlns:a16="http://schemas.microsoft.com/office/drawing/2014/main" id="{7E70072A-447E-7548-8F85-D403B9894544}"/>
              </a:ext>
            </a:extLst>
          </p:cNvPr>
          <p:cNvSpPr>
            <a:spLocks noGrp="1"/>
          </p:cNvSpPr>
          <p:nvPr>
            <p:ph type="body" sz="quarter" idx="3" hasCustomPrompt="1"/>
          </p:nvPr>
        </p:nvSpPr>
        <p:spPr>
          <a:xfrm>
            <a:off x="3471863" y="2241551"/>
            <a:ext cx="2915543" cy="1098549"/>
          </a:xfrm>
        </p:spPr>
        <p:txBody>
          <a:bodyPr rtlCol="0"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rtl="0"/>
            <a:r>
              <a:rPr lang="fr-FR" noProof="0" dirty="0"/>
              <a:t>Modifiez les styles du texte du masque</a:t>
            </a:r>
          </a:p>
        </p:txBody>
      </p:sp>
      <p:sp>
        <p:nvSpPr>
          <p:cNvPr id="6" name="Espace réservé du contenu 5">
            <a:extLst>
              <a:ext uri="{FF2B5EF4-FFF2-40B4-BE49-F238E27FC236}">
                <a16:creationId xmlns:a16="http://schemas.microsoft.com/office/drawing/2014/main" id="{7E2F6078-D444-454B-A575-C8228ED28D9A}"/>
              </a:ext>
            </a:extLst>
          </p:cNvPr>
          <p:cNvSpPr>
            <a:spLocks noGrp="1"/>
          </p:cNvSpPr>
          <p:nvPr>
            <p:ph sz="quarter" idx="4" hasCustomPrompt="1"/>
          </p:nvPr>
        </p:nvSpPr>
        <p:spPr>
          <a:xfrm>
            <a:off x="3471863" y="3340100"/>
            <a:ext cx="2915543" cy="4912784"/>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de la date 6">
            <a:extLst>
              <a:ext uri="{FF2B5EF4-FFF2-40B4-BE49-F238E27FC236}">
                <a16:creationId xmlns:a16="http://schemas.microsoft.com/office/drawing/2014/main" id="{8232000E-A212-E345-ADB2-B391FA3C7819}"/>
              </a:ext>
            </a:extLst>
          </p:cNvPr>
          <p:cNvSpPr>
            <a:spLocks noGrp="1"/>
          </p:cNvSpPr>
          <p:nvPr>
            <p:ph type="dt" sz="half" idx="10"/>
          </p:nvPr>
        </p:nvSpPr>
        <p:spPr/>
        <p:txBody>
          <a:bodyPr rtlCol="0"/>
          <a:lstStyle/>
          <a:p>
            <a:pPr rtl="0"/>
            <a:fld id="{D660B6DF-3369-4C82-958C-AE9EDF673359}" type="datetime1">
              <a:rPr lang="fr-FR" noProof="0" smtClean="0"/>
              <a:t>18/05/2020</a:t>
            </a:fld>
            <a:endParaRPr lang="fr-FR" noProof="0"/>
          </a:p>
        </p:txBody>
      </p:sp>
      <p:sp>
        <p:nvSpPr>
          <p:cNvPr id="8" name="Espace réservé du pied de page 7">
            <a:extLst>
              <a:ext uri="{FF2B5EF4-FFF2-40B4-BE49-F238E27FC236}">
                <a16:creationId xmlns:a16="http://schemas.microsoft.com/office/drawing/2014/main" id="{2F87DD42-6045-6F4D-9E05-ED53E87BA7EF}"/>
              </a:ext>
            </a:extLst>
          </p:cNvPr>
          <p:cNvSpPr>
            <a:spLocks noGrp="1"/>
          </p:cNvSpPr>
          <p:nvPr>
            <p:ph type="ftr" sz="quarter" idx="11"/>
          </p:nvPr>
        </p:nvSpPr>
        <p:spPr/>
        <p:txBody>
          <a:bodyPr rtlCol="0"/>
          <a:lstStyle/>
          <a:p>
            <a:pPr rtl="0"/>
            <a:endParaRPr lang="fr-FR" noProof="0"/>
          </a:p>
        </p:txBody>
      </p:sp>
      <p:sp>
        <p:nvSpPr>
          <p:cNvPr id="9" name="Espace réservé du numéro de diapositive 8">
            <a:extLst>
              <a:ext uri="{FF2B5EF4-FFF2-40B4-BE49-F238E27FC236}">
                <a16:creationId xmlns:a16="http://schemas.microsoft.com/office/drawing/2014/main" id="{5CF9A173-AC57-FB41-99EE-13752C6D7BC7}"/>
              </a:ext>
            </a:extLst>
          </p:cNvPr>
          <p:cNvSpPr>
            <a:spLocks noGrp="1"/>
          </p:cNvSpPr>
          <p:nvPr>
            <p:ph type="sldNum" sz="quarter" idx="12"/>
          </p:nvPr>
        </p:nvSpPr>
        <p:spPr/>
        <p:txBody>
          <a:bodyPr rtlCol="0"/>
          <a:lstStyle/>
          <a:p>
            <a:pPr rtl="0"/>
            <a:fld id="{7967E5DE-B69D-B14D-9695-39B388F72916}" type="slidenum">
              <a:rPr lang="fr-FR" noProof="0" smtClean="0"/>
              <a:t>‹N°›</a:t>
            </a:fld>
            <a:endParaRPr lang="fr-FR" noProof="0"/>
          </a:p>
        </p:txBody>
      </p:sp>
    </p:spTree>
    <p:extLst>
      <p:ext uri="{BB962C8B-B14F-4D97-AF65-F5344CB8AC3E}">
        <p14:creationId xmlns:p14="http://schemas.microsoft.com/office/powerpoint/2010/main" val="4244298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29E780-5CC1-8E4F-BD88-9FE5F1592234}"/>
              </a:ext>
            </a:extLst>
          </p:cNvPr>
          <p:cNvSpPr>
            <a:spLocks noGrp="1"/>
          </p:cNvSpPr>
          <p:nvPr>
            <p:ph type="title"/>
          </p:nvPr>
        </p:nvSpPr>
        <p:spPr/>
        <p:txBody>
          <a:bodyPr rtlCol="0"/>
          <a:lstStyle/>
          <a:p>
            <a:pPr rtl="0"/>
            <a:r>
              <a:rPr lang="fr-FR" noProof="0"/>
              <a:t>Modifiez le style du titre</a:t>
            </a:r>
          </a:p>
        </p:txBody>
      </p:sp>
      <p:sp>
        <p:nvSpPr>
          <p:cNvPr id="3" name="Espace réservé de la date 2">
            <a:extLst>
              <a:ext uri="{FF2B5EF4-FFF2-40B4-BE49-F238E27FC236}">
                <a16:creationId xmlns:a16="http://schemas.microsoft.com/office/drawing/2014/main" id="{4EE1F0C8-52FE-A446-BACB-98E60E706CB0}"/>
              </a:ext>
            </a:extLst>
          </p:cNvPr>
          <p:cNvSpPr>
            <a:spLocks noGrp="1"/>
          </p:cNvSpPr>
          <p:nvPr>
            <p:ph type="dt" sz="half" idx="10"/>
          </p:nvPr>
        </p:nvSpPr>
        <p:spPr/>
        <p:txBody>
          <a:bodyPr rtlCol="0"/>
          <a:lstStyle/>
          <a:p>
            <a:pPr rtl="0"/>
            <a:fld id="{C013CF26-5101-4569-AA7A-4223762F0258}" type="datetime1">
              <a:rPr lang="fr-FR" noProof="0" smtClean="0"/>
              <a:t>18/05/2020</a:t>
            </a:fld>
            <a:endParaRPr lang="fr-FR" noProof="0"/>
          </a:p>
        </p:txBody>
      </p:sp>
      <p:sp>
        <p:nvSpPr>
          <p:cNvPr id="4" name="Espace réservé du pied de page 3">
            <a:extLst>
              <a:ext uri="{FF2B5EF4-FFF2-40B4-BE49-F238E27FC236}">
                <a16:creationId xmlns:a16="http://schemas.microsoft.com/office/drawing/2014/main" id="{32506266-B209-E04E-9478-63003EA8FD48}"/>
              </a:ext>
            </a:extLst>
          </p:cNvPr>
          <p:cNvSpPr>
            <a:spLocks noGrp="1"/>
          </p:cNvSpPr>
          <p:nvPr>
            <p:ph type="ftr" sz="quarter" idx="11"/>
          </p:nvPr>
        </p:nvSpPr>
        <p:spPr/>
        <p:txBody>
          <a:bodyPr rtlCol="0"/>
          <a:lstStyle/>
          <a:p>
            <a:pPr rtl="0"/>
            <a:endParaRPr lang="fr-FR" noProof="0"/>
          </a:p>
        </p:txBody>
      </p:sp>
      <p:sp>
        <p:nvSpPr>
          <p:cNvPr id="5" name="Espace réservé du numéro de diapositive 4">
            <a:extLst>
              <a:ext uri="{FF2B5EF4-FFF2-40B4-BE49-F238E27FC236}">
                <a16:creationId xmlns:a16="http://schemas.microsoft.com/office/drawing/2014/main" id="{18C248B3-6CDE-A147-9D88-67E14FEA5D07}"/>
              </a:ext>
            </a:extLst>
          </p:cNvPr>
          <p:cNvSpPr>
            <a:spLocks noGrp="1"/>
          </p:cNvSpPr>
          <p:nvPr>
            <p:ph type="sldNum" sz="quarter" idx="12"/>
          </p:nvPr>
        </p:nvSpPr>
        <p:spPr/>
        <p:txBody>
          <a:bodyPr rtlCol="0"/>
          <a:lstStyle/>
          <a:p>
            <a:pPr rtl="0"/>
            <a:fld id="{7967E5DE-B69D-B14D-9695-39B388F72916}" type="slidenum">
              <a:rPr lang="fr-FR" noProof="0" smtClean="0"/>
              <a:t>‹N°›</a:t>
            </a:fld>
            <a:endParaRPr lang="fr-FR" noProof="0"/>
          </a:p>
        </p:txBody>
      </p:sp>
    </p:spTree>
    <p:extLst>
      <p:ext uri="{BB962C8B-B14F-4D97-AF65-F5344CB8AC3E}">
        <p14:creationId xmlns:p14="http://schemas.microsoft.com/office/powerpoint/2010/main" val="1275895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0730D99-B61A-8147-8214-0EA4DC85DC43}"/>
              </a:ext>
            </a:extLst>
          </p:cNvPr>
          <p:cNvSpPr>
            <a:spLocks noGrp="1"/>
          </p:cNvSpPr>
          <p:nvPr>
            <p:ph type="dt" sz="half" idx="10"/>
          </p:nvPr>
        </p:nvSpPr>
        <p:spPr/>
        <p:txBody>
          <a:bodyPr rtlCol="0"/>
          <a:lstStyle/>
          <a:p>
            <a:pPr rtl="0"/>
            <a:fld id="{06F25710-B199-4130-AC99-F9244868A0CB}" type="datetime1">
              <a:rPr lang="fr-FR" noProof="0" smtClean="0"/>
              <a:t>18/05/2020</a:t>
            </a:fld>
            <a:endParaRPr lang="fr-FR" noProof="0"/>
          </a:p>
        </p:txBody>
      </p:sp>
      <p:sp>
        <p:nvSpPr>
          <p:cNvPr id="3" name="Espace réservé du pied de page 2">
            <a:extLst>
              <a:ext uri="{FF2B5EF4-FFF2-40B4-BE49-F238E27FC236}">
                <a16:creationId xmlns:a16="http://schemas.microsoft.com/office/drawing/2014/main" id="{F76AF105-7835-D64E-8FDD-65BC59949688}"/>
              </a:ext>
            </a:extLst>
          </p:cNvPr>
          <p:cNvSpPr>
            <a:spLocks noGrp="1"/>
          </p:cNvSpPr>
          <p:nvPr>
            <p:ph type="ftr" sz="quarter" idx="11"/>
          </p:nvPr>
        </p:nvSpPr>
        <p:spPr/>
        <p:txBody>
          <a:bodyPr rtlCol="0"/>
          <a:lstStyle/>
          <a:p>
            <a:pPr rtl="0"/>
            <a:endParaRPr lang="fr-FR" noProof="0"/>
          </a:p>
        </p:txBody>
      </p:sp>
      <p:sp>
        <p:nvSpPr>
          <p:cNvPr id="4" name="Espace réservé du numéro de diapositive 3">
            <a:extLst>
              <a:ext uri="{FF2B5EF4-FFF2-40B4-BE49-F238E27FC236}">
                <a16:creationId xmlns:a16="http://schemas.microsoft.com/office/drawing/2014/main" id="{AF660299-A31D-2243-9AFA-651330235B16}"/>
              </a:ext>
            </a:extLst>
          </p:cNvPr>
          <p:cNvSpPr>
            <a:spLocks noGrp="1"/>
          </p:cNvSpPr>
          <p:nvPr>
            <p:ph type="sldNum" sz="quarter" idx="12"/>
          </p:nvPr>
        </p:nvSpPr>
        <p:spPr/>
        <p:txBody>
          <a:bodyPr rtlCol="0"/>
          <a:lstStyle/>
          <a:p>
            <a:pPr rtl="0"/>
            <a:fld id="{7967E5DE-B69D-B14D-9695-39B388F72916}" type="slidenum">
              <a:rPr lang="fr-FR" noProof="0" smtClean="0"/>
              <a:t>‹N°›</a:t>
            </a:fld>
            <a:endParaRPr lang="fr-FR" noProof="0"/>
          </a:p>
        </p:txBody>
      </p:sp>
    </p:spTree>
    <p:extLst>
      <p:ext uri="{BB962C8B-B14F-4D97-AF65-F5344CB8AC3E}">
        <p14:creationId xmlns:p14="http://schemas.microsoft.com/office/powerpoint/2010/main" val="4177457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64219B-58AD-594D-8B6E-7FC54494ADF6}"/>
              </a:ext>
            </a:extLst>
          </p:cNvPr>
          <p:cNvSpPr>
            <a:spLocks noGrp="1"/>
          </p:cNvSpPr>
          <p:nvPr>
            <p:ph type="title"/>
          </p:nvPr>
        </p:nvSpPr>
        <p:spPr>
          <a:xfrm>
            <a:off x="472381" y="609600"/>
            <a:ext cx="2211883" cy="2133600"/>
          </a:xfrm>
        </p:spPr>
        <p:txBody>
          <a:bodyPr rtlCol="0" anchor="b"/>
          <a:lstStyle>
            <a:lvl1pPr>
              <a:defRPr sz="1800"/>
            </a:lvl1pPr>
          </a:lstStyle>
          <a:p>
            <a:pPr rtl="0"/>
            <a:r>
              <a:rPr lang="fr-FR" noProof="0"/>
              <a:t>Modifiez le style du titre</a:t>
            </a:r>
          </a:p>
        </p:txBody>
      </p:sp>
      <p:sp>
        <p:nvSpPr>
          <p:cNvPr id="3" name="Espace réservé du contenu 2">
            <a:extLst>
              <a:ext uri="{FF2B5EF4-FFF2-40B4-BE49-F238E27FC236}">
                <a16:creationId xmlns:a16="http://schemas.microsoft.com/office/drawing/2014/main" id="{8015A09A-4990-2847-9145-522F23E5CBCF}"/>
              </a:ext>
            </a:extLst>
          </p:cNvPr>
          <p:cNvSpPr>
            <a:spLocks noGrp="1"/>
          </p:cNvSpPr>
          <p:nvPr>
            <p:ph idx="1" hasCustomPrompt="1"/>
          </p:nvPr>
        </p:nvSpPr>
        <p:spPr>
          <a:xfrm>
            <a:off x="2915543" y="1316567"/>
            <a:ext cx="3471863" cy="6498167"/>
          </a:xfrm>
        </p:spPr>
        <p:txBody>
          <a:bodyPr rtlCol="0"/>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texte 3">
            <a:extLst>
              <a:ext uri="{FF2B5EF4-FFF2-40B4-BE49-F238E27FC236}">
                <a16:creationId xmlns:a16="http://schemas.microsoft.com/office/drawing/2014/main" id="{00BFD0F6-63CB-184F-8B50-48CDC9A6BD53}"/>
              </a:ext>
            </a:extLst>
          </p:cNvPr>
          <p:cNvSpPr>
            <a:spLocks noGrp="1"/>
          </p:cNvSpPr>
          <p:nvPr>
            <p:ph type="body" sz="half" idx="2" hasCustomPrompt="1"/>
          </p:nvPr>
        </p:nvSpPr>
        <p:spPr>
          <a:xfrm>
            <a:off x="472381" y="2743200"/>
            <a:ext cx="2211883" cy="5082117"/>
          </a:xfrm>
        </p:spPr>
        <p:txBody>
          <a:bodyPr rtlCol="0"/>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rtl="0"/>
            <a:r>
              <a:rPr lang="fr-FR" noProof="0"/>
              <a:t>Modifiez les styles du texte du masque</a:t>
            </a:r>
          </a:p>
        </p:txBody>
      </p:sp>
      <p:sp>
        <p:nvSpPr>
          <p:cNvPr id="5" name="Espace réservé de la date 4">
            <a:extLst>
              <a:ext uri="{FF2B5EF4-FFF2-40B4-BE49-F238E27FC236}">
                <a16:creationId xmlns:a16="http://schemas.microsoft.com/office/drawing/2014/main" id="{C9FC8C70-6858-4A42-8258-90452C97032D}"/>
              </a:ext>
            </a:extLst>
          </p:cNvPr>
          <p:cNvSpPr>
            <a:spLocks noGrp="1"/>
          </p:cNvSpPr>
          <p:nvPr>
            <p:ph type="dt" sz="half" idx="10"/>
          </p:nvPr>
        </p:nvSpPr>
        <p:spPr/>
        <p:txBody>
          <a:bodyPr rtlCol="0"/>
          <a:lstStyle/>
          <a:p>
            <a:pPr rtl="0"/>
            <a:fld id="{D900F3FB-8DB2-4424-AE63-EAB08755E798}" type="datetime1">
              <a:rPr lang="fr-FR" noProof="0" smtClean="0"/>
              <a:t>18/05/2020</a:t>
            </a:fld>
            <a:endParaRPr lang="fr-FR" noProof="0"/>
          </a:p>
        </p:txBody>
      </p:sp>
      <p:sp>
        <p:nvSpPr>
          <p:cNvPr id="6" name="Espace réservé du pied de page 5">
            <a:extLst>
              <a:ext uri="{FF2B5EF4-FFF2-40B4-BE49-F238E27FC236}">
                <a16:creationId xmlns:a16="http://schemas.microsoft.com/office/drawing/2014/main" id="{5F7648F4-3D2D-2B44-8D06-C2AAD30FD35C}"/>
              </a:ext>
            </a:extLst>
          </p:cNvPr>
          <p:cNvSpPr>
            <a:spLocks noGrp="1"/>
          </p:cNvSpPr>
          <p:nvPr>
            <p:ph type="ftr" sz="quarter" idx="11"/>
          </p:nvPr>
        </p:nvSpPr>
        <p:spPr/>
        <p:txBody>
          <a:bodyPr rtlCol="0"/>
          <a:lstStyle/>
          <a:p>
            <a:pPr rtl="0"/>
            <a:endParaRPr lang="fr-FR" noProof="0"/>
          </a:p>
        </p:txBody>
      </p:sp>
      <p:sp>
        <p:nvSpPr>
          <p:cNvPr id="7" name="Espace réservé du numéro de diapositive 6">
            <a:extLst>
              <a:ext uri="{FF2B5EF4-FFF2-40B4-BE49-F238E27FC236}">
                <a16:creationId xmlns:a16="http://schemas.microsoft.com/office/drawing/2014/main" id="{554DE746-4198-2F4D-A94D-EDBD5A0871B1}"/>
              </a:ext>
            </a:extLst>
          </p:cNvPr>
          <p:cNvSpPr>
            <a:spLocks noGrp="1"/>
          </p:cNvSpPr>
          <p:nvPr>
            <p:ph type="sldNum" sz="quarter" idx="12"/>
          </p:nvPr>
        </p:nvSpPr>
        <p:spPr/>
        <p:txBody>
          <a:bodyPr rtlCol="0"/>
          <a:lstStyle/>
          <a:p>
            <a:pPr rtl="0"/>
            <a:fld id="{7967E5DE-B69D-B14D-9695-39B388F72916}" type="slidenum">
              <a:rPr lang="fr-FR" noProof="0" smtClean="0"/>
              <a:t>‹N°›</a:t>
            </a:fld>
            <a:endParaRPr lang="fr-FR" noProof="0"/>
          </a:p>
        </p:txBody>
      </p:sp>
    </p:spTree>
    <p:extLst>
      <p:ext uri="{BB962C8B-B14F-4D97-AF65-F5344CB8AC3E}">
        <p14:creationId xmlns:p14="http://schemas.microsoft.com/office/powerpoint/2010/main" val="4207216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1DE9C2-6426-A94D-B1AB-498588C4E9A2}"/>
              </a:ext>
            </a:extLst>
          </p:cNvPr>
          <p:cNvSpPr>
            <a:spLocks noGrp="1"/>
          </p:cNvSpPr>
          <p:nvPr>
            <p:ph type="title"/>
          </p:nvPr>
        </p:nvSpPr>
        <p:spPr>
          <a:xfrm>
            <a:off x="472381" y="609600"/>
            <a:ext cx="2211883" cy="2133600"/>
          </a:xfrm>
        </p:spPr>
        <p:txBody>
          <a:bodyPr rtlCol="0" anchor="b"/>
          <a:lstStyle>
            <a:lvl1pPr>
              <a:defRPr sz="1800"/>
            </a:lvl1pPr>
          </a:lstStyle>
          <a:p>
            <a:pPr rtl="0"/>
            <a:r>
              <a:rPr lang="fr-FR" noProof="0"/>
              <a:t>Modifiez le style du titre</a:t>
            </a:r>
          </a:p>
        </p:txBody>
      </p:sp>
      <p:sp>
        <p:nvSpPr>
          <p:cNvPr id="3" name="Espace réservé d’image 2">
            <a:extLst>
              <a:ext uri="{FF2B5EF4-FFF2-40B4-BE49-F238E27FC236}">
                <a16:creationId xmlns:a16="http://schemas.microsoft.com/office/drawing/2014/main" id="{5FAA9454-E55D-DF48-BD75-F5F8E8DF0DE2}"/>
              </a:ext>
            </a:extLst>
          </p:cNvPr>
          <p:cNvSpPr>
            <a:spLocks noGrp="1"/>
          </p:cNvSpPr>
          <p:nvPr>
            <p:ph type="pic" idx="1" hasCustomPrompt="1"/>
          </p:nvPr>
        </p:nvSpPr>
        <p:spPr>
          <a:xfrm>
            <a:off x="2915543" y="1316567"/>
            <a:ext cx="3471863" cy="6498167"/>
          </a:xfrm>
        </p:spPr>
        <p:txBody>
          <a:bodyPr rtlCol="0"/>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rtl="0"/>
            <a:r>
              <a:rPr lang="fr-FR" noProof="0"/>
              <a:t>Cliquez sur l’icône pour ajouter une image</a:t>
            </a:r>
          </a:p>
        </p:txBody>
      </p:sp>
      <p:sp>
        <p:nvSpPr>
          <p:cNvPr id="4" name="Espace réservé du texte 3">
            <a:extLst>
              <a:ext uri="{FF2B5EF4-FFF2-40B4-BE49-F238E27FC236}">
                <a16:creationId xmlns:a16="http://schemas.microsoft.com/office/drawing/2014/main" id="{F7205DD2-077E-3748-B523-63509C3B4A85}"/>
              </a:ext>
            </a:extLst>
          </p:cNvPr>
          <p:cNvSpPr>
            <a:spLocks noGrp="1"/>
          </p:cNvSpPr>
          <p:nvPr>
            <p:ph type="body" sz="half" idx="2" hasCustomPrompt="1"/>
          </p:nvPr>
        </p:nvSpPr>
        <p:spPr>
          <a:xfrm>
            <a:off x="472381" y="2743200"/>
            <a:ext cx="2211883" cy="5082117"/>
          </a:xfrm>
        </p:spPr>
        <p:txBody>
          <a:bodyPr rtlCol="0"/>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rtl="0"/>
            <a:r>
              <a:rPr lang="fr-FR" noProof="0"/>
              <a:t>Modifiez les styles du texte du masque</a:t>
            </a:r>
          </a:p>
        </p:txBody>
      </p:sp>
      <p:sp>
        <p:nvSpPr>
          <p:cNvPr id="5" name="Espace réservé de la date 4">
            <a:extLst>
              <a:ext uri="{FF2B5EF4-FFF2-40B4-BE49-F238E27FC236}">
                <a16:creationId xmlns:a16="http://schemas.microsoft.com/office/drawing/2014/main" id="{D55E7DC7-4540-5541-9D8F-EDE171C04DC7}"/>
              </a:ext>
            </a:extLst>
          </p:cNvPr>
          <p:cNvSpPr>
            <a:spLocks noGrp="1"/>
          </p:cNvSpPr>
          <p:nvPr>
            <p:ph type="dt" sz="half" idx="10"/>
          </p:nvPr>
        </p:nvSpPr>
        <p:spPr/>
        <p:txBody>
          <a:bodyPr rtlCol="0"/>
          <a:lstStyle/>
          <a:p>
            <a:pPr rtl="0"/>
            <a:fld id="{5F05C226-A2F8-4303-975A-89B96C711ECA}" type="datetime1">
              <a:rPr lang="fr-FR" noProof="0" smtClean="0"/>
              <a:t>18/05/2020</a:t>
            </a:fld>
            <a:endParaRPr lang="fr-FR" noProof="0"/>
          </a:p>
        </p:txBody>
      </p:sp>
      <p:sp>
        <p:nvSpPr>
          <p:cNvPr id="6" name="Espace réservé du pied de page 5">
            <a:extLst>
              <a:ext uri="{FF2B5EF4-FFF2-40B4-BE49-F238E27FC236}">
                <a16:creationId xmlns:a16="http://schemas.microsoft.com/office/drawing/2014/main" id="{5657D852-0325-9145-BC1F-F19759BB10DE}"/>
              </a:ext>
            </a:extLst>
          </p:cNvPr>
          <p:cNvSpPr>
            <a:spLocks noGrp="1"/>
          </p:cNvSpPr>
          <p:nvPr>
            <p:ph type="ftr" sz="quarter" idx="11"/>
          </p:nvPr>
        </p:nvSpPr>
        <p:spPr/>
        <p:txBody>
          <a:bodyPr rtlCol="0"/>
          <a:lstStyle/>
          <a:p>
            <a:pPr rtl="0"/>
            <a:endParaRPr lang="fr-FR" noProof="0"/>
          </a:p>
        </p:txBody>
      </p:sp>
      <p:sp>
        <p:nvSpPr>
          <p:cNvPr id="7" name="Espace réservé du numéro de diapositive 6">
            <a:extLst>
              <a:ext uri="{FF2B5EF4-FFF2-40B4-BE49-F238E27FC236}">
                <a16:creationId xmlns:a16="http://schemas.microsoft.com/office/drawing/2014/main" id="{80ED0C08-787E-A84F-AF29-26D409F51436}"/>
              </a:ext>
            </a:extLst>
          </p:cNvPr>
          <p:cNvSpPr>
            <a:spLocks noGrp="1"/>
          </p:cNvSpPr>
          <p:nvPr>
            <p:ph type="sldNum" sz="quarter" idx="12"/>
          </p:nvPr>
        </p:nvSpPr>
        <p:spPr/>
        <p:txBody>
          <a:bodyPr rtlCol="0"/>
          <a:lstStyle/>
          <a:p>
            <a:pPr rtl="0"/>
            <a:fld id="{7967E5DE-B69D-B14D-9695-39B388F72916}" type="slidenum">
              <a:rPr lang="fr-FR" noProof="0" smtClean="0"/>
              <a:t>‹N°›</a:t>
            </a:fld>
            <a:endParaRPr lang="fr-FR" noProof="0"/>
          </a:p>
        </p:txBody>
      </p:sp>
    </p:spTree>
    <p:extLst>
      <p:ext uri="{BB962C8B-B14F-4D97-AF65-F5344CB8AC3E}">
        <p14:creationId xmlns:p14="http://schemas.microsoft.com/office/powerpoint/2010/main" val="1213346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D140F3D-8982-7247-BFBB-73B2E39FF190}"/>
              </a:ext>
            </a:extLst>
          </p:cNvPr>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pPr rtl="0"/>
            <a:r>
              <a:rPr lang="fr-FR" noProof="0"/>
              <a:t>Modifiez le style du titre</a:t>
            </a:r>
          </a:p>
        </p:txBody>
      </p:sp>
      <p:sp>
        <p:nvSpPr>
          <p:cNvPr id="3" name="Espace réservé du texte 2">
            <a:extLst>
              <a:ext uri="{FF2B5EF4-FFF2-40B4-BE49-F238E27FC236}">
                <a16:creationId xmlns:a16="http://schemas.microsoft.com/office/drawing/2014/main" id="{D221E8DF-4254-A643-A84C-0DE9A6121EE4}"/>
              </a:ext>
            </a:extLst>
          </p:cNvPr>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a:extLst>
              <a:ext uri="{FF2B5EF4-FFF2-40B4-BE49-F238E27FC236}">
                <a16:creationId xmlns:a16="http://schemas.microsoft.com/office/drawing/2014/main" id="{5FD96731-C536-CB42-A540-9145009F5604}"/>
              </a:ext>
            </a:extLst>
          </p:cNvPr>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pPr rtl="0"/>
            <a:fld id="{CEE8D466-59F3-4949-B46D-B3D81A02F543}" type="datetime1">
              <a:rPr lang="fr-FR" noProof="0" smtClean="0"/>
              <a:t>18/05/2020</a:t>
            </a:fld>
            <a:endParaRPr lang="fr-FR" noProof="0"/>
          </a:p>
        </p:txBody>
      </p:sp>
      <p:sp>
        <p:nvSpPr>
          <p:cNvPr id="5" name="Espace réservé du pied de page 4">
            <a:extLst>
              <a:ext uri="{FF2B5EF4-FFF2-40B4-BE49-F238E27FC236}">
                <a16:creationId xmlns:a16="http://schemas.microsoft.com/office/drawing/2014/main" id="{6FDCF4D3-41CC-9245-81A6-C37A58774BD9}"/>
              </a:ext>
            </a:extLst>
          </p:cNvPr>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pPr rtl="0"/>
            <a:endParaRPr lang="fr-FR" noProof="0"/>
          </a:p>
        </p:txBody>
      </p:sp>
      <p:sp>
        <p:nvSpPr>
          <p:cNvPr id="6" name="Espace réservé du numéro de diapositive 5">
            <a:extLst>
              <a:ext uri="{FF2B5EF4-FFF2-40B4-BE49-F238E27FC236}">
                <a16:creationId xmlns:a16="http://schemas.microsoft.com/office/drawing/2014/main" id="{C45FC26C-D806-774C-B56A-1DED13F7CA4A}"/>
              </a:ext>
            </a:extLst>
          </p:cNvPr>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pPr rtl="0"/>
            <a:fld id="{7967E5DE-B69D-B14D-9695-39B388F72916}" type="slidenum">
              <a:rPr lang="fr-FR" noProof="0" smtClean="0"/>
              <a:t>‹N°›</a:t>
            </a:fld>
            <a:endParaRPr lang="fr-FR" noProof="0"/>
          </a:p>
        </p:txBody>
      </p:sp>
    </p:spTree>
    <p:extLst>
      <p:ext uri="{BB962C8B-B14F-4D97-AF65-F5344CB8AC3E}">
        <p14:creationId xmlns:p14="http://schemas.microsoft.com/office/powerpoint/2010/main" val="3273456530"/>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 id="2147484284" r:id="rId12"/>
  </p:sldLayoutIdLst>
  <p:hf sldNum="0" hdr="0" ft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6.png"/><Relationship Id="rId18" Type="http://schemas.openxmlformats.org/officeDocument/2006/relationships/slide" Target="slide7.xml"/><Relationship Id="rId3" Type="http://schemas.openxmlformats.org/officeDocument/2006/relationships/hyperlink" Target="https://eduscol.education.fr/cid150809/continuite-pedagogique-pour-les-eleves-a-besoins-educatifs-particuliers.html" TargetMode="External"/><Relationship Id="rId21" Type="http://schemas.openxmlformats.org/officeDocument/2006/relationships/image" Target="../media/image8.png"/><Relationship Id="rId7" Type="http://schemas.openxmlformats.org/officeDocument/2006/relationships/hyperlink" Target="https://www.education.gouv.fr/coronavirus-covid-19-protocole-sanitaire-pour-la-reouverture-des-ecoles-colleges-et-lycees-303546" TargetMode="External"/><Relationship Id="rId12" Type="http://schemas.openxmlformats.org/officeDocument/2006/relationships/slide" Target="slide6.xml"/><Relationship Id="rId17" Type="http://schemas.openxmlformats.org/officeDocument/2006/relationships/slide" Target="slide11.xml"/><Relationship Id="rId2" Type="http://schemas.openxmlformats.org/officeDocument/2006/relationships/notesSlide" Target="../notesSlides/notesSlide1.xml"/><Relationship Id="rId16" Type="http://schemas.openxmlformats.org/officeDocument/2006/relationships/slide" Target="slide10.xml"/><Relationship Id="rId20" Type="http://schemas.openxmlformats.org/officeDocument/2006/relationships/hyperlink" Target="https://www.education.gouv.fr/bo/17/Hebdo18/MENE1712905C.htm?cid_bo=115996" TargetMode="External"/><Relationship Id="rId1" Type="http://schemas.openxmlformats.org/officeDocument/2006/relationships/slideLayout" Target="../slideLayouts/slideLayout12.xml"/><Relationship Id="rId6" Type="http://schemas.openxmlformats.org/officeDocument/2006/relationships/image" Target="../media/image3.png"/><Relationship Id="rId11" Type="http://schemas.openxmlformats.org/officeDocument/2006/relationships/slide" Target="slide3.xml"/><Relationship Id="rId5" Type="http://schemas.openxmlformats.org/officeDocument/2006/relationships/hyperlink" Target="https://eduscol.education.fr/cid149909/continuite-pedagogique.html" TargetMode="External"/><Relationship Id="rId15" Type="http://schemas.openxmlformats.org/officeDocument/2006/relationships/slide" Target="slide4.xml"/><Relationship Id="rId10" Type="http://schemas.openxmlformats.org/officeDocument/2006/relationships/image" Target="../media/image5.png"/><Relationship Id="rId19"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hyperlink" Target="https://eduscol.education.fr/pid39543/continuite-pedagogique.html" TargetMode="External"/><Relationship Id="rId14" Type="http://schemas.openxmlformats.org/officeDocument/2006/relationships/slide" Target="slide5.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slide" Target="slide1.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slide" Target="slide1.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www.education.gouv.fr/coronavirus-covid-19-protocole-sanitaire-pour-la-reouverture-des-ecoles-colleges-et-lycees-303546" TargetMode="External"/><Relationship Id="rId13" Type="http://schemas.openxmlformats.org/officeDocument/2006/relationships/slide" Target="slide6.xml"/><Relationship Id="rId18" Type="http://schemas.openxmlformats.org/officeDocument/2006/relationships/slide" Target="slide7.xml"/><Relationship Id="rId3" Type="http://schemas.openxmlformats.org/officeDocument/2006/relationships/image" Target="../media/image9.png"/><Relationship Id="rId21" Type="http://schemas.openxmlformats.org/officeDocument/2006/relationships/image" Target="../media/image8.png"/><Relationship Id="rId7" Type="http://schemas.openxmlformats.org/officeDocument/2006/relationships/image" Target="../media/image3.png"/><Relationship Id="rId12" Type="http://schemas.openxmlformats.org/officeDocument/2006/relationships/slide" Target="slide3.xml"/><Relationship Id="rId17" Type="http://schemas.openxmlformats.org/officeDocument/2006/relationships/slide" Target="slide11.xml"/><Relationship Id="rId2" Type="http://schemas.openxmlformats.org/officeDocument/2006/relationships/notesSlide" Target="../notesSlides/notesSlide2.xml"/><Relationship Id="rId16" Type="http://schemas.openxmlformats.org/officeDocument/2006/relationships/slide" Target="slide10.xml"/><Relationship Id="rId20" Type="http://schemas.openxmlformats.org/officeDocument/2006/relationships/hyperlink" Target="https://www.education.gouv.fr/bo/17/Hebdo18/MENE1712905C.htm?cid_bo=115996" TargetMode="External"/><Relationship Id="rId1" Type="http://schemas.openxmlformats.org/officeDocument/2006/relationships/slideLayout" Target="../slideLayouts/slideLayout12.xml"/><Relationship Id="rId6" Type="http://schemas.openxmlformats.org/officeDocument/2006/relationships/hyperlink" Target="https://eduscol.education.fr/cid149909/continuite-pedagogique.html" TargetMode="External"/><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slide" Target="slide4.xml"/><Relationship Id="rId10" Type="http://schemas.openxmlformats.org/officeDocument/2006/relationships/hyperlink" Target="https://eduscol.education.fr/pid39543/continuite-pedagogique.html" TargetMode="External"/><Relationship Id="rId19" Type="http://schemas.openxmlformats.org/officeDocument/2006/relationships/image" Target="../media/image7.png"/><Relationship Id="rId4" Type="http://schemas.openxmlformats.org/officeDocument/2006/relationships/hyperlink" Target="https://eduscol.education.fr/cid150809/continuite-pedagogique-pour-les-eleves-a-besoins-educatifs-particuliers.html" TargetMode="External"/><Relationship Id="rId9" Type="http://schemas.openxmlformats.org/officeDocument/2006/relationships/image" Target="../media/image4.png"/><Relationship Id="rId14" Type="http://schemas.openxmlformats.org/officeDocument/2006/relationships/slide" Target="slide5.xml"/><Relationship Id="rId22"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0.png"/><Relationship Id="rId3" Type="http://schemas.openxmlformats.org/officeDocument/2006/relationships/image" Target="../media/image12.jpeg"/><Relationship Id="rId7" Type="http://schemas.openxmlformats.org/officeDocument/2006/relationships/image" Target="../media/image15.png"/><Relationship Id="rId12" Type="http://schemas.openxmlformats.org/officeDocument/2006/relationships/hyperlink" Target="https://www.education.gouv.fr/sites/default/files/2020-03/affiche-tablissements-coronavirus-51407.pdf" TargetMode="External"/><Relationship Id="rId2" Type="http://schemas.openxmlformats.org/officeDocument/2006/relationships/image" Target="../media/image11.jpeg"/><Relationship Id="rId16"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hyperlink" Target="https://www.education.gouv.fr/coronavirus-covid-19-protocole-sanitaire-pour-la-reouverture-des-ecoles-colleges-et-lycees-303546" TargetMode="External"/><Relationship Id="rId10" Type="http://schemas.openxmlformats.org/officeDocument/2006/relationships/image" Target="../media/image18.png"/><Relationship Id="rId4" Type="http://schemas.openxmlformats.org/officeDocument/2006/relationships/slide" Target="slide1.xml"/><Relationship Id="rId9" Type="http://schemas.openxmlformats.org/officeDocument/2006/relationships/image" Target="../media/image17.png"/><Relationship Id="rId14"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13.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slide" Target="slide1.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slide" Target="slide8.xml"/><Relationship Id="rId7" Type="http://schemas.openxmlformats.org/officeDocument/2006/relationships/image" Target="../media/image26.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slide" Target="slide9.xml"/><Relationship Id="rId4" Type="http://schemas.openxmlformats.org/officeDocument/2006/relationships/image" Target="../media/image34.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slide" Target="slide1.xml"/><Relationship Id="rId4" Type="http://schemas.openxmlformats.org/officeDocument/2006/relationships/slide" Target="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slide" Target="slide1.xml"/><Relationship Id="rId4" Type="http://schemas.openxmlformats.org/officeDocument/2006/relationships/slide" Target="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129"/>
          <p:cNvSpPr/>
          <p:nvPr/>
        </p:nvSpPr>
        <p:spPr>
          <a:xfrm>
            <a:off x="-2978" y="7368822"/>
            <a:ext cx="6858000" cy="12756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0"/>
              </a:spcAft>
            </a:pPr>
            <a:endParaRPr lang="fr-FR"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112" name="Rectangle 111"/>
          <p:cNvSpPr/>
          <p:nvPr/>
        </p:nvSpPr>
        <p:spPr>
          <a:xfrm>
            <a:off x="0" y="1228239"/>
            <a:ext cx="6858000" cy="12756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a:p>
            <a:endParaRPr lang="fr-FR"/>
          </a:p>
          <a:p>
            <a:r>
              <a:rPr lang="fr-FR"/>
              <a:t> </a:t>
            </a:r>
          </a:p>
          <a:p>
            <a:endParaRPr lang="fr-FR"/>
          </a:p>
          <a:p>
            <a:endParaRPr lang="fr-FR"/>
          </a:p>
          <a:p>
            <a:r>
              <a:rPr lang="fr-FR"/>
              <a:t> </a:t>
            </a:r>
          </a:p>
          <a:p>
            <a:endParaRPr lang="fr-FR"/>
          </a:p>
          <a:p>
            <a:endParaRPr lang="fr-FR"/>
          </a:p>
          <a:p>
            <a:r>
              <a:rPr lang="fr-FR"/>
              <a:t> </a:t>
            </a:r>
          </a:p>
          <a:p>
            <a:endParaRPr lang="fr-FR"/>
          </a:p>
          <a:p>
            <a:endParaRPr lang="fr-FR"/>
          </a:p>
          <a:p>
            <a:r>
              <a:rPr lang="fr-FR"/>
              <a:t> </a:t>
            </a:r>
          </a:p>
          <a:p>
            <a:endParaRPr lang="fr-FR"/>
          </a:p>
          <a:p>
            <a:endParaRPr lang="fr-FR"/>
          </a:p>
          <a:p>
            <a:r>
              <a:rPr lang="fr-FR"/>
              <a:t> </a:t>
            </a:r>
          </a:p>
          <a:p>
            <a:endParaRPr lang="fr-FR"/>
          </a:p>
          <a:p>
            <a:endParaRPr lang="fr-FR"/>
          </a:p>
          <a:p>
            <a:r>
              <a:rPr lang="fr-FR"/>
              <a:t> </a:t>
            </a:r>
          </a:p>
          <a:p>
            <a:endParaRPr lang="fr-FR"/>
          </a:p>
          <a:p>
            <a:endParaRPr lang="fr-FR"/>
          </a:p>
          <a:p>
            <a:r>
              <a:rPr lang="fr-FR"/>
              <a:t> </a:t>
            </a:r>
            <a:endParaRPr lang="fr-FR"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25" name="ZoneTexte 24"/>
          <p:cNvSpPr txBox="1"/>
          <p:nvPr/>
        </p:nvSpPr>
        <p:spPr>
          <a:xfrm>
            <a:off x="804111" y="279851"/>
            <a:ext cx="5342549" cy="523220"/>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Ce Qu’il Faut Connaître (CQFC) </a:t>
            </a:r>
          </a:p>
          <a:p>
            <a:r>
              <a:rPr lang="en-US" sz="1400" b="1" dirty="0">
                <a:latin typeface="Arial" panose="020B0604020202020204" pitchFamily="34" charset="0"/>
                <a:cs typeface="Arial" panose="020B0604020202020204" pitchFamily="34" charset="0"/>
              </a:rPr>
              <a:t>pour l’accompagnement des élèves en situation de handicap   </a:t>
            </a:r>
            <a:endParaRPr lang="fr-FR" sz="1400" dirty="0">
              <a:latin typeface="Arial" panose="020B0604020202020204" pitchFamily="34" charset="0"/>
              <a:cs typeface="Arial" panose="020B0604020202020204" pitchFamily="34" charset="0"/>
            </a:endParaRPr>
          </a:p>
        </p:txBody>
      </p:sp>
      <p:sp>
        <p:nvSpPr>
          <p:cNvPr id="28" name="ZoneTexte 27"/>
          <p:cNvSpPr txBox="1"/>
          <p:nvPr/>
        </p:nvSpPr>
        <p:spPr>
          <a:xfrm>
            <a:off x="634914" y="708703"/>
            <a:ext cx="5352302" cy="369332"/>
          </a:xfrm>
          <a:prstGeom prst="rect">
            <a:avLst/>
          </a:prstGeom>
          <a:noFill/>
        </p:spPr>
        <p:txBody>
          <a:bodyPr wrap="square" rtlCol="0">
            <a:spAutoFit/>
          </a:bodyPr>
          <a:lstStyle/>
          <a:p>
            <a:pPr algn="r"/>
            <a:r>
              <a:rPr lang="fr-FR" sz="900" dirty="0">
                <a:solidFill>
                  <a:schemeClr val="accent2"/>
                </a:solidFill>
                <a:latin typeface="Arial" panose="020B0604020202020204" pitchFamily="34" charset="0"/>
                <a:cs typeface="Arial" panose="020B0604020202020204" pitchFamily="34" charset="0"/>
              </a:rPr>
              <a:t>Comment les </a:t>
            </a:r>
            <a:r>
              <a:rPr lang="fr-FR" sz="900" b="1" dirty="0">
                <a:solidFill>
                  <a:schemeClr val="accent2"/>
                </a:solidFill>
                <a:latin typeface="Arial" panose="020B0604020202020204" pitchFamily="34" charset="0"/>
                <a:cs typeface="Arial" panose="020B0604020202020204" pitchFamily="34" charset="0"/>
              </a:rPr>
              <a:t>AESH</a:t>
            </a:r>
            <a:r>
              <a:rPr lang="fr-FR" sz="900" dirty="0">
                <a:solidFill>
                  <a:schemeClr val="accent2"/>
                </a:solidFill>
                <a:latin typeface="Arial" panose="020B0604020202020204" pitchFamily="34" charset="0"/>
                <a:cs typeface="Arial" panose="020B0604020202020204" pitchFamily="34" charset="0"/>
              </a:rPr>
              <a:t> peuvent-ils assurer la continuité de l’accompagnement des </a:t>
            </a:r>
            <a:r>
              <a:rPr lang="fr-FR" sz="900" b="1" dirty="0">
                <a:solidFill>
                  <a:schemeClr val="accent2"/>
                </a:solidFill>
                <a:latin typeface="Arial" panose="020B0604020202020204" pitchFamily="34" charset="0"/>
                <a:cs typeface="Arial" panose="020B0604020202020204" pitchFamily="34" charset="0"/>
              </a:rPr>
              <a:t>Elèves à Besoins Educatifs Particuliers ?  </a:t>
            </a:r>
            <a:endParaRPr lang="fr-FR" sz="900" dirty="0">
              <a:solidFill>
                <a:schemeClr val="accent2"/>
              </a:solidFill>
              <a:latin typeface="Arial" panose="020B0604020202020204" pitchFamily="34" charset="0"/>
              <a:cs typeface="Arial" panose="020B0604020202020204" pitchFamily="34" charset="0"/>
            </a:endParaRPr>
          </a:p>
        </p:txBody>
      </p:sp>
      <p:sp>
        <p:nvSpPr>
          <p:cNvPr id="101" name="object 9"/>
          <p:cNvSpPr/>
          <p:nvPr/>
        </p:nvSpPr>
        <p:spPr>
          <a:xfrm>
            <a:off x="3763904" y="1051027"/>
            <a:ext cx="2223312" cy="122059"/>
          </a:xfrm>
          <a:custGeom>
            <a:avLst/>
            <a:gdLst/>
            <a:ahLst/>
            <a:cxnLst/>
            <a:rect l="l" t="t" r="r" b="b"/>
            <a:pathLst>
              <a:path w="1871980" h="119380">
                <a:moveTo>
                  <a:pt x="1871472" y="118872"/>
                </a:moveTo>
                <a:lnTo>
                  <a:pt x="1812036" y="118872"/>
                </a:lnTo>
                <a:lnTo>
                  <a:pt x="1812036" y="59436"/>
                </a:lnTo>
                <a:lnTo>
                  <a:pt x="0" y="59436"/>
                </a:lnTo>
                <a:lnTo>
                  <a:pt x="0" y="0"/>
                </a:lnTo>
                <a:lnTo>
                  <a:pt x="1871472" y="0"/>
                </a:lnTo>
                <a:lnTo>
                  <a:pt x="1871472" y="118872"/>
                </a:lnTo>
                <a:close/>
              </a:path>
            </a:pathLst>
          </a:custGeom>
          <a:solidFill>
            <a:schemeClr val="accent4"/>
          </a:solidFill>
          <a:ln w="19812">
            <a:solidFill>
              <a:srgbClr val="FFC000"/>
            </a:solidFill>
          </a:ln>
        </p:spPr>
        <p:txBody>
          <a:bodyPr wrap="square" lIns="0" tIns="0" rIns="0" bIns="0" rtlCol="0"/>
          <a:lstStyle/>
          <a:p>
            <a:endParaRPr/>
          </a:p>
        </p:txBody>
      </p:sp>
      <p:sp>
        <p:nvSpPr>
          <p:cNvPr id="102" name="object 9"/>
          <p:cNvSpPr/>
          <p:nvPr/>
        </p:nvSpPr>
        <p:spPr>
          <a:xfrm rot="10800000">
            <a:off x="907568" y="164670"/>
            <a:ext cx="2007815" cy="149591"/>
          </a:xfrm>
          <a:custGeom>
            <a:avLst/>
            <a:gdLst/>
            <a:ahLst/>
            <a:cxnLst/>
            <a:rect l="l" t="t" r="r" b="b"/>
            <a:pathLst>
              <a:path w="1871980" h="119380">
                <a:moveTo>
                  <a:pt x="1871472" y="118872"/>
                </a:moveTo>
                <a:lnTo>
                  <a:pt x="1812036" y="118872"/>
                </a:lnTo>
                <a:lnTo>
                  <a:pt x="1812036" y="59436"/>
                </a:lnTo>
                <a:lnTo>
                  <a:pt x="0" y="59436"/>
                </a:lnTo>
                <a:lnTo>
                  <a:pt x="0" y="0"/>
                </a:lnTo>
                <a:lnTo>
                  <a:pt x="1871472" y="0"/>
                </a:lnTo>
                <a:lnTo>
                  <a:pt x="1871472" y="118872"/>
                </a:lnTo>
                <a:close/>
              </a:path>
            </a:pathLst>
          </a:custGeom>
          <a:solidFill>
            <a:schemeClr val="accent4"/>
          </a:solidFill>
          <a:ln w="19812">
            <a:solidFill>
              <a:srgbClr val="FFC000"/>
            </a:solidFill>
          </a:ln>
        </p:spPr>
        <p:txBody>
          <a:bodyPr wrap="square" lIns="0" tIns="0" rIns="0" bIns="0" rtlCol="0"/>
          <a:lstStyle/>
          <a:p>
            <a:endParaRPr/>
          </a:p>
        </p:txBody>
      </p:sp>
      <p:grpSp>
        <p:nvGrpSpPr>
          <p:cNvPr id="23" name="Groupe 22"/>
          <p:cNvGrpSpPr/>
          <p:nvPr/>
        </p:nvGrpSpPr>
        <p:grpSpPr>
          <a:xfrm>
            <a:off x="3650524" y="7685419"/>
            <a:ext cx="1268039" cy="800113"/>
            <a:chOff x="3694241" y="7629026"/>
            <a:chExt cx="1268039" cy="800113"/>
          </a:xfrm>
        </p:grpSpPr>
        <p:pic>
          <p:nvPicPr>
            <p:cNvPr id="22" name="Image 21">
              <a:hlinkClick r:id="rId3"/>
            </p:cNvPr>
            <p:cNvPicPr>
              <a:picLocks noChangeAspect="1"/>
            </p:cNvPicPr>
            <p:nvPr/>
          </p:nvPicPr>
          <p:blipFill rotWithShape="1">
            <a:blip r:embed="rId4"/>
            <a:srcRect l="5152" t="27960" r="56751" b="56579"/>
            <a:stretch/>
          </p:blipFill>
          <p:spPr>
            <a:xfrm>
              <a:off x="3776232" y="7629026"/>
              <a:ext cx="1112799" cy="253892"/>
            </a:xfrm>
            <a:prstGeom prst="rect">
              <a:avLst/>
            </a:prstGeom>
          </p:spPr>
        </p:pic>
        <p:sp>
          <p:nvSpPr>
            <p:cNvPr id="104" name="Rectangle 103">
              <a:hlinkClick r:id="rId5"/>
            </p:cNvPr>
            <p:cNvSpPr/>
            <p:nvPr/>
          </p:nvSpPr>
          <p:spPr>
            <a:xfrm>
              <a:off x="3694241" y="7905919"/>
              <a:ext cx="1268039" cy="523220"/>
            </a:xfrm>
            <a:prstGeom prst="rect">
              <a:avLst/>
            </a:prstGeom>
          </p:spPr>
          <p:txBody>
            <a:bodyPr wrap="square">
              <a:spAutoFit/>
            </a:bodyPr>
            <a:lstStyle/>
            <a:p>
              <a:pPr algn="r"/>
              <a:r>
                <a:rPr lang="fr-FR" sz="700" b="1" dirty="0"/>
                <a:t>Ressources pour </a:t>
              </a:r>
            </a:p>
            <a:p>
              <a:pPr algn="r"/>
              <a:r>
                <a:rPr lang="fr-FR" sz="700" b="1" dirty="0"/>
                <a:t>la continuité pédagogique des EBEP </a:t>
              </a:r>
            </a:p>
            <a:p>
              <a:pPr algn="ctr"/>
              <a:endParaRPr lang="fr-FR" sz="700" dirty="0"/>
            </a:p>
          </p:txBody>
        </p:sp>
      </p:grpSp>
      <p:grpSp>
        <p:nvGrpSpPr>
          <p:cNvPr id="4" name="Groupe 3"/>
          <p:cNvGrpSpPr/>
          <p:nvPr/>
        </p:nvGrpSpPr>
        <p:grpSpPr>
          <a:xfrm>
            <a:off x="192343" y="8877056"/>
            <a:ext cx="1992153" cy="200055"/>
            <a:chOff x="192343" y="8877056"/>
            <a:chExt cx="1992153" cy="200055"/>
          </a:xfrm>
        </p:grpSpPr>
        <p:sp>
          <p:nvSpPr>
            <p:cNvPr id="3" name="ZoneTexte 2"/>
            <p:cNvSpPr txBox="1"/>
            <p:nvPr/>
          </p:nvSpPr>
          <p:spPr>
            <a:xfrm>
              <a:off x="192343" y="8877056"/>
              <a:ext cx="1992153" cy="200055"/>
            </a:xfrm>
            <a:prstGeom prst="rect">
              <a:avLst/>
            </a:prstGeom>
            <a:solidFill>
              <a:schemeClr val="accent4"/>
            </a:solidFill>
          </p:spPr>
          <p:txBody>
            <a:bodyPr wrap="square" rtlCol="0">
              <a:spAutoFit/>
            </a:bodyPr>
            <a:lstStyle/>
            <a:p>
              <a:r>
                <a:rPr lang="fr-FR" sz="700" dirty="0"/>
                <a:t>      </a:t>
              </a:r>
              <a:r>
                <a:rPr lang="fr-FR" sz="600" dirty="0"/>
                <a:t>Cliquez sur l’image pour accéder directement au site</a:t>
              </a:r>
            </a:p>
          </p:txBody>
        </p:sp>
        <p:pic>
          <p:nvPicPr>
            <p:cNvPr id="153" name="Image 152"/>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45949" y="8908688"/>
              <a:ext cx="130059" cy="130059"/>
            </a:xfrm>
            <a:prstGeom prst="rect">
              <a:avLst/>
            </a:prstGeom>
          </p:spPr>
        </p:pic>
      </p:grpSp>
      <p:grpSp>
        <p:nvGrpSpPr>
          <p:cNvPr id="21" name="Groupe 20"/>
          <p:cNvGrpSpPr/>
          <p:nvPr/>
        </p:nvGrpSpPr>
        <p:grpSpPr>
          <a:xfrm>
            <a:off x="440307" y="7609801"/>
            <a:ext cx="6054163" cy="790396"/>
            <a:chOff x="500484" y="7538854"/>
            <a:chExt cx="6054163" cy="790396"/>
          </a:xfrm>
        </p:grpSpPr>
        <p:pic>
          <p:nvPicPr>
            <p:cNvPr id="59" name="Image 58">
              <a:hlinkClick r:id="rId7"/>
            </p:cNvPr>
            <p:cNvPicPr>
              <a:picLocks noChangeAspect="1"/>
            </p:cNvPicPr>
            <p:nvPr/>
          </p:nvPicPr>
          <p:blipFill rotWithShape="1">
            <a:blip r:embed="rId8"/>
            <a:srcRect l="18296" t="29851" r="38068" b="20751"/>
            <a:stretch/>
          </p:blipFill>
          <p:spPr>
            <a:xfrm>
              <a:off x="2278837" y="7634140"/>
              <a:ext cx="976072" cy="621246"/>
            </a:xfrm>
            <a:prstGeom prst="rect">
              <a:avLst/>
            </a:prstGeom>
          </p:spPr>
        </p:pic>
        <p:grpSp>
          <p:nvGrpSpPr>
            <p:cNvPr id="19" name="Groupe 18"/>
            <p:cNvGrpSpPr/>
            <p:nvPr/>
          </p:nvGrpSpPr>
          <p:grpSpPr>
            <a:xfrm>
              <a:off x="500484" y="7538854"/>
              <a:ext cx="6054163" cy="790396"/>
              <a:chOff x="350454" y="7833023"/>
              <a:chExt cx="6054163" cy="790396"/>
            </a:xfrm>
          </p:grpSpPr>
          <p:grpSp>
            <p:nvGrpSpPr>
              <p:cNvPr id="239" name="Groupe 238"/>
              <p:cNvGrpSpPr/>
              <p:nvPr/>
            </p:nvGrpSpPr>
            <p:grpSpPr>
              <a:xfrm>
                <a:off x="1949821" y="7833023"/>
                <a:ext cx="4454796" cy="790396"/>
                <a:chOff x="493807" y="7843830"/>
                <a:chExt cx="4430085" cy="718331"/>
              </a:xfrm>
            </p:grpSpPr>
            <p:grpSp>
              <p:nvGrpSpPr>
                <p:cNvPr id="246" name="Groupe 245"/>
                <p:cNvGrpSpPr/>
                <p:nvPr/>
              </p:nvGrpSpPr>
              <p:grpSpPr>
                <a:xfrm>
                  <a:off x="493807" y="7843830"/>
                  <a:ext cx="4430085" cy="718331"/>
                  <a:chOff x="436827" y="7745834"/>
                  <a:chExt cx="4430085" cy="718331"/>
                </a:xfrm>
              </p:grpSpPr>
              <p:sp>
                <p:nvSpPr>
                  <p:cNvPr id="267" name="Rectangle à coins arrondis 266"/>
                  <p:cNvSpPr/>
                  <p:nvPr/>
                </p:nvSpPr>
                <p:spPr>
                  <a:xfrm>
                    <a:off x="3600790" y="7745834"/>
                    <a:ext cx="1266122" cy="715296"/>
                  </a:xfrm>
                  <a:prstGeom prst="round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7" name="Rectangle à coins arrondis 256"/>
                  <p:cNvSpPr/>
                  <p:nvPr/>
                </p:nvSpPr>
                <p:spPr>
                  <a:xfrm>
                    <a:off x="2019815" y="7748869"/>
                    <a:ext cx="1266122" cy="715296"/>
                  </a:xfrm>
                  <a:prstGeom prst="round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0" name="Rectangle à coins arrondis 259"/>
                  <p:cNvSpPr/>
                  <p:nvPr/>
                </p:nvSpPr>
                <p:spPr>
                  <a:xfrm>
                    <a:off x="436827" y="7748869"/>
                    <a:ext cx="1266122" cy="715296"/>
                  </a:xfrm>
                  <a:prstGeom prst="round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44" name="Image 243">
                  <a:hlinkClick r:id="rId7"/>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33369" y="8318312"/>
                  <a:ext cx="130059" cy="130059"/>
                </a:xfrm>
                <a:prstGeom prst="rect">
                  <a:avLst/>
                </a:prstGeom>
              </p:spPr>
            </p:pic>
          </p:grpSp>
          <p:sp>
            <p:nvSpPr>
              <p:cNvPr id="92" name="Rectangle à coins arrondis 91"/>
              <p:cNvSpPr/>
              <p:nvPr/>
            </p:nvSpPr>
            <p:spPr>
              <a:xfrm>
                <a:off x="350454" y="7836362"/>
                <a:ext cx="1273184" cy="787057"/>
              </a:xfrm>
              <a:prstGeom prst="round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pic>
        <p:nvPicPr>
          <p:cNvPr id="93" name="Image 92">
            <a:hlinkClick r:id="rId9"/>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698512" y="8101991"/>
            <a:ext cx="130784" cy="143107"/>
          </a:xfrm>
          <a:prstGeom prst="rect">
            <a:avLst/>
          </a:prstGeom>
        </p:spPr>
      </p:pic>
      <p:sp>
        <p:nvSpPr>
          <p:cNvPr id="94" name="Rectangle 93">
            <a:hlinkClick r:id="rId5"/>
          </p:cNvPr>
          <p:cNvSpPr/>
          <p:nvPr/>
        </p:nvSpPr>
        <p:spPr>
          <a:xfrm>
            <a:off x="5206394" y="7812365"/>
            <a:ext cx="1268039" cy="307777"/>
          </a:xfrm>
          <a:prstGeom prst="rect">
            <a:avLst/>
          </a:prstGeom>
        </p:spPr>
        <p:txBody>
          <a:bodyPr wrap="square">
            <a:spAutoFit/>
          </a:bodyPr>
          <a:lstStyle/>
          <a:p>
            <a:pPr algn="ctr"/>
            <a:r>
              <a:rPr lang="fr-FR" sz="1400" dirty="0"/>
              <a:t>FAQ ???</a:t>
            </a:r>
          </a:p>
        </p:txBody>
      </p:sp>
      <p:sp>
        <p:nvSpPr>
          <p:cNvPr id="24" name="ZoneTexte 23"/>
          <p:cNvSpPr txBox="1"/>
          <p:nvPr/>
        </p:nvSpPr>
        <p:spPr>
          <a:xfrm>
            <a:off x="196070" y="1393781"/>
            <a:ext cx="6565445" cy="1011815"/>
          </a:xfrm>
          <a:prstGeom prst="rect">
            <a:avLst/>
          </a:prstGeom>
          <a:noFill/>
        </p:spPr>
        <p:txBody>
          <a:bodyPr wrap="square" rtlCol="0">
            <a:spAutoFit/>
          </a:bodyPr>
          <a:lstStyle/>
          <a:p>
            <a:pPr algn="ctr"/>
            <a:r>
              <a:rPr lang="fr-FR" sz="1100" dirty="0">
                <a:latin typeface="Arial" panose="020B0604020202020204" pitchFamily="34" charset="0"/>
                <a:ea typeface="Calibri" panose="020F0502020204030204" pitchFamily="34" charset="0"/>
                <a:cs typeface="Arial" panose="020B0604020202020204" pitchFamily="34" charset="0"/>
              </a:rPr>
              <a:t>L’AESH accompagnera l’élève dans le respect du </a:t>
            </a:r>
            <a:r>
              <a:rPr lang="fr-FR" sz="1100" dirty="0"/>
              <a:t>PROTOCOLE SANITAIRE proposé dans le  GUIDE RELATIF À LA RÉOUVERTURE ET AU FONCTIONNEMENT DES ÉCOLES MATERNELLES ET ÉLÉMENTAIRES mais aussi du GUIDE pour les COLLÈGES et LYCÉES. Ces guides reposent sur </a:t>
            </a:r>
            <a:r>
              <a:rPr lang="fr-FR" sz="1100" b="1" u="sng" dirty="0"/>
              <a:t>5 principes fondamentaux. </a:t>
            </a:r>
            <a:endParaRPr lang="fr-FR" sz="1100" b="1" u="sng" dirty="0">
              <a:ea typeface="Calibri" panose="020F0502020204030204" pitchFamily="34" charset="0"/>
              <a:cs typeface="Arial" panose="020B0604020202020204" pitchFamily="34" charset="0"/>
            </a:endParaRPr>
          </a:p>
          <a:p>
            <a:pPr lvl="0" algn="just">
              <a:lnSpc>
                <a:spcPct val="107000"/>
              </a:lnSpc>
              <a:spcAft>
                <a:spcPts val="0"/>
              </a:spcAft>
            </a:pPr>
            <a:r>
              <a:rPr lang="fr-FR" sz="1100" dirty="0">
                <a:latin typeface="Arial" panose="020B0604020202020204" pitchFamily="34" charset="0"/>
                <a:ea typeface="Calibri" panose="020F0502020204030204" pitchFamily="34" charset="0"/>
                <a:cs typeface="Arial" panose="020B0604020202020204" pitchFamily="34" charset="0"/>
              </a:rPr>
              <a:t> </a:t>
            </a:r>
          </a:p>
          <a:p>
            <a:pPr lvl="0" algn="ctr">
              <a:lnSpc>
                <a:spcPct val="107000"/>
              </a:lnSpc>
              <a:spcAft>
                <a:spcPts val="800"/>
              </a:spcAft>
            </a:pPr>
            <a:r>
              <a:rPr lang="fr-FR" sz="1100" b="1" dirty="0">
                <a:latin typeface="Arial" panose="020B0604020202020204" pitchFamily="34" charset="0"/>
                <a:ea typeface="Calibri" panose="020F0502020204030204" pitchFamily="34" charset="0"/>
                <a:cs typeface="Arial" panose="020B0604020202020204" pitchFamily="34" charset="0"/>
              </a:rPr>
              <a:t>L’AESH continuera de veiller à </a:t>
            </a:r>
            <a:r>
              <a:rPr lang="fr-FR" sz="1400" b="1" u="sng" dirty="0">
                <a:latin typeface="Arial" panose="020B0604020202020204" pitchFamily="34" charset="0"/>
                <a:ea typeface="Calibri" panose="020F0502020204030204" pitchFamily="34" charset="0"/>
                <a:cs typeface="Arial" panose="020B0604020202020204" pitchFamily="34" charset="0"/>
              </a:rPr>
              <a:t>l’autonomie</a:t>
            </a:r>
            <a:r>
              <a:rPr lang="fr-FR" sz="1100" b="1" dirty="0">
                <a:latin typeface="Arial" panose="020B0604020202020204" pitchFamily="34" charset="0"/>
                <a:ea typeface="Calibri" panose="020F0502020204030204" pitchFamily="34" charset="0"/>
                <a:cs typeface="Arial" panose="020B0604020202020204" pitchFamily="34" charset="0"/>
              </a:rPr>
              <a:t> des élèves accompagnés. </a:t>
            </a:r>
            <a:endParaRPr lang="fr-FR" b="1" dirty="0"/>
          </a:p>
        </p:txBody>
      </p:sp>
      <p:grpSp>
        <p:nvGrpSpPr>
          <p:cNvPr id="42" name="Groupe 41"/>
          <p:cNvGrpSpPr/>
          <p:nvPr/>
        </p:nvGrpSpPr>
        <p:grpSpPr>
          <a:xfrm>
            <a:off x="2432233" y="3901717"/>
            <a:ext cx="1795214" cy="1894571"/>
            <a:chOff x="2513696" y="3290318"/>
            <a:chExt cx="1795214" cy="1894571"/>
          </a:xfrm>
        </p:grpSpPr>
        <p:pic>
          <p:nvPicPr>
            <p:cNvPr id="36" name="Image 3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1117050">
              <a:off x="2513696" y="3290318"/>
              <a:ext cx="1777790" cy="1894571"/>
            </a:xfrm>
            <a:prstGeom prst="rect">
              <a:avLst/>
            </a:prstGeom>
          </p:spPr>
        </p:pic>
        <p:sp>
          <p:nvSpPr>
            <p:cNvPr id="39" name="ZoneTexte 38"/>
            <p:cNvSpPr txBox="1"/>
            <p:nvPr/>
          </p:nvSpPr>
          <p:spPr>
            <a:xfrm rot="21059609">
              <a:off x="2682560" y="3600902"/>
              <a:ext cx="1626350" cy="1323439"/>
            </a:xfrm>
            <a:prstGeom prst="rect">
              <a:avLst/>
            </a:prstGeom>
            <a:noFill/>
          </p:spPr>
          <p:txBody>
            <a:bodyPr wrap="square" rtlCol="0">
              <a:spAutoFit/>
            </a:bodyPr>
            <a:lstStyle/>
            <a:p>
              <a:pPr algn="ctr"/>
              <a:r>
                <a:rPr lang="fr-FR" sz="1600" dirty="0">
                  <a:latin typeface="French Script MT" panose="03020402040607040605" pitchFamily="66" charset="0"/>
                </a:rPr>
                <a:t>Quelques propositions (et non un modèle à suivre)  de gestes professionnels pour s’adapter au contexte actuel.</a:t>
              </a:r>
            </a:p>
          </p:txBody>
        </p:sp>
        <p:sp>
          <p:nvSpPr>
            <p:cNvPr id="41" name="ZoneTexte 40"/>
            <p:cNvSpPr txBox="1"/>
            <p:nvPr/>
          </p:nvSpPr>
          <p:spPr>
            <a:xfrm rot="21071767">
              <a:off x="2550759" y="3364252"/>
              <a:ext cx="1450873" cy="338554"/>
            </a:xfrm>
            <a:prstGeom prst="rect">
              <a:avLst/>
            </a:prstGeom>
            <a:noFill/>
          </p:spPr>
          <p:txBody>
            <a:bodyPr wrap="square" rtlCol="0">
              <a:spAutoFit/>
            </a:bodyPr>
            <a:lstStyle/>
            <a:p>
              <a:r>
                <a:rPr lang="fr-FR" sz="1600" dirty="0"/>
                <a:t>CQFC : AESH </a:t>
              </a:r>
            </a:p>
          </p:txBody>
        </p:sp>
      </p:grpSp>
      <p:pic>
        <p:nvPicPr>
          <p:cNvPr id="121" name="Image 120">
            <a:hlinkClick r:id="rId11" action="ppaction://hlinksldjump"/>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004820" y="1811255"/>
            <a:ext cx="333372" cy="333372"/>
          </a:xfrm>
          <a:prstGeom prst="rect">
            <a:avLst/>
          </a:prstGeom>
        </p:spPr>
      </p:pic>
      <p:grpSp>
        <p:nvGrpSpPr>
          <p:cNvPr id="51" name="Groupe 50"/>
          <p:cNvGrpSpPr/>
          <p:nvPr/>
        </p:nvGrpSpPr>
        <p:grpSpPr>
          <a:xfrm>
            <a:off x="360302" y="2712502"/>
            <a:ext cx="6037523" cy="4243666"/>
            <a:chOff x="446932" y="2820487"/>
            <a:chExt cx="6037523" cy="4243666"/>
          </a:xfrm>
        </p:grpSpPr>
        <p:grpSp>
          <p:nvGrpSpPr>
            <p:cNvPr id="50" name="Groupe 49"/>
            <p:cNvGrpSpPr/>
            <p:nvPr/>
          </p:nvGrpSpPr>
          <p:grpSpPr>
            <a:xfrm>
              <a:off x="754875" y="5734673"/>
              <a:ext cx="1882633" cy="1147421"/>
              <a:chOff x="754875" y="5734673"/>
              <a:chExt cx="1882633" cy="1147421"/>
            </a:xfrm>
          </p:grpSpPr>
          <p:pic>
            <p:nvPicPr>
              <p:cNvPr id="115" name="Image 114">
                <a:hlinkClick r:id="rId12" action="ppaction://hlinksldjump"/>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917608" y="5734673"/>
                <a:ext cx="1719900" cy="1147421"/>
              </a:xfrm>
              <a:prstGeom prst="rect">
                <a:avLst/>
              </a:prstGeom>
            </p:spPr>
          </p:pic>
          <p:sp>
            <p:nvSpPr>
              <p:cNvPr id="181" name="ZoneTexte 180">
                <a:hlinkClick r:id="rId12" action="ppaction://hlinksldjump"/>
              </p:cNvPr>
              <p:cNvSpPr txBox="1"/>
              <p:nvPr/>
            </p:nvSpPr>
            <p:spPr>
              <a:xfrm>
                <a:off x="754875" y="6008299"/>
                <a:ext cx="1634340" cy="707886"/>
              </a:xfrm>
              <a:prstGeom prst="rect">
                <a:avLst/>
              </a:prstGeom>
              <a:noFill/>
            </p:spPr>
            <p:txBody>
              <a:bodyPr wrap="square" rtlCol="0">
                <a:spAutoFit/>
              </a:bodyPr>
              <a:lstStyle/>
              <a:p>
                <a:pPr algn="ctr"/>
                <a:r>
                  <a:rPr lang="fr-FR" sz="1000" dirty="0">
                    <a:latin typeface="Arial" panose="020B0604020202020204" pitchFamily="34" charset="0"/>
                    <a:cs typeface="Arial" panose="020B0604020202020204" pitchFamily="34" charset="0"/>
                  </a:rPr>
                  <a:t>Pour accompagner </a:t>
                </a:r>
              </a:p>
              <a:p>
                <a:pPr algn="ctr"/>
                <a:r>
                  <a:rPr lang="fr-FR" sz="1000" dirty="0">
                    <a:latin typeface="Arial" panose="020B0604020202020204" pitchFamily="34" charset="0"/>
                    <a:cs typeface="Arial" panose="020B0604020202020204" pitchFamily="34" charset="0"/>
                  </a:rPr>
                  <a:t>dans </a:t>
                </a:r>
                <a:r>
                  <a:rPr lang="fr-FR" sz="1000" b="1" dirty="0">
                    <a:latin typeface="Arial" panose="020B0604020202020204" pitchFamily="34" charset="0"/>
                    <a:cs typeface="Arial" panose="020B0604020202020204" pitchFamily="34" charset="0"/>
                  </a:rPr>
                  <a:t>les activités sociales et relationnelles  </a:t>
                </a:r>
              </a:p>
            </p:txBody>
          </p:sp>
          <p:pic>
            <p:nvPicPr>
              <p:cNvPr id="127" name="Image 126">
                <a:hlinkClick r:id="rId12" action="ppaction://hlinksldjump"/>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288437" y="6118359"/>
                <a:ext cx="180615" cy="176866"/>
              </a:xfrm>
              <a:prstGeom prst="rect">
                <a:avLst/>
              </a:prstGeom>
            </p:spPr>
          </p:pic>
        </p:grpSp>
        <p:grpSp>
          <p:nvGrpSpPr>
            <p:cNvPr id="44" name="Groupe 43"/>
            <p:cNvGrpSpPr/>
            <p:nvPr/>
          </p:nvGrpSpPr>
          <p:grpSpPr>
            <a:xfrm>
              <a:off x="446932" y="4072920"/>
              <a:ext cx="1719900" cy="1147421"/>
              <a:chOff x="656441" y="4356062"/>
              <a:chExt cx="1719900" cy="1147421"/>
            </a:xfrm>
          </p:grpSpPr>
          <p:pic>
            <p:nvPicPr>
              <p:cNvPr id="114" name="Image 113">
                <a:hlinkClick r:id="rId14" action="ppaction://hlinksldjump"/>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656441" y="4356062"/>
                <a:ext cx="1719900" cy="1147421"/>
              </a:xfrm>
              <a:prstGeom prst="rect">
                <a:avLst/>
              </a:prstGeom>
            </p:spPr>
          </p:pic>
          <p:sp>
            <p:nvSpPr>
              <p:cNvPr id="180" name="ZoneTexte 179">
                <a:hlinkClick r:id="rId14" action="ppaction://hlinksldjump"/>
              </p:cNvPr>
              <p:cNvSpPr txBox="1"/>
              <p:nvPr/>
            </p:nvSpPr>
            <p:spPr>
              <a:xfrm>
                <a:off x="672147" y="4593313"/>
                <a:ext cx="1332865" cy="707886"/>
              </a:xfrm>
              <a:prstGeom prst="rect">
                <a:avLst/>
              </a:prstGeom>
              <a:noFill/>
            </p:spPr>
            <p:txBody>
              <a:bodyPr wrap="square" rtlCol="0">
                <a:spAutoFit/>
              </a:bodyPr>
              <a:lstStyle/>
              <a:p>
                <a:pPr algn="ctr"/>
                <a:r>
                  <a:rPr lang="fr-FR" sz="1000" dirty="0">
                    <a:latin typeface="Arial" panose="020B0604020202020204" pitchFamily="34" charset="0"/>
                    <a:cs typeface="Arial" panose="020B0604020202020204" pitchFamily="34" charset="0"/>
                  </a:rPr>
                  <a:t>Pour accompagner </a:t>
                </a:r>
              </a:p>
              <a:p>
                <a:pPr algn="ctr"/>
                <a:r>
                  <a:rPr lang="fr-FR" sz="1000" dirty="0">
                    <a:latin typeface="Arial" panose="020B0604020202020204" pitchFamily="34" charset="0"/>
                    <a:cs typeface="Arial" panose="020B0604020202020204" pitchFamily="34" charset="0"/>
                  </a:rPr>
                  <a:t>dans </a:t>
                </a:r>
                <a:r>
                  <a:rPr lang="fr-FR" sz="1000" b="1" dirty="0">
                    <a:latin typeface="Arial" panose="020B0604020202020204" pitchFamily="34" charset="0"/>
                    <a:cs typeface="Arial" panose="020B0604020202020204" pitchFamily="34" charset="0"/>
                  </a:rPr>
                  <a:t>l’accès aux activités d’apprentissages  </a:t>
                </a:r>
              </a:p>
            </p:txBody>
          </p:sp>
        </p:grpSp>
        <p:grpSp>
          <p:nvGrpSpPr>
            <p:cNvPr id="43" name="Groupe 42"/>
            <p:cNvGrpSpPr/>
            <p:nvPr/>
          </p:nvGrpSpPr>
          <p:grpSpPr>
            <a:xfrm>
              <a:off x="1572045" y="2820487"/>
              <a:ext cx="1719900" cy="1147421"/>
              <a:chOff x="426077" y="2996043"/>
              <a:chExt cx="1719900" cy="1147421"/>
            </a:xfrm>
          </p:grpSpPr>
          <p:pic>
            <p:nvPicPr>
              <p:cNvPr id="193" name="Image 192">
                <a:hlinkClick r:id="rId15" action="ppaction://hlinksldjump"/>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426077" y="2996043"/>
                <a:ext cx="1719900" cy="1147421"/>
              </a:xfrm>
              <a:prstGeom prst="rect">
                <a:avLst/>
              </a:prstGeom>
            </p:spPr>
          </p:pic>
          <p:pic>
            <p:nvPicPr>
              <p:cNvPr id="194" name="Image 193">
                <a:hlinkClick r:id="rId15" action="ppaction://hlinksldjump"/>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821982" y="3406683"/>
                <a:ext cx="178986" cy="149700"/>
              </a:xfrm>
              <a:prstGeom prst="rect">
                <a:avLst/>
              </a:prstGeom>
            </p:spPr>
          </p:pic>
          <p:sp>
            <p:nvSpPr>
              <p:cNvPr id="179" name="ZoneTexte 178">
                <a:hlinkClick r:id="rId15" action="ppaction://hlinksldjump"/>
              </p:cNvPr>
              <p:cNvSpPr txBox="1"/>
              <p:nvPr/>
            </p:nvSpPr>
            <p:spPr>
              <a:xfrm>
                <a:off x="466504" y="3331087"/>
                <a:ext cx="1291602" cy="553998"/>
              </a:xfrm>
              <a:prstGeom prst="rect">
                <a:avLst/>
              </a:prstGeom>
              <a:noFill/>
            </p:spPr>
            <p:txBody>
              <a:bodyPr wrap="square" rtlCol="0">
                <a:spAutoFit/>
              </a:bodyPr>
              <a:lstStyle/>
              <a:p>
                <a:pPr algn="ctr"/>
                <a:r>
                  <a:rPr lang="fr-FR" sz="1000" dirty="0">
                    <a:latin typeface="Arial" panose="020B0604020202020204" pitchFamily="34" charset="0"/>
                    <a:cs typeface="Arial" panose="020B0604020202020204" pitchFamily="34" charset="0"/>
                  </a:rPr>
                  <a:t>Pour accompagner </a:t>
                </a:r>
              </a:p>
              <a:p>
                <a:pPr algn="ctr"/>
                <a:r>
                  <a:rPr lang="fr-FR" sz="1000" dirty="0">
                    <a:latin typeface="Arial" panose="020B0604020202020204" pitchFamily="34" charset="0"/>
                    <a:cs typeface="Arial" panose="020B0604020202020204" pitchFamily="34" charset="0"/>
                  </a:rPr>
                  <a:t>dans </a:t>
                </a:r>
                <a:r>
                  <a:rPr lang="fr-FR" sz="1000" b="1" dirty="0">
                    <a:latin typeface="Arial" panose="020B0604020202020204" pitchFamily="34" charset="0"/>
                    <a:cs typeface="Arial" panose="020B0604020202020204" pitchFamily="34" charset="0"/>
                  </a:rPr>
                  <a:t>les gestes de la vie quotidienne  </a:t>
                </a:r>
              </a:p>
            </p:txBody>
          </p:sp>
        </p:grpSp>
        <p:grpSp>
          <p:nvGrpSpPr>
            <p:cNvPr id="45" name="Groupe 44"/>
            <p:cNvGrpSpPr/>
            <p:nvPr/>
          </p:nvGrpSpPr>
          <p:grpSpPr>
            <a:xfrm>
              <a:off x="4189282" y="2827180"/>
              <a:ext cx="1761778" cy="1147421"/>
              <a:chOff x="4656763" y="2907823"/>
              <a:chExt cx="1761778" cy="1147421"/>
            </a:xfrm>
          </p:grpSpPr>
          <p:pic>
            <p:nvPicPr>
              <p:cNvPr id="110" name="Image 109">
                <a:hlinkClick r:id="rId16" action="ppaction://hlinksldjump"/>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4698641" y="2907823"/>
                <a:ext cx="1719900" cy="1147421"/>
              </a:xfrm>
              <a:prstGeom prst="rect">
                <a:avLst/>
              </a:prstGeom>
            </p:spPr>
          </p:pic>
          <p:sp>
            <p:nvSpPr>
              <p:cNvPr id="229" name="ZoneTexte 228">
                <a:hlinkClick r:id="rId16" action="ppaction://hlinksldjump"/>
              </p:cNvPr>
              <p:cNvSpPr txBox="1"/>
              <p:nvPr/>
            </p:nvSpPr>
            <p:spPr>
              <a:xfrm>
                <a:off x="4656763" y="3122200"/>
                <a:ext cx="1472324" cy="861774"/>
              </a:xfrm>
              <a:prstGeom prst="rect">
                <a:avLst/>
              </a:prstGeom>
              <a:noFill/>
            </p:spPr>
            <p:txBody>
              <a:bodyPr wrap="square" rtlCol="0">
                <a:spAutoFit/>
              </a:bodyPr>
              <a:lstStyle/>
              <a:p>
                <a:pPr algn="ctr"/>
                <a:r>
                  <a:rPr lang="fr-FR" sz="1000" dirty="0">
                    <a:latin typeface="Arial" panose="020B0604020202020204" pitchFamily="34" charset="0"/>
                    <a:cs typeface="Arial" panose="020B0604020202020204" pitchFamily="34" charset="0"/>
                  </a:rPr>
                  <a:t>Pour accompagner dans </a:t>
                </a:r>
                <a:r>
                  <a:rPr lang="fr-FR" sz="1000" b="1" dirty="0">
                    <a:latin typeface="Arial" panose="020B0604020202020204" pitchFamily="34" charset="0"/>
                    <a:cs typeface="Arial" panose="020B0604020202020204" pitchFamily="34" charset="0"/>
                  </a:rPr>
                  <a:t>la prise de médicaments et de gestes techniques </a:t>
                </a:r>
                <a:r>
                  <a:rPr lang="fr-FR" sz="1000" dirty="0">
                    <a:latin typeface="Arial" panose="020B0604020202020204" pitchFamily="34" charset="0"/>
                    <a:cs typeface="Arial" panose="020B0604020202020204" pitchFamily="34" charset="0"/>
                  </a:rPr>
                  <a:t>(PAI) </a:t>
                </a:r>
              </a:p>
            </p:txBody>
          </p:sp>
          <p:pic>
            <p:nvPicPr>
              <p:cNvPr id="69" name="Image 68">
                <a:hlinkClick r:id="rId16" action="ppaction://hlinksldjump"/>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081459" y="3236174"/>
                <a:ext cx="183195" cy="187884"/>
              </a:xfrm>
              <a:prstGeom prst="rect">
                <a:avLst/>
              </a:prstGeom>
            </p:spPr>
          </p:pic>
        </p:grpSp>
        <p:grpSp>
          <p:nvGrpSpPr>
            <p:cNvPr id="46" name="Groupe 45"/>
            <p:cNvGrpSpPr/>
            <p:nvPr/>
          </p:nvGrpSpPr>
          <p:grpSpPr>
            <a:xfrm>
              <a:off x="4764555" y="4324175"/>
              <a:ext cx="1719900" cy="1147421"/>
              <a:chOff x="4554178" y="4508189"/>
              <a:chExt cx="1719900" cy="1147421"/>
            </a:xfrm>
          </p:grpSpPr>
          <p:pic>
            <p:nvPicPr>
              <p:cNvPr id="113" name="Image 112">
                <a:hlinkClick r:id="rId17" action="ppaction://hlinksldjump"/>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4554178" y="4508189"/>
                <a:ext cx="1719900" cy="1147421"/>
              </a:xfrm>
              <a:prstGeom prst="rect">
                <a:avLst/>
              </a:prstGeom>
            </p:spPr>
          </p:pic>
          <p:sp>
            <p:nvSpPr>
              <p:cNvPr id="230" name="ZoneTexte 229">
                <a:hlinkClick r:id="rId17" action="ppaction://hlinksldjump"/>
              </p:cNvPr>
              <p:cNvSpPr txBox="1"/>
              <p:nvPr/>
            </p:nvSpPr>
            <p:spPr>
              <a:xfrm>
                <a:off x="4581306" y="4840294"/>
                <a:ext cx="1278773" cy="553998"/>
              </a:xfrm>
              <a:prstGeom prst="rect">
                <a:avLst/>
              </a:prstGeom>
              <a:noFill/>
            </p:spPr>
            <p:txBody>
              <a:bodyPr wrap="square" rtlCol="0">
                <a:spAutoFit/>
              </a:bodyPr>
              <a:lstStyle/>
              <a:p>
                <a:pPr algn="ctr"/>
                <a:r>
                  <a:rPr lang="fr-FR" sz="1000" dirty="0">
                    <a:latin typeface="Arial" panose="020B0604020202020204" pitchFamily="34" charset="0"/>
                    <a:cs typeface="Arial" panose="020B0604020202020204" pitchFamily="34" charset="0"/>
                  </a:rPr>
                  <a:t>Pour accompagner </a:t>
                </a:r>
              </a:p>
              <a:p>
                <a:pPr algn="ctr"/>
                <a:r>
                  <a:rPr lang="fr-FR" sz="1000" dirty="0">
                    <a:latin typeface="Arial" panose="020B0604020202020204" pitchFamily="34" charset="0"/>
                    <a:cs typeface="Arial" panose="020B0604020202020204" pitchFamily="34" charset="0"/>
                  </a:rPr>
                  <a:t>dans </a:t>
                </a:r>
                <a:r>
                  <a:rPr lang="fr-FR" sz="1000" b="1" dirty="0">
                    <a:latin typeface="Arial" panose="020B0604020202020204" pitchFamily="34" charset="0"/>
                    <a:cs typeface="Arial" panose="020B0604020202020204" pitchFamily="34" charset="0"/>
                  </a:rPr>
                  <a:t>les activités périscolaires   </a:t>
                </a:r>
              </a:p>
            </p:txBody>
          </p:sp>
          <p:pic>
            <p:nvPicPr>
              <p:cNvPr id="91" name="Image 90">
                <a:hlinkClick r:id="rId17" action="ppaction://hlinksldjump"/>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951060" y="4857674"/>
                <a:ext cx="193398" cy="198349"/>
              </a:xfrm>
              <a:prstGeom prst="rect">
                <a:avLst/>
              </a:prstGeom>
            </p:spPr>
          </p:pic>
        </p:grpSp>
        <p:pic>
          <p:nvPicPr>
            <p:cNvPr id="122" name="Image 121">
              <a:hlinkClick r:id="rId18" action="ppaction://hlinksldjump"/>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3565423" y="5916732"/>
              <a:ext cx="1719900" cy="1147421"/>
            </a:xfrm>
            <a:prstGeom prst="rect">
              <a:avLst/>
            </a:prstGeom>
          </p:spPr>
        </p:pic>
      </p:grpSp>
      <p:sp>
        <p:nvSpPr>
          <p:cNvPr id="129" name="ZoneTexte 128">
            <a:hlinkClick r:id="rId18" action="ppaction://hlinksldjump"/>
          </p:cNvPr>
          <p:cNvSpPr txBox="1"/>
          <p:nvPr/>
        </p:nvSpPr>
        <p:spPr>
          <a:xfrm>
            <a:off x="3517967" y="6294037"/>
            <a:ext cx="1278773" cy="400110"/>
          </a:xfrm>
          <a:prstGeom prst="rect">
            <a:avLst/>
          </a:prstGeom>
          <a:noFill/>
        </p:spPr>
        <p:txBody>
          <a:bodyPr wrap="square" rtlCol="0">
            <a:spAutoFit/>
          </a:bodyPr>
          <a:lstStyle/>
          <a:p>
            <a:pPr algn="ctr"/>
            <a:r>
              <a:rPr lang="fr-FR" sz="1000" dirty="0">
                <a:latin typeface="Arial" panose="020B0604020202020204" pitchFamily="34" charset="0"/>
                <a:cs typeface="Arial" panose="020B0604020202020204" pitchFamily="34" charset="0"/>
              </a:rPr>
              <a:t>Pour accompagner </a:t>
            </a:r>
            <a:r>
              <a:rPr lang="fr-FR" sz="1000" b="1" dirty="0">
                <a:latin typeface="Arial" panose="020B0604020202020204" pitchFamily="34" charset="0"/>
                <a:cs typeface="Arial" panose="020B0604020202020204" pitchFamily="34" charset="0"/>
              </a:rPr>
              <a:t>à distance </a:t>
            </a:r>
          </a:p>
        </p:txBody>
      </p:sp>
      <p:pic>
        <p:nvPicPr>
          <p:cNvPr id="18" name="Image 17"/>
          <p:cNvPicPr>
            <a:picLocks noChangeAspect="1"/>
          </p:cNvPicPr>
          <p:nvPr/>
        </p:nvPicPr>
        <p:blipFill>
          <a:blip r:embed="rId19" cstate="hqprint">
            <a:extLst>
              <a:ext uri="{28A0092B-C50C-407E-A947-70E740481C1C}">
                <a14:useLocalDpi xmlns:a14="http://schemas.microsoft.com/office/drawing/2010/main" val="0"/>
              </a:ext>
            </a:extLst>
          </a:blip>
          <a:stretch>
            <a:fillRect/>
          </a:stretch>
        </p:blipFill>
        <p:spPr>
          <a:xfrm rot="752857">
            <a:off x="3607889" y="3936926"/>
            <a:ext cx="481143" cy="238488"/>
          </a:xfrm>
          <a:prstGeom prst="rect">
            <a:avLst/>
          </a:prstGeom>
        </p:spPr>
      </p:pic>
      <p:pic>
        <p:nvPicPr>
          <p:cNvPr id="154" name="Image 153">
            <a:hlinkClick r:id="rId18" action="ppaction://hlinksldjump"/>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875560" y="6244813"/>
            <a:ext cx="183466" cy="183466"/>
          </a:xfrm>
          <a:prstGeom prst="rect">
            <a:avLst/>
          </a:prstGeom>
        </p:spPr>
      </p:pic>
      <p:pic>
        <p:nvPicPr>
          <p:cNvPr id="155" name="Image 154">
            <a:hlinkClick r:id="rId14" action="ppaction://hlinksldjump"/>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708873" y="4388212"/>
            <a:ext cx="180615" cy="176866"/>
          </a:xfrm>
          <a:prstGeom prst="rect">
            <a:avLst/>
          </a:prstGeom>
        </p:spPr>
      </p:pic>
      <p:pic>
        <p:nvPicPr>
          <p:cNvPr id="64" name="Image 63">
            <a:hlinkClick r:id="rId20"/>
          </p:cNvPr>
          <p:cNvPicPr>
            <a:picLocks noChangeAspect="1"/>
          </p:cNvPicPr>
          <p:nvPr/>
        </p:nvPicPr>
        <p:blipFill rotWithShape="1">
          <a:blip r:embed="rId21"/>
          <a:srcRect l="12772" t="19104" r="74601" b="68411"/>
          <a:stretch/>
        </p:blipFill>
        <p:spPr>
          <a:xfrm>
            <a:off x="748871" y="7663387"/>
            <a:ext cx="859706" cy="477882"/>
          </a:xfrm>
          <a:prstGeom prst="rect">
            <a:avLst/>
          </a:prstGeom>
        </p:spPr>
      </p:pic>
      <p:sp>
        <p:nvSpPr>
          <p:cNvPr id="65" name="ZoneTexte 64"/>
          <p:cNvSpPr txBox="1"/>
          <p:nvPr/>
        </p:nvSpPr>
        <p:spPr>
          <a:xfrm>
            <a:off x="557574" y="8089081"/>
            <a:ext cx="1151299" cy="307777"/>
          </a:xfrm>
          <a:prstGeom prst="rect">
            <a:avLst/>
          </a:prstGeom>
          <a:noFill/>
        </p:spPr>
        <p:txBody>
          <a:bodyPr wrap="square" rtlCol="0">
            <a:spAutoFit/>
          </a:bodyPr>
          <a:lstStyle/>
          <a:p>
            <a:pPr algn="ctr"/>
            <a:r>
              <a:rPr lang="fr-FR" sz="700" b="1" dirty="0">
                <a:hlinkClick r:id="rId20"/>
              </a:rPr>
              <a:t>Circulaire</a:t>
            </a:r>
            <a:r>
              <a:rPr lang="fr-FR" sz="700" b="1" dirty="0"/>
              <a:t> </a:t>
            </a:r>
          </a:p>
          <a:p>
            <a:pPr algn="ctr"/>
            <a:r>
              <a:rPr lang="fr-FR" sz="700" b="1" dirty="0"/>
              <a:t>n° 2017-084 du 3-5-2017</a:t>
            </a:r>
          </a:p>
        </p:txBody>
      </p:sp>
      <p:pic>
        <p:nvPicPr>
          <p:cNvPr id="80" name="Image 79">
            <a:hlinkClick r:id="rId20"/>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04130" y="8101991"/>
            <a:ext cx="130784" cy="143107"/>
          </a:xfrm>
          <a:prstGeom prst="rect">
            <a:avLst/>
          </a:prstGeom>
        </p:spPr>
      </p:pic>
    </p:spTree>
    <p:extLst>
      <p:ext uri="{BB962C8B-B14F-4D97-AF65-F5344CB8AC3E}">
        <p14:creationId xmlns:p14="http://schemas.microsoft.com/office/powerpoint/2010/main" val="1974999491"/>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ZoneTexte 23"/>
          <p:cNvSpPr txBox="1"/>
          <p:nvPr/>
        </p:nvSpPr>
        <p:spPr>
          <a:xfrm>
            <a:off x="520996" y="367038"/>
            <a:ext cx="5879804" cy="369332"/>
          </a:xfrm>
          <a:prstGeom prst="rect">
            <a:avLst/>
          </a:prstGeom>
          <a:solidFill>
            <a:schemeClr val="accent4"/>
          </a:solidFill>
        </p:spPr>
        <p:txBody>
          <a:bodyPr wrap="square" rtlCol="0">
            <a:spAutoFit/>
          </a:bodyPr>
          <a:lstStyle/>
          <a:p>
            <a:pPr algn="ctr"/>
            <a:r>
              <a:rPr lang="fr-FR" dirty="0">
                <a:cs typeface="Arial" panose="020B0604020202020204" pitchFamily="34" charset="0"/>
              </a:rPr>
              <a:t>  </a:t>
            </a:r>
            <a:r>
              <a:rPr lang="fr-FR" sz="1400" dirty="0">
                <a:cs typeface="Arial" panose="020B0604020202020204" pitchFamily="34" charset="0"/>
              </a:rPr>
              <a:t>Pour accompagner dans la prise de médicaments et de gestes techniques </a:t>
            </a:r>
          </a:p>
        </p:txBody>
      </p:sp>
      <p:sp>
        <p:nvSpPr>
          <p:cNvPr id="2" name="Rectangle 1"/>
          <p:cNvSpPr/>
          <p:nvPr/>
        </p:nvSpPr>
        <p:spPr>
          <a:xfrm>
            <a:off x="365117" y="1664780"/>
            <a:ext cx="6159508" cy="2554545"/>
          </a:xfrm>
          <a:prstGeom prst="rect">
            <a:avLst/>
          </a:prstGeom>
        </p:spPr>
        <p:txBody>
          <a:bodyPr wrap="square">
            <a:spAutoFit/>
          </a:bodyPr>
          <a:lstStyle/>
          <a:p>
            <a:pPr algn="just"/>
            <a:r>
              <a:rPr lang="fr-FR" sz="1000" dirty="0">
                <a:latin typeface="Arial" panose="020B0604020202020204" pitchFamily="34" charset="0"/>
                <a:cs typeface="Arial" panose="020B0604020202020204" pitchFamily="34" charset="0"/>
              </a:rPr>
              <a:t>La circulaire DGS/PS 3/</a:t>
            </a:r>
            <a:r>
              <a:rPr lang="fr-FR" sz="1000" dirty="0" err="1">
                <a:latin typeface="Arial" panose="020B0604020202020204" pitchFamily="34" charset="0"/>
                <a:cs typeface="Arial" panose="020B0604020202020204" pitchFamily="34" charset="0"/>
              </a:rPr>
              <a:t>Das</a:t>
            </a:r>
            <a:r>
              <a:rPr lang="fr-FR" sz="1000" dirty="0">
                <a:latin typeface="Arial" panose="020B0604020202020204" pitchFamily="34" charset="0"/>
                <a:cs typeface="Arial" panose="020B0604020202020204" pitchFamily="34" charset="0"/>
              </a:rPr>
              <a:t> n° 99-320 du 4 juin 1999 relative à la distribution des médicaments permet aux  personnels chargés de l'aide humaine de distribuer des médicaments aux élèves, exclusivement à la demande expresse de la famille et dans le cadre d'un projet d'accueil individuel (PAI), rédigé en concertation avec le médecin de l'éducation nationale qui veille au respect du secret médical.</a:t>
            </a:r>
          </a:p>
          <a:p>
            <a:pPr algn="just"/>
            <a:endParaRPr lang="fr-FR" sz="1000" dirty="0">
              <a:latin typeface="Arial" panose="020B0604020202020204" pitchFamily="34" charset="0"/>
              <a:cs typeface="Arial" panose="020B0604020202020204" pitchFamily="34" charset="0"/>
            </a:endParaRPr>
          </a:p>
          <a:p>
            <a:pPr algn="just"/>
            <a:endParaRPr lang="fr-FR" sz="1000" dirty="0">
              <a:latin typeface="Arial" panose="020B0604020202020204" pitchFamily="34" charset="0"/>
              <a:cs typeface="Arial" panose="020B0604020202020204" pitchFamily="34" charset="0"/>
            </a:endParaRPr>
          </a:p>
          <a:p>
            <a:pPr algn="just"/>
            <a:r>
              <a:rPr lang="fr-FR" sz="1000" dirty="0">
                <a:latin typeface="Arial" panose="020B0604020202020204" pitchFamily="34" charset="0"/>
                <a:cs typeface="Arial" panose="020B0604020202020204" pitchFamily="34" charset="0"/>
              </a:rPr>
              <a:t>Des gestes techniques spécifiques peuvent être demandés aux personnels chargés de l'aide humaine aux élèves en situation de handicap par la famille, avec l'accord de l'employeur, lorsqu'ils sont prévus spécifiquement par un texte.</a:t>
            </a:r>
          </a:p>
          <a:p>
            <a:pPr algn="just"/>
            <a:endParaRPr lang="fr-FR" sz="1000" dirty="0">
              <a:latin typeface="Arial" panose="020B0604020202020204" pitchFamily="34" charset="0"/>
              <a:cs typeface="Arial" panose="020B0604020202020204" pitchFamily="34" charset="0"/>
            </a:endParaRPr>
          </a:p>
          <a:p>
            <a:pPr algn="just"/>
            <a:endParaRPr lang="fr-FR" sz="1000" dirty="0">
              <a:latin typeface="Arial" panose="020B0604020202020204" pitchFamily="34" charset="0"/>
              <a:cs typeface="Arial" panose="020B0604020202020204" pitchFamily="34" charset="0"/>
            </a:endParaRPr>
          </a:p>
          <a:p>
            <a:pPr algn="just"/>
            <a:r>
              <a:rPr lang="fr-FR" sz="1000" dirty="0">
                <a:latin typeface="Arial" panose="020B0604020202020204" pitchFamily="34" charset="0"/>
                <a:cs typeface="Arial" panose="020B0604020202020204" pitchFamily="34" charset="0"/>
              </a:rPr>
              <a:t>Les personnels chargés de l'aide humaine aux élèves en situation de handicap peuvent également procéder à des aspirations </a:t>
            </a:r>
            <a:r>
              <a:rPr lang="fr-FR" sz="1000" dirty="0" err="1">
                <a:latin typeface="Arial" panose="020B0604020202020204" pitchFamily="34" charset="0"/>
                <a:cs typeface="Arial" panose="020B0604020202020204" pitchFamily="34" charset="0"/>
              </a:rPr>
              <a:t>endo</a:t>
            </a:r>
            <a:r>
              <a:rPr lang="fr-FR" sz="1000" dirty="0">
                <a:latin typeface="Arial" panose="020B0604020202020204" pitchFamily="34" charset="0"/>
                <a:cs typeface="Arial" panose="020B0604020202020204" pitchFamily="34" charset="0"/>
              </a:rPr>
              <a:t>-trachéales dans le respect des dispositions du décret n° 99-426 du 27 mai 1999 habilitant certaines catégories de personnes à effectuer des aspirations </a:t>
            </a:r>
            <a:r>
              <a:rPr lang="fr-FR" sz="1000" dirty="0" err="1">
                <a:latin typeface="Arial" panose="020B0604020202020204" pitchFamily="34" charset="0"/>
                <a:cs typeface="Arial" panose="020B0604020202020204" pitchFamily="34" charset="0"/>
              </a:rPr>
              <a:t>endo</a:t>
            </a:r>
            <a:r>
              <a:rPr lang="fr-FR" sz="1000" dirty="0">
                <a:latin typeface="Arial" panose="020B0604020202020204" pitchFamily="34" charset="0"/>
                <a:cs typeface="Arial" panose="020B0604020202020204" pitchFamily="34" charset="0"/>
              </a:rPr>
              <a:t>-trachéales et de l'arrêté du 27 mai 1999 relatif à la formation des personnes habilitées à effectuer des aspirations </a:t>
            </a:r>
            <a:r>
              <a:rPr lang="fr-FR" sz="1000" dirty="0" err="1">
                <a:latin typeface="Arial" panose="020B0604020202020204" pitchFamily="34" charset="0"/>
                <a:cs typeface="Arial" panose="020B0604020202020204" pitchFamily="34" charset="0"/>
              </a:rPr>
              <a:t>endo</a:t>
            </a:r>
            <a:r>
              <a:rPr lang="fr-FR" sz="1000" dirty="0">
                <a:latin typeface="Arial" panose="020B0604020202020204" pitchFamily="34" charset="0"/>
                <a:cs typeface="Arial" panose="020B0604020202020204" pitchFamily="34" charset="0"/>
              </a:rPr>
              <a:t>-trachéales.</a:t>
            </a:r>
          </a:p>
        </p:txBody>
      </p:sp>
      <p:pic>
        <p:nvPicPr>
          <p:cNvPr id="5" name="Image 4"/>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5848644" y="1175305"/>
            <a:ext cx="542925" cy="434989"/>
          </a:xfrm>
          <a:prstGeom prst="rect">
            <a:avLst/>
          </a:prstGeom>
        </p:spPr>
      </p:pic>
      <p:pic>
        <p:nvPicPr>
          <p:cNvPr id="23" name="Image 2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57341" y="314151"/>
            <a:ext cx="634213" cy="505884"/>
          </a:xfrm>
          <a:prstGeom prst="rect">
            <a:avLst/>
          </a:prstGeom>
        </p:spPr>
      </p:pic>
      <p:grpSp>
        <p:nvGrpSpPr>
          <p:cNvPr id="9" name="Groupe 8"/>
          <p:cNvGrpSpPr/>
          <p:nvPr/>
        </p:nvGrpSpPr>
        <p:grpSpPr>
          <a:xfrm>
            <a:off x="5981700" y="8095380"/>
            <a:ext cx="876300" cy="415905"/>
            <a:chOff x="5981700" y="8665575"/>
            <a:chExt cx="876300" cy="415905"/>
          </a:xfrm>
        </p:grpSpPr>
        <p:pic>
          <p:nvPicPr>
            <p:cNvPr id="10" name="Image 9">
              <a:hlinkClick r:id="rId4" action="ppaction://hlinksldjump"/>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297136" y="8665575"/>
              <a:ext cx="245428" cy="231239"/>
            </a:xfrm>
            <a:prstGeom prst="rect">
              <a:avLst/>
            </a:prstGeom>
          </p:spPr>
        </p:pic>
        <p:sp>
          <p:nvSpPr>
            <p:cNvPr id="11" name="ZoneTexte 10"/>
            <p:cNvSpPr txBox="1"/>
            <p:nvPr/>
          </p:nvSpPr>
          <p:spPr>
            <a:xfrm>
              <a:off x="5981700" y="8896814"/>
              <a:ext cx="876300" cy="184666"/>
            </a:xfrm>
            <a:prstGeom prst="rect">
              <a:avLst/>
            </a:prstGeom>
            <a:solidFill>
              <a:schemeClr val="bg1">
                <a:lumMod val="75000"/>
              </a:schemeClr>
            </a:solidFill>
          </p:spPr>
          <p:txBody>
            <a:bodyPr wrap="square" rtlCol="0">
              <a:spAutoFit/>
            </a:bodyPr>
            <a:lstStyle/>
            <a:p>
              <a:pPr algn="ctr"/>
              <a:r>
                <a:rPr lang="fr-FR" sz="600" dirty="0"/>
                <a:t>Retour page d’accueil</a:t>
              </a:r>
            </a:p>
          </p:txBody>
        </p:sp>
      </p:grpSp>
    </p:spTree>
    <p:extLst>
      <p:ext uri="{BB962C8B-B14F-4D97-AF65-F5344CB8AC3E}">
        <p14:creationId xmlns:p14="http://schemas.microsoft.com/office/powerpoint/2010/main" val="35577842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ZoneTexte 23"/>
          <p:cNvSpPr txBox="1"/>
          <p:nvPr/>
        </p:nvSpPr>
        <p:spPr>
          <a:xfrm>
            <a:off x="520996" y="367038"/>
            <a:ext cx="5879804" cy="369332"/>
          </a:xfrm>
          <a:prstGeom prst="rect">
            <a:avLst/>
          </a:prstGeom>
          <a:solidFill>
            <a:schemeClr val="accent4"/>
          </a:solidFill>
        </p:spPr>
        <p:txBody>
          <a:bodyPr wrap="square" rtlCol="0">
            <a:spAutoFit/>
          </a:bodyPr>
          <a:lstStyle/>
          <a:p>
            <a:pPr algn="ctr"/>
            <a:r>
              <a:rPr lang="fr-FR" dirty="0">
                <a:cs typeface="Arial" panose="020B0604020202020204" pitchFamily="34" charset="0"/>
              </a:rPr>
              <a:t>  </a:t>
            </a:r>
            <a:r>
              <a:rPr lang="fr-FR" sz="1400" dirty="0">
                <a:cs typeface="Arial" panose="020B0604020202020204" pitchFamily="34" charset="0"/>
              </a:rPr>
              <a:t>Pour accompagner dans les activités périscolaires  </a:t>
            </a:r>
          </a:p>
        </p:txBody>
      </p:sp>
      <p:sp>
        <p:nvSpPr>
          <p:cNvPr id="4" name="Rectangle 3"/>
          <p:cNvSpPr/>
          <p:nvPr/>
        </p:nvSpPr>
        <p:spPr>
          <a:xfrm>
            <a:off x="241292" y="1370402"/>
            <a:ext cx="6159508" cy="2108269"/>
          </a:xfrm>
          <a:prstGeom prst="rect">
            <a:avLst/>
          </a:prstGeom>
        </p:spPr>
        <p:txBody>
          <a:bodyPr wrap="square">
            <a:spAutoFit/>
          </a:bodyPr>
          <a:lstStyle/>
          <a:p>
            <a:pPr algn="just"/>
            <a:r>
              <a:rPr lang="fr-FR" sz="1000" dirty="0">
                <a:latin typeface="Arial" panose="020B0604020202020204" pitchFamily="34" charset="0"/>
                <a:cs typeface="Arial" panose="020B0604020202020204" pitchFamily="34" charset="0"/>
              </a:rPr>
              <a:t>Les activités périscolaires sont de la responsabilité des </a:t>
            </a:r>
            <a:r>
              <a:rPr lang="fr-FR" sz="1000" b="1" dirty="0">
                <a:latin typeface="Arial" panose="020B0604020202020204" pitchFamily="34" charset="0"/>
                <a:cs typeface="Arial" panose="020B0604020202020204" pitchFamily="34" charset="0"/>
              </a:rPr>
              <a:t>collectivités locales</a:t>
            </a:r>
            <a:r>
              <a:rPr lang="fr-FR" sz="1000" dirty="0">
                <a:latin typeface="Arial" panose="020B0604020202020204" pitchFamily="34" charset="0"/>
                <a:cs typeface="Arial" panose="020B0604020202020204" pitchFamily="34" charset="0"/>
              </a:rPr>
              <a:t>. L'article L.551-1 du code de l'éducation définit les conditions de leur mise en place dans le cadre d'un projet éducatif territorial (PEDT).</a:t>
            </a:r>
          </a:p>
          <a:p>
            <a:pPr algn="just"/>
            <a:r>
              <a:rPr lang="fr-FR" sz="1000" dirty="0">
                <a:latin typeface="Arial" panose="020B0604020202020204" pitchFamily="34" charset="0"/>
                <a:cs typeface="Arial" panose="020B0604020202020204" pitchFamily="34" charset="0"/>
              </a:rPr>
              <a:t>Lors des activités périscolaires et des temps de restauration, l'accompagnement spécifique de l'enfant en situation de handicap n'est pas systématique. La CDAPH notifie le besoin d'accompagnement au regard de la situation personnelle de l'enfant en situation de handicap et de la nature des activités proposées.</a:t>
            </a:r>
          </a:p>
          <a:p>
            <a:pPr algn="just"/>
            <a:endParaRPr lang="fr-FR" sz="1000" dirty="0">
              <a:latin typeface="Arial" panose="020B0604020202020204" pitchFamily="34" charset="0"/>
              <a:cs typeface="Arial" panose="020B0604020202020204" pitchFamily="34" charset="0"/>
            </a:endParaRPr>
          </a:p>
          <a:p>
            <a:pPr algn="just"/>
            <a:r>
              <a:rPr lang="fr-FR" sz="1000" dirty="0">
                <a:latin typeface="Arial" panose="020B0604020202020204" pitchFamily="34" charset="0"/>
                <a:cs typeface="Arial" panose="020B0604020202020204" pitchFamily="34" charset="0"/>
              </a:rPr>
              <a:t>Par ailleurs, en application de l'article 1 du décret n° 2017-105 du 27 janvier 2017 relatif à l'exercice d'activités privées par des agents publics et certains agents contractuels de droit privé ayant cessé leurs fonctions, aux </a:t>
            </a:r>
            <a:r>
              <a:rPr lang="fr-FR" sz="1000" b="1" dirty="0">
                <a:latin typeface="Arial" panose="020B0604020202020204" pitchFamily="34" charset="0"/>
                <a:cs typeface="Arial" panose="020B0604020202020204" pitchFamily="34" charset="0"/>
              </a:rPr>
              <a:t>cumuls d'activités </a:t>
            </a:r>
            <a:r>
              <a:rPr lang="fr-FR" sz="1000" dirty="0">
                <a:latin typeface="Arial" panose="020B0604020202020204" pitchFamily="34" charset="0"/>
                <a:cs typeface="Arial" panose="020B0604020202020204" pitchFamily="34" charset="0"/>
              </a:rPr>
              <a:t>et à la commission de déontologie de la fonction publique, les AESH peuvent être autorisés à cumuler une activité accessoire à leur activité principale. Ainsi les collectivités territoriales pourront se rapprocher utilement des services académiques pour avoir accès au vivier des AESH auxquels elles pourront proposer un contrat d'accompagnement des enfants en situation de handicap sur le temps périscolaire</a:t>
            </a:r>
            <a:r>
              <a:rPr lang="fr-FR" sz="1100" dirty="0"/>
              <a:t>.</a:t>
            </a:r>
          </a:p>
        </p:txBody>
      </p:sp>
      <p:pic>
        <p:nvPicPr>
          <p:cNvPr id="19" name="Image 18"/>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5368189" y="929670"/>
            <a:ext cx="561975" cy="440732"/>
          </a:xfrm>
          <a:prstGeom prst="rect">
            <a:avLst/>
          </a:prstGeom>
        </p:spPr>
      </p:pic>
      <p:pic>
        <p:nvPicPr>
          <p:cNvPr id="23" name="Image 2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57341" y="314151"/>
            <a:ext cx="634213" cy="505884"/>
          </a:xfrm>
          <a:prstGeom prst="rect">
            <a:avLst/>
          </a:prstGeom>
        </p:spPr>
      </p:pic>
      <p:grpSp>
        <p:nvGrpSpPr>
          <p:cNvPr id="9" name="Groupe 8"/>
          <p:cNvGrpSpPr/>
          <p:nvPr/>
        </p:nvGrpSpPr>
        <p:grpSpPr>
          <a:xfrm>
            <a:off x="5981700" y="8095380"/>
            <a:ext cx="876300" cy="415905"/>
            <a:chOff x="5981700" y="8665575"/>
            <a:chExt cx="876300" cy="415905"/>
          </a:xfrm>
        </p:grpSpPr>
        <p:pic>
          <p:nvPicPr>
            <p:cNvPr id="10" name="Image 9">
              <a:hlinkClick r:id="rId4" action="ppaction://hlinksldjump"/>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297136" y="8665575"/>
              <a:ext cx="245428" cy="231239"/>
            </a:xfrm>
            <a:prstGeom prst="rect">
              <a:avLst/>
            </a:prstGeom>
          </p:spPr>
        </p:pic>
        <p:sp>
          <p:nvSpPr>
            <p:cNvPr id="11" name="ZoneTexte 10"/>
            <p:cNvSpPr txBox="1"/>
            <p:nvPr/>
          </p:nvSpPr>
          <p:spPr>
            <a:xfrm>
              <a:off x="5981700" y="8896814"/>
              <a:ext cx="876300" cy="184666"/>
            </a:xfrm>
            <a:prstGeom prst="rect">
              <a:avLst/>
            </a:prstGeom>
            <a:solidFill>
              <a:schemeClr val="bg1">
                <a:lumMod val="75000"/>
              </a:schemeClr>
            </a:solidFill>
          </p:spPr>
          <p:txBody>
            <a:bodyPr wrap="square" rtlCol="0">
              <a:spAutoFit/>
            </a:bodyPr>
            <a:lstStyle/>
            <a:p>
              <a:pPr algn="ctr"/>
              <a:r>
                <a:rPr lang="fr-FR" sz="600" dirty="0"/>
                <a:t>Retour page d’accueil</a:t>
              </a:r>
            </a:p>
          </p:txBody>
        </p:sp>
      </p:grpSp>
    </p:spTree>
    <p:extLst>
      <p:ext uri="{BB962C8B-B14F-4D97-AF65-F5344CB8AC3E}">
        <p14:creationId xmlns:p14="http://schemas.microsoft.com/office/powerpoint/2010/main" val="18604271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625CE1-1F96-4346-8DEC-762AA7BC02B7}"/>
              </a:ext>
            </a:extLst>
          </p:cNvPr>
          <p:cNvSpPr/>
          <p:nvPr/>
        </p:nvSpPr>
        <p:spPr>
          <a:xfrm>
            <a:off x="177800" y="1063347"/>
            <a:ext cx="6527800" cy="5355312"/>
          </a:xfrm>
          <a:prstGeom prst="rect">
            <a:avLst/>
          </a:prstGeom>
        </p:spPr>
        <p:txBody>
          <a:bodyPr wrap="square">
            <a:spAutoFit/>
          </a:bodyPr>
          <a:lstStyle/>
          <a:p>
            <a:endParaRPr lang="fr-FR" dirty="0"/>
          </a:p>
          <a:p>
            <a:endParaRPr lang="fr-FR" dirty="0"/>
          </a:p>
          <a:p>
            <a:r>
              <a:rPr lang="fr-FR" dirty="0"/>
              <a:t>Les AESH jouent un rôle essentiel pour accompagner les élèves dans leur retour à l’école </a:t>
            </a:r>
          </a:p>
          <a:p>
            <a:endParaRPr lang="fr-FR" dirty="0"/>
          </a:p>
          <a:p>
            <a:r>
              <a:rPr lang="fr-FR" dirty="0"/>
              <a:t>Les AESH voient leur rôle se renforcer au service de la protection sanitaire des élèves en situation de handicap et dans la relation aux familles. En effet, leur rôle est primordial pour : </a:t>
            </a:r>
          </a:p>
          <a:p>
            <a:endParaRPr lang="fr-FR" dirty="0"/>
          </a:p>
          <a:p>
            <a:r>
              <a:rPr lang="fr-FR" dirty="0"/>
              <a:t>• Expliquer et éduquer aux gestes barrière, impliquer ces élèves dans les adaptations nécessaires. </a:t>
            </a:r>
          </a:p>
          <a:p>
            <a:r>
              <a:rPr lang="fr-FR" dirty="0"/>
              <a:t>• Prendre le temps de remettre en place les routines et rituels, pour beaucoup perdus ou modifiés. </a:t>
            </a:r>
          </a:p>
          <a:p>
            <a:r>
              <a:rPr lang="fr-FR" dirty="0"/>
              <a:t>• Prendre le temps de laisser les élèves exprimer des émotions et des peurs si besoin. </a:t>
            </a:r>
          </a:p>
          <a:p>
            <a:r>
              <a:rPr lang="fr-FR" dirty="0"/>
              <a:t>• Prendre en compte l’accentuation des difficultés d’attention, d’impulsivité et d’anxiété. </a:t>
            </a:r>
          </a:p>
          <a:p>
            <a:r>
              <a:rPr lang="fr-FR" dirty="0"/>
              <a:t>• Accompagner particulièrement ces élèves à respecter la distanciation physique.</a:t>
            </a:r>
          </a:p>
        </p:txBody>
      </p:sp>
      <p:sp>
        <p:nvSpPr>
          <p:cNvPr id="4" name="ZoneTexte 3">
            <a:extLst>
              <a:ext uri="{FF2B5EF4-FFF2-40B4-BE49-F238E27FC236}">
                <a16:creationId xmlns:a16="http://schemas.microsoft.com/office/drawing/2014/main" id="{2819E99D-65C2-494D-8F34-8DBE9E4AB23F}"/>
              </a:ext>
            </a:extLst>
          </p:cNvPr>
          <p:cNvSpPr txBox="1"/>
          <p:nvPr/>
        </p:nvSpPr>
        <p:spPr>
          <a:xfrm>
            <a:off x="520996" y="367038"/>
            <a:ext cx="5879804" cy="369332"/>
          </a:xfrm>
          <a:prstGeom prst="rect">
            <a:avLst/>
          </a:prstGeom>
          <a:solidFill>
            <a:schemeClr val="accent4"/>
          </a:solidFill>
        </p:spPr>
        <p:txBody>
          <a:bodyPr wrap="square" rtlCol="0">
            <a:spAutoFit/>
          </a:bodyPr>
          <a:lstStyle/>
          <a:p>
            <a:pPr algn="ctr"/>
            <a:r>
              <a:rPr lang="fr-FR" dirty="0">
                <a:cs typeface="Arial" panose="020B0604020202020204" pitchFamily="34" charset="0"/>
              </a:rPr>
              <a:t>  </a:t>
            </a:r>
            <a:r>
              <a:rPr lang="fr-FR" sz="1400" dirty="0">
                <a:cs typeface="Arial" panose="020B0604020202020204" pitchFamily="34" charset="0"/>
              </a:rPr>
              <a:t>Fiche élèves en situation de handicap</a:t>
            </a:r>
          </a:p>
        </p:txBody>
      </p:sp>
      <p:pic>
        <p:nvPicPr>
          <p:cNvPr id="6" name="Image 5">
            <a:extLst>
              <a:ext uri="{FF2B5EF4-FFF2-40B4-BE49-F238E27FC236}">
                <a16:creationId xmlns:a16="http://schemas.microsoft.com/office/drawing/2014/main" id="{6EEE2F4C-F724-4649-87DB-28ABF1E111E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57341" y="314151"/>
            <a:ext cx="634213" cy="505884"/>
          </a:xfrm>
          <a:prstGeom prst="rect">
            <a:avLst/>
          </a:prstGeom>
        </p:spPr>
      </p:pic>
    </p:spTree>
    <p:extLst>
      <p:ext uri="{BB962C8B-B14F-4D97-AF65-F5344CB8AC3E}">
        <p14:creationId xmlns:p14="http://schemas.microsoft.com/office/powerpoint/2010/main" val="326501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Image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15" y="5493165"/>
            <a:ext cx="1771546" cy="1771546"/>
          </a:xfrm>
          <a:prstGeom prst="rect">
            <a:avLst/>
          </a:prstGeom>
        </p:spPr>
      </p:pic>
      <p:pic>
        <p:nvPicPr>
          <p:cNvPr id="68" name="Image 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0512" y="4423241"/>
            <a:ext cx="1771546" cy="1771546"/>
          </a:xfrm>
          <a:prstGeom prst="rect">
            <a:avLst/>
          </a:prstGeom>
        </p:spPr>
      </p:pic>
      <p:pic>
        <p:nvPicPr>
          <p:cNvPr id="70" name="Image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9744" y="5832357"/>
            <a:ext cx="1771546" cy="1771546"/>
          </a:xfrm>
          <a:prstGeom prst="rect">
            <a:avLst/>
          </a:prstGeom>
        </p:spPr>
      </p:pic>
      <p:pic>
        <p:nvPicPr>
          <p:cNvPr id="67" name="Image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471" y="3805538"/>
            <a:ext cx="1771546" cy="1771546"/>
          </a:xfrm>
          <a:prstGeom prst="rect">
            <a:avLst/>
          </a:prstGeom>
        </p:spPr>
      </p:pic>
      <p:pic>
        <p:nvPicPr>
          <p:cNvPr id="66" name="Image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1259" y="2445440"/>
            <a:ext cx="1771546" cy="1771546"/>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0923" y="2445440"/>
            <a:ext cx="1771546" cy="1771546"/>
          </a:xfrm>
          <a:prstGeom prst="rect">
            <a:avLst/>
          </a:prstGeom>
        </p:spPr>
      </p:pic>
      <p:sp>
        <p:nvSpPr>
          <p:cNvPr id="130" name="Rectangle 129"/>
          <p:cNvSpPr/>
          <p:nvPr/>
        </p:nvSpPr>
        <p:spPr>
          <a:xfrm>
            <a:off x="46385" y="7915302"/>
            <a:ext cx="6858000" cy="12756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0"/>
              </a:spcAft>
            </a:pPr>
            <a:endParaRPr lang="fr-FR"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112" name="Rectangle 111"/>
          <p:cNvSpPr/>
          <p:nvPr/>
        </p:nvSpPr>
        <p:spPr>
          <a:xfrm>
            <a:off x="0" y="1228239"/>
            <a:ext cx="6858000" cy="12756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a:p>
            <a:endParaRPr lang="fr-FR"/>
          </a:p>
          <a:p>
            <a:r>
              <a:rPr lang="fr-FR"/>
              <a:t> </a:t>
            </a:r>
          </a:p>
          <a:p>
            <a:endParaRPr lang="fr-FR"/>
          </a:p>
          <a:p>
            <a:endParaRPr lang="fr-FR"/>
          </a:p>
          <a:p>
            <a:r>
              <a:rPr lang="fr-FR"/>
              <a:t> </a:t>
            </a:r>
          </a:p>
          <a:p>
            <a:endParaRPr lang="fr-FR"/>
          </a:p>
          <a:p>
            <a:endParaRPr lang="fr-FR"/>
          </a:p>
          <a:p>
            <a:r>
              <a:rPr lang="fr-FR"/>
              <a:t> </a:t>
            </a:r>
          </a:p>
          <a:p>
            <a:endParaRPr lang="fr-FR"/>
          </a:p>
          <a:p>
            <a:endParaRPr lang="fr-FR"/>
          </a:p>
          <a:p>
            <a:r>
              <a:rPr lang="fr-FR"/>
              <a:t> </a:t>
            </a:r>
          </a:p>
          <a:p>
            <a:endParaRPr lang="fr-FR"/>
          </a:p>
          <a:p>
            <a:endParaRPr lang="fr-FR"/>
          </a:p>
          <a:p>
            <a:r>
              <a:rPr lang="fr-FR"/>
              <a:t> </a:t>
            </a:r>
          </a:p>
          <a:p>
            <a:endParaRPr lang="fr-FR"/>
          </a:p>
          <a:p>
            <a:endParaRPr lang="fr-FR"/>
          </a:p>
          <a:p>
            <a:r>
              <a:rPr lang="fr-FR"/>
              <a:t> </a:t>
            </a:r>
          </a:p>
          <a:p>
            <a:endParaRPr lang="fr-FR"/>
          </a:p>
          <a:p>
            <a:endParaRPr lang="fr-FR"/>
          </a:p>
          <a:p>
            <a:r>
              <a:rPr lang="fr-FR"/>
              <a:t> </a:t>
            </a:r>
            <a:endParaRPr lang="fr-FR"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25" name="ZoneTexte 24"/>
          <p:cNvSpPr txBox="1"/>
          <p:nvPr/>
        </p:nvSpPr>
        <p:spPr>
          <a:xfrm>
            <a:off x="804111" y="279851"/>
            <a:ext cx="5342549" cy="523220"/>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Ce Qu’il Faut Connaître (CQFC) </a:t>
            </a:r>
          </a:p>
          <a:p>
            <a:r>
              <a:rPr lang="en-US" sz="1400" b="1" dirty="0">
                <a:latin typeface="Arial" panose="020B0604020202020204" pitchFamily="34" charset="0"/>
                <a:cs typeface="Arial" panose="020B0604020202020204" pitchFamily="34" charset="0"/>
              </a:rPr>
              <a:t>pour l’accompagnement des élèves en situation de handicap   </a:t>
            </a:r>
            <a:endParaRPr lang="fr-FR" sz="1400" dirty="0">
              <a:latin typeface="Arial" panose="020B0604020202020204" pitchFamily="34" charset="0"/>
              <a:cs typeface="Arial" panose="020B0604020202020204" pitchFamily="34" charset="0"/>
            </a:endParaRPr>
          </a:p>
        </p:txBody>
      </p:sp>
      <p:sp>
        <p:nvSpPr>
          <p:cNvPr id="28" name="ZoneTexte 27"/>
          <p:cNvSpPr txBox="1"/>
          <p:nvPr/>
        </p:nvSpPr>
        <p:spPr>
          <a:xfrm>
            <a:off x="634914" y="708703"/>
            <a:ext cx="5352302" cy="369332"/>
          </a:xfrm>
          <a:prstGeom prst="rect">
            <a:avLst/>
          </a:prstGeom>
          <a:noFill/>
        </p:spPr>
        <p:txBody>
          <a:bodyPr wrap="square" rtlCol="0">
            <a:spAutoFit/>
          </a:bodyPr>
          <a:lstStyle/>
          <a:p>
            <a:pPr algn="r"/>
            <a:r>
              <a:rPr lang="fr-FR" sz="900" dirty="0">
                <a:solidFill>
                  <a:schemeClr val="accent2"/>
                </a:solidFill>
                <a:latin typeface="Arial" panose="020B0604020202020204" pitchFamily="34" charset="0"/>
                <a:cs typeface="Arial" panose="020B0604020202020204" pitchFamily="34" charset="0"/>
              </a:rPr>
              <a:t>Comment les </a:t>
            </a:r>
            <a:r>
              <a:rPr lang="fr-FR" sz="900" b="1" dirty="0">
                <a:solidFill>
                  <a:schemeClr val="accent2"/>
                </a:solidFill>
                <a:latin typeface="Arial" panose="020B0604020202020204" pitchFamily="34" charset="0"/>
                <a:cs typeface="Arial" panose="020B0604020202020204" pitchFamily="34" charset="0"/>
              </a:rPr>
              <a:t>AESH</a:t>
            </a:r>
            <a:r>
              <a:rPr lang="fr-FR" sz="900" dirty="0">
                <a:solidFill>
                  <a:schemeClr val="accent2"/>
                </a:solidFill>
                <a:latin typeface="Arial" panose="020B0604020202020204" pitchFamily="34" charset="0"/>
                <a:cs typeface="Arial" panose="020B0604020202020204" pitchFamily="34" charset="0"/>
              </a:rPr>
              <a:t> peuvent-ils assurer la continuité de l’accompagnement des </a:t>
            </a:r>
            <a:r>
              <a:rPr lang="fr-FR" sz="900" b="1" dirty="0">
                <a:solidFill>
                  <a:schemeClr val="accent2"/>
                </a:solidFill>
                <a:latin typeface="Arial" panose="020B0604020202020204" pitchFamily="34" charset="0"/>
                <a:cs typeface="Arial" panose="020B0604020202020204" pitchFamily="34" charset="0"/>
              </a:rPr>
              <a:t>Elèves à Besoins Educatifs Particuliers ?  </a:t>
            </a:r>
            <a:endParaRPr lang="fr-FR" sz="900" dirty="0">
              <a:solidFill>
                <a:schemeClr val="accent2"/>
              </a:solidFill>
              <a:latin typeface="Arial" panose="020B0604020202020204" pitchFamily="34" charset="0"/>
              <a:cs typeface="Arial" panose="020B0604020202020204" pitchFamily="34" charset="0"/>
            </a:endParaRPr>
          </a:p>
        </p:txBody>
      </p:sp>
      <p:sp>
        <p:nvSpPr>
          <p:cNvPr id="101" name="object 9"/>
          <p:cNvSpPr/>
          <p:nvPr/>
        </p:nvSpPr>
        <p:spPr>
          <a:xfrm>
            <a:off x="3763904" y="1051027"/>
            <a:ext cx="2223312" cy="122059"/>
          </a:xfrm>
          <a:custGeom>
            <a:avLst/>
            <a:gdLst/>
            <a:ahLst/>
            <a:cxnLst/>
            <a:rect l="l" t="t" r="r" b="b"/>
            <a:pathLst>
              <a:path w="1871980" h="119380">
                <a:moveTo>
                  <a:pt x="1871472" y="118872"/>
                </a:moveTo>
                <a:lnTo>
                  <a:pt x="1812036" y="118872"/>
                </a:lnTo>
                <a:lnTo>
                  <a:pt x="1812036" y="59436"/>
                </a:lnTo>
                <a:lnTo>
                  <a:pt x="0" y="59436"/>
                </a:lnTo>
                <a:lnTo>
                  <a:pt x="0" y="0"/>
                </a:lnTo>
                <a:lnTo>
                  <a:pt x="1871472" y="0"/>
                </a:lnTo>
                <a:lnTo>
                  <a:pt x="1871472" y="118872"/>
                </a:lnTo>
                <a:close/>
              </a:path>
            </a:pathLst>
          </a:custGeom>
          <a:solidFill>
            <a:schemeClr val="accent4"/>
          </a:solidFill>
          <a:ln w="19812">
            <a:solidFill>
              <a:srgbClr val="FFC000"/>
            </a:solidFill>
          </a:ln>
        </p:spPr>
        <p:txBody>
          <a:bodyPr wrap="square" lIns="0" tIns="0" rIns="0" bIns="0" rtlCol="0"/>
          <a:lstStyle/>
          <a:p>
            <a:endParaRPr/>
          </a:p>
        </p:txBody>
      </p:sp>
      <p:sp>
        <p:nvSpPr>
          <p:cNvPr id="102" name="object 9"/>
          <p:cNvSpPr/>
          <p:nvPr/>
        </p:nvSpPr>
        <p:spPr>
          <a:xfrm rot="10800000">
            <a:off x="907568" y="164670"/>
            <a:ext cx="2007815" cy="149591"/>
          </a:xfrm>
          <a:custGeom>
            <a:avLst/>
            <a:gdLst/>
            <a:ahLst/>
            <a:cxnLst/>
            <a:rect l="l" t="t" r="r" b="b"/>
            <a:pathLst>
              <a:path w="1871980" h="119380">
                <a:moveTo>
                  <a:pt x="1871472" y="118872"/>
                </a:moveTo>
                <a:lnTo>
                  <a:pt x="1812036" y="118872"/>
                </a:lnTo>
                <a:lnTo>
                  <a:pt x="1812036" y="59436"/>
                </a:lnTo>
                <a:lnTo>
                  <a:pt x="0" y="59436"/>
                </a:lnTo>
                <a:lnTo>
                  <a:pt x="0" y="0"/>
                </a:lnTo>
                <a:lnTo>
                  <a:pt x="1871472" y="0"/>
                </a:lnTo>
                <a:lnTo>
                  <a:pt x="1871472" y="118872"/>
                </a:lnTo>
                <a:close/>
              </a:path>
            </a:pathLst>
          </a:custGeom>
          <a:solidFill>
            <a:schemeClr val="accent4"/>
          </a:solidFill>
          <a:ln w="19812">
            <a:solidFill>
              <a:srgbClr val="FFC000"/>
            </a:solidFill>
          </a:ln>
        </p:spPr>
        <p:txBody>
          <a:bodyPr wrap="square" lIns="0" tIns="0" rIns="0" bIns="0" rtlCol="0"/>
          <a:lstStyle/>
          <a:p>
            <a:endParaRPr/>
          </a:p>
        </p:txBody>
      </p:sp>
      <p:grpSp>
        <p:nvGrpSpPr>
          <p:cNvPr id="23" name="Groupe 22"/>
          <p:cNvGrpSpPr/>
          <p:nvPr/>
        </p:nvGrpSpPr>
        <p:grpSpPr>
          <a:xfrm>
            <a:off x="3740151" y="8120142"/>
            <a:ext cx="1268039" cy="792527"/>
            <a:chOff x="3783868" y="8063749"/>
            <a:chExt cx="1268039" cy="792527"/>
          </a:xfrm>
        </p:grpSpPr>
        <p:pic>
          <p:nvPicPr>
            <p:cNvPr id="22" name="Image 21">
              <a:hlinkClick r:id="rId4"/>
            </p:cNvPr>
            <p:cNvPicPr>
              <a:picLocks noChangeAspect="1"/>
            </p:cNvPicPr>
            <p:nvPr/>
          </p:nvPicPr>
          <p:blipFill rotWithShape="1">
            <a:blip r:embed="rId5"/>
            <a:srcRect l="5152" t="27960" r="56751" b="56579"/>
            <a:stretch/>
          </p:blipFill>
          <p:spPr>
            <a:xfrm>
              <a:off x="3880292" y="8063749"/>
              <a:ext cx="1112799" cy="253892"/>
            </a:xfrm>
            <a:prstGeom prst="rect">
              <a:avLst/>
            </a:prstGeom>
          </p:spPr>
        </p:pic>
        <p:sp>
          <p:nvSpPr>
            <p:cNvPr id="104" name="Rectangle 103">
              <a:hlinkClick r:id="rId6"/>
            </p:cNvPr>
            <p:cNvSpPr/>
            <p:nvPr/>
          </p:nvSpPr>
          <p:spPr>
            <a:xfrm>
              <a:off x="3783868" y="8333056"/>
              <a:ext cx="1268039" cy="523220"/>
            </a:xfrm>
            <a:prstGeom prst="rect">
              <a:avLst/>
            </a:prstGeom>
          </p:spPr>
          <p:txBody>
            <a:bodyPr wrap="square">
              <a:spAutoFit/>
            </a:bodyPr>
            <a:lstStyle/>
            <a:p>
              <a:pPr algn="r"/>
              <a:r>
                <a:rPr lang="fr-FR" sz="700" b="1" dirty="0"/>
                <a:t>Ressources pour </a:t>
              </a:r>
            </a:p>
            <a:p>
              <a:pPr algn="r"/>
              <a:r>
                <a:rPr lang="fr-FR" sz="700" b="1" dirty="0"/>
                <a:t>la continuité pédagogique des EBEP </a:t>
              </a:r>
            </a:p>
            <a:p>
              <a:pPr algn="ctr"/>
              <a:endParaRPr lang="fr-FR" sz="700" dirty="0"/>
            </a:p>
          </p:txBody>
        </p:sp>
      </p:grpSp>
      <p:grpSp>
        <p:nvGrpSpPr>
          <p:cNvPr id="4" name="Groupe 3"/>
          <p:cNvGrpSpPr/>
          <p:nvPr/>
        </p:nvGrpSpPr>
        <p:grpSpPr>
          <a:xfrm>
            <a:off x="192343" y="8877056"/>
            <a:ext cx="1992153" cy="200055"/>
            <a:chOff x="192343" y="8877056"/>
            <a:chExt cx="1992153" cy="200055"/>
          </a:xfrm>
        </p:grpSpPr>
        <p:sp>
          <p:nvSpPr>
            <p:cNvPr id="3" name="ZoneTexte 2"/>
            <p:cNvSpPr txBox="1"/>
            <p:nvPr/>
          </p:nvSpPr>
          <p:spPr>
            <a:xfrm>
              <a:off x="192343" y="8877056"/>
              <a:ext cx="1992153" cy="200055"/>
            </a:xfrm>
            <a:prstGeom prst="rect">
              <a:avLst/>
            </a:prstGeom>
            <a:solidFill>
              <a:schemeClr val="accent4"/>
            </a:solidFill>
          </p:spPr>
          <p:txBody>
            <a:bodyPr wrap="square" rtlCol="0">
              <a:spAutoFit/>
            </a:bodyPr>
            <a:lstStyle/>
            <a:p>
              <a:r>
                <a:rPr lang="fr-FR" sz="700" dirty="0"/>
                <a:t>      </a:t>
              </a:r>
              <a:r>
                <a:rPr lang="fr-FR" sz="600" dirty="0"/>
                <a:t>Cliquez sur l’image pour accéder directement au site</a:t>
              </a:r>
            </a:p>
          </p:txBody>
        </p:sp>
        <p:pic>
          <p:nvPicPr>
            <p:cNvPr id="153" name="Image 152"/>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45949" y="8908688"/>
              <a:ext cx="130059" cy="130059"/>
            </a:xfrm>
            <a:prstGeom prst="rect">
              <a:avLst/>
            </a:prstGeom>
          </p:spPr>
        </p:pic>
      </p:grpSp>
      <p:grpSp>
        <p:nvGrpSpPr>
          <p:cNvPr id="21" name="Groupe 20"/>
          <p:cNvGrpSpPr/>
          <p:nvPr/>
        </p:nvGrpSpPr>
        <p:grpSpPr>
          <a:xfrm>
            <a:off x="538045" y="8017007"/>
            <a:ext cx="6054163" cy="790396"/>
            <a:chOff x="500484" y="7538854"/>
            <a:chExt cx="6054163" cy="790396"/>
          </a:xfrm>
        </p:grpSpPr>
        <p:pic>
          <p:nvPicPr>
            <p:cNvPr id="59" name="Image 58">
              <a:hlinkClick r:id="rId8"/>
            </p:cNvPr>
            <p:cNvPicPr>
              <a:picLocks noChangeAspect="1"/>
            </p:cNvPicPr>
            <p:nvPr/>
          </p:nvPicPr>
          <p:blipFill rotWithShape="1">
            <a:blip r:embed="rId9"/>
            <a:srcRect l="18296" t="29851" r="38068" b="20751"/>
            <a:stretch/>
          </p:blipFill>
          <p:spPr>
            <a:xfrm>
              <a:off x="2278837" y="7634140"/>
              <a:ext cx="976072" cy="621246"/>
            </a:xfrm>
            <a:prstGeom prst="rect">
              <a:avLst/>
            </a:prstGeom>
          </p:spPr>
        </p:pic>
        <p:grpSp>
          <p:nvGrpSpPr>
            <p:cNvPr id="19" name="Groupe 18"/>
            <p:cNvGrpSpPr/>
            <p:nvPr/>
          </p:nvGrpSpPr>
          <p:grpSpPr>
            <a:xfrm>
              <a:off x="500484" y="7538854"/>
              <a:ext cx="6054163" cy="790396"/>
              <a:chOff x="350454" y="7833023"/>
              <a:chExt cx="6054163" cy="790396"/>
            </a:xfrm>
          </p:grpSpPr>
          <p:grpSp>
            <p:nvGrpSpPr>
              <p:cNvPr id="239" name="Groupe 238"/>
              <p:cNvGrpSpPr/>
              <p:nvPr/>
            </p:nvGrpSpPr>
            <p:grpSpPr>
              <a:xfrm>
                <a:off x="1949821" y="7833023"/>
                <a:ext cx="4454796" cy="790396"/>
                <a:chOff x="493807" y="7843830"/>
                <a:chExt cx="4430085" cy="718331"/>
              </a:xfrm>
            </p:grpSpPr>
            <p:grpSp>
              <p:nvGrpSpPr>
                <p:cNvPr id="246" name="Groupe 245"/>
                <p:cNvGrpSpPr/>
                <p:nvPr/>
              </p:nvGrpSpPr>
              <p:grpSpPr>
                <a:xfrm>
                  <a:off x="493807" y="7843830"/>
                  <a:ext cx="4430085" cy="718331"/>
                  <a:chOff x="436827" y="7745834"/>
                  <a:chExt cx="4430085" cy="718331"/>
                </a:xfrm>
              </p:grpSpPr>
              <p:sp>
                <p:nvSpPr>
                  <p:cNvPr id="267" name="Rectangle à coins arrondis 266"/>
                  <p:cNvSpPr/>
                  <p:nvPr/>
                </p:nvSpPr>
                <p:spPr>
                  <a:xfrm>
                    <a:off x="3600790" y="7745834"/>
                    <a:ext cx="1266122" cy="715296"/>
                  </a:xfrm>
                  <a:prstGeom prst="round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7" name="Rectangle à coins arrondis 256"/>
                  <p:cNvSpPr/>
                  <p:nvPr/>
                </p:nvSpPr>
                <p:spPr>
                  <a:xfrm>
                    <a:off x="2019815" y="7748869"/>
                    <a:ext cx="1266122" cy="715296"/>
                  </a:xfrm>
                  <a:prstGeom prst="round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0" name="Rectangle à coins arrondis 259"/>
                  <p:cNvSpPr/>
                  <p:nvPr/>
                </p:nvSpPr>
                <p:spPr>
                  <a:xfrm>
                    <a:off x="436827" y="7748869"/>
                    <a:ext cx="1266122" cy="715296"/>
                  </a:xfrm>
                  <a:prstGeom prst="round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44" name="Image 243">
                  <a:hlinkClick r:id="rId8"/>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33369" y="8318312"/>
                  <a:ext cx="130059" cy="130059"/>
                </a:xfrm>
                <a:prstGeom prst="rect">
                  <a:avLst/>
                </a:prstGeom>
              </p:spPr>
            </p:pic>
          </p:grpSp>
          <p:sp>
            <p:nvSpPr>
              <p:cNvPr id="92" name="Rectangle à coins arrondis 91"/>
              <p:cNvSpPr/>
              <p:nvPr/>
            </p:nvSpPr>
            <p:spPr>
              <a:xfrm>
                <a:off x="350454" y="7836362"/>
                <a:ext cx="1273184" cy="787057"/>
              </a:xfrm>
              <a:prstGeom prst="round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pic>
        <p:nvPicPr>
          <p:cNvPr id="93" name="Image 92">
            <a:hlinkClick r:id="rId10"/>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798242" y="8589902"/>
            <a:ext cx="130784" cy="143107"/>
          </a:xfrm>
          <a:prstGeom prst="rect">
            <a:avLst/>
          </a:prstGeom>
        </p:spPr>
      </p:pic>
      <p:sp>
        <p:nvSpPr>
          <p:cNvPr id="24" name="ZoneTexte 23"/>
          <p:cNvSpPr txBox="1"/>
          <p:nvPr/>
        </p:nvSpPr>
        <p:spPr>
          <a:xfrm>
            <a:off x="196070" y="1393781"/>
            <a:ext cx="6565445" cy="1011815"/>
          </a:xfrm>
          <a:prstGeom prst="rect">
            <a:avLst/>
          </a:prstGeom>
          <a:noFill/>
        </p:spPr>
        <p:txBody>
          <a:bodyPr wrap="square" rtlCol="0">
            <a:spAutoFit/>
          </a:bodyPr>
          <a:lstStyle/>
          <a:p>
            <a:pPr algn="ctr"/>
            <a:r>
              <a:rPr lang="fr-FR" sz="1100" dirty="0">
                <a:latin typeface="Arial" panose="020B0604020202020204" pitchFamily="34" charset="0"/>
                <a:ea typeface="Calibri" panose="020F0502020204030204" pitchFamily="34" charset="0"/>
                <a:cs typeface="Arial" panose="020B0604020202020204" pitchFamily="34" charset="0"/>
              </a:rPr>
              <a:t>L’AESH accompagnera l’élève dans le respect du </a:t>
            </a:r>
            <a:r>
              <a:rPr lang="fr-FR" sz="1100" dirty="0"/>
              <a:t>PROTOCOLE SANITAIRE proposé dans le  GUIDE RELATIF À LA RÉOUVERTURE ET AU FONCTIONNEMENT DES ÉCOLES MATERNELLES ET ÉLÉMENTAIRES mais aussi du guide pour les COLLÈGES et LYCÉES. Ces guides reposent sur </a:t>
            </a:r>
            <a:r>
              <a:rPr lang="fr-FR" sz="1100" b="1" u="sng" dirty="0"/>
              <a:t>5 principes fondamentaux. </a:t>
            </a:r>
            <a:endParaRPr lang="fr-FR" sz="1100" b="1" u="sng" dirty="0">
              <a:ea typeface="Calibri" panose="020F0502020204030204" pitchFamily="34" charset="0"/>
              <a:cs typeface="Arial" panose="020B0604020202020204" pitchFamily="34" charset="0"/>
            </a:endParaRPr>
          </a:p>
          <a:p>
            <a:pPr lvl="0" algn="just">
              <a:lnSpc>
                <a:spcPct val="107000"/>
              </a:lnSpc>
              <a:spcAft>
                <a:spcPts val="0"/>
              </a:spcAft>
            </a:pPr>
            <a:r>
              <a:rPr lang="fr-FR" sz="1100" dirty="0">
                <a:latin typeface="Arial" panose="020B0604020202020204" pitchFamily="34" charset="0"/>
                <a:ea typeface="Calibri" panose="020F0502020204030204" pitchFamily="34" charset="0"/>
                <a:cs typeface="Arial" panose="020B0604020202020204" pitchFamily="34" charset="0"/>
              </a:rPr>
              <a:t> </a:t>
            </a:r>
          </a:p>
          <a:p>
            <a:pPr lvl="0" algn="ctr">
              <a:lnSpc>
                <a:spcPct val="107000"/>
              </a:lnSpc>
              <a:spcAft>
                <a:spcPts val="800"/>
              </a:spcAft>
            </a:pPr>
            <a:r>
              <a:rPr lang="fr-FR" sz="1100" b="1" dirty="0">
                <a:latin typeface="Arial" panose="020B0604020202020204" pitchFamily="34" charset="0"/>
                <a:ea typeface="Calibri" panose="020F0502020204030204" pitchFamily="34" charset="0"/>
                <a:cs typeface="Arial" panose="020B0604020202020204" pitchFamily="34" charset="0"/>
              </a:rPr>
              <a:t>L’AESH continuera de veiller à </a:t>
            </a:r>
            <a:r>
              <a:rPr lang="fr-FR" sz="1400" b="1" u="sng" dirty="0">
                <a:latin typeface="Arial" panose="020B0604020202020204" pitchFamily="34" charset="0"/>
                <a:ea typeface="Calibri" panose="020F0502020204030204" pitchFamily="34" charset="0"/>
                <a:cs typeface="Arial" panose="020B0604020202020204" pitchFamily="34" charset="0"/>
              </a:rPr>
              <a:t>l’autonomie</a:t>
            </a:r>
            <a:r>
              <a:rPr lang="fr-FR" sz="1100" b="1" dirty="0">
                <a:latin typeface="Arial" panose="020B0604020202020204" pitchFamily="34" charset="0"/>
                <a:ea typeface="Calibri" panose="020F0502020204030204" pitchFamily="34" charset="0"/>
                <a:cs typeface="Arial" panose="020B0604020202020204" pitchFamily="34" charset="0"/>
              </a:rPr>
              <a:t> des élèves accompagnés. </a:t>
            </a:r>
            <a:endParaRPr lang="fr-FR" b="1" dirty="0"/>
          </a:p>
        </p:txBody>
      </p:sp>
      <p:grpSp>
        <p:nvGrpSpPr>
          <p:cNvPr id="42" name="Groupe 41"/>
          <p:cNvGrpSpPr/>
          <p:nvPr/>
        </p:nvGrpSpPr>
        <p:grpSpPr>
          <a:xfrm>
            <a:off x="2523754" y="4197390"/>
            <a:ext cx="1866958" cy="1824369"/>
            <a:chOff x="2498418" y="3291424"/>
            <a:chExt cx="1866958" cy="1670364"/>
          </a:xfrm>
        </p:grpSpPr>
        <p:pic>
          <p:nvPicPr>
            <p:cNvPr id="36" name="Image 3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1117050">
              <a:off x="2498418" y="3291424"/>
              <a:ext cx="1777790" cy="1670364"/>
            </a:xfrm>
            <a:prstGeom prst="rect">
              <a:avLst/>
            </a:prstGeom>
          </p:spPr>
        </p:pic>
        <p:sp>
          <p:nvSpPr>
            <p:cNvPr id="39" name="ZoneTexte 38"/>
            <p:cNvSpPr txBox="1"/>
            <p:nvPr/>
          </p:nvSpPr>
          <p:spPr>
            <a:xfrm rot="21059609">
              <a:off x="2739026" y="3795246"/>
              <a:ext cx="1626350" cy="1106806"/>
            </a:xfrm>
            <a:prstGeom prst="rect">
              <a:avLst/>
            </a:prstGeom>
            <a:noFill/>
          </p:spPr>
          <p:txBody>
            <a:bodyPr wrap="square" rtlCol="0">
              <a:spAutoFit/>
            </a:bodyPr>
            <a:lstStyle/>
            <a:p>
              <a:pPr algn="ctr"/>
              <a:r>
                <a:rPr lang="fr-FR" sz="1600" dirty="0">
                  <a:latin typeface="French Script MT" panose="03020402040607040605" pitchFamily="66" charset="0"/>
                </a:rPr>
                <a:t>Quelques propositions   de gestes professionnels pour s’adapter au contexte actuel.</a:t>
              </a:r>
            </a:p>
          </p:txBody>
        </p:sp>
        <p:sp>
          <p:nvSpPr>
            <p:cNvPr id="41" name="ZoneTexte 40"/>
            <p:cNvSpPr txBox="1"/>
            <p:nvPr/>
          </p:nvSpPr>
          <p:spPr>
            <a:xfrm rot="21071767">
              <a:off x="2738246" y="3452293"/>
              <a:ext cx="1290462" cy="347853"/>
            </a:xfrm>
            <a:prstGeom prst="rect">
              <a:avLst/>
            </a:prstGeom>
            <a:noFill/>
          </p:spPr>
          <p:txBody>
            <a:bodyPr wrap="square" rtlCol="0">
              <a:spAutoFit/>
            </a:bodyPr>
            <a:lstStyle/>
            <a:p>
              <a:r>
                <a:rPr lang="fr-FR" sz="1600" dirty="0"/>
                <a:t>CQFC : AESH </a:t>
              </a:r>
            </a:p>
          </p:txBody>
        </p:sp>
      </p:grpSp>
      <p:pic>
        <p:nvPicPr>
          <p:cNvPr id="121" name="Image 120">
            <a:hlinkClick r:id="rId12" action="ppaction://hlinksldjump"/>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992805" y="1848302"/>
            <a:ext cx="281701" cy="281701"/>
          </a:xfrm>
          <a:prstGeom prst="rect">
            <a:avLst/>
          </a:prstGeom>
        </p:spPr>
      </p:pic>
      <p:grpSp>
        <p:nvGrpSpPr>
          <p:cNvPr id="51" name="Groupe 50"/>
          <p:cNvGrpSpPr/>
          <p:nvPr/>
        </p:nvGrpSpPr>
        <p:grpSpPr>
          <a:xfrm>
            <a:off x="650867" y="3551319"/>
            <a:ext cx="5577280" cy="3620185"/>
            <a:chOff x="737497" y="3659304"/>
            <a:chExt cx="5577280" cy="3620185"/>
          </a:xfrm>
        </p:grpSpPr>
        <p:grpSp>
          <p:nvGrpSpPr>
            <p:cNvPr id="50" name="Groupe 49"/>
            <p:cNvGrpSpPr/>
            <p:nvPr/>
          </p:nvGrpSpPr>
          <p:grpSpPr>
            <a:xfrm>
              <a:off x="1013364" y="6694714"/>
              <a:ext cx="1363686" cy="584775"/>
              <a:chOff x="1013364" y="6694714"/>
              <a:chExt cx="1363686" cy="584775"/>
            </a:xfrm>
          </p:grpSpPr>
          <p:sp>
            <p:nvSpPr>
              <p:cNvPr id="181" name="ZoneTexte 180">
                <a:hlinkClick r:id="rId13" action="ppaction://hlinksldjump"/>
              </p:cNvPr>
              <p:cNvSpPr txBox="1"/>
              <p:nvPr/>
            </p:nvSpPr>
            <p:spPr>
              <a:xfrm>
                <a:off x="1013364" y="6694714"/>
                <a:ext cx="1363686" cy="584775"/>
              </a:xfrm>
              <a:prstGeom prst="rect">
                <a:avLst/>
              </a:prstGeom>
              <a:noFill/>
            </p:spPr>
            <p:txBody>
              <a:bodyPr wrap="square" rtlCol="0">
                <a:spAutoFit/>
              </a:bodyPr>
              <a:lstStyle/>
              <a:p>
                <a:pPr algn="ctr"/>
                <a:r>
                  <a:rPr lang="fr-FR" sz="800" dirty="0">
                    <a:latin typeface="Arial" panose="020B0604020202020204" pitchFamily="34" charset="0"/>
                    <a:cs typeface="Arial" panose="020B0604020202020204" pitchFamily="34" charset="0"/>
                  </a:rPr>
                  <a:t>Pour accompagner </a:t>
                </a:r>
              </a:p>
              <a:p>
                <a:pPr algn="ctr"/>
                <a:r>
                  <a:rPr lang="fr-FR" sz="800" dirty="0">
                    <a:latin typeface="Arial" panose="020B0604020202020204" pitchFamily="34" charset="0"/>
                    <a:cs typeface="Arial" panose="020B0604020202020204" pitchFamily="34" charset="0"/>
                  </a:rPr>
                  <a:t>dans </a:t>
                </a:r>
                <a:r>
                  <a:rPr lang="fr-FR" sz="800" b="1" dirty="0">
                    <a:latin typeface="Arial" panose="020B0604020202020204" pitchFamily="34" charset="0"/>
                    <a:cs typeface="Arial" panose="020B0604020202020204" pitchFamily="34" charset="0"/>
                  </a:rPr>
                  <a:t>les activités sociales et relationnelles  </a:t>
                </a:r>
              </a:p>
            </p:txBody>
          </p:sp>
          <p:pic>
            <p:nvPicPr>
              <p:cNvPr id="127" name="Image 126">
                <a:hlinkClick r:id="rId13" action="ppaction://hlinksldjump"/>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138423" y="7086006"/>
                <a:ext cx="168496" cy="164999"/>
              </a:xfrm>
              <a:prstGeom prst="rect">
                <a:avLst/>
              </a:prstGeom>
            </p:spPr>
          </p:pic>
        </p:grpSp>
        <p:sp>
          <p:nvSpPr>
            <p:cNvPr id="180" name="ZoneTexte 179">
              <a:hlinkClick r:id="rId14" action="ppaction://hlinksldjump"/>
            </p:cNvPr>
            <p:cNvSpPr txBox="1"/>
            <p:nvPr/>
          </p:nvSpPr>
          <p:spPr>
            <a:xfrm>
              <a:off x="737497" y="4983467"/>
              <a:ext cx="1332865" cy="584775"/>
            </a:xfrm>
            <a:prstGeom prst="rect">
              <a:avLst/>
            </a:prstGeom>
            <a:noFill/>
          </p:spPr>
          <p:txBody>
            <a:bodyPr wrap="square" rtlCol="0">
              <a:spAutoFit/>
            </a:bodyPr>
            <a:lstStyle/>
            <a:p>
              <a:pPr algn="ctr"/>
              <a:r>
                <a:rPr lang="fr-FR" sz="800" dirty="0">
                  <a:latin typeface="Arial" panose="020B0604020202020204" pitchFamily="34" charset="0"/>
                  <a:cs typeface="Arial" panose="020B0604020202020204" pitchFamily="34" charset="0"/>
                </a:rPr>
                <a:t>Pour accompagner </a:t>
              </a:r>
            </a:p>
            <a:p>
              <a:pPr algn="ctr"/>
              <a:r>
                <a:rPr lang="fr-FR" sz="800" dirty="0">
                  <a:latin typeface="Arial" panose="020B0604020202020204" pitchFamily="34" charset="0"/>
                  <a:cs typeface="Arial" panose="020B0604020202020204" pitchFamily="34" charset="0"/>
                </a:rPr>
                <a:t>dans </a:t>
              </a:r>
              <a:r>
                <a:rPr lang="fr-FR" sz="800" b="1" dirty="0">
                  <a:latin typeface="Arial" panose="020B0604020202020204" pitchFamily="34" charset="0"/>
                  <a:cs typeface="Arial" panose="020B0604020202020204" pitchFamily="34" charset="0"/>
                </a:rPr>
                <a:t>l’accès aux activités d’apprentissages  </a:t>
              </a:r>
            </a:p>
          </p:txBody>
        </p:sp>
        <p:grpSp>
          <p:nvGrpSpPr>
            <p:cNvPr id="43" name="Groupe 42"/>
            <p:cNvGrpSpPr/>
            <p:nvPr/>
          </p:nvGrpSpPr>
          <p:grpSpPr>
            <a:xfrm>
              <a:off x="2171947" y="3659304"/>
              <a:ext cx="1242757" cy="544843"/>
              <a:chOff x="1025979" y="3834860"/>
              <a:chExt cx="1242757" cy="544843"/>
            </a:xfrm>
          </p:grpSpPr>
          <p:sp>
            <p:nvSpPr>
              <p:cNvPr id="179" name="ZoneTexte 178">
                <a:hlinkClick r:id="rId15" action="ppaction://hlinksldjump"/>
              </p:cNvPr>
              <p:cNvSpPr txBox="1"/>
              <p:nvPr/>
            </p:nvSpPr>
            <p:spPr>
              <a:xfrm>
                <a:off x="1025979" y="3834860"/>
                <a:ext cx="1242757" cy="461665"/>
              </a:xfrm>
              <a:prstGeom prst="rect">
                <a:avLst/>
              </a:prstGeom>
              <a:noFill/>
            </p:spPr>
            <p:txBody>
              <a:bodyPr wrap="square" rtlCol="0">
                <a:spAutoFit/>
              </a:bodyPr>
              <a:lstStyle/>
              <a:p>
                <a:pPr algn="ctr"/>
                <a:r>
                  <a:rPr lang="fr-FR" sz="800" dirty="0">
                    <a:latin typeface="Arial" panose="020B0604020202020204" pitchFamily="34" charset="0"/>
                    <a:cs typeface="Arial" panose="020B0604020202020204" pitchFamily="34" charset="0"/>
                  </a:rPr>
                  <a:t>Pour accompagner </a:t>
                </a:r>
              </a:p>
              <a:p>
                <a:pPr algn="ctr"/>
                <a:r>
                  <a:rPr lang="fr-FR" sz="800" dirty="0">
                    <a:latin typeface="Arial" panose="020B0604020202020204" pitchFamily="34" charset="0"/>
                    <a:cs typeface="Arial" panose="020B0604020202020204" pitchFamily="34" charset="0"/>
                  </a:rPr>
                  <a:t>dans </a:t>
                </a:r>
                <a:r>
                  <a:rPr lang="fr-FR" sz="800" b="1" dirty="0">
                    <a:latin typeface="Arial" panose="020B0604020202020204" pitchFamily="34" charset="0"/>
                    <a:cs typeface="Arial" panose="020B0604020202020204" pitchFamily="34" charset="0"/>
                  </a:rPr>
                  <a:t>les gestes de la vie quotidienne  </a:t>
                </a:r>
              </a:p>
            </p:txBody>
          </p:sp>
          <p:pic>
            <p:nvPicPr>
              <p:cNvPr id="194" name="Image 193">
                <a:hlinkClick r:id="rId15" action="ppaction://hlinksldjump"/>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052619" y="4236368"/>
                <a:ext cx="171376" cy="143335"/>
              </a:xfrm>
              <a:prstGeom prst="rect">
                <a:avLst/>
              </a:prstGeom>
            </p:spPr>
          </p:pic>
        </p:grpSp>
        <p:grpSp>
          <p:nvGrpSpPr>
            <p:cNvPr id="45" name="Groupe 44"/>
            <p:cNvGrpSpPr/>
            <p:nvPr/>
          </p:nvGrpSpPr>
          <p:grpSpPr>
            <a:xfrm>
              <a:off x="4519708" y="3676879"/>
              <a:ext cx="1387451" cy="584775"/>
              <a:chOff x="4987189" y="3757522"/>
              <a:chExt cx="1387451" cy="584775"/>
            </a:xfrm>
          </p:grpSpPr>
          <p:sp>
            <p:nvSpPr>
              <p:cNvPr id="229" name="ZoneTexte 228">
                <a:hlinkClick r:id="rId16" action="ppaction://hlinksldjump"/>
              </p:cNvPr>
              <p:cNvSpPr txBox="1"/>
              <p:nvPr/>
            </p:nvSpPr>
            <p:spPr>
              <a:xfrm>
                <a:off x="4987189" y="3757522"/>
                <a:ext cx="1387451" cy="584775"/>
              </a:xfrm>
              <a:prstGeom prst="rect">
                <a:avLst/>
              </a:prstGeom>
              <a:noFill/>
            </p:spPr>
            <p:txBody>
              <a:bodyPr wrap="square" rtlCol="0">
                <a:spAutoFit/>
              </a:bodyPr>
              <a:lstStyle/>
              <a:p>
                <a:pPr algn="ctr"/>
                <a:r>
                  <a:rPr lang="fr-FR" sz="800" dirty="0">
                    <a:latin typeface="Arial" panose="020B0604020202020204" pitchFamily="34" charset="0"/>
                    <a:cs typeface="Arial" panose="020B0604020202020204" pitchFamily="34" charset="0"/>
                  </a:rPr>
                  <a:t>Pour accompagner dans </a:t>
                </a:r>
                <a:r>
                  <a:rPr lang="fr-FR" sz="800" b="1" dirty="0">
                    <a:latin typeface="Arial" panose="020B0604020202020204" pitchFamily="34" charset="0"/>
                    <a:cs typeface="Arial" panose="020B0604020202020204" pitchFamily="34" charset="0"/>
                  </a:rPr>
                  <a:t>la prise de médicaments et de gestes techniques </a:t>
                </a:r>
                <a:r>
                  <a:rPr lang="fr-FR" sz="800" dirty="0">
                    <a:latin typeface="Arial" panose="020B0604020202020204" pitchFamily="34" charset="0"/>
                    <a:cs typeface="Arial" panose="020B0604020202020204" pitchFamily="34" charset="0"/>
                  </a:rPr>
                  <a:t>(PAI) </a:t>
                </a:r>
              </a:p>
            </p:txBody>
          </p:sp>
          <p:pic>
            <p:nvPicPr>
              <p:cNvPr id="69" name="Image 68">
                <a:hlinkClick r:id="rId16" action="ppaction://hlinksldjump"/>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142937" y="4157162"/>
                <a:ext cx="132244" cy="135629"/>
              </a:xfrm>
              <a:prstGeom prst="rect">
                <a:avLst/>
              </a:prstGeom>
            </p:spPr>
          </p:pic>
        </p:grpSp>
        <p:grpSp>
          <p:nvGrpSpPr>
            <p:cNvPr id="46" name="Groupe 45"/>
            <p:cNvGrpSpPr/>
            <p:nvPr/>
          </p:nvGrpSpPr>
          <p:grpSpPr>
            <a:xfrm>
              <a:off x="5036004" y="5659596"/>
              <a:ext cx="1278773" cy="511562"/>
              <a:chOff x="4825627" y="5843610"/>
              <a:chExt cx="1278773" cy="511562"/>
            </a:xfrm>
          </p:grpSpPr>
          <p:sp>
            <p:nvSpPr>
              <p:cNvPr id="230" name="ZoneTexte 229">
                <a:hlinkClick r:id="rId17" action="ppaction://hlinksldjump"/>
              </p:cNvPr>
              <p:cNvSpPr txBox="1"/>
              <p:nvPr/>
            </p:nvSpPr>
            <p:spPr>
              <a:xfrm>
                <a:off x="4825627" y="5843610"/>
                <a:ext cx="1278773" cy="461665"/>
              </a:xfrm>
              <a:prstGeom prst="rect">
                <a:avLst/>
              </a:prstGeom>
              <a:noFill/>
            </p:spPr>
            <p:txBody>
              <a:bodyPr wrap="square" rtlCol="0">
                <a:spAutoFit/>
              </a:bodyPr>
              <a:lstStyle/>
              <a:p>
                <a:pPr algn="ctr"/>
                <a:r>
                  <a:rPr lang="fr-FR" sz="800" dirty="0">
                    <a:latin typeface="Arial" panose="020B0604020202020204" pitchFamily="34" charset="0"/>
                    <a:cs typeface="Arial" panose="020B0604020202020204" pitchFamily="34" charset="0"/>
                  </a:rPr>
                  <a:t>Pour accompagner </a:t>
                </a:r>
              </a:p>
              <a:p>
                <a:pPr algn="ctr"/>
                <a:r>
                  <a:rPr lang="fr-FR" sz="800" dirty="0">
                    <a:latin typeface="Arial" panose="020B0604020202020204" pitchFamily="34" charset="0"/>
                    <a:cs typeface="Arial" panose="020B0604020202020204" pitchFamily="34" charset="0"/>
                  </a:rPr>
                  <a:t>dans </a:t>
                </a:r>
                <a:r>
                  <a:rPr lang="fr-FR" sz="800" b="1" dirty="0">
                    <a:latin typeface="Arial" panose="020B0604020202020204" pitchFamily="34" charset="0"/>
                    <a:cs typeface="Arial" panose="020B0604020202020204" pitchFamily="34" charset="0"/>
                  </a:rPr>
                  <a:t>les activités périscolaires   </a:t>
                </a:r>
              </a:p>
            </p:txBody>
          </p:sp>
          <p:pic>
            <p:nvPicPr>
              <p:cNvPr id="91" name="Image 90">
                <a:hlinkClick r:id="rId17" action="ppaction://hlinksldjump"/>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892325" y="6193633"/>
                <a:ext cx="157507" cy="161539"/>
              </a:xfrm>
              <a:prstGeom prst="rect">
                <a:avLst/>
              </a:prstGeom>
            </p:spPr>
          </p:pic>
        </p:grpSp>
      </p:grpSp>
      <p:sp>
        <p:nvSpPr>
          <p:cNvPr id="129" name="ZoneTexte 128">
            <a:hlinkClick r:id="rId18" action="ppaction://hlinksldjump"/>
          </p:cNvPr>
          <p:cNvSpPr txBox="1"/>
          <p:nvPr/>
        </p:nvSpPr>
        <p:spPr>
          <a:xfrm>
            <a:off x="3436130" y="7052966"/>
            <a:ext cx="1278773" cy="338554"/>
          </a:xfrm>
          <a:prstGeom prst="rect">
            <a:avLst/>
          </a:prstGeom>
          <a:noFill/>
        </p:spPr>
        <p:txBody>
          <a:bodyPr wrap="square" rtlCol="0">
            <a:spAutoFit/>
          </a:bodyPr>
          <a:lstStyle/>
          <a:p>
            <a:pPr algn="ctr"/>
            <a:r>
              <a:rPr lang="fr-FR" sz="800" dirty="0">
                <a:latin typeface="Arial" panose="020B0604020202020204" pitchFamily="34" charset="0"/>
                <a:cs typeface="Arial" panose="020B0604020202020204" pitchFamily="34" charset="0"/>
              </a:rPr>
              <a:t>Pour accompagner </a:t>
            </a:r>
            <a:r>
              <a:rPr lang="fr-FR" sz="800" b="1" dirty="0">
                <a:latin typeface="Arial" panose="020B0604020202020204" pitchFamily="34" charset="0"/>
                <a:cs typeface="Arial" panose="020B0604020202020204" pitchFamily="34" charset="0"/>
              </a:rPr>
              <a:t>à distance </a:t>
            </a:r>
          </a:p>
        </p:txBody>
      </p:sp>
      <p:pic>
        <p:nvPicPr>
          <p:cNvPr id="18" name="Image 17"/>
          <p:cNvPicPr>
            <a:picLocks noChangeAspect="1"/>
          </p:cNvPicPr>
          <p:nvPr/>
        </p:nvPicPr>
        <p:blipFill>
          <a:blip r:embed="rId19" cstate="hqprint">
            <a:extLst>
              <a:ext uri="{28A0092B-C50C-407E-A947-70E740481C1C}">
                <a14:useLocalDpi xmlns:a14="http://schemas.microsoft.com/office/drawing/2010/main" val="0"/>
              </a:ext>
            </a:extLst>
          </a:blip>
          <a:stretch>
            <a:fillRect/>
          </a:stretch>
        </p:blipFill>
        <p:spPr>
          <a:xfrm rot="752857">
            <a:off x="3703486" y="4188639"/>
            <a:ext cx="481143" cy="238488"/>
          </a:xfrm>
          <a:prstGeom prst="rect">
            <a:avLst/>
          </a:prstGeom>
        </p:spPr>
      </p:pic>
      <p:pic>
        <p:nvPicPr>
          <p:cNvPr id="64" name="Image 63">
            <a:hlinkClick r:id="rId20"/>
          </p:cNvPr>
          <p:cNvPicPr>
            <a:picLocks noChangeAspect="1"/>
          </p:cNvPicPr>
          <p:nvPr/>
        </p:nvPicPr>
        <p:blipFill rotWithShape="1">
          <a:blip r:embed="rId21"/>
          <a:srcRect l="12772" t="19104" r="74601" b="68411"/>
          <a:stretch/>
        </p:blipFill>
        <p:spPr>
          <a:xfrm>
            <a:off x="797278" y="8061036"/>
            <a:ext cx="859706" cy="477882"/>
          </a:xfrm>
          <a:prstGeom prst="rect">
            <a:avLst/>
          </a:prstGeom>
        </p:spPr>
      </p:pic>
      <p:sp>
        <p:nvSpPr>
          <p:cNvPr id="65" name="ZoneTexte 64"/>
          <p:cNvSpPr txBox="1"/>
          <p:nvPr/>
        </p:nvSpPr>
        <p:spPr>
          <a:xfrm>
            <a:off x="652035" y="8487888"/>
            <a:ext cx="1151299" cy="307777"/>
          </a:xfrm>
          <a:prstGeom prst="rect">
            <a:avLst/>
          </a:prstGeom>
          <a:noFill/>
        </p:spPr>
        <p:txBody>
          <a:bodyPr wrap="square" rtlCol="0">
            <a:spAutoFit/>
          </a:bodyPr>
          <a:lstStyle/>
          <a:p>
            <a:pPr algn="ctr"/>
            <a:r>
              <a:rPr lang="fr-FR" sz="700" b="1" dirty="0">
                <a:hlinkClick r:id="rId20"/>
              </a:rPr>
              <a:t>Circulaire</a:t>
            </a:r>
            <a:r>
              <a:rPr lang="fr-FR" sz="700" b="1" dirty="0"/>
              <a:t> </a:t>
            </a:r>
          </a:p>
          <a:p>
            <a:pPr algn="ctr"/>
            <a:r>
              <a:rPr lang="fr-FR" sz="700" b="1" dirty="0"/>
              <a:t>n° 2017-084 du 3-5-2017</a:t>
            </a:r>
          </a:p>
        </p:txBody>
      </p:sp>
      <p:pic>
        <p:nvPicPr>
          <p:cNvPr id="80" name="Image 79">
            <a:hlinkClick r:id="rId20"/>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69522" y="8555187"/>
            <a:ext cx="130784" cy="143107"/>
          </a:xfrm>
          <a:prstGeom prst="rect">
            <a:avLst/>
          </a:prstGeom>
        </p:spPr>
      </p:pic>
      <p:pic>
        <p:nvPicPr>
          <p:cNvPr id="72" name="Image 71"/>
          <p:cNvPicPr/>
          <p:nvPr/>
        </p:nvPicPr>
        <p:blipFill rotWithShape="1">
          <a:blip r:embed="rId22"/>
          <a:srcRect l="4464" t="23525" r="23115" b="10017"/>
          <a:stretch/>
        </p:blipFill>
        <p:spPr bwMode="auto">
          <a:xfrm>
            <a:off x="5407464" y="8133716"/>
            <a:ext cx="1101559" cy="511466"/>
          </a:xfrm>
          <a:prstGeom prst="rect">
            <a:avLst/>
          </a:prstGeom>
          <a:ln>
            <a:noFill/>
          </a:ln>
          <a:extLst>
            <a:ext uri="{53640926-AAD7-44D8-BBD7-CCE9431645EC}">
              <a14:shadowObscured xmlns:a14="http://schemas.microsoft.com/office/drawing/2010/main"/>
            </a:ext>
          </a:extLst>
        </p:spPr>
      </p:pic>
      <p:pic>
        <p:nvPicPr>
          <p:cNvPr id="73" name="Image 72">
            <a:hlinkClick r:id="rId10"/>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374211" y="8579505"/>
            <a:ext cx="130784" cy="143107"/>
          </a:xfrm>
          <a:prstGeom prst="rect">
            <a:avLst/>
          </a:prstGeom>
        </p:spPr>
      </p:pic>
      <p:pic>
        <p:nvPicPr>
          <p:cNvPr id="155" name="Image 154">
            <a:hlinkClick r:id="rId14" action="ppaction://hlinksldjump"/>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805992" y="5309014"/>
            <a:ext cx="163660" cy="160263"/>
          </a:xfrm>
          <a:prstGeom prst="rect">
            <a:avLst/>
          </a:prstGeom>
        </p:spPr>
      </p:pic>
      <p:pic>
        <p:nvPicPr>
          <p:cNvPr id="154" name="Image 153">
            <a:hlinkClick r:id="rId18" action="ppaction://hlinksldjump"/>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508168" y="7275249"/>
            <a:ext cx="183466" cy="183466"/>
          </a:xfrm>
          <a:prstGeom prst="rect">
            <a:avLst/>
          </a:prstGeom>
        </p:spPr>
      </p:pic>
    </p:spTree>
    <p:extLst>
      <p:ext uri="{BB962C8B-B14F-4D97-AF65-F5344CB8AC3E}">
        <p14:creationId xmlns:p14="http://schemas.microsoft.com/office/powerpoint/2010/main" val="134914233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à coins arrondis 34"/>
          <p:cNvSpPr/>
          <p:nvPr/>
        </p:nvSpPr>
        <p:spPr>
          <a:xfrm>
            <a:off x="755309" y="5274604"/>
            <a:ext cx="1833905" cy="76944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à coins arrondis 33"/>
          <p:cNvSpPr/>
          <p:nvPr/>
        </p:nvSpPr>
        <p:spPr>
          <a:xfrm>
            <a:off x="3687864" y="5495790"/>
            <a:ext cx="1833905" cy="76944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à coins arrondis 32"/>
          <p:cNvSpPr/>
          <p:nvPr/>
        </p:nvSpPr>
        <p:spPr>
          <a:xfrm>
            <a:off x="4668094" y="3868573"/>
            <a:ext cx="1833905" cy="76944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17630" y="1543005"/>
            <a:ext cx="2375784" cy="3574993"/>
          </a:xfrm>
          <a:prstGeom prst="rect">
            <a:avLst/>
          </a:prstGeom>
        </p:spPr>
      </p:pic>
      <p:sp>
        <p:nvSpPr>
          <p:cNvPr id="31" name="Rectangle à coins arrondis 30"/>
          <p:cNvSpPr/>
          <p:nvPr/>
        </p:nvSpPr>
        <p:spPr>
          <a:xfrm>
            <a:off x="4604817" y="2310993"/>
            <a:ext cx="1833905" cy="76944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à coins arrondis 4"/>
          <p:cNvSpPr/>
          <p:nvPr/>
        </p:nvSpPr>
        <p:spPr>
          <a:xfrm>
            <a:off x="581308" y="2510598"/>
            <a:ext cx="1833905" cy="76944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6" name="Image 2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8091" y="7082249"/>
            <a:ext cx="1487425" cy="888582"/>
          </a:xfrm>
          <a:prstGeom prst="rect">
            <a:avLst/>
          </a:prstGeom>
        </p:spPr>
      </p:pic>
      <p:sp>
        <p:nvSpPr>
          <p:cNvPr id="28" name="ZoneTexte 27"/>
          <p:cNvSpPr txBox="1"/>
          <p:nvPr/>
        </p:nvSpPr>
        <p:spPr>
          <a:xfrm>
            <a:off x="1672262" y="7216317"/>
            <a:ext cx="2056540" cy="1000274"/>
          </a:xfrm>
          <a:prstGeom prst="rect">
            <a:avLst/>
          </a:prstGeom>
          <a:noFill/>
        </p:spPr>
        <p:txBody>
          <a:bodyPr wrap="square" rtlCol="0">
            <a:spAutoFit/>
          </a:bodyPr>
          <a:lstStyle/>
          <a:p>
            <a:r>
              <a:rPr lang="fr-FR" sz="1400" b="1" dirty="0">
                <a:latin typeface="Arial" panose="020B0604020202020204" pitchFamily="34" charset="0"/>
                <a:cs typeface="Arial" panose="020B0604020202020204" pitchFamily="34" charset="0"/>
              </a:rPr>
              <a:t>En cas de SUSPICION </a:t>
            </a:r>
          </a:p>
          <a:p>
            <a:endParaRPr lang="fr-FR" sz="900" dirty="0">
              <a:latin typeface="Arial" panose="020B0604020202020204" pitchFamily="34" charset="0"/>
              <a:cs typeface="Arial" panose="020B0604020202020204" pitchFamily="34" charset="0"/>
            </a:endParaRPr>
          </a:p>
          <a:p>
            <a:r>
              <a:rPr lang="fr-FR" sz="900" dirty="0">
                <a:latin typeface="Arial" panose="020B0604020202020204" pitchFamily="34" charset="0"/>
                <a:cs typeface="Arial" panose="020B0604020202020204" pitchFamily="34" charset="0"/>
              </a:rPr>
              <a:t>Prévenir …. </a:t>
            </a:r>
          </a:p>
          <a:p>
            <a:endParaRPr lang="fr-FR" sz="900" dirty="0">
              <a:latin typeface="Arial" panose="020B0604020202020204" pitchFamily="34" charset="0"/>
              <a:cs typeface="Arial" panose="020B0604020202020204" pitchFamily="34" charset="0"/>
            </a:endParaRPr>
          </a:p>
          <a:p>
            <a:endParaRPr lang="fr-FR" sz="900" dirty="0">
              <a:latin typeface="Arial" panose="020B0604020202020204" pitchFamily="34" charset="0"/>
              <a:cs typeface="Arial" panose="020B0604020202020204" pitchFamily="34" charset="0"/>
            </a:endParaRPr>
          </a:p>
          <a:p>
            <a:endParaRPr lang="fr-FR" sz="900" dirty="0">
              <a:latin typeface="Arial" panose="020B0604020202020204" pitchFamily="34" charset="0"/>
              <a:cs typeface="Arial" panose="020B0604020202020204" pitchFamily="34" charset="0"/>
            </a:endParaRPr>
          </a:p>
        </p:txBody>
      </p:sp>
      <p:sp>
        <p:nvSpPr>
          <p:cNvPr id="30" name="Rectangle 29"/>
          <p:cNvSpPr/>
          <p:nvPr/>
        </p:nvSpPr>
        <p:spPr>
          <a:xfrm>
            <a:off x="334699" y="307905"/>
            <a:ext cx="6188603" cy="307777"/>
          </a:xfrm>
          <a:prstGeom prst="rect">
            <a:avLst/>
          </a:prstGeom>
          <a:solidFill>
            <a:schemeClr val="accent4"/>
          </a:solidFill>
        </p:spPr>
        <p:txBody>
          <a:bodyPr wrap="square">
            <a:spAutoFit/>
          </a:bodyPr>
          <a:lstStyle/>
          <a:p>
            <a:pPr algn="ctr"/>
            <a:r>
              <a:rPr lang="fr-FR" sz="1400" b="1" dirty="0">
                <a:latin typeface="Arial" panose="020B0604020202020204" pitchFamily="34" charset="0"/>
                <a:cs typeface="Arial" panose="020B0604020202020204" pitchFamily="34" charset="0"/>
              </a:rPr>
              <a:t>Les 5 principes fondamentaux du protocole sanitaire  </a:t>
            </a:r>
          </a:p>
        </p:txBody>
      </p:sp>
      <p:grpSp>
        <p:nvGrpSpPr>
          <p:cNvPr id="13" name="Groupe 12"/>
          <p:cNvGrpSpPr/>
          <p:nvPr/>
        </p:nvGrpSpPr>
        <p:grpSpPr>
          <a:xfrm>
            <a:off x="5981700" y="8095380"/>
            <a:ext cx="876300" cy="415905"/>
            <a:chOff x="5981700" y="8665575"/>
            <a:chExt cx="876300" cy="415905"/>
          </a:xfrm>
        </p:grpSpPr>
        <p:pic>
          <p:nvPicPr>
            <p:cNvPr id="4" name="Image 3">
              <a:hlinkClick r:id="rId4" action="ppaction://hlinksldjump"/>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297136" y="8665575"/>
              <a:ext cx="245428" cy="231239"/>
            </a:xfrm>
            <a:prstGeom prst="rect">
              <a:avLst/>
            </a:prstGeom>
          </p:spPr>
        </p:pic>
        <p:sp>
          <p:nvSpPr>
            <p:cNvPr id="9" name="ZoneTexte 8"/>
            <p:cNvSpPr txBox="1"/>
            <p:nvPr/>
          </p:nvSpPr>
          <p:spPr>
            <a:xfrm>
              <a:off x="5981700" y="8896814"/>
              <a:ext cx="876300" cy="184666"/>
            </a:xfrm>
            <a:prstGeom prst="rect">
              <a:avLst/>
            </a:prstGeom>
            <a:solidFill>
              <a:schemeClr val="bg1">
                <a:lumMod val="75000"/>
              </a:schemeClr>
            </a:solidFill>
          </p:spPr>
          <p:txBody>
            <a:bodyPr wrap="square" rtlCol="0">
              <a:spAutoFit/>
            </a:bodyPr>
            <a:lstStyle/>
            <a:p>
              <a:pPr algn="ctr"/>
              <a:r>
                <a:rPr lang="fr-FR" sz="600" dirty="0"/>
                <a:t>Retour page d’accueil</a:t>
              </a:r>
            </a:p>
          </p:txBody>
        </p:sp>
      </p:grpSp>
      <p:sp>
        <p:nvSpPr>
          <p:cNvPr id="24" name="Rectangle 23"/>
          <p:cNvSpPr/>
          <p:nvPr/>
        </p:nvSpPr>
        <p:spPr>
          <a:xfrm>
            <a:off x="3692823" y="5652557"/>
            <a:ext cx="1804481" cy="430887"/>
          </a:xfrm>
          <a:prstGeom prst="rect">
            <a:avLst/>
          </a:prstGeom>
        </p:spPr>
        <p:txBody>
          <a:bodyPr wrap="square">
            <a:spAutoFit/>
          </a:bodyPr>
          <a:lstStyle/>
          <a:p>
            <a:pPr algn="ctr"/>
            <a:r>
              <a:rPr lang="fr-FR" sz="1100" dirty="0">
                <a:latin typeface="Arial" panose="020B0604020202020204" pitchFamily="34" charset="0"/>
                <a:cs typeface="Arial" panose="020B0604020202020204" pitchFamily="34" charset="0"/>
              </a:rPr>
              <a:t>la formation, l’information et la communication</a:t>
            </a:r>
            <a:endParaRPr lang="fr-FR" dirty="0"/>
          </a:p>
        </p:txBody>
      </p:sp>
      <p:grpSp>
        <p:nvGrpSpPr>
          <p:cNvPr id="66" name="Groupe 65"/>
          <p:cNvGrpSpPr/>
          <p:nvPr/>
        </p:nvGrpSpPr>
        <p:grpSpPr>
          <a:xfrm>
            <a:off x="934171" y="1538081"/>
            <a:ext cx="1216302" cy="1727948"/>
            <a:chOff x="1057164" y="2526694"/>
            <a:chExt cx="1216302" cy="1727948"/>
          </a:xfrm>
        </p:grpSpPr>
        <p:pic>
          <p:nvPicPr>
            <p:cNvPr id="14" name="Image 13"/>
            <p:cNvPicPr>
              <a:picLocks noChangeAspect="1"/>
            </p:cNvPicPr>
            <p:nvPr/>
          </p:nvPicPr>
          <p:blipFill rotWithShape="1">
            <a:blip r:embed="rId6" cstate="hqprint">
              <a:extLst>
                <a:ext uri="{28A0092B-C50C-407E-A947-70E740481C1C}">
                  <a14:useLocalDpi xmlns:a14="http://schemas.microsoft.com/office/drawing/2010/main" val="0"/>
                </a:ext>
              </a:extLst>
            </a:blip>
            <a:srcRect/>
            <a:stretch/>
          </p:blipFill>
          <p:spPr>
            <a:xfrm>
              <a:off x="1057164" y="2526694"/>
              <a:ext cx="1216302" cy="1070341"/>
            </a:xfrm>
            <a:prstGeom prst="rect">
              <a:avLst/>
            </a:prstGeom>
          </p:spPr>
        </p:pic>
        <p:sp>
          <p:nvSpPr>
            <p:cNvPr id="54" name="Rectangle 53"/>
            <p:cNvSpPr/>
            <p:nvPr/>
          </p:nvSpPr>
          <p:spPr>
            <a:xfrm>
              <a:off x="1194132" y="3485201"/>
              <a:ext cx="972813" cy="769441"/>
            </a:xfrm>
            <a:prstGeom prst="rect">
              <a:avLst/>
            </a:prstGeom>
          </p:spPr>
          <p:txBody>
            <a:bodyPr wrap="square">
              <a:spAutoFit/>
            </a:bodyPr>
            <a:lstStyle/>
            <a:p>
              <a:pPr algn="ctr"/>
              <a:r>
                <a:rPr lang="fr-FR" sz="1100" dirty="0">
                  <a:latin typeface="Arial" panose="020B0604020202020204" pitchFamily="34" charset="0"/>
                  <a:cs typeface="Arial" panose="020B0604020202020204" pitchFamily="34" charset="0"/>
                </a:rPr>
                <a:t>le maintien de la distanciation physique </a:t>
              </a:r>
            </a:p>
          </p:txBody>
        </p:sp>
        <p:sp>
          <p:nvSpPr>
            <p:cNvPr id="55" name="Rectangle 54"/>
            <p:cNvSpPr/>
            <p:nvPr/>
          </p:nvSpPr>
          <p:spPr>
            <a:xfrm>
              <a:off x="1178449" y="2623663"/>
              <a:ext cx="972813" cy="230832"/>
            </a:xfrm>
            <a:prstGeom prst="rect">
              <a:avLst/>
            </a:prstGeom>
          </p:spPr>
          <p:txBody>
            <a:bodyPr wrap="square">
              <a:spAutoFit/>
            </a:bodyPr>
            <a:lstStyle/>
            <a:p>
              <a:pPr algn="ctr"/>
              <a:r>
                <a:rPr lang="fr-FR" sz="900" dirty="0">
                  <a:latin typeface="Arial" panose="020B0604020202020204" pitchFamily="34" charset="0"/>
                  <a:cs typeface="Arial" panose="020B0604020202020204" pitchFamily="34" charset="0"/>
                </a:rPr>
                <a:t>1 mètre </a:t>
              </a:r>
            </a:p>
          </p:txBody>
        </p:sp>
      </p:grpSp>
      <p:sp>
        <p:nvSpPr>
          <p:cNvPr id="62" name="Rectangle 61"/>
          <p:cNvSpPr/>
          <p:nvPr/>
        </p:nvSpPr>
        <p:spPr>
          <a:xfrm>
            <a:off x="4604817" y="2409569"/>
            <a:ext cx="1784974" cy="430887"/>
          </a:xfrm>
          <a:prstGeom prst="rect">
            <a:avLst/>
          </a:prstGeom>
        </p:spPr>
        <p:txBody>
          <a:bodyPr wrap="square">
            <a:spAutoFit/>
          </a:bodyPr>
          <a:lstStyle/>
          <a:p>
            <a:pPr algn="ctr"/>
            <a:r>
              <a:rPr lang="fr-FR" sz="1100" dirty="0">
                <a:latin typeface="Arial" panose="020B0604020202020204" pitchFamily="34" charset="0"/>
                <a:cs typeface="Arial" panose="020B0604020202020204" pitchFamily="34" charset="0"/>
              </a:rPr>
              <a:t>la limitation du brassage des élèves  </a:t>
            </a:r>
          </a:p>
        </p:txBody>
      </p:sp>
      <p:sp>
        <p:nvSpPr>
          <p:cNvPr id="63" name="Rectangle 62"/>
          <p:cNvSpPr/>
          <p:nvPr/>
        </p:nvSpPr>
        <p:spPr>
          <a:xfrm>
            <a:off x="4659357" y="3938210"/>
            <a:ext cx="1876700" cy="600164"/>
          </a:xfrm>
          <a:prstGeom prst="rect">
            <a:avLst/>
          </a:prstGeom>
        </p:spPr>
        <p:txBody>
          <a:bodyPr wrap="square">
            <a:spAutoFit/>
          </a:bodyPr>
          <a:lstStyle/>
          <a:p>
            <a:pPr algn="ctr"/>
            <a:r>
              <a:rPr lang="fr-FR" sz="1100" dirty="0">
                <a:latin typeface="Arial" panose="020B0604020202020204" pitchFamily="34" charset="0"/>
                <a:cs typeface="Arial" panose="020B0604020202020204" pitchFamily="34" charset="0"/>
              </a:rPr>
              <a:t>le nettoyage et la désinfection des locaux et matériels  </a:t>
            </a:r>
          </a:p>
        </p:txBody>
      </p:sp>
      <p:sp>
        <p:nvSpPr>
          <p:cNvPr id="56" name="Rectangle 55"/>
          <p:cNvSpPr/>
          <p:nvPr/>
        </p:nvSpPr>
        <p:spPr>
          <a:xfrm>
            <a:off x="1055456" y="5398749"/>
            <a:ext cx="1226851" cy="430887"/>
          </a:xfrm>
          <a:prstGeom prst="rect">
            <a:avLst/>
          </a:prstGeom>
        </p:spPr>
        <p:txBody>
          <a:bodyPr wrap="square">
            <a:spAutoFit/>
          </a:bodyPr>
          <a:lstStyle/>
          <a:p>
            <a:pPr algn="ctr"/>
            <a:r>
              <a:rPr lang="fr-FR" sz="1100" dirty="0">
                <a:latin typeface="Arial" panose="020B0604020202020204" pitchFamily="34" charset="0"/>
                <a:cs typeface="Arial" panose="020B0604020202020204" pitchFamily="34" charset="0"/>
              </a:rPr>
              <a:t>l’application des gestes barrière  </a:t>
            </a:r>
          </a:p>
        </p:txBody>
      </p:sp>
      <p:pic>
        <p:nvPicPr>
          <p:cNvPr id="36" name="Image 35"/>
          <p:cNvPicPr>
            <a:picLocks noChangeAspect="1"/>
          </p:cNvPicPr>
          <p:nvPr/>
        </p:nvPicPr>
        <p:blipFill>
          <a:blip r:embed="rId7" cstate="hqprint">
            <a:biLevel thresh="50000"/>
            <a:extLst>
              <a:ext uri="{28A0092B-C50C-407E-A947-70E740481C1C}">
                <a14:useLocalDpi xmlns:a14="http://schemas.microsoft.com/office/drawing/2010/main" val="0"/>
              </a:ext>
            </a:extLst>
          </a:blip>
          <a:stretch>
            <a:fillRect/>
          </a:stretch>
        </p:blipFill>
        <p:spPr>
          <a:xfrm flipH="1">
            <a:off x="1590758" y="4340567"/>
            <a:ext cx="438066" cy="390952"/>
          </a:xfrm>
          <a:prstGeom prst="rect">
            <a:avLst/>
          </a:prstGeom>
        </p:spPr>
      </p:pic>
      <p:grpSp>
        <p:nvGrpSpPr>
          <p:cNvPr id="6" name="Groupe 5"/>
          <p:cNvGrpSpPr/>
          <p:nvPr/>
        </p:nvGrpSpPr>
        <p:grpSpPr>
          <a:xfrm>
            <a:off x="929848" y="3881312"/>
            <a:ext cx="1479008" cy="1425582"/>
            <a:chOff x="936206" y="3484769"/>
            <a:chExt cx="1479008" cy="1425582"/>
          </a:xfrm>
        </p:grpSpPr>
        <p:pic>
          <p:nvPicPr>
            <p:cNvPr id="59" name="Image 58"/>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36206" y="3484769"/>
              <a:ext cx="1479008" cy="1425582"/>
            </a:xfrm>
            <a:prstGeom prst="rect">
              <a:avLst/>
            </a:prstGeom>
          </p:spPr>
        </p:pic>
        <p:pic>
          <p:nvPicPr>
            <p:cNvPr id="23" name="Image 22"/>
            <p:cNvPicPr>
              <a:picLocks noChangeAspect="1"/>
            </p:cNvPicPr>
            <p:nvPr/>
          </p:nvPicPr>
          <p:blipFill rotWithShape="1">
            <a:blip r:embed="rId9" cstate="hqprint">
              <a:extLst>
                <a:ext uri="{28A0092B-C50C-407E-A947-70E740481C1C}">
                  <a14:useLocalDpi xmlns:a14="http://schemas.microsoft.com/office/drawing/2010/main" val="0"/>
                </a:ext>
              </a:extLst>
            </a:blip>
            <a:srcRect l="36806" t="35133" r="36391" b="34979"/>
            <a:stretch/>
          </p:blipFill>
          <p:spPr>
            <a:xfrm>
              <a:off x="1572774" y="4288221"/>
              <a:ext cx="358473" cy="287768"/>
            </a:xfrm>
            <a:prstGeom prst="rect">
              <a:avLst/>
            </a:prstGeom>
          </p:spPr>
        </p:pic>
        <p:pic>
          <p:nvPicPr>
            <p:cNvPr id="10" name="Image 9"/>
            <p:cNvPicPr>
              <a:picLocks noChangeAspect="1"/>
            </p:cNvPicPr>
            <p:nvPr/>
          </p:nvPicPr>
          <p:blipFill rotWithShape="1">
            <a:blip r:embed="rId10" cstate="hqprint">
              <a:extLst>
                <a:ext uri="{28A0092B-C50C-407E-A947-70E740481C1C}">
                  <a14:useLocalDpi xmlns:a14="http://schemas.microsoft.com/office/drawing/2010/main" val="0"/>
                </a:ext>
              </a:extLst>
            </a:blip>
            <a:srcRect/>
            <a:stretch/>
          </p:blipFill>
          <p:spPr>
            <a:xfrm>
              <a:off x="1324115" y="4092968"/>
              <a:ext cx="438821" cy="408464"/>
            </a:xfrm>
            <a:prstGeom prst="rect">
              <a:avLst/>
            </a:prstGeom>
          </p:spPr>
        </p:pic>
        <p:pic>
          <p:nvPicPr>
            <p:cNvPr id="57" name="Image 56"/>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rot="239980">
              <a:off x="1364330" y="4514438"/>
              <a:ext cx="615864" cy="329403"/>
            </a:xfrm>
            <a:prstGeom prst="rect">
              <a:avLst/>
            </a:prstGeom>
          </p:spPr>
        </p:pic>
        <p:pic>
          <p:nvPicPr>
            <p:cNvPr id="32" name="Image 31">
              <a:hlinkClick r:id="rId12"/>
            </p:cNvPr>
            <p:cNvPicPr>
              <a:picLocks noChangeAspect="1"/>
            </p:cNvPicPr>
            <p:nvPr/>
          </p:nvPicPr>
          <p:blipFill rotWithShape="1">
            <a:blip r:embed="rId13">
              <a:biLevel thresh="50000"/>
            </a:blip>
            <a:srcRect l="43508" t="30885" r="38136" b="37691"/>
            <a:stretch/>
          </p:blipFill>
          <p:spPr>
            <a:xfrm>
              <a:off x="1267671" y="3730367"/>
              <a:ext cx="404591" cy="373397"/>
            </a:xfrm>
            <a:prstGeom prst="rect">
              <a:avLst/>
            </a:prstGeom>
          </p:spPr>
        </p:pic>
      </p:grpSp>
      <p:pic>
        <p:nvPicPr>
          <p:cNvPr id="15" name="Image 14"/>
          <p:cNvPicPr>
            <a:picLocks noChangeAspect="1"/>
          </p:cNvPicPr>
          <p:nvPr/>
        </p:nvPicPr>
        <p:blipFill rotWithShape="1">
          <a:blip r:embed="rId14" cstate="hqprint">
            <a:extLst>
              <a:ext uri="{28A0092B-C50C-407E-A947-70E740481C1C}">
                <a14:useLocalDpi xmlns:a14="http://schemas.microsoft.com/office/drawing/2010/main" val="0"/>
              </a:ext>
            </a:extLst>
          </a:blip>
          <a:srcRect/>
          <a:stretch/>
        </p:blipFill>
        <p:spPr>
          <a:xfrm>
            <a:off x="1640295" y="3955190"/>
            <a:ext cx="430713" cy="373186"/>
          </a:xfrm>
          <a:prstGeom prst="rect">
            <a:avLst/>
          </a:prstGeom>
          <a:ln>
            <a:noFill/>
          </a:ln>
        </p:spPr>
      </p:pic>
      <p:pic>
        <p:nvPicPr>
          <p:cNvPr id="65" name="Image 64">
            <a:hlinkClick r:id="rId15"/>
          </p:cNvPr>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a:off x="2366711" y="5750451"/>
            <a:ext cx="130059" cy="130059"/>
          </a:xfrm>
          <a:prstGeom prst="rect">
            <a:avLst/>
          </a:prstGeom>
        </p:spPr>
      </p:pic>
      <p:sp>
        <p:nvSpPr>
          <p:cNvPr id="3" name="Rectangle 2"/>
          <p:cNvSpPr/>
          <p:nvPr/>
        </p:nvSpPr>
        <p:spPr>
          <a:xfrm>
            <a:off x="334700" y="744718"/>
            <a:ext cx="6207864" cy="276999"/>
          </a:xfrm>
          <a:prstGeom prst="rect">
            <a:avLst/>
          </a:prstGeom>
        </p:spPr>
        <p:txBody>
          <a:bodyPr wrap="square">
            <a:spAutoFit/>
          </a:bodyPr>
          <a:lstStyle/>
          <a:p>
            <a:pPr algn="ctr"/>
            <a:r>
              <a:rPr lang="fr-FR" sz="1200" dirty="0">
                <a:latin typeface="Arial" panose="020B0604020202020204" pitchFamily="34" charset="0"/>
                <a:cs typeface="Arial" panose="020B0604020202020204" pitchFamily="34" charset="0"/>
              </a:rPr>
              <a:t>Connaître les « gestes barrières » et les mesures d'hygiène essentielles</a:t>
            </a:r>
          </a:p>
        </p:txBody>
      </p:sp>
    </p:spTree>
    <p:extLst>
      <p:ext uri="{BB962C8B-B14F-4D97-AF65-F5344CB8AC3E}">
        <p14:creationId xmlns:p14="http://schemas.microsoft.com/office/powerpoint/2010/main" val="3580480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Image 38"/>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rot="2919508">
            <a:off x="1249969" y="2879321"/>
            <a:ext cx="342933" cy="332906"/>
          </a:xfrm>
          <a:prstGeom prst="rect">
            <a:avLst/>
          </a:prstGeom>
        </p:spPr>
      </p:pic>
      <p:grpSp>
        <p:nvGrpSpPr>
          <p:cNvPr id="28" name="Groupe 27"/>
          <p:cNvGrpSpPr/>
          <p:nvPr/>
        </p:nvGrpSpPr>
        <p:grpSpPr>
          <a:xfrm>
            <a:off x="640594" y="2723072"/>
            <a:ext cx="800541" cy="582603"/>
            <a:chOff x="1353959" y="2954794"/>
            <a:chExt cx="2105071" cy="1963046"/>
          </a:xfrm>
        </p:grpSpPr>
        <p:pic>
          <p:nvPicPr>
            <p:cNvPr id="29" name="Image 2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53959" y="2954794"/>
              <a:ext cx="1551065" cy="1628682"/>
            </a:xfrm>
            <a:prstGeom prst="rect">
              <a:avLst/>
            </a:prstGeom>
          </p:spPr>
        </p:pic>
        <p:pic>
          <p:nvPicPr>
            <p:cNvPr id="30" name="Image 29"/>
            <p:cNvPicPr>
              <a:picLocks noChangeAspect="1"/>
            </p:cNvPicPr>
            <p:nvPr/>
          </p:nvPicPr>
          <p:blipFill rotWithShape="1">
            <a:blip r:embed="rId4" cstate="hqprint">
              <a:extLst>
                <a:ext uri="{28A0092B-C50C-407E-A947-70E740481C1C}">
                  <a14:useLocalDpi xmlns:a14="http://schemas.microsoft.com/office/drawing/2010/main" val="0"/>
                </a:ext>
              </a:extLst>
            </a:blip>
            <a:srcRect/>
            <a:stretch/>
          </p:blipFill>
          <p:spPr>
            <a:xfrm>
              <a:off x="1471290" y="3664071"/>
              <a:ext cx="734883" cy="904324"/>
            </a:xfrm>
            <a:prstGeom prst="rect">
              <a:avLst/>
            </a:prstGeom>
          </p:spPr>
        </p:pic>
        <p:pic>
          <p:nvPicPr>
            <p:cNvPr id="31" name="Image 30"/>
            <p:cNvPicPr>
              <a:picLocks noChangeAspect="1"/>
            </p:cNvPicPr>
            <p:nvPr/>
          </p:nvPicPr>
          <p:blipFill rotWithShape="1">
            <a:blip r:embed="rId5" cstate="hqprint">
              <a:extLst>
                <a:ext uri="{28A0092B-C50C-407E-A947-70E740481C1C}">
                  <a14:useLocalDpi xmlns:a14="http://schemas.microsoft.com/office/drawing/2010/main" val="0"/>
                </a:ext>
              </a:extLst>
            </a:blip>
            <a:srcRect/>
            <a:stretch/>
          </p:blipFill>
          <p:spPr>
            <a:xfrm rot="3717025">
              <a:off x="2119180" y="2967953"/>
              <a:ext cx="1257300" cy="1422400"/>
            </a:xfrm>
            <a:prstGeom prst="rect">
              <a:avLst/>
            </a:prstGeom>
          </p:spPr>
        </p:pic>
        <p:pic>
          <p:nvPicPr>
            <p:cNvPr id="32" name="Image 31"/>
            <p:cNvPicPr>
              <a:picLocks noChangeAspect="1"/>
            </p:cNvPicPr>
            <p:nvPr/>
          </p:nvPicPr>
          <p:blipFill rotWithShape="1">
            <a:blip r:embed="rId6" cstate="hqprint">
              <a:extLst>
                <a:ext uri="{28A0092B-C50C-407E-A947-70E740481C1C}">
                  <a14:useLocalDpi xmlns:a14="http://schemas.microsoft.com/office/drawing/2010/main" val="0"/>
                </a:ext>
              </a:extLst>
            </a:blip>
            <a:srcRect/>
            <a:stretch/>
          </p:blipFill>
          <p:spPr>
            <a:xfrm>
              <a:off x="1754825" y="3495440"/>
              <a:ext cx="1299666" cy="1422400"/>
            </a:xfrm>
            <a:prstGeom prst="rect">
              <a:avLst/>
            </a:prstGeom>
          </p:spPr>
        </p:pic>
      </p:grpSp>
      <p:sp>
        <p:nvSpPr>
          <p:cNvPr id="3" name="ZoneTexte 2"/>
          <p:cNvSpPr txBox="1"/>
          <p:nvPr/>
        </p:nvSpPr>
        <p:spPr>
          <a:xfrm>
            <a:off x="520996" y="367038"/>
            <a:ext cx="6175079" cy="369332"/>
          </a:xfrm>
          <a:prstGeom prst="rect">
            <a:avLst/>
          </a:prstGeom>
          <a:solidFill>
            <a:schemeClr val="accent4"/>
          </a:solidFill>
        </p:spPr>
        <p:txBody>
          <a:bodyPr wrap="square" rtlCol="0">
            <a:spAutoFit/>
          </a:bodyPr>
          <a:lstStyle/>
          <a:p>
            <a:pPr algn="ctr"/>
            <a:r>
              <a:rPr lang="fr-FR" dirty="0"/>
              <a:t>Pour accompagner dans les gestes de la vie quotidienne  </a:t>
            </a:r>
          </a:p>
        </p:txBody>
      </p:sp>
      <p:pic>
        <p:nvPicPr>
          <p:cNvPr id="4" name="Image 3"/>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57341" y="314151"/>
            <a:ext cx="634213" cy="505884"/>
          </a:xfrm>
          <a:prstGeom prst="rect">
            <a:avLst/>
          </a:prstGeom>
        </p:spPr>
      </p:pic>
      <p:sp>
        <p:nvSpPr>
          <p:cNvPr id="2" name="Rectangle 1"/>
          <p:cNvSpPr/>
          <p:nvPr/>
        </p:nvSpPr>
        <p:spPr>
          <a:xfrm>
            <a:off x="275785" y="1208476"/>
            <a:ext cx="2600439" cy="1015663"/>
          </a:xfrm>
          <a:prstGeom prst="rect">
            <a:avLst/>
          </a:prstGeom>
        </p:spPr>
        <p:txBody>
          <a:bodyPr wrap="square">
            <a:spAutoFit/>
          </a:bodyPr>
          <a:lstStyle/>
          <a:p>
            <a:r>
              <a:rPr lang="fr-FR" sz="1100" b="1" u="sng" dirty="0">
                <a:latin typeface="Arial" panose="020B0604020202020204" pitchFamily="34" charset="0"/>
                <a:cs typeface="Arial" panose="020B0604020202020204" pitchFamily="34" charset="0"/>
              </a:rPr>
              <a:t>Assurer les conditions de sécurité et de confort</a:t>
            </a:r>
          </a:p>
          <a:p>
            <a:r>
              <a:rPr lang="fr-FR" sz="900" dirty="0">
                <a:latin typeface="Arial" panose="020B0604020202020204" pitchFamily="34" charset="0"/>
                <a:cs typeface="Arial" panose="020B0604020202020204" pitchFamily="34" charset="0"/>
              </a:rPr>
              <a:t>- observer et transmettre les signes révélateurs d'un problème de santé </a:t>
            </a:r>
          </a:p>
          <a:p>
            <a:r>
              <a:rPr lang="fr-FR" sz="900" dirty="0">
                <a:latin typeface="Arial" panose="020B0604020202020204" pitchFamily="34" charset="0"/>
                <a:cs typeface="Arial" panose="020B0604020202020204" pitchFamily="34" charset="0"/>
              </a:rPr>
              <a:t>- s'assurer que les conditions de sécurité et de confort sont remplies</a:t>
            </a:r>
            <a:endParaRPr lang="fr-FR" sz="900" dirty="0"/>
          </a:p>
        </p:txBody>
      </p:sp>
      <p:sp>
        <p:nvSpPr>
          <p:cNvPr id="6" name="Rectangle 5"/>
          <p:cNvSpPr/>
          <p:nvPr/>
        </p:nvSpPr>
        <p:spPr>
          <a:xfrm>
            <a:off x="284387" y="3468261"/>
            <a:ext cx="2600439" cy="1092607"/>
          </a:xfrm>
          <a:prstGeom prst="rect">
            <a:avLst/>
          </a:prstGeom>
        </p:spPr>
        <p:txBody>
          <a:bodyPr wrap="square">
            <a:spAutoFit/>
          </a:bodyPr>
          <a:lstStyle/>
          <a:p>
            <a:r>
              <a:rPr lang="fr-FR" sz="1100" b="1" u="sng" dirty="0">
                <a:latin typeface="Arial" panose="020B0604020202020204" pitchFamily="34" charset="0"/>
                <a:cs typeface="Arial" panose="020B0604020202020204" pitchFamily="34" charset="0"/>
              </a:rPr>
              <a:t>Aider aux actes essentiels de la vie</a:t>
            </a:r>
          </a:p>
          <a:p>
            <a:r>
              <a:rPr lang="fr-FR" sz="900" dirty="0">
                <a:latin typeface="Arial" panose="020B0604020202020204" pitchFamily="34" charset="0"/>
                <a:cs typeface="Arial" panose="020B0604020202020204" pitchFamily="34" charset="0"/>
              </a:rPr>
              <a:t>- assurer le lever et le coucher </a:t>
            </a:r>
          </a:p>
          <a:p>
            <a:r>
              <a:rPr lang="fr-FR" sz="900" dirty="0">
                <a:latin typeface="Arial" panose="020B0604020202020204" pitchFamily="34" charset="0"/>
                <a:cs typeface="Arial" panose="020B0604020202020204" pitchFamily="34" charset="0"/>
              </a:rPr>
              <a:t>- aider à l'habillage et au déshabillage </a:t>
            </a:r>
          </a:p>
          <a:p>
            <a:r>
              <a:rPr lang="fr-FR" sz="900" dirty="0">
                <a:latin typeface="Arial" panose="020B0604020202020204" pitchFamily="34" charset="0"/>
                <a:cs typeface="Arial" panose="020B0604020202020204" pitchFamily="34" charset="0"/>
              </a:rPr>
              <a:t>- aider à la toilette et aux soins d'hygiène de façon générale </a:t>
            </a:r>
          </a:p>
          <a:p>
            <a:r>
              <a:rPr lang="fr-FR" sz="900" dirty="0">
                <a:latin typeface="Arial" panose="020B0604020202020204" pitchFamily="34" charset="0"/>
                <a:cs typeface="Arial" panose="020B0604020202020204" pitchFamily="34" charset="0"/>
              </a:rPr>
              <a:t>- aider à la prise des repas</a:t>
            </a:r>
          </a:p>
          <a:p>
            <a:r>
              <a:rPr lang="fr-FR" sz="900" dirty="0">
                <a:latin typeface="Arial" panose="020B0604020202020204" pitchFamily="34" charset="0"/>
                <a:cs typeface="Arial" panose="020B0604020202020204" pitchFamily="34" charset="0"/>
              </a:rPr>
              <a:t>- veiller au respect du rythme biologique</a:t>
            </a:r>
          </a:p>
        </p:txBody>
      </p:sp>
      <p:sp>
        <p:nvSpPr>
          <p:cNvPr id="7" name="Rectangle 6"/>
          <p:cNvSpPr/>
          <p:nvPr/>
        </p:nvSpPr>
        <p:spPr>
          <a:xfrm>
            <a:off x="77258" y="5878071"/>
            <a:ext cx="2511948" cy="677108"/>
          </a:xfrm>
          <a:prstGeom prst="rect">
            <a:avLst/>
          </a:prstGeom>
        </p:spPr>
        <p:txBody>
          <a:bodyPr wrap="square">
            <a:spAutoFit/>
          </a:bodyPr>
          <a:lstStyle/>
          <a:p>
            <a:pPr algn="ctr"/>
            <a:r>
              <a:rPr lang="fr-FR" sz="1100" b="1" u="sng" dirty="0">
                <a:latin typeface="Arial" panose="020B0604020202020204" pitchFamily="34" charset="0"/>
                <a:cs typeface="Arial" panose="020B0604020202020204" pitchFamily="34" charset="0"/>
              </a:rPr>
              <a:t>Favoriser la mobilité</a:t>
            </a:r>
          </a:p>
          <a:p>
            <a:r>
              <a:rPr lang="fr-FR" sz="900" dirty="0">
                <a:latin typeface="Arial" panose="020B0604020202020204" pitchFamily="34" charset="0"/>
                <a:cs typeface="Arial" panose="020B0604020202020204" pitchFamily="34" charset="0"/>
              </a:rPr>
              <a:t>- aider à l'installation matérielle de l'élève </a:t>
            </a:r>
          </a:p>
          <a:p>
            <a:r>
              <a:rPr lang="fr-FR" sz="900" dirty="0">
                <a:latin typeface="Arial" panose="020B0604020202020204" pitchFamily="34" charset="0"/>
                <a:cs typeface="Arial" panose="020B0604020202020204" pitchFamily="34" charset="0"/>
              </a:rPr>
              <a:t>- permettre et faciliter les déplacements de l'élève dans l'établissement ou à l'extérieur</a:t>
            </a:r>
          </a:p>
        </p:txBody>
      </p:sp>
      <p:pic>
        <p:nvPicPr>
          <p:cNvPr id="11" name="Image 10"/>
          <p:cNvPicPr>
            <a:picLocks noChangeAspect="1"/>
          </p:cNvPicPr>
          <p:nvPr/>
        </p:nvPicPr>
        <p:blipFill rotWithShape="1">
          <a:blip r:embed="rId8" cstate="hqprint">
            <a:grayscl/>
            <a:extLst>
              <a:ext uri="{28A0092B-C50C-407E-A947-70E740481C1C}">
                <a14:useLocalDpi xmlns:a14="http://schemas.microsoft.com/office/drawing/2010/main" val="0"/>
              </a:ext>
            </a:extLst>
          </a:blip>
          <a:srcRect/>
          <a:stretch/>
        </p:blipFill>
        <p:spPr>
          <a:xfrm>
            <a:off x="461258" y="2224139"/>
            <a:ext cx="386688" cy="442869"/>
          </a:xfrm>
          <a:prstGeom prst="rect">
            <a:avLst/>
          </a:prstGeom>
        </p:spPr>
      </p:pic>
      <p:sp>
        <p:nvSpPr>
          <p:cNvPr id="13" name="ZoneTexte 12"/>
          <p:cNvSpPr txBox="1"/>
          <p:nvPr/>
        </p:nvSpPr>
        <p:spPr>
          <a:xfrm>
            <a:off x="4539543" y="1545306"/>
            <a:ext cx="836868" cy="369332"/>
          </a:xfrm>
          <a:prstGeom prst="rect">
            <a:avLst/>
          </a:prstGeom>
          <a:noFill/>
        </p:spPr>
        <p:txBody>
          <a:bodyPr wrap="square" rtlCol="0">
            <a:spAutoFit/>
          </a:bodyPr>
          <a:lstStyle/>
          <a:p>
            <a:r>
              <a:rPr lang="fr-FR" sz="1100" b="1" dirty="0">
                <a:solidFill>
                  <a:schemeClr val="accent2"/>
                </a:solidFill>
                <a:latin typeface="Arial" panose="020B0604020202020204" pitchFamily="34" charset="0"/>
                <a:cs typeface="Arial" panose="020B0604020202020204" pitchFamily="34" charset="0"/>
              </a:rPr>
              <a:t>Observer</a:t>
            </a:r>
            <a:r>
              <a:rPr lang="fr-FR" dirty="0"/>
              <a:t> </a:t>
            </a:r>
          </a:p>
        </p:txBody>
      </p:sp>
      <p:grpSp>
        <p:nvGrpSpPr>
          <p:cNvPr id="36" name="Groupe 35"/>
          <p:cNvGrpSpPr/>
          <p:nvPr/>
        </p:nvGrpSpPr>
        <p:grpSpPr>
          <a:xfrm>
            <a:off x="418713" y="6896054"/>
            <a:ext cx="851060" cy="613255"/>
            <a:chOff x="5000000" y="5105400"/>
            <a:chExt cx="1524625" cy="601126"/>
          </a:xfrm>
        </p:grpSpPr>
        <p:pic>
          <p:nvPicPr>
            <p:cNvPr id="9" name="Image 8"/>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000000" y="5105400"/>
              <a:ext cx="539811" cy="601126"/>
            </a:xfrm>
            <a:prstGeom prst="rect">
              <a:avLst/>
            </a:prstGeom>
          </p:spPr>
        </p:pic>
        <p:pic>
          <p:nvPicPr>
            <p:cNvPr id="15" name="Image 14"/>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984814" y="5105400"/>
              <a:ext cx="539811" cy="601126"/>
            </a:xfrm>
            <a:prstGeom prst="rect">
              <a:avLst/>
            </a:prstGeom>
          </p:spPr>
        </p:pic>
        <p:cxnSp>
          <p:nvCxnSpPr>
            <p:cNvPr id="17" name="Connecteur droit avec flèche 16"/>
            <p:cNvCxnSpPr>
              <a:stCxn id="9" idx="3"/>
              <a:endCxn id="15" idx="1"/>
            </p:cNvCxnSpPr>
            <p:nvPr/>
          </p:nvCxnSpPr>
          <p:spPr>
            <a:xfrm>
              <a:off x="5539811" y="5405963"/>
              <a:ext cx="445003"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5405122" y="5162043"/>
              <a:ext cx="756879" cy="165929"/>
            </a:xfrm>
            <a:prstGeom prst="rect">
              <a:avLst/>
            </a:prstGeom>
            <a:noFill/>
          </p:spPr>
          <p:txBody>
            <a:bodyPr wrap="square" rtlCol="0">
              <a:spAutoFit/>
            </a:bodyPr>
            <a:lstStyle/>
            <a:p>
              <a:r>
                <a:rPr lang="fr-FR" sz="500" dirty="0"/>
                <a:t>1 mètre</a:t>
              </a:r>
            </a:p>
          </p:txBody>
        </p:sp>
      </p:grpSp>
      <p:sp>
        <p:nvSpPr>
          <p:cNvPr id="10" name="Rectangle 9"/>
          <p:cNvSpPr/>
          <p:nvPr/>
        </p:nvSpPr>
        <p:spPr>
          <a:xfrm>
            <a:off x="47450" y="8508117"/>
            <a:ext cx="6678030" cy="464230"/>
          </a:xfrm>
          <a:prstGeom prst="rect">
            <a:avLst/>
          </a:prstGeom>
        </p:spPr>
        <p:txBody>
          <a:bodyPr wrap="square">
            <a:spAutoFit/>
          </a:bodyPr>
          <a:lstStyle/>
          <a:p>
            <a:pPr lvl="0" algn="ctr">
              <a:spcBef>
                <a:spcPts val="500"/>
              </a:spcBef>
              <a:spcAft>
                <a:spcPts val="0"/>
              </a:spcAft>
            </a:pPr>
            <a:r>
              <a:rPr lang="fr-FR" sz="1000" dirty="0">
                <a:latin typeface="Arial" panose="020B0604020202020204" pitchFamily="34" charset="0"/>
                <a:ea typeface="Times New Roman" panose="02020603050405020304" pitchFamily="18" charset="0"/>
              </a:rPr>
              <a:t>Faire remonter aux chefs d’établissement</a:t>
            </a:r>
          </a:p>
          <a:p>
            <a:pPr lvl="0" algn="ctr">
              <a:spcBef>
                <a:spcPts val="500"/>
              </a:spcBef>
              <a:spcAft>
                <a:spcPts val="0"/>
              </a:spcAft>
            </a:pPr>
            <a:r>
              <a:rPr lang="fr-FR" sz="1000" dirty="0">
                <a:latin typeface="Arial" panose="020B0604020202020204" pitchFamily="34" charset="0"/>
                <a:ea typeface="Times New Roman" panose="02020603050405020304" pitchFamily="18" charset="0"/>
              </a:rPr>
              <a:t> les conditions non appropriées d’accueil ou les éléments non adaptés</a:t>
            </a:r>
            <a:endParaRPr lang="fr-FR" sz="1000" dirty="0">
              <a:effectLst/>
              <a:latin typeface="Times New Roman" panose="02020603050405020304" pitchFamily="18" charset="0"/>
              <a:ea typeface="Times New Roman" panose="02020603050405020304" pitchFamily="18" charset="0"/>
            </a:endParaRPr>
          </a:p>
        </p:txBody>
      </p:sp>
      <p:sp>
        <p:nvSpPr>
          <p:cNvPr id="20" name="Rectangle 19"/>
          <p:cNvSpPr/>
          <p:nvPr/>
        </p:nvSpPr>
        <p:spPr>
          <a:xfrm>
            <a:off x="3329816" y="2189744"/>
            <a:ext cx="2625961" cy="635751"/>
          </a:xfrm>
          <a:prstGeom prst="rect">
            <a:avLst/>
          </a:prstGeom>
        </p:spPr>
        <p:txBody>
          <a:bodyPr wrap="square">
            <a:spAutoFit/>
          </a:bodyPr>
          <a:lstStyle/>
          <a:p>
            <a:pPr lvl="0" algn="just">
              <a:lnSpc>
                <a:spcPct val="107000"/>
              </a:lnSpc>
              <a:spcAft>
                <a:spcPts val="800"/>
              </a:spcAft>
            </a:pPr>
            <a:r>
              <a:rPr lang="fr-FR" sz="1100"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En classe, se placer à un mètre de distance (devant en diagonal ? derrière ?), Nécessité d’être visible ?</a:t>
            </a:r>
            <a:endParaRPr lang="fr-FR" sz="1100" b="1" dirty="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p:cNvSpPr/>
          <p:nvPr/>
        </p:nvSpPr>
        <p:spPr>
          <a:xfrm>
            <a:off x="3479875" y="5878071"/>
            <a:ext cx="4593321" cy="245003"/>
          </a:xfrm>
          <a:prstGeom prst="rect">
            <a:avLst/>
          </a:prstGeom>
        </p:spPr>
        <p:txBody>
          <a:bodyPr wrap="square">
            <a:spAutoFit/>
          </a:bodyPr>
          <a:lstStyle/>
          <a:p>
            <a:pPr lvl="0">
              <a:lnSpc>
                <a:spcPct val="107000"/>
              </a:lnSpc>
              <a:spcAft>
                <a:spcPts val="800"/>
              </a:spcAft>
            </a:pPr>
            <a:r>
              <a:rPr lang="fr-FR" sz="1000"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Apprendre à l’élève à vérifier son matériel </a:t>
            </a:r>
          </a:p>
        </p:txBody>
      </p:sp>
      <p:sp>
        <p:nvSpPr>
          <p:cNvPr id="23" name="Rectangle 22"/>
          <p:cNvSpPr/>
          <p:nvPr/>
        </p:nvSpPr>
        <p:spPr>
          <a:xfrm>
            <a:off x="3056659" y="6280530"/>
            <a:ext cx="3495686" cy="962828"/>
          </a:xfrm>
          <a:prstGeom prst="rect">
            <a:avLst/>
          </a:prstGeom>
        </p:spPr>
        <p:txBody>
          <a:bodyPr wrap="square">
            <a:spAutoFit/>
          </a:bodyPr>
          <a:lstStyle/>
          <a:p>
            <a:pPr lvl="0" algn="just">
              <a:lnSpc>
                <a:spcPct val="115000"/>
              </a:lnSpc>
              <a:spcBef>
                <a:spcPts val="500"/>
              </a:spcBef>
              <a:spcAft>
                <a:spcPts val="0"/>
              </a:spcAft>
            </a:pPr>
            <a:r>
              <a:rPr lang="fr-FR" sz="1000" b="1" dirty="0">
                <a:solidFill>
                  <a:schemeClr val="accent2"/>
                </a:solidFill>
                <a:latin typeface="Arial" panose="020B0604020202020204" pitchFamily="34" charset="0"/>
                <a:ea typeface="Times New Roman" panose="02020603050405020304" pitchFamily="18" charset="0"/>
              </a:rPr>
              <a:t>Anticiper : dès le début du cours faire tout sortir et n’aider qu’une seule fois à l’installation pour limiter les contacts ; demander à l’enseignant de préciser le matériel nécessaire ; s’être nettoyé les mains avant/après</a:t>
            </a:r>
            <a:endParaRPr lang="fr-FR" sz="1000" b="1" dirty="0">
              <a:solidFill>
                <a:schemeClr val="accent2"/>
              </a:solidFill>
              <a:latin typeface="Times New Roman" panose="02020603050405020304" pitchFamily="18" charset="0"/>
              <a:ea typeface="Times New Roman" panose="02020603050405020304" pitchFamily="18" charset="0"/>
            </a:endParaRPr>
          </a:p>
        </p:txBody>
      </p:sp>
      <p:sp>
        <p:nvSpPr>
          <p:cNvPr id="24" name="Rectangle 23"/>
          <p:cNvSpPr/>
          <p:nvPr/>
        </p:nvSpPr>
        <p:spPr>
          <a:xfrm>
            <a:off x="3119043" y="7331765"/>
            <a:ext cx="3062689" cy="431913"/>
          </a:xfrm>
          <a:prstGeom prst="rect">
            <a:avLst/>
          </a:prstGeom>
        </p:spPr>
        <p:txBody>
          <a:bodyPr wrap="square">
            <a:spAutoFit/>
          </a:bodyPr>
          <a:lstStyle/>
          <a:p>
            <a:pPr lvl="0" algn="just">
              <a:lnSpc>
                <a:spcPct val="115000"/>
              </a:lnSpc>
              <a:spcBef>
                <a:spcPts val="500"/>
              </a:spcBef>
              <a:spcAft>
                <a:spcPts val="0"/>
              </a:spcAft>
            </a:pPr>
            <a:r>
              <a:rPr lang="fr-FR" sz="1000" b="1" dirty="0">
                <a:solidFill>
                  <a:schemeClr val="accent2"/>
                </a:solidFill>
                <a:latin typeface="Arial" panose="020B0604020202020204" pitchFamily="34" charset="0"/>
                <a:ea typeface="Times New Roman" panose="02020603050405020304" pitchFamily="18" charset="0"/>
              </a:rPr>
              <a:t>Si l’élève n’a pas son matériel, lui créer un pot de matériel qui ne sera pas partagé</a:t>
            </a:r>
            <a:endParaRPr lang="fr-FR" sz="1000" b="1" dirty="0">
              <a:solidFill>
                <a:schemeClr val="accent2"/>
              </a:solidFill>
              <a:latin typeface="Times New Roman" panose="02020603050405020304" pitchFamily="18" charset="0"/>
              <a:ea typeface="Times New Roman" panose="02020603050405020304" pitchFamily="18" charset="0"/>
            </a:endParaRPr>
          </a:p>
        </p:txBody>
      </p:sp>
      <p:sp>
        <p:nvSpPr>
          <p:cNvPr id="25" name="Rectangle 24"/>
          <p:cNvSpPr/>
          <p:nvPr/>
        </p:nvSpPr>
        <p:spPr>
          <a:xfrm>
            <a:off x="3399044" y="4461083"/>
            <a:ext cx="2898092" cy="623248"/>
          </a:xfrm>
          <a:prstGeom prst="rect">
            <a:avLst/>
          </a:prstGeom>
        </p:spPr>
        <p:txBody>
          <a:bodyPr wrap="square">
            <a:spAutoFit/>
          </a:bodyPr>
          <a:lstStyle/>
          <a:p>
            <a:pPr lvl="0" algn="just">
              <a:lnSpc>
                <a:spcPct val="115000"/>
              </a:lnSpc>
              <a:spcBef>
                <a:spcPts val="500"/>
              </a:spcBef>
              <a:spcAft>
                <a:spcPts val="0"/>
              </a:spcAft>
            </a:pPr>
            <a:r>
              <a:rPr lang="fr-FR" sz="1000" b="1" dirty="0">
                <a:solidFill>
                  <a:schemeClr val="accent2"/>
                </a:solidFill>
                <a:latin typeface="Arial" panose="020B0604020202020204" pitchFamily="34" charset="0"/>
                <a:ea typeface="Times New Roman" panose="02020603050405020304" pitchFamily="18" charset="0"/>
              </a:rPr>
              <a:t>Limiter les contacts avec l’élève, dès qu’il y a eu contact avec l’élève, lavage des mains avec savon ou solution </a:t>
            </a:r>
            <a:r>
              <a:rPr lang="fr-FR" sz="1000" b="1" dirty="0" err="1">
                <a:solidFill>
                  <a:schemeClr val="accent2"/>
                </a:solidFill>
                <a:latin typeface="Arial" panose="020B0604020202020204" pitchFamily="34" charset="0"/>
                <a:ea typeface="Times New Roman" panose="02020603050405020304" pitchFamily="18" charset="0"/>
              </a:rPr>
              <a:t>hydroalcoolique</a:t>
            </a:r>
            <a:endParaRPr lang="fr-FR" sz="1000" b="1" dirty="0">
              <a:solidFill>
                <a:schemeClr val="accent2"/>
              </a:solidFill>
              <a:latin typeface="Times New Roman" panose="02020603050405020304" pitchFamily="18" charset="0"/>
              <a:ea typeface="Times New Roman" panose="02020603050405020304" pitchFamily="18" charset="0"/>
            </a:endParaRPr>
          </a:p>
        </p:txBody>
      </p:sp>
      <p:sp>
        <p:nvSpPr>
          <p:cNvPr id="26" name="Parchemin horizontal 25"/>
          <p:cNvSpPr/>
          <p:nvPr/>
        </p:nvSpPr>
        <p:spPr>
          <a:xfrm rot="21165667">
            <a:off x="930835" y="8445929"/>
            <a:ext cx="945538" cy="340149"/>
          </a:xfrm>
          <a:prstGeom prst="horizontalScroll">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t>Important </a:t>
            </a:r>
          </a:p>
        </p:txBody>
      </p:sp>
      <p:sp>
        <p:nvSpPr>
          <p:cNvPr id="27" name="Rectangle 26"/>
          <p:cNvSpPr/>
          <p:nvPr/>
        </p:nvSpPr>
        <p:spPr>
          <a:xfrm>
            <a:off x="3706242" y="3790019"/>
            <a:ext cx="2758775" cy="586314"/>
          </a:xfrm>
          <a:prstGeom prst="rect">
            <a:avLst/>
          </a:prstGeom>
        </p:spPr>
        <p:txBody>
          <a:bodyPr wrap="square">
            <a:spAutoFit/>
          </a:bodyPr>
          <a:lstStyle/>
          <a:p>
            <a:pPr lvl="0" algn="just">
              <a:lnSpc>
                <a:spcPct val="107000"/>
              </a:lnSpc>
              <a:spcAft>
                <a:spcPts val="800"/>
              </a:spcAft>
            </a:pPr>
            <a:r>
              <a:rPr lang="fr-FR" sz="1000"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A faire dans le respect des 5 principes notamment au moment des repas, du passage aux toilettes</a:t>
            </a:r>
            <a:endParaRPr lang="fr-FR" sz="1000" b="1" dirty="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4" name="Image 33"/>
          <p:cNvPicPr>
            <a:picLocks noChangeAspect="1"/>
          </p:cNvPicPr>
          <p:nvPr/>
        </p:nvPicPr>
        <p:blipFill rotWithShape="1">
          <a:blip r:embed="rId10" cstate="hqprint">
            <a:extLst>
              <a:ext uri="{28A0092B-C50C-407E-A947-70E740481C1C}">
                <a14:useLocalDpi xmlns:a14="http://schemas.microsoft.com/office/drawing/2010/main" val="0"/>
              </a:ext>
            </a:extLst>
          </a:blip>
          <a:srcRect/>
          <a:stretch/>
        </p:blipFill>
        <p:spPr>
          <a:xfrm>
            <a:off x="1010307" y="2230547"/>
            <a:ext cx="376238" cy="333523"/>
          </a:xfrm>
          <a:prstGeom prst="rect">
            <a:avLst/>
          </a:prstGeom>
        </p:spPr>
      </p:pic>
      <p:pic>
        <p:nvPicPr>
          <p:cNvPr id="37" name="Image 36"/>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1498705" y="6831797"/>
            <a:ext cx="741771" cy="741771"/>
          </a:xfrm>
          <a:prstGeom prst="rect">
            <a:avLst/>
          </a:prstGeom>
        </p:spPr>
      </p:pic>
      <p:sp>
        <p:nvSpPr>
          <p:cNvPr id="52" name="Rectangle 51"/>
          <p:cNvSpPr/>
          <p:nvPr/>
        </p:nvSpPr>
        <p:spPr>
          <a:xfrm>
            <a:off x="4234329" y="841201"/>
            <a:ext cx="2230688" cy="369332"/>
          </a:xfrm>
          <a:prstGeom prst="rect">
            <a:avLst/>
          </a:prstGeom>
        </p:spPr>
        <p:txBody>
          <a:bodyPr wrap="square">
            <a:spAutoFit/>
          </a:bodyPr>
          <a:lstStyle/>
          <a:p>
            <a:pPr algn="ctr"/>
            <a:r>
              <a:rPr lang="fr-FR" sz="900" b="1" u="sng" dirty="0">
                <a:solidFill>
                  <a:schemeClr val="accent2"/>
                </a:solidFill>
                <a:latin typeface="Arial" panose="020B0604020202020204" pitchFamily="34" charset="0"/>
                <a:cs typeface="Arial" panose="020B0604020202020204" pitchFamily="34" charset="0"/>
              </a:rPr>
              <a:t>Propositions de gestes adaptés au contexte actuel   </a:t>
            </a:r>
          </a:p>
        </p:txBody>
      </p:sp>
      <p:sp>
        <p:nvSpPr>
          <p:cNvPr id="53" name="Rectangle 52"/>
          <p:cNvSpPr/>
          <p:nvPr/>
        </p:nvSpPr>
        <p:spPr>
          <a:xfrm>
            <a:off x="936267" y="820035"/>
            <a:ext cx="1470526" cy="230832"/>
          </a:xfrm>
          <a:prstGeom prst="rect">
            <a:avLst/>
          </a:prstGeom>
        </p:spPr>
        <p:txBody>
          <a:bodyPr wrap="square">
            <a:spAutoFit/>
          </a:bodyPr>
          <a:lstStyle/>
          <a:p>
            <a:pPr algn="ctr"/>
            <a:r>
              <a:rPr lang="fr-FR" sz="900" b="1" u="sng" dirty="0">
                <a:latin typeface="Arial" panose="020B0604020202020204" pitchFamily="34" charset="0"/>
                <a:cs typeface="Arial" panose="020B0604020202020204" pitchFamily="34" charset="0"/>
              </a:rPr>
              <a:t>Ce que dit la circulaire  </a:t>
            </a:r>
          </a:p>
        </p:txBody>
      </p:sp>
      <p:sp>
        <p:nvSpPr>
          <p:cNvPr id="54" name="Pensées 53"/>
          <p:cNvSpPr/>
          <p:nvPr/>
        </p:nvSpPr>
        <p:spPr>
          <a:xfrm>
            <a:off x="2941128" y="1301738"/>
            <a:ext cx="3523889" cy="1937000"/>
          </a:xfrm>
          <a:prstGeom prst="cloudCallout">
            <a:avLst>
              <a:gd name="adj1" fmla="val -54809"/>
              <a:gd name="adj2" fmla="val -45453"/>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p:cNvSpPr/>
          <p:nvPr/>
        </p:nvSpPr>
        <p:spPr>
          <a:xfrm>
            <a:off x="3848782" y="1916962"/>
            <a:ext cx="2571068" cy="273473"/>
          </a:xfrm>
          <a:prstGeom prst="rect">
            <a:avLst/>
          </a:prstGeom>
        </p:spPr>
        <p:txBody>
          <a:bodyPr wrap="square">
            <a:spAutoFit/>
          </a:bodyPr>
          <a:lstStyle/>
          <a:p>
            <a:pPr lvl="0">
              <a:lnSpc>
                <a:spcPct val="107000"/>
              </a:lnSpc>
              <a:spcAft>
                <a:spcPts val="800"/>
              </a:spcAft>
            </a:pPr>
            <a:r>
              <a:rPr lang="fr-FR" sz="1100"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Accueillir l’élève en étant équipé </a:t>
            </a:r>
          </a:p>
        </p:txBody>
      </p:sp>
      <p:pic>
        <p:nvPicPr>
          <p:cNvPr id="56" name="Image 55"/>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503837" y="4736486"/>
            <a:ext cx="783455" cy="614522"/>
          </a:xfrm>
          <a:prstGeom prst="rect">
            <a:avLst/>
          </a:prstGeom>
        </p:spPr>
      </p:pic>
      <p:pic>
        <p:nvPicPr>
          <p:cNvPr id="57" name="Image 56"/>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rot="20117364">
            <a:off x="1613371" y="4841978"/>
            <a:ext cx="438633" cy="489495"/>
          </a:xfrm>
          <a:prstGeom prst="rect">
            <a:avLst/>
          </a:prstGeom>
        </p:spPr>
      </p:pic>
      <p:sp>
        <p:nvSpPr>
          <p:cNvPr id="59" name="ZoneTexte 58"/>
          <p:cNvSpPr txBox="1"/>
          <p:nvPr/>
        </p:nvSpPr>
        <p:spPr>
          <a:xfrm>
            <a:off x="1803019" y="4949057"/>
            <a:ext cx="331216" cy="184666"/>
          </a:xfrm>
          <a:prstGeom prst="rect">
            <a:avLst/>
          </a:prstGeom>
          <a:noFill/>
        </p:spPr>
        <p:txBody>
          <a:bodyPr wrap="square" rtlCol="0">
            <a:spAutoFit/>
          </a:bodyPr>
          <a:lstStyle/>
          <a:p>
            <a:r>
              <a:rPr lang="fr-FR" sz="600" b="1" dirty="0"/>
              <a:t>WC</a:t>
            </a:r>
          </a:p>
        </p:txBody>
      </p:sp>
      <p:grpSp>
        <p:nvGrpSpPr>
          <p:cNvPr id="42" name="Groupe 41"/>
          <p:cNvGrpSpPr/>
          <p:nvPr/>
        </p:nvGrpSpPr>
        <p:grpSpPr>
          <a:xfrm>
            <a:off x="5981700" y="8095380"/>
            <a:ext cx="876300" cy="415905"/>
            <a:chOff x="5981700" y="8665575"/>
            <a:chExt cx="876300" cy="415905"/>
          </a:xfrm>
        </p:grpSpPr>
        <p:pic>
          <p:nvPicPr>
            <p:cNvPr id="43" name="Image 42">
              <a:hlinkClick r:id="rId14" action="ppaction://hlinksldjump"/>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6297136" y="8665575"/>
              <a:ext cx="245428" cy="231239"/>
            </a:xfrm>
            <a:prstGeom prst="rect">
              <a:avLst/>
            </a:prstGeom>
          </p:spPr>
        </p:pic>
        <p:sp>
          <p:nvSpPr>
            <p:cNvPr id="44" name="ZoneTexte 43"/>
            <p:cNvSpPr txBox="1"/>
            <p:nvPr/>
          </p:nvSpPr>
          <p:spPr>
            <a:xfrm>
              <a:off x="5981700" y="8896814"/>
              <a:ext cx="876300" cy="184666"/>
            </a:xfrm>
            <a:prstGeom prst="rect">
              <a:avLst/>
            </a:prstGeom>
            <a:solidFill>
              <a:schemeClr val="bg1">
                <a:lumMod val="75000"/>
              </a:schemeClr>
            </a:solidFill>
          </p:spPr>
          <p:txBody>
            <a:bodyPr wrap="square" rtlCol="0">
              <a:spAutoFit/>
            </a:bodyPr>
            <a:lstStyle/>
            <a:p>
              <a:pPr algn="ctr"/>
              <a:r>
                <a:rPr lang="fr-FR" sz="600" dirty="0"/>
                <a:t>Retour page d’accueil</a:t>
              </a:r>
            </a:p>
          </p:txBody>
        </p:sp>
      </p:grpSp>
      <p:sp>
        <p:nvSpPr>
          <p:cNvPr id="45" name="Pensées 44"/>
          <p:cNvSpPr/>
          <p:nvPr/>
        </p:nvSpPr>
        <p:spPr>
          <a:xfrm>
            <a:off x="3119043" y="3516308"/>
            <a:ext cx="3577032" cy="1937000"/>
          </a:xfrm>
          <a:prstGeom prst="cloudCallout">
            <a:avLst>
              <a:gd name="adj1" fmla="val -58461"/>
              <a:gd name="adj2" fmla="val -39415"/>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Pensées 45"/>
          <p:cNvSpPr/>
          <p:nvPr/>
        </p:nvSpPr>
        <p:spPr>
          <a:xfrm>
            <a:off x="2455866" y="5514335"/>
            <a:ext cx="4334185" cy="2816724"/>
          </a:xfrm>
          <a:prstGeom prst="cloudCallout">
            <a:avLst>
              <a:gd name="adj1" fmla="val -58706"/>
              <a:gd name="adj2" fmla="val -3677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121348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20996" y="367038"/>
            <a:ext cx="6146504" cy="369332"/>
          </a:xfrm>
          <a:prstGeom prst="rect">
            <a:avLst/>
          </a:prstGeom>
          <a:solidFill>
            <a:schemeClr val="accent4"/>
          </a:solidFill>
        </p:spPr>
        <p:txBody>
          <a:bodyPr wrap="square" rtlCol="0">
            <a:spAutoFit/>
          </a:bodyPr>
          <a:lstStyle/>
          <a:p>
            <a:pPr algn="ctr"/>
            <a:r>
              <a:rPr lang="fr-FR" dirty="0"/>
              <a:t>     </a:t>
            </a:r>
            <a:r>
              <a:rPr lang="fr-FR" dirty="0">
                <a:cs typeface="Arial" panose="020B0604020202020204" pitchFamily="34" charset="0"/>
              </a:rPr>
              <a:t>Pour accompagner dans l’accès aux activités d’apprentissages  </a:t>
            </a:r>
          </a:p>
        </p:txBody>
      </p:sp>
      <p:pic>
        <p:nvPicPr>
          <p:cNvPr id="4" name="Imag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57341" y="314151"/>
            <a:ext cx="634213" cy="505884"/>
          </a:xfrm>
          <a:prstGeom prst="rect">
            <a:avLst/>
          </a:prstGeom>
        </p:spPr>
      </p:pic>
      <p:sp>
        <p:nvSpPr>
          <p:cNvPr id="2" name="Rectangle 1"/>
          <p:cNvSpPr/>
          <p:nvPr/>
        </p:nvSpPr>
        <p:spPr>
          <a:xfrm>
            <a:off x="282437" y="1275980"/>
            <a:ext cx="3037910" cy="507831"/>
          </a:xfrm>
          <a:prstGeom prst="rect">
            <a:avLst/>
          </a:prstGeom>
        </p:spPr>
        <p:txBody>
          <a:bodyPr wrap="square">
            <a:spAutoFit/>
          </a:bodyPr>
          <a:lstStyle/>
          <a:p>
            <a:r>
              <a:rPr lang="fr-FR" sz="900" dirty="0">
                <a:latin typeface="Arial" panose="020B0604020202020204" pitchFamily="34" charset="0"/>
                <a:cs typeface="Arial" panose="020B0604020202020204" pitchFamily="34" charset="0"/>
              </a:rPr>
              <a:t>Stimuler les activités sensorielles, motrices et intellectuelles de l'élève en fonction de son handicap, de ses possibilités et de ses compétences </a:t>
            </a:r>
          </a:p>
        </p:txBody>
      </p:sp>
      <p:sp>
        <p:nvSpPr>
          <p:cNvPr id="6" name="Rectangle 5"/>
          <p:cNvSpPr/>
          <p:nvPr/>
        </p:nvSpPr>
        <p:spPr>
          <a:xfrm>
            <a:off x="280056" y="7564439"/>
            <a:ext cx="3268878" cy="646331"/>
          </a:xfrm>
          <a:prstGeom prst="rect">
            <a:avLst/>
          </a:prstGeom>
        </p:spPr>
        <p:txBody>
          <a:bodyPr wrap="square">
            <a:spAutoFit/>
          </a:bodyPr>
          <a:lstStyle/>
          <a:p>
            <a:r>
              <a:rPr lang="fr-FR" sz="900" dirty="0">
                <a:latin typeface="Arial" panose="020B0604020202020204" pitchFamily="34" charset="0"/>
                <a:cs typeface="Arial" panose="020B0604020202020204" pitchFamily="34" charset="0"/>
              </a:rPr>
              <a:t>Appliquer les consignes prévues par la réglementation relative aux aménagements des conditions de passation des épreuves d'examens ou de concours et dans les situations d'évaluation, lorsque sa présence est requise.</a:t>
            </a:r>
          </a:p>
        </p:txBody>
      </p:sp>
      <p:sp>
        <p:nvSpPr>
          <p:cNvPr id="8" name="Rectangle 7"/>
          <p:cNvSpPr/>
          <p:nvPr/>
        </p:nvSpPr>
        <p:spPr>
          <a:xfrm>
            <a:off x="280056" y="2139219"/>
            <a:ext cx="3268878" cy="507831"/>
          </a:xfrm>
          <a:prstGeom prst="rect">
            <a:avLst/>
          </a:prstGeom>
        </p:spPr>
        <p:txBody>
          <a:bodyPr wrap="square">
            <a:spAutoFit/>
          </a:bodyPr>
          <a:lstStyle/>
          <a:p>
            <a:r>
              <a:rPr lang="fr-FR" sz="900" dirty="0">
                <a:latin typeface="Arial" panose="020B0604020202020204" pitchFamily="34" charset="0"/>
                <a:cs typeface="Arial" panose="020B0604020202020204" pitchFamily="34" charset="0"/>
              </a:rPr>
              <a:t>Utiliser des supports adaptés et conçus par des professionnels, pour l'accès aux activités, comme pour la structuration dans l'espace et dans le temps </a:t>
            </a:r>
          </a:p>
        </p:txBody>
      </p:sp>
      <p:sp>
        <p:nvSpPr>
          <p:cNvPr id="10" name="ZoneTexte 9"/>
          <p:cNvSpPr txBox="1"/>
          <p:nvPr/>
        </p:nvSpPr>
        <p:spPr>
          <a:xfrm>
            <a:off x="4386729" y="2417864"/>
            <a:ext cx="2188528" cy="523220"/>
          </a:xfrm>
          <a:prstGeom prst="rect">
            <a:avLst/>
          </a:prstGeom>
          <a:noFill/>
        </p:spPr>
        <p:txBody>
          <a:bodyPr wrap="square" rtlCol="0">
            <a:spAutoFit/>
          </a:bodyPr>
          <a:lstStyle/>
          <a:p>
            <a:r>
              <a:rPr lang="fr-FR" sz="1400" dirty="0">
                <a:solidFill>
                  <a:schemeClr val="accent2"/>
                </a:solidFill>
                <a:latin typeface="Arial" panose="020B0604020202020204" pitchFamily="34" charset="0"/>
                <a:cs typeface="Arial" panose="020B0604020202020204" pitchFamily="34" charset="0"/>
              </a:rPr>
              <a:t>Supports plastifiés afin de pouvoir désinfecter</a:t>
            </a:r>
            <a:r>
              <a:rPr lang="fr-FR" sz="1400" b="1" dirty="0">
                <a:solidFill>
                  <a:schemeClr val="accent2"/>
                </a:solidFill>
                <a:latin typeface="Arial" panose="020B0604020202020204" pitchFamily="34" charset="0"/>
                <a:cs typeface="Arial" panose="020B0604020202020204" pitchFamily="34" charset="0"/>
              </a:rPr>
              <a:t> </a:t>
            </a:r>
          </a:p>
        </p:txBody>
      </p:sp>
      <p:sp>
        <p:nvSpPr>
          <p:cNvPr id="11" name="Rectangle 10"/>
          <p:cNvSpPr/>
          <p:nvPr/>
        </p:nvSpPr>
        <p:spPr>
          <a:xfrm>
            <a:off x="298068" y="3157434"/>
            <a:ext cx="3429000" cy="230832"/>
          </a:xfrm>
          <a:prstGeom prst="rect">
            <a:avLst/>
          </a:prstGeom>
        </p:spPr>
        <p:txBody>
          <a:bodyPr>
            <a:spAutoFit/>
          </a:bodyPr>
          <a:lstStyle/>
          <a:p>
            <a:r>
              <a:rPr lang="fr-FR" sz="900" dirty="0">
                <a:latin typeface="Arial" panose="020B0604020202020204" pitchFamily="34" charset="0"/>
                <a:cs typeface="Arial" panose="020B0604020202020204" pitchFamily="34" charset="0"/>
              </a:rPr>
              <a:t>Faciliter l'expression de l'élève, l'aider à communiquer </a:t>
            </a:r>
          </a:p>
        </p:txBody>
      </p:sp>
      <p:sp>
        <p:nvSpPr>
          <p:cNvPr id="12" name="Rectangle 11"/>
          <p:cNvSpPr/>
          <p:nvPr/>
        </p:nvSpPr>
        <p:spPr>
          <a:xfrm>
            <a:off x="298068" y="3946700"/>
            <a:ext cx="3429000" cy="230832"/>
          </a:xfrm>
          <a:prstGeom prst="rect">
            <a:avLst/>
          </a:prstGeom>
        </p:spPr>
        <p:txBody>
          <a:bodyPr>
            <a:spAutoFit/>
          </a:bodyPr>
          <a:lstStyle/>
          <a:p>
            <a:r>
              <a:rPr lang="fr-FR" sz="900" dirty="0">
                <a:latin typeface="Arial" panose="020B0604020202020204" pitchFamily="34" charset="0"/>
                <a:cs typeface="Arial" panose="020B0604020202020204" pitchFamily="34" charset="0"/>
              </a:rPr>
              <a:t>Rappeler les règles à observer durant les activités </a:t>
            </a:r>
          </a:p>
        </p:txBody>
      </p:sp>
      <p:sp>
        <p:nvSpPr>
          <p:cNvPr id="13" name="Rectangle 12"/>
          <p:cNvSpPr/>
          <p:nvPr/>
        </p:nvSpPr>
        <p:spPr>
          <a:xfrm>
            <a:off x="298068" y="4687026"/>
            <a:ext cx="3098870" cy="507831"/>
          </a:xfrm>
          <a:prstGeom prst="rect">
            <a:avLst/>
          </a:prstGeom>
        </p:spPr>
        <p:txBody>
          <a:bodyPr wrap="square">
            <a:spAutoFit/>
          </a:bodyPr>
          <a:lstStyle/>
          <a:p>
            <a:pPr algn="just"/>
            <a:r>
              <a:rPr lang="fr-FR" sz="900" dirty="0">
                <a:latin typeface="Arial" panose="020B0604020202020204" pitchFamily="34" charset="0"/>
                <a:cs typeface="Arial" panose="020B0604020202020204" pitchFamily="34" charset="0"/>
              </a:rPr>
              <a:t>Contribuer à l'adaptation de la situation d'apprentissage, en lien avec l'enseignant, par l'identification des compétences, des ressources, des difficultés de l'élève </a:t>
            </a:r>
          </a:p>
        </p:txBody>
      </p:sp>
      <p:sp>
        <p:nvSpPr>
          <p:cNvPr id="14" name="Rectangle 13"/>
          <p:cNvSpPr/>
          <p:nvPr/>
        </p:nvSpPr>
        <p:spPr>
          <a:xfrm>
            <a:off x="313287" y="5799695"/>
            <a:ext cx="3098870" cy="553998"/>
          </a:xfrm>
          <a:prstGeom prst="rect">
            <a:avLst/>
          </a:prstGeom>
        </p:spPr>
        <p:txBody>
          <a:bodyPr wrap="square">
            <a:spAutoFit/>
          </a:bodyPr>
          <a:lstStyle/>
          <a:p>
            <a:r>
              <a:rPr lang="fr-FR" sz="900" dirty="0">
                <a:latin typeface="Arial" panose="020B0604020202020204" pitchFamily="34" charset="0"/>
                <a:cs typeface="Arial" panose="020B0604020202020204" pitchFamily="34" charset="0"/>
              </a:rPr>
              <a:t>Soutenir l'élève dans la compréhension et dans l'application des consignes pour favoriser la réalisation de l'activité conduite</a:t>
            </a:r>
            <a:r>
              <a:rPr lang="fr-FR" sz="1200" dirty="0">
                <a:latin typeface="Arial" panose="020B0604020202020204" pitchFamily="34" charset="0"/>
                <a:cs typeface="Arial" panose="020B0604020202020204" pitchFamily="34" charset="0"/>
              </a:rPr>
              <a:t> </a:t>
            </a:r>
          </a:p>
        </p:txBody>
      </p:sp>
      <p:sp>
        <p:nvSpPr>
          <p:cNvPr id="15" name="Rectangle 14"/>
          <p:cNvSpPr/>
          <p:nvPr/>
        </p:nvSpPr>
        <p:spPr>
          <a:xfrm>
            <a:off x="313287" y="6799929"/>
            <a:ext cx="2969036" cy="369332"/>
          </a:xfrm>
          <a:prstGeom prst="rect">
            <a:avLst/>
          </a:prstGeom>
        </p:spPr>
        <p:txBody>
          <a:bodyPr wrap="square">
            <a:spAutoFit/>
          </a:bodyPr>
          <a:lstStyle/>
          <a:p>
            <a:r>
              <a:rPr lang="fr-FR" sz="900" dirty="0">
                <a:latin typeface="Arial" panose="020B0604020202020204" pitchFamily="34" charset="0"/>
                <a:cs typeface="Arial" panose="020B0604020202020204" pitchFamily="34" charset="0"/>
              </a:rPr>
              <a:t>Assister l'élève dans l'activité d'écriture et la prise de notes, quel que soit le support utilisé </a:t>
            </a:r>
          </a:p>
        </p:txBody>
      </p:sp>
      <p:sp>
        <p:nvSpPr>
          <p:cNvPr id="7" name="Pensées 6"/>
          <p:cNvSpPr/>
          <p:nvPr/>
        </p:nvSpPr>
        <p:spPr>
          <a:xfrm>
            <a:off x="3917568" y="6858035"/>
            <a:ext cx="2940432" cy="1237345"/>
          </a:xfrm>
          <a:prstGeom prst="cloudCallout">
            <a:avLst>
              <a:gd name="adj1" fmla="val -73513"/>
              <a:gd name="adj2" fmla="val -357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accent2"/>
                </a:solidFill>
                <a:latin typeface="Arial" panose="020B0604020202020204" pitchFamily="34" charset="0"/>
                <a:cs typeface="Arial" panose="020B0604020202020204" pitchFamily="34" charset="0"/>
              </a:rPr>
              <a:t>Anticiper les prises de notes, compléter à postériori sur un autre document. Privilégier l’envoi numérique des cours avec l’enseignant</a:t>
            </a:r>
            <a:r>
              <a:rPr lang="fr-FR" sz="1100" dirty="0">
                <a:solidFill>
                  <a:schemeClr val="tx1"/>
                </a:solidFill>
              </a:rPr>
              <a:t> </a:t>
            </a:r>
          </a:p>
        </p:txBody>
      </p:sp>
      <p:sp>
        <p:nvSpPr>
          <p:cNvPr id="19" name="Rectangle 18"/>
          <p:cNvSpPr/>
          <p:nvPr/>
        </p:nvSpPr>
        <p:spPr>
          <a:xfrm>
            <a:off x="936267" y="820035"/>
            <a:ext cx="1470526" cy="230832"/>
          </a:xfrm>
          <a:prstGeom prst="rect">
            <a:avLst/>
          </a:prstGeom>
        </p:spPr>
        <p:txBody>
          <a:bodyPr wrap="square">
            <a:spAutoFit/>
          </a:bodyPr>
          <a:lstStyle/>
          <a:p>
            <a:pPr algn="ctr"/>
            <a:r>
              <a:rPr lang="fr-FR" sz="900" b="1" u="sng" dirty="0">
                <a:latin typeface="Arial" panose="020B0604020202020204" pitchFamily="34" charset="0"/>
                <a:cs typeface="Arial" panose="020B0604020202020204" pitchFamily="34" charset="0"/>
              </a:rPr>
              <a:t>Ce que dit la circulaire  </a:t>
            </a:r>
          </a:p>
        </p:txBody>
      </p:sp>
      <p:sp>
        <p:nvSpPr>
          <p:cNvPr id="20" name="Rectangle 19"/>
          <p:cNvSpPr/>
          <p:nvPr/>
        </p:nvSpPr>
        <p:spPr>
          <a:xfrm>
            <a:off x="4234329" y="841201"/>
            <a:ext cx="2230688" cy="369332"/>
          </a:xfrm>
          <a:prstGeom prst="rect">
            <a:avLst/>
          </a:prstGeom>
        </p:spPr>
        <p:txBody>
          <a:bodyPr wrap="square">
            <a:spAutoFit/>
          </a:bodyPr>
          <a:lstStyle/>
          <a:p>
            <a:pPr algn="ctr"/>
            <a:r>
              <a:rPr lang="fr-FR" sz="900" b="1" u="sng" dirty="0">
                <a:solidFill>
                  <a:schemeClr val="accent2"/>
                </a:solidFill>
                <a:latin typeface="Arial" panose="020B0604020202020204" pitchFamily="34" charset="0"/>
                <a:cs typeface="Arial" panose="020B0604020202020204" pitchFamily="34" charset="0"/>
              </a:rPr>
              <a:t>Propositions de gestes adaptés au contexte actuel   </a:t>
            </a:r>
          </a:p>
        </p:txBody>
      </p:sp>
      <p:grpSp>
        <p:nvGrpSpPr>
          <p:cNvPr id="21" name="Groupe 20"/>
          <p:cNvGrpSpPr/>
          <p:nvPr/>
        </p:nvGrpSpPr>
        <p:grpSpPr>
          <a:xfrm>
            <a:off x="5981700" y="8095380"/>
            <a:ext cx="876300" cy="415905"/>
            <a:chOff x="5981700" y="8665575"/>
            <a:chExt cx="876300" cy="415905"/>
          </a:xfrm>
        </p:grpSpPr>
        <p:pic>
          <p:nvPicPr>
            <p:cNvPr id="22" name="Image 21">
              <a:hlinkClick r:id="rId3" action="ppaction://hlinksldjump"/>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297136" y="8665575"/>
              <a:ext cx="245428" cy="231239"/>
            </a:xfrm>
            <a:prstGeom prst="rect">
              <a:avLst/>
            </a:prstGeom>
          </p:spPr>
        </p:pic>
        <p:sp>
          <p:nvSpPr>
            <p:cNvPr id="23" name="ZoneTexte 22"/>
            <p:cNvSpPr txBox="1"/>
            <p:nvPr/>
          </p:nvSpPr>
          <p:spPr>
            <a:xfrm>
              <a:off x="5981700" y="8896814"/>
              <a:ext cx="876300" cy="184666"/>
            </a:xfrm>
            <a:prstGeom prst="rect">
              <a:avLst/>
            </a:prstGeom>
            <a:solidFill>
              <a:schemeClr val="bg1">
                <a:lumMod val="75000"/>
              </a:schemeClr>
            </a:solidFill>
          </p:spPr>
          <p:txBody>
            <a:bodyPr wrap="square" rtlCol="0">
              <a:spAutoFit/>
            </a:bodyPr>
            <a:lstStyle/>
            <a:p>
              <a:pPr algn="ctr"/>
              <a:r>
                <a:rPr lang="fr-FR" sz="600" dirty="0"/>
                <a:t>Retour page d’accueil</a:t>
              </a:r>
            </a:p>
          </p:txBody>
        </p:sp>
      </p:grpSp>
      <p:sp>
        <p:nvSpPr>
          <p:cNvPr id="24" name="Pensées 23"/>
          <p:cNvSpPr/>
          <p:nvPr/>
        </p:nvSpPr>
        <p:spPr>
          <a:xfrm>
            <a:off x="3780791" y="5685360"/>
            <a:ext cx="3014813" cy="1114569"/>
          </a:xfrm>
          <a:prstGeom prst="cloudCallout">
            <a:avLst>
              <a:gd name="adj1" fmla="val -69658"/>
              <a:gd name="adj2" fmla="val -8871"/>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mat</a:t>
            </a:r>
          </a:p>
        </p:txBody>
      </p:sp>
      <p:sp>
        <p:nvSpPr>
          <p:cNvPr id="25" name="Pensées 24"/>
          <p:cNvSpPr/>
          <p:nvPr/>
        </p:nvSpPr>
        <p:spPr>
          <a:xfrm>
            <a:off x="3798085" y="3146962"/>
            <a:ext cx="3014813" cy="1502396"/>
          </a:xfrm>
          <a:prstGeom prst="cloudCallout">
            <a:avLst>
              <a:gd name="adj1" fmla="val -86455"/>
              <a:gd name="adj2" fmla="val 10941"/>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Pensées 24">
            <a:extLst>
              <a:ext uri="{FF2B5EF4-FFF2-40B4-BE49-F238E27FC236}">
                <a16:creationId xmlns:a16="http://schemas.microsoft.com/office/drawing/2014/main" id="{3D4A46DE-95A0-41A4-BD88-C64412DB3006}"/>
              </a:ext>
            </a:extLst>
          </p:cNvPr>
          <p:cNvSpPr/>
          <p:nvPr/>
        </p:nvSpPr>
        <p:spPr>
          <a:xfrm>
            <a:off x="4031869" y="2216597"/>
            <a:ext cx="2698476" cy="963033"/>
          </a:xfrm>
          <a:prstGeom prst="cloudCallout">
            <a:avLst>
              <a:gd name="adj1" fmla="val -69041"/>
              <a:gd name="adj2" fmla="val -17838"/>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a:extLst>
              <a:ext uri="{FF2B5EF4-FFF2-40B4-BE49-F238E27FC236}">
                <a16:creationId xmlns:a16="http://schemas.microsoft.com/office/drawing/2014/main" id="{481F7E49-7509-4479-AD4D-67466C9FC82B}"/>
              </a:ext>
            </a:extLst>
          </p:cNvPr>
          <p:cNvSpPr txBox="1"/>
          <p:nvPr/>
        </p:nvSpPr>
        <p:spPr>
          <a:xfrm>
            <a:off x="4031869" y="3453875"/>
            <a:ext cx="2997519" cy="900246"/>
          </a:xfrm>
          <a:prstGeom prst="rect">
            <a:avLst/>
          </a:prstGeom>
          <a:noFill/>
        </p:spPr>
        <p:txBody>
          <a:bodyPr wrap="square" rtlCol="0">
            <a:spAutoFit/>
          </a:bodyPr>
          <a:lstStyle/>
          <a:p>
            <a:r>
              <a:rPr lang="fr-FR" sz="1050" dirty="0">
                <a:solidFill>
                  <a:schemeClr val="accent2"/>
                </a:solidFill>
                <a:latin typeface="Arial" panose="020B0604020202020204" pitchFamily="34" charset="0"/>
                <a:cs typeface="Arial" panose="020B0604020202020204" pitchFamily="34" charset="0"/>
              </a:rPr>
              <a:t>• Expliquer et éduquer aux gestes barrière, impliquer ces élèves dans les adaptations nécessaires. </a:t>
            </a:r>
          </a:p>
          <a:p>
            <a:r>
              <a:rPr lang="fr-FR" sz="1050" dirty="0">
                <a:solidFill>
                  <a:schemeClr val="accent2"/>
                </a:solidFill>
                <a:latin typeface="Arial" panose="020B0604020202020204" pitchFamily="34" charset="0"/>
                <a:cs typeface="Arial" panose="020B0604020202020204" pitchFamily="34" charset="0"/>
              </a:rPr>
              <a:t>• Accompagner particulièrement ces élèves à respecter la distanciation physique.</a:t>
            </a:r>
          </a:p>
        </p:txBody>
      </p:sp>
      <p:sp>
        <p:nvSpPr>
          <p:cNvPr id="28" name="ZoneTexte 27">
            <a:extLst>
              <a:ext uri="{FF2B5EF4-FFF2-40B4-BE49-F238E27FC236}">
                <a16:creationId xmlns:a16="http://schemas.microsoft.com/office/drawing/2014/main" id="{2060B607-613F-493E-B185-F1E23183E825}"/>
              </a:ext>
            </a:extLst>
          </p:cNvPr>
          <p:cNvSpPr txBox="1"/>
          <p:nvPr/>
        </p:nvSpPr>
        <p:spPr>
          <a:xfrm>
            <a:off x="4386729" y="5799695"/>
            <a:ext cx="2188528" cy="954107"/>
          </a:xfrm>
          <a:prstGeom prst="rect">
            <a:avLst/>
          </a:prstGeom>
          <a:noFill/>
        </p:spPr>
        <p:txBody>
          <a:bodyPr wrap="square" rtlCol="0">
            <a:spAutoFit/>
          </a:bodyPr>
          <a:lstStyle/>
          <a:p>
            <a:r>
              <a:rPr lang="fr-FR" sz="1400" dirty="0">
                <a:solidFill>
                  <a:schemeClr val="accent2"/>
                </a:solidFill>
                <a:latin typeface="Arial" panose="020B0604020202020204" pitchFamily="34" charset="0"/>
                <a:cs typeface="Arial" panose="020B0604020202020204" pitchFamily="34" charset="0"/>
              </a:rPr>
              <a:t>Faire reformuler, proposer à l’élève d’anticiper les besoins matériels</a:t>
            </a:r>
            <a:r>
              <a:rPr lang="fr-FR" sz="1400" b="1" dirty="0">
                <a:solidFill>
                  <a:schemeClr val="accent2"/>
                </a:solidFill>
                <a:latin typeface="Arial" panose="020B0604020202020204" pitchFamily="34" charset="0"/>
                <a:cs typeface="Arial" panose="020B0604020202020204" pitchFamily="34" charset="0"/>
              </a:rPr>
              <a:t> </a:t>
            </a:r>
          </a:p>
        </p:txBody>
      </p:sp>
      <p:sp>
        <p:nvSpPr>
          <p:cNvPr id="29" name="ZoneTexte 28">
            <a:extLst>
              <a:ext uri="{FF2B5EF4-FFF2-40B4-BE49-F238E27FC236}">
                <a16:creationId xmlns:a16="http://schemas.microsoft.com/office/drawing/2014/main" id="{BB578BF1-BDA9-43F9-8FE6-C4AF519B0114}"/>
              </a:ext>
            </a:extLst>
          </p:cNvPr>
          <p:cNvSpPr txBox="1"/>
          <p:nvPr/>
        </p:nvSpPr>
        <p:spPr>
          <a:xfrm>
            <a:off x="4297174" y="4807790"/>
            <a:ext cx="2433171" cy="646331"/>
          </a:xfrm>
          <a:prstGeom prst="rect">
            <a:avLst/>
          </a:prstGeom>
          <a:noFill/>
        </p:spPr>
        <p:txBody>
          <a:bodyPr wrap="square" rtlCol="0">
            <a:spAutoFit/>
          </a:bodyPr>
          <a:lstStyle/>
          <a:p>
            <a:r>
              <a:rPr lang="fr-FR" sz="1100" dirty="0">
                <a:solidFill>
                  <a:schemeClr val="accent2"/>
                </a:solidFill>
                <a:latin typeface="Arial" panose="020B0604020202020204" pitchFamily="34" charset="0"/>
                <a:cs typeface="Arial" panose="020B0604020202020204" pitchFamily="34" charset="0"/>
              </a:rPr>
              <a:t>Prendre le temps de remettre en place les routines et rituels, pour beaucoup perdus ou modifiés.</a:t>
            </a:r>
            <a:r>
              <a:rPr lang="fr-FR" sz="1400" dirty="0">
                <a:solidFill>
                  <a:schemeClr val="accent2"/>
                </a:solidFill>
                <a:latin typeface="Arial" panose="020B0604020202020204" pitchFamily="34" charset="0"/>
                <a:cs typeface="Arial" panose="020B0604020202020204" pitchFamily="34" charset="0"/>
              </a:rPr>
              <a:t> </a:t>
            </a:r>
          </a:p>
        </p:txBody>
      </p:sp>
      <p:sp>
        <p:nvSpPr>
          <p:cNvPr id="30" name="ZoneTexte 29">
            <a:extLst>
              <a:ext uri="{FF2B5EF4-FFF2-40B4-BE49-F238E27FC236}">
                <a16:creationId xmlns:a16="http://schemas.microsoft.com/office/drawing/2014/main" id="{14A047A7-5F50-46B8-A526-3ECFBBBAC33B}"/>
              </a:ext>
            </a:extLst>
          </p:cNvPr>
          <p:cNvSpPr txBox="1"/>
          <p:nvPr/>
        </p:nvSpPr>
        <p:spPr>
          <a:xfrm>
            <a:off x="3617534" y="1272128"/>
            <a:ext cx="3453301" cy="646331"/>
          </a:xfrm>
          <a:prstGeom prst="rect">
            <a:avLst/>
          </a:prstGeom>
          <a:noFill/>
        </p:spPr>
        <p:txBody>
          <a:bodyPr wrap="square" rtlCol="0">
            <a:spAutoFit/>
          </a:bodyPr>
          <a:lstStyle/>
          <a:p>
            <a:r>
              <a:rPr lang="fr-FR" sz="900" dirty="0">
                <a:solidFill>
                  <a:schemeClr val="accent2"/>
                </a:solidFill>
                <a:latin typeface="Arial" panose="020B0604020202020204" pitchFamily="34" charset="0"/>
                <a:cs typeface="Arial" panose="020B0604020202020204" pitchFamily="34" charset="0"/>
              </a:rPr>
              <a:t>• Prendre le temps de laisser les élèves exprimer des émotions et des peurs si besoin. </a:t>
            </a:r>
          </a:p>
          <a:p>
            <a:r>
              <a:rPr lang="fr-FR" sz="900" dirty="0">
                <a:solidFill>
                  <a:schemeClr val="accent2"/>
                </a:solidFill>
                <a:latin typeface="Arial" panose="020B0604020202020204" pitchFamily="34" charset="0"/>
                <a:cs typeface="Arial" panose="020B0604020202020204" pitchFamily="34" charset="0"/>
              </a:rPr>
              <a:t>• Prendre en compte l’accentuation des difficultés d’attention, d’impulsivité et d’anxiété.</a:t>
            </a:r>
          </a:p>
        </p:txBody>
      </p:sp>
      <p:sp>
        <p:nvSpPr>
          <p:cNvPr id="31" name="Pensées 24">
            <a:extLst>
              <a:ext uri="{FF2B5EF4-FFF2-40B4-BE49-F238E27FC236}">
                <a16:creationId xmlns:a16="http://schemas.microsoft.com/office/drawing/2014/main" id="{813FC2D0-56AA-4E56-BC6B-F1199386D4DE}"/>
              </a:ext>
            </a:extLst>
          </p:cNvPr>
          <p:cNvSpPr/>
          <p:nvPr/>
        </p:nvSpPr>
        <p:spPr>
          <a:xfrm>
            <a:off x="3465060" y="974803"/>
            <a:ext cx="3461062" cy="1176387"/>
          </a:xfrm>
          <a:prstGeom prst="cloudCallout">
            <a:avLst>
              <a:gd name="adj1" fmla="val -64656"/>
              <a:gd name="adj2" fmla="val 3753"/>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Pensées 24">
            <a:extLst>
              <a:ext uri="{FF2B5EF4-FFF2-40B4-BE49-F238E27FC236}">
                <a16:creationId xmlns:a16="http://schemas.microsoft.com/office/drawing/2014/main" id="{9B4B52D5-04D4-4765-9542-599463579A66}"/>
              </a:ext>
            </a:extLst>
          </p:cNvPr>
          <p:cNvSpPr/>
          <p:nvPr/>
        </p:nvSpPr>
        <p:spPr>
          <a:xfrm>
            <a:off x="3980876" y="4649358"/>
            <a:ext cx="2698476" cy="963033"/>
          </a:xfrm>
          <a:prstGeom prst="cloudCallout">
            <a:avLst>
              <a:gd name="adj1" fmla="val -69041"/>
              <a:gd name="adj2" fmla="val -17838"/>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331710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20996" y="367038"/>
            <a:ext cx="6203654" cy="369332"/>
          </a:xfrm>
          <a:prstGeom prst="rect">
            <a:avLst/>
          </a:prstGeom>
          <a:solidFill>
            <a:schemeClr val="accent4"/>
          </a:solidFill>
        </p:spPr>
        <p:txBody>
          <a:bodyPr wrap="square" rtlCol="0">
            <a:spAutoFit/>
          </a:bodyPr>
          <a:lstStyle/>
          <a:p>
            <a:pPr algn="ctr"/>
            <a:r>
              <a:rPr lang="fr-FR" dirty="0">
                <a:cs typeface="Arial" panose="020B0604020202020204" pitchFamily="34" charset="0"/>
              </a:rPr>
              <a:t>  Pour accompagner dans les activités sociales et relationnelles  </a:t>
            </a:r>
          </a:p>
        </p:txBody>
      </p:sp>
      <p:pic>
        <p:nvPicPr>
          <p:cNvPr id="4" name="Imag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57341" y="314151"/>
            <a:ext cx="634213" cy="505884"/>
          </a:xfrm>
          <a:prstGeom prst="rect">
            <a:avLst/>
          </a:prstGeom>
        </p:spPr>
      </p:pic>
      <p:sp>
        <p:nvSpPr>
          <p:cNvPr id="9" name="Rectangle 8"/>
          <p:cNvSpPr/>
          <p:nvPr/>
        </p:nvSpPr>
        <p:spPr>
          <a:xfrm>
            <a:off x="251517" y="1496986"/>
            <a:ext cx="3049032" cy="369332"/>
          </a:xfrm>
          <a:prstGeom prst="rect">
            <a:avLst/>
          </a:prstGeom>
        </p:spPr>
        <p:txBody>
          <a:bodyPr wrap="square">
            <a:spAutoFit/>
          </a:bodyPr>
          <a:lstStyle/>
          <a:p>
            <a:pPr algn="just"/>
            <a:r>
              <a:rPr lang="fr-FR" sz="900" dirty="0">
                <a:latin typeface="Arial" panose="020B0604020202020204" pitchFamily="34" charset="0"/>
                <a:cs typeface="Arial" panose="020B0604020202020204" pitchFamily="34" charset="0"/>
              </a:rPr>
              <a:t>Participer à la mise en œuvre de l'accueil en favorisant la mise en confiance de l'élève et de l'environnement</a:t>
            </a:r>
          </a:p>
        </p:txBody>
      </p:sp>
      <p:sp>
        <p:nvSpPr>
          <p:cNvPr id="10" name="Rectangle 9"/>
          <p:cNvSpPr/>
          <p:nvPr/>
        </p:nvSpPr>
        <p:spPr>
          <a:xfrm>
            <a:off x="251517" y="2607171"/>
            <a:ext cx="2704182" cy="369332"/>
          </a:xfrm>
          <a:prstGeom prst="rect">
            <a:avLst/>
          </a:prstGeom>
        </p:spPr>
        <p:txBody>
          <a:bodyPr wrap="square">
            <a:spAutoFit/>
          </a:bodyPr>
          <a:lstStyle/>
          <a:p>
            <a:pPr algn="just"/>
            <a:r>
              <a:rPr lang="fr-FR" sz="900" dirty="0">
                <a:latin typeface="Arial" panose="020B0604020202020204" pitchFamily="34" charset="0"/>
                <a:cs typeface="Arial" panose="020B0604020202020204" pitchFamily="34" charset="0"/>
              </a:rPr>
              <a:t>Favoriser la communication et les interactions entre l'élève et son environnement </a:t>
            </a:r>
          </a:p>
        </p:txBody>
      </p:sp>
      <p:sp>
        <p:nvSpPr>
          <p:cNvPr id="11" name="Rectangle 10"/>
          <p:cNvSpPr/>
          <p:nvPr/>
        </p:nvSpPr>
        <p:spPr>
          <a:xfrm>
            <a:off x="251517" y="4055773"/>
            <a:ext cx="2840026" cy="507831"/>
          </a:xfrm>
          <a:prstGeom prst="rect">
            <a:avLst/>
          </a:prstGeom>
        </p:spPr>
        <p:txBody>
          <a:bodyPr wrap="square">
            <a:spAutoFit/>
          </a:bodyPr>
          <a:lstStyle/>
          <a:p>
            <a:pPr algn="just"/>
            <a:r>
              <a:rPr lang="fr-FR" sz="900" dirty="0">
                <a:latin typeface="Arial" panose="020B0604020202020204" pitchFamily="34" charset="0"/>
                <a:cs typeface="Arial" panose="020B0604020202020204" pitchFamily="34" charset="0"/>
              </a:rPr>
              <a:t>Sensibiliser l'environnement de l'élève au handicap et prévenir les situations de crise, d'isolement ou de conflit </a:t>
            </a:r>
          </a:p>
        </p:txBody>
      </p:sp>
      <p:sp>
        <p:nvSpPr>
          <p:cNvPr id="12" name="Rectangle 11"/>
          <p:cNvSpPr/>
          <p:nvPr/>
        </p:nvSpPr>
        <p:spPr>
          <a:xfrm>
            <a:off x="220907" y="5783115"/>
            <a:ext cx="3079642" cy="369332"/>
          </a:xfrm>
          <a:prstGeom prst="rect">
            <a:avLst/>
          </a:prstGeom>
        </p:spPr>
        <p:txBody>
          <a:bodyPr wrap="square">
            <a:spAutoFit/>
          </a:bodyPr>
          <a:lstStyle/>
          <a:p>
            <a:pPr algn="just"/>
            <a:r>
              <a:rPr lang="fr-FR" sz="900" dirty="0">
                <a:latin typeface="Arial" panose="020B0604020202020204" pitchFamily="34" charset="0"/>
                <a:cs typeface="Arial" panose="020B0604020202020204" pitchFamily="34" charset="0"/>
              </a:rPr>
              <a:t>Favoriser la participation de l'élève aux activités prévues dans tous les lieux de vie considérés</a:t>
            </a:r>
          </a:p>
        </p:txBody>
      </p:sp>
      <p:sp>
        <p:nvSpPr>
          <p:cNvPr id="13" name="Rectangle 12"/>
          <p:cNvSpPr/>
          <p:nvPr/>
        </p:nvSpPr>
        <p:spPr>
          <a:xfrm>
            <a:off x="251517" y="7429256"/>
            <a:ext cx="3049032" cy="646331"/>
          </a:xfrm>
          <a:prstGeom prst="rect">
            <a:avLst/>
          </a:prstGeom>
        </p:spPr>
        <p:txBody>
          <a:bodyPr wrap="square">
            <a:spAutoFit/>
          </a:bodyPr>
          <a:lstStyle/>
          <a:p>
            <a:pPr algn="just"/>
            <a:r>
              <a:rPr lang="fr-FR" sz="900" dirty="0">
                <a:latin typeface="Arial" panose="020B0604020202020204" pitchFamily="34" charset="0"/>
                <a:cs typeface="Arial" panose="020B0604020202020204" pitchFamily="34" charset="0"/>
              </a:rPr>
              <a:t>Contribuer à définir le champ des activités adaptées aux capacités, aux désirs et aux besoins de l'élève. Dans ce cadre, proposer à l'élève une activité et la mettre en œuvre avec lui</a:t>
            </a:r>
          </a:p>
        </p:txBody>
      </p:sp>
      <p:sp>
        <p:nvSpPr>
          <p:cNvPr id="14" name="Pensées 13"/>
          <p:cNvSpPr/>
          <p:nvPr/>
        </p:nvSpPr>
        <p:spPr>
          <a:xfrm>
            <a:off x="4097972" y="1315363"/>
            <a:ext cx="2612544" cy="1496075"/>
          </a:xfrm>
          <a:prstGeom prst="cloudCallout">
            <a:avLst>
              <a:gd name="adj1" fmla="val -79413"/>
              <a:gd name="adj2" fmla="val -19513"/>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chemeClr val="accent2"/>
                </a:solidFill>
              </a:rPr>
              <a:t>Anticiper l’organisation spatiale de la classe, et les supports de prises  de note. Prévoir les espaces de rangements. </a:t>
            </a:r>
          </a:p>
          <a:p>
            <a:pPr algn="ctr"/>
            <a:r>
              <a:rPr lang="fr-FR" sz="800" dirty="0">
                <a:solidFill>
                  <a:schemeClr val="accent2"/>
                </a:solidFill>
              </a:rPr>
              <a:t>L’ensemble des documents de la journée peuvent être classés avec lavage des mains avant et après le classement.</a:t>
            </a:r>
          </a:p>
        </p:txBody>
      </p:sp>
      <p:sp>
        <p:nvSpPr>
          <p:cNvPr id="15" name="Rectangle 14"/>
          <p:cNvSpPr/>
          <p:nvPr/>
        </p:nvSpPr>
        <p:spPr>
          <a:xfrm>
            <a:off x="936267" y="820035"/>
            <a:ext cx="1470526" cy="230832"/>
          </a:xfrm>
          <a:prstGeom prst="rect">
            <a:avLst/>
          </a:prstGeom>
        </p:spPr>
        <p:txBody>
          <a:bodyPr wrap="square">
            <a:spAutoFit/>
          </a:bodyPr>
          <a:lstStyle/>
          <a:p>
            <a:pPr algn="ctr"/>
            <a:r>
              <a:rPr lang="fr-FR" sz="900" b="1" u="sng" dirty="0">
                <a:latin typeface="Arial" panose="020B0604020202020204" pitchFamily="34" charset="0"/>
                <a:cs typeface="Arial" panose="020B0604020202020204" pitchFamily="34" charset="0"/>
              </a:rPr>
              <a:t>Ce que dit la circulaire  </a:t>
            </a:r>
          </a:p>
        </p:txBody>
      </p:sp>
      <p:sp>
        <p:nvSpPr>
          <p:cNvPr id="16" name="Rectangle 15"/>
          <p:cNvSpPr/>
          <p:nvPr/>
        </p:nvSpPr>
        <p:spPr>
          <a:xfrm>
            <a:off x="4234329" y="841201"/>
            <a:ext cx="2230688" cy="369332"/>
          </a:xfrm>
          <a:prstGeom prst="rect">
            <a:avLst/>
          </a:prstGeom>
        </p:spPr>
        <p:txBody>
          <a:bodyPr wrap="square">
            <a:spAutoFit/>
          </a:bodyPr>
          <a:lstStyle/>
          <a:p>
            <a:pPr algn="ctr"/>
            <a:r>
              <a:rPr lang="fr-FR" sz="900" b="1" u="sng" dirty="0">
                <a:solidFill>
                  <a:schemeClr val="accent2"/>
                </a:solidFill>
                <a:latin typeface="Arial" panose="020B0604020202020204" pitchFamily="34" charset="0"/>
                <a:cs typeface="Arial" panose="020B0604020202020204" pitchFamily="34" charset="0"/>
              </a:rPr>
              <a:t>Propositions de gestes adaptés au contexte actuel   </a:t>
            </a:r>
          </a:p>
        </p:txBody>
      </p:sp>
      <p:grpSp>
        <p:nvGrpSpPr>
          <p:cNvPr id="18" name="Groupe 17"/>
          <p:cNvGrpSpPr/>
          <p:nvPr/>
        </p:nvGrpSpPr>
        <p:grpSpPr>
          <a:xfrm>
            <a:off x="5981700" y="8095380"/>
            <a:ext cx="876300" cy="415905"/>
            <a:chOff x="5981700" y="8665575"/>
            <a:chExt cx="876300" cy="415905"/>
          </a:xfrm>
        </p:grpSpPr>
        <p:pic>
          <p:nvPicPr>
            <p:cNvPr id="19" name="Image 18">
              <a:hlinkClick r:id="rId3" action="ppaction://hlinksldjump"/>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297136" y="8665575"/>
              <a:ext cx="245428" cy="231239"/>
            </a:xfrm>
            <a:prstGeom prst="rect">
              <a:avLst/>
            </a:prstGeom>
          </p:spPr>
        </p:pic>
        <p:sp>
          <p:nvSpPr>
            <p:cNvPr id="20" name="ZoneTexte 19"/>
            <p:cNvSpPr txBox="1"/>
            <p:nvPr/>
          </p:nvSpPr>
          <p:spPr>
            <a:xfrm>
              <a:off x="5981700" y="8896814"/>
              <a:ext cx="876300" cy="184666"/>
            </a:xfrm>
            <a:prstGeom prst="rect">
              <a:avLst/>
            </a:prstGeom>
            <a:solidFill>
              <a:schemeClr val="bg1">
                <a:lumMod val="75000"/>
              </a:schemeClr>
            </a:solidFill>
          </p:spPr>
          <p:txBody>
            <a:bodyPr wrap="square" rtlCol="0">
              <a:spAutoFit/>
            </a:bodyPr>
            <a:lstStyle/>
            <a:p>
              <a:pPr algn="ctr"/>
              <a:r>
                <a:rPr lang="fr-FR" sz="600" dirty="0"/>
                <a:t>Retour page d’accueil</a:t>
              </a:r>
            </a:p>
          </p:txBody>
        </p:sp>
      </p:grpSp>
      <p:sp>
        <p:nvSpPr>
          <p:cNvPr id="17" name="Pensées 16"/>
          <p:cNvSpPr/>
          <p:nvPr/>
        </p:nvSpPr>
        <p:spPr>
          <a:xfrm>
            <a:off x="4097972" y="3841714"/>
            <a:ext cx="2612544" cy="1496075"/>
          </a:xfrm>
          <a:prstGeom prst="cloudCallout">
            <a:avLst>
              <a:gd name="adj1" fmla="val -79413"/>
              <a:gd name="adj2" fmla="val -19513"/>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chemeClr val="accent2"/>
                </a:solidFill>
              </a:rPr>
              <a:t>Identifier un lieu d’isolement pouvant être désinfecté, inviter l’élève à s’y rendre dans une forme d’</a:t>
            </a:r>
            <a:r>
              <a:rPr lang="fr-FR" sz="800" dirty="0" err="1">
                <a:solidFill>
                  <a:schemeClr val="accent2"/>
                </a:solidFill>
              </a:rPr>
              <a:t>auto-régulation</a:t>
            </a:r>
            <a:r>
              <a:rPr lang="fr-FR" sz="800" dirty="0">
                <a:solidFill>
                  <a:schemeClr val="accent2"/>
                </a:solidFill>
              </a:rPr>
              <a:t>, sans forcément être en crise mais pour relâcher les différentes tensions qui peuvent l’animer.</a:t>
            </a:r>
          </a:p>
        </p:txBody>
      </p:sp>
      <p:sp>
        <p:nvSpPr>
          <p:cNvPr id="21" name="Pensées 13">
            <a:extLst>
              <a:ext uri="{FF2B5EF4-FFF2-40B4-BE49-F238E27FC236}">
                <a16:creationId xmlns:a16="http://schemas.microsoft.com/office/drawing/2014/main" id="{2A00CAC8-C10C-42B2-8F5C-1004F02D25C5}"/>
              </a:ext>
            </a:extLst>
          </p:cNvPr>
          <p:cNvSpPr/>
          <p:nvPr/>
        </p:nvSpPr>
        <p:spPr>
          <a:xfrm>
            <a:off x="2220563" y="2811438"/>
            <a:ext cx="3079641" cy="1195341"/>
          </a:xfrm>
          <a:prstGeom prst="cloudCallout">
            <a:avLst>
              <a:gd name="adj1" fmla="val -79413"/>
              <a:gd name="adj2" fmla="val -34387"/>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chemeClr val="accent2"/>
                </a:solidFill>
              </a:rPr>
              <a:t>t.</a:t>
            </a:r>
          </a:p>
        </p:txBody>
      </p:sp>
      <p:sp>
        <p:nvSpPr>
          <p:cNvPr id="22" name="ZoneTexte 21">
            <a:extLst>
              <a:ext uri="{FF2B5EF4-FFF2-40B4-BE49-F238E27FC236}">
                <a16:creationId xmlns:a16="http://schemas.microsoft.com/office/drawing/2014/main" id="{633FCBB4-577C-4B9F-8DA6-46E631A3DEBC}"/>
              </a:ext>
            </a:extLst>
          </p:cNvPr>
          <p:cNvSpPr txBox="1"/>
          <p:nvPr/>
        </p:nvSpPr>
        <p:spPr>
          <a:xfrm>
            <a:off x="2406793" y="3208298"/>
            <a:ext cx="2844800" cy="369332"/>
          </a:xfrm>
          <a:prstGeom prst="rect">
            <a:avLst/>
          </a:prstGeom>
          <a:noFill/>
        </p:spPr>
        <p:txBody>
          <a:bodyPr wrap="square" rtlCol="0">
            <a:spAutoFit/>
          </a:bodyPr>
          <a:lstStyle/>
          <a:p>
            <a:r>
              <a:rPr lang="fr-FR" sz="900" dirty="0">
                <a:solidFill>
                  <a:schemeClr val="accent2"/>
                </a:solidFill>
                <a:latin typeface="Arial" panose="020B0604020202020204" pitchFamily="34" charset="0"/>
                <a:cs typeface="Arial" panose="020B0604020202020204" pitchFamily="34" charset="0"/>
              </a:rPr>
              <a:t>Prendre le temps de laisser les élèves exprimer des émotions et des peurs si besoin..</a:t>
            </a:r>
          </a:p>
        </p:txBody>
      </p:sp>
      <p:sp>
        <p:nvSpPr>
          <p:cNvPr id="23" name="ZoneTexte 22">
            <a:extLst>
              <a:ext uri="{FF2B5EF4-FFF2-40B4-BE49-F238E27FC236}">
                <a16:creationId xmlns:a16="http://schemas.microsoft.com/office/drawing/2014/main" id="{1DC67357-D705-436F-BAA4-5C319725E421}"/>
              </a:ext>
            </a:extLst>
          </p:cNvPr>
          <p:cNvSpPr txBox="1"/>
          <p:nvPr/>
        </p:nvSpPr>
        <p:spPr>
          <a:xfrm>
            <a:off x="3712997" y="6095363"/>
            <a:ext cx="2997519" cy="900246"/>
          </a:xfrm>
          <a:prstGeom prst="rect">
            <a:avLst/>
          </a:prstGeom>
          <a:noFill/>
        </p:spPr>
        <p:txBody>
          <a:bodyPr wrap="square" rtlCol="0">
            <a:spAutoFit/>
          </a:bodyPr>
          <a:lstStyle/>
          <a:p>
            <a:r>
              <a:rPr lang="fr-FR" sz="1050" dirty="0">
                <a:solidFill>
                  <a:schemeClr val="accent2"/>
                </a:solidFill>
                <a:latin typeface="Arial" panose="020B0604020202020204" pitchFamily="34" charset="0"/>
                <a:cs typeface="Arial" panose="020B0604020202020204" pitchFamily="34" charset="0"/>
              </a:rPr>
              <a:t>• Expliquer et éduquer aux gestes barrière, impliquer ces élèves dans les adaptations nécessaires. </a:t>
            </a:r>
          </a:p>
          <a:p>
            <a:r>
              <a:rPr lang="fr-FR" sz="1050" dirty="0">
                <a:solidFill>
                  <a:schemeClr val="accent2"/>
                </a:solidFill>
                <a:latin typeface="Arial" panose="020B0604020202020204" pitchFamily="34" charset="0"/>
                <a:cs typeface="Arial" panose="020B0604020202020204" pitchFamily="34" charset="0"/>
              </a:rPr>
              <a:t>• Accompagner particulièrement ces élèves à respecter la distanciation physique.</a:t>
            </a:r>
          </a:p>
        </p:txBody>
      </p:sp>
      <p:sp>
        <p:nvSpPr>
          <p:cNvPr id="24" name="Pensées 13">
            <a:extLst>
              <a:ext uri="{FF2B5EF4-FFF2-40B4-BE49-F238E27FC236}">
                <a16:creationId xmlns:a16="http://schemas.microsoft.com/office/drawing/2014/main" id="{89A9F3AC-315F-44C1-8719-AB5E6F75431C}"/>
              </a:ext>
            </a:extLst>
          </p:cNvPr>
          <p:cNvSpPr/>
          <p:nvPr/>
        </p:nvSpPr>
        <p:spPr>
          <a:xfrm>
            <a:off x="3557452" y="5783115"/>
            <a:ext cx="3153064" cy="1496075"/>
          </a:xfrm>
          <a:prstGeom prst="cloudCallout">
            <a:avLst>
              <a:gd name="adj1" fmla="val -79413"/>
              <a:gd name="adj2" fmla="val -19513"/>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dirty="0">
              <a:solidFill>
                <a:schemeClr val="accent2"/>
              </a:solidFill>
            </a:endParaRPr>
          </a:p>
        </p:txBody>
      </p:sp>
      <p:sp>
        <p:nvSpPr>
          <p:cNvPr id="25" name="Pensées 13">
            <a:extLst>
              <a:ext uri="{FF2B5EF4-FFF2-40B4-BE49-F238E27FC236}">
                <a16:creationId xmlns:a16="http://schemas.microsoft.com/office/drawing/2014/main" id="{ACF4A33B-5616-4105-990C-8CBA31B7178C}"/>
              </a:ext>
            </a:extLst>
          </p:cNvPr>
          <p:cNvSpPr/>
          <p:nvPr/>
        </p:nvSpPr>
        <p:spPr>
          <a:xfrm>
            <a:off x="3671935" y="7279190"/>
            <a:ext cx="3079641" cy="1195341"/>
          </a:xfrm>
          <a:prstGeom prst="cloudCallout">
            <a:avLst>
              <a:gd name="adj1" fmla="val -73227"/>
              <a:gd name="adj2" fmla="val 5986"/>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chemeClr val="accent2"/>
                </a:solidFill>
              </a:rPr>
              <a:t>t.</a:t>
            </a:r>
          </a:p>
        </p:txBody>
      </p:sp>
      <p:sp>
        <p:nvSpPr>
          <p:cNvPr id="26" name="ZoneTexte 25">
            <a:extLst>
              <a:ext uri="{FF2B5EF4-FFF2-40B4-BE49-F238E27FC236}">
                <a16:creationId xmlns:a16="http://schemas.microsoft.com/office/drawing/2014/main" id="{CD52EFE2-158B-4286-BA70-B84E9B2B525E}"/>
              </a:ext>
            </a:extLst>
          </p:cNvPr>
          <p:cNvSpPr txBox="1"/>
          <p:nvPr/>
        </p:nvSpPr>
        <p:spPr>
          <a:xfrm>
            <a:off x="4280074" y="7526400"/>
            <a:ext cx="1943037" cy="461665"/>
          </a:xfrm>
          <a:prstGeom prst="rect">
            <a:avLst/>
          </a:prstGeom>
          <a:noFill/>
        </p:spPr>
        <p:txBody>
          <a:bodyPr wrap="square" rtlCol="0">
            <a:spAutoFit/>
          </a:bodyPr>
          <a:lstStyle/>
          <a:p>
            <a:r>
              <a:rPr lang="fr-FR" sz="1200" dirty="0">
                <a:solidFill>
                  <a:schemeClr val="accent2"/>
                </a:solidFill>
                <a:latin typeface="Arial" panose="020B0604020202020204" pitchFamily="34" charset="0"/>
                <a:cs typeface="Arial" panose="020B0604020202020204" pitchFamily="34" charset="0"/>
              </a:rPr>
              <a:t>Eviter les activités de contact</a:t>
            </a:r>
            <a:r>
              <a:rPr lang="fr-FR" sz="900" dirty="0">
                <a:solidFill>
                  <a:schemeClr val="accent2"/>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4939271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1034445" y="2994789"/>
            <a:ext cx="4444257" cy="3215809"/>
            <a:chOff x="1623438" y="3617719"/>
            <a:chExt cx="3493563" cy="2122306"/>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2085" y="4714053"/>
              <a:ext cx="1013831" cy="1025972"/>
            </a:xfrm>
            <a:prstGeom prst="rect">
              <a:avLst/>
            </a:prstGeom>
          </p:spPr>
        </p:pic>
        <p:pic>
          <p:nvPicPr>
            <p:cNvPr id="4" name="Image 3">
              <a:hlinkClick r:id="rId3" action="ppaction://hlinksldjump"/>
            </p:cNvPr>
            <p:cNvPicPr>
              <a:picLocks noChangeAspect="1"/>
            </p:cNvPicPr>
            <p:nvPr/>
          </p:nvPicPr>
          <p:blipFill rotWithShape="1">
            <a:blip r:embed="rId4"/>
            <a:srcRect l="50894" t="22149" r="21488" b="50000"/>
            <a:stretch/>
          </p:blipFill>
          <p:spPr>
            <a:xfrm>
              <a:off x="2772480" y="3617719"/>
              <a:ext cx="1279745" cy="725570"/>
            </a:xfrm>
            <a:prstGeom prst="rect">
              <a:avLst/>
            </a:prstGeom>
          </p:spPr>
        </p:pic>
        <p:pic>
          <p:nvPicPr>
            <p:cNvPr id="5" name="Image 4">
              <a:hlinkClick r:id="rId3" action="ppaction://hlinksldjump"/>
            </p:cNvPr>
            <p:cNvPicPr>
              <a:picLocks noChangeAspect="1"/>
            </p:cNvPicPr>
            <p:nvPr/>
          </p:nvPicPr>
          <p:blipFill rotWithShape="1">
            <a:blip r:embed="rId4"/>
            <a:srcRect l="34126" t="47807" r="53791" b="28728"/>
            <a:stretch/>
          </p:blipFill>
          <p:spPr>
            <a:xfrm>
              <a:off x="1623438" y="4678965"/>
              <a:ext cx="674205" cy="736123"/>
            </a:xfrm>
            <a:prstGeom prst="rect">
              <a:avLst/>
            </a:prstGeom>
          </p:spPr>
        </p:pic>
        <p:pic>
          <p:nvPicPr>
            <p:cNvPr id="6" name="Image 5">
              <a:hlinkClick r:id="rId5" action="ppaction://hlinksldjump"/>
            </p:cNvPr>
            <p:cNvPicPr>
              <a:picLocks noChangeAspect="1"/>
            </p:cNvPicPr>
            <p:nvPr/>
          </p:nvPicPr>
          <p:blipFill rotWithShape="1">
            <a:blip r:embed="rId4"/>
            <a:srcRect l="80361" t="50658" r="7803" b="17763"/>
            <a:stretch/>
          </p:blipFill>
          <p:spPr>
            <a:xfrm>
              <a:off x="4476507" y="4576862"/>
              <a:ext cx="640494" cy="960741"/>
            </a:xfrm>
            <a:prstGeom prst="rect">
              <a:avLst/>
            </a:prstGeom>
          </p:spPr>
        </p:pic>
        <p:cxnSp>
          <p:nvCxnSpPr>
            <p:cNvPr id="7" name="Connector: Elbow 21"/>
            <p:cNvCxnSpPr>
              <a:cxnSpLocks/>
            </p:cNvCxnSpPr>
            <p:nvPr/>
          </p:nvCxnSpPr>
          <p:spPr>
            <a:xfrm rot="16200000" flipH="1">
              <a:off x="3324239" y="4484407"/>
              <a:ext cx="287387" cy="200147"/>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cxnSp>
          <p:nvCxnSpPr>
            <p:cNvPr id="8" name="Connector: Elbow 21"/>
            <p:cNvCxnSpPr>
              <a:cxnSpLocks/>
            </p:cNvCxnSpPr>
            <p:nvPr/>
          </p:nvCxnSpPr>
          <p:spPr>
            <a:xfrm>
              <a:off x="2476305" y="5047026"/>
              <a:ext cx="513485" cy="159800"/>
            </a:xfrm>
            <a:prstGeom prst="bentConnector3">
              <a:avLst>
                <a:gd name="adj1" fmla="val 45953"/>
              </a:avLst>
            </a:prstGeom>
          </p:spPr>
          <p:style>
            <a:lnRef idx="1">
              <a:schemeClr val="dk1"/>
            </a:lnRef>
            <a:fillRef idx="0">
              <a:schemeClr val="dk1"/>
            </a:fillRef>
            <a:effectRef idx="0">
              <a:schemeClr val="dk1"/>
            </a:effectRef>
            <a:fontRef idx="minor">
              <a:schemeClr val="tx1"/>
            </a:fontRef>
          </p:style>
        </p:cxnSp>
        <p:cxnSp>
          <p:nvCxnSpPr>
            <p:cNvPr id="9" name="Connector: Elbow 21"/>
            <p:cNvCxnSpPr>
              <a:cxnSpLocks/>
            </p:cNvCxnSpPr>
            <p:nvPr/>
          </p:nvCxnSpPr>
          <p:spPr>
            <a:xfrm flipV="1">
              <a:off x="3782923" y="5023379"/>
              <a:ext cx="538605" cy="172486"/>
            </a:xfrm>
            <a:prstGeom prst="bentConnector3">
              <a:avLst>
                <a:gd name="adj1" fmla="val 49067"/>
              </a:avLst>
            </a:prstGeom>
          </p:spPr>
          <p:style>
            <a:lnRef idx="1">
              <a:schemeClr val="dk1"/>
            </a:lnRef>
            <a:fillRef idx="0">
              <a:schemeClr val="dk1"/>
            </a:fillRef>
            <a:effectRef idx="0">
              <a:schemeClr val="dk1"/>
            </a:effectRef>
            <a:fontRef idx="minor">
              <a:schemeClr val="tx1"/>
            </a:fontRef>
          </p:style>
        </p:cxnSp>
        <p:pic>
          <p:nvPicPr>
            <p:cNvPr id="10" name="Image 9">
              <a:hlinkClick r:id="rId3" action="ppaction://hlinksldjump"/>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318894" y="4993188"/>
              <a:ext cx="130400" cy="133738"/>
            </a:xfrm>
            <a:prstGeom prst="rect">
              <a:avLst/>
            </a:prstGeom>
          </p:spPr>
        </p:pic>
        <p:pic>
          <p:nvPicPr>
            <p:cNvPr id="11" name="Image 10">
              <a:hlinkClick r:id="rId3" action="ppaction://hlinksldjump"/>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298600" y="4277065"/>
              <a:ext cx="130400" cy="133738"/>
            </a:xfrm>
            <a:prstGeom prst="rect">
              <a:avLst/>
            </a:prstGeom>
          </p:spPr>
        </p:pic>
        <p:pic>
          <p:nvPicPr>
            <p:cNvPr id="12" name="Image 11">
              <a:hlinkClick r:id="rId5" action="ppaction://hlinksldjump"/>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367913" y="4923494"/>
              <a:ext cx="130400" cy="133738"/>
            </a:xfrm>
            <a:prstGeom prst="rect">
              <a:avLst/>
            </a:prstGeom>
          </p:spPr>
        </p:pic>
      </p:grpSp>
      <p:sp>
        <p:nvSpPr>
          <p:cNvPr id="13" name="ZoneTexte 12"/>
          <p:cNvSpPr txBox="1"/>
          <p:nvPr/>
        </p:nvSpPr>
        <p:spPr>
          <a:xfrm>
            <a:off x="520996" y="367038"/>
            <a:ext cx="5879804" cy="369332"/>
          </a:xfrm>
          <a:prstGeom prst="rect">
            <a:avLst/>
          </a:prstGeom>
          <a:solidFill>
            <a:schemeClr val="accent4"/>
          </a:solidFill>
        </p:spPr>
        <p:txBody>
          <a:bodyPr wrap="square" rtlCol="0">
            <a:spAutoFit/>
          </a:bodyPr>
          <a:lstStyle/>
          <a:p>
            <a:pPr algn="ctr"/>
            <a:r>
              <a:rPr lang="fr-FR" dirty="0">
                <a:cs typeface="Arial" panose="020B0604020202020204" pitchFamily="34" charset="0"/>
              </a:rPr>
              <a:t>  Pour accompagner à distance </a:t>
            </a:r>
          </a:p>
        </p:txBody>
      </p:sp>
      <p:pic>
        <p:nvPicPr>
          <p:cNvPr id="14" name="Image 13"/>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57341" y="314151"/>
            <a:ext cx="634213" cy="505884"/>
          </a:xfrm>
          <a:prstGeom prst="rect">
            <a:avLst/>
          </a:prstGeom>
        </p:spPr>
      </p:pic>
      <p:sp>
        <p:nvSpPr>
          <p:cNvPr id="15" name="ZoneTexte 14"/>
          <p:cNvSpPr txBox="1"/>
          <p:nvPr/>
        </p:nvSpPr>
        <p:spPr>
          <a:xfrm>
            <a:off x="319814" y="902805"/>
            <a:ext cx="6080986" cy="1384995"/>
          </a:xfrm>
          <a:prstGeom prst="rect">
            <a:avLst/>
          </a:prstGeom>
          <a:noFill/>
        </p:spPr>
        <p:txBody>
          <a:bodyPr wrap="square" rtlCol="0">
            <a:spAutoFit/>
          </a:bodyPr>
          <a:lstStyle/>
          <a:p>
            <a:r>
              <a:rPr lang="fr-FR" sz="1400" dirty="0">
                <a:latin typeface="Arial" panose="020B0604020202020204" pitchFamily="34" charset="0"/>
                <a:cs typeface="Arial" panose="020B0604020202020204" pitchFamily="34" charset="0"/>
              </a:rPr>
              <a:t>Compte tenu du contexte actuel, l’accompagnement à distance des élèves en situation de handicap s’inscrit dans la continuité pédagogique.  </a:t>
            </a:r>
          </a:p>
          <a:p>
            <a:r>
              <a:rPr lang="fr-FR" sz="1400" dirty="0">
                <a:latin typeface="Arial" panose="020B0604020202020204" pitchFamily="34" charset="0"/>
                <a:cs typeface="Arial" panose="020B0604020202020204" pitchFamily="34" charset="0"/>
              </a:rPr>
              <a:t>Celle-ci peut prendre diverses formes : </a:t>
            </a:r>
          </a:p>
          <a:p>
            <a:r>
              <a:rPr lang="fr-FR" sz="1400" dirty="0">
                <a:latin typeface="Arial" panose="020B0604020202020204" pitchFamily="34" charset="0"/>
                <a:cs typeface="Arial" panose="020B0604020202020204" pitchFamily="34" charset="0"/>
              </a:rPr>
              <a:t>	En étant présent au sein de l’établissement</a:t>
            </a:r>
          </a:p>
          <a:p>
            <a:r>
              <a:rPr lang="fr-FR" sz="1400" dirty="0">
                <a:latin typeface="Arial" panose="020B0604020202020204" pitchFamily="34" charset="0"/>
                <a:cs typeface="Arial" panose="020B0604020202020204" pitchFamily="34" charset="0"/>
              </a:rPr>
              <a:t>	Ou en télétravail</a:t>
            </a:r>
          </a:p>
          <a:p>
            <a:r>
              <a:rPr lang="fr-FR" sz="1400" dirty="0">
                <a:latin typeface="Arial" panose="020B0604020202020204" pitchFamily="34" charset="0"/>
                <a:cs typeface="Arial" panose="020B0604020202020204" pitchFamily="34" charset="0"/>
              </a:rPr>
              <a:t> </a:t>
            </a:r>
          </a:p>
        </p:txBody>
      </p:sp>
      <p:grpSp>
        <p:nvGrpSpPr>
          <p:cNvPr id="19" name="Groupe 18"/>
          <p:cNvGrpSpPr/>
          <p:nvPr/>
        </p:nvGrpSpPr>
        <p:grpSpPr>
          <a:xfrm>
            <a:off x="5981700" y="8095380"/>
            <a:ext cx="876300" cy="415905"/>
            <a:chOff x="5981700" y="8665575"/>
            <a:chExt cx="876300" cy="415905"/>
          </a:xfrm>
        </p:grpSpPr>
        <p:pic>
          <p:nvPicPr>
            <p:cNvPr id="20" name="Image 19">
              <a:hlinkClick r:id="rId8" action="ppaction://hlinksldjump"/>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6297136" y="8665575"/>
              <a:ext cx="245428" cy="231239"/>
            </a:xfrm>
            <a:prstGeom prst="rect">
              <a:avLst/>
            </a:prstGeom>
          </p:spPr>
        </p:pic>
        <p:sp>
          <p:nvSpPr>
            <p:cNvPr id="21" name="ZoneTexte 20"/>
            <p:cNvSpPr txBox="1"/>
            <p:nvPr/>
          </p:nvSpPr>
          <p:spPr>
            <a:xfrm>
              <a:off x="5981700" y="8896814"/>
              <a:ext cx="876300" cy="184666"/>
            </a:xfrm>
            <a:prstGeom prst="rect">
              <a:avLst/>
            </a:prstGeom>
            <a:solidFill>
              <a:schemeClr val="bg1">
                <a:lumMod val="75000"/>
              </a:schemeClr>
            </a:solidFill>
          </p:spPr>
          <p:txBody>
            <a:bodyPr wrap="square" rtlCol="0">
              <a:spAutoFit/>
            </a:bodyPr>
            <a:lstStyle/>
            <a:p>
              <a:pPr algn="ctr"/>
              <a:r>
                <a:rPr lang="fr-FR" sz="600" dirty="0"/>
                <a:t>Retour page d’accueil</a:t>
              </a:r>
            </a:p>
          </p:txBody>
        </p:sp>
      </p:grpSp>
    </p:spTree>
    <p:extLst>
      <p:ext uri="{BB962C8B-B14F-4D97-AF65-F5344CB8AC3E}">
        <p14:creationId xmlns:p14="http://schemas.microsoft.com/office/powerpoint/2010/main" val="40607567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20996" y="367038"/>
            <a:ext cx="5879804" cy="646331"/>
          </a:xfrm>
          <a:prstGeom prst="rect">
            <a:avLst/>
          </a:prstGeom>
          <a:noFill/>
        </p:spPr>
        <p:txBody>
          <a:bodyPr wrap="square" rtlCol="0">
            <a:spAutoFit/>
          </a:bodyPr>
          <a:lstStyle/>
          <a:p>
            <a:pPr algn="ctr"/>
            <a:r>
              <a:rPr lang="fr-FR" b="1" dirty="0">
                <a:cs typeface="Arial" panose="020B0604020202020204" pitchFamily="34" charset="0"/>
              </a:rPr>
              <a:t>  A distance : l’utilisation de l’outil informatique et téléphonique   </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996" y="201764"/>
            <a:ext cx="691598" cy="699880"/>
          </a:xfrm>
          <a:prstGeom prst="rect">
            <a:avLst/>
          </a:prstGeom>
        </p:spPr>
      </p:pic>
      <p:pic>
        <p:nvPicPr>
          <p:cNvPr id="6" name="Image 5"/>
          <p:cNvPicPr>
            <a:picLocks noChangeAspect="1"/>
          </p:cNvPicPr>
          <p:nvPr/>
        </p:nvPicPr>
        <p:blipFill rotWithShape="1">
          <a:blip r:embed="rId3"/>
          <a:srcRect l="50894" t="22149" r="21488" b="50000"/>
          <a:stretch/>
        </p:blipFill>
        <p:spPr>
          <a:xfrm>
            <a:off x="2322514" y="2835724"/>
            <a:ext cx="1279745" cy="725570"/>
          </a:xfrm>
          <a:prstGeom prst="rect">
            <a:avLst/>
          </a:prstGeom>
        </p:spPr>
      </p:pic>
      <p:pic>
        <p:nvPicPr>
          <p:cNvPr id="7" name="Image 6"/>
          <p:cNvPicPr>
            <a:picLocks noChangeAspect="1"/>
          </p:cNvPicPr>
          <p:nvPr/>
        </p:nvPicPr>
        <p:blipFill rotWithShape="1">
          <a:blip r:embed="rId3"/>
          <a:srcRect l="34126" t="47807" r="53791" b="28728"/>
          <a:stretch/>
        </p:blipFill>
        <p:spPr>
          <a:xfrm>
            <a:off x="2146820" y="5780647"/>
            <a:ext cx="674205" cy="736123"/>
          </a:xfrm>
          <a:prstGeom prst="rect">
            <a:avLst/>
          </a:prstGeom>
        </p:spPr>
      </p:pic>
      <p:sp>
        <p:nvSpPr>
          <p:cNvPr id="2" name="ZoneTexte 1"/>
          <p:cNvSpPr txBox="1"/>
          <p:nvPr/>
        </p:nvSpPr>
        <p:spPr>
          <a:xfrm>
            <a:off x="520996" y="6658828"/>
            <a:ext cx="5604427" cy="1200329"/>
          </a:xfrm>
          <a:prstGeom prst="rect">
            <a:avLst/>
          </a:prstGeom>
          <a:noFill/>
        </p:spPr>
        <p:txBody>
          <a:bodyPr wrap="square" rtlCol="0">
            <a:spAutoFit/>
          </a:bodyPr>
          <a:lstStyle/>
          <a:p>
            <a:r>
              <a:rPr lang="fr-FR" dirty="0"/>
              <a:t>Appeler (en numéro caché) </a:t>
            </a:r>
          </a:p>
          <a:p>
            <a:pPr marL="285750" indent="-285750">
              <a:buFontTx/>
              <a:buChar char="-"/>
            </a:pPr>
            <a:r>
              <a:rPr lang="fr-FR" dirty="0"/>
              <a:t>Appeler afin d’aider à planifier le travail que le/les enseignant(s) donne(nt) </a:t>
            </a:r>
          </a:p>
          <a:p>
            <a:pPr marL="285750" indent="-285750">
              <a:buFontTx/>
              <a:buChar char="-"/>
            </a:pPr>
            <a:endParaRPr lang="fr-FR" dirty="0"/>
          </a:p>
        </p:txBody>
      </p:sp>
      <p:sp>
        <p:nvSpPr>
          <p:cNvPr id="9" name="ZoneTexte 8"/>
          <p:cNvSpPr txBox="1"/>
          <p:nvPr/>
        </p:nvSpPr>
        <p:spPr>
          <a:xfrm>
            <a:off x="520995" y="4142825"/>
            <a:ext cx="5604427" cy="1200329"/>
          </a:xfrm>
          <a:prstGeom prst="rect">
            <a:avLst/>
          </a:prstGeom>
          <a:noFill/>
        </p:spPr>
        <p:txBody>
          <a:bodyPr wrap="square" rtlCol="0">
            <a:spAutoFit/>
          </a:bodyPr>
          <a:lstStyle/>
          <a:p>
            <a:r>
              <a:rPr lang="fr-FR" dirty="0"/>
              <a:t>Contacter par mail (utilisation du mail académique) </a:t>
            </a:r>
          </a:p>
          <a:p>
            <a:pPr marL="285750" indent="-285750">
              <a:buFontTx/>
              <a:buChar char="-"/>
            </a:pPr>
            <a:r>
              <a:rPr lang="fr-FR" dirty="0"/>
              <a:t>Envoyer un mail afin d’aider à planifier le travail que le/les enseignant(s) donne(nt) </a:t>
            </a:r>
          </a:p>
          <a:p>
            <a:pPr marL="285750" indent="-285750">
              <a:buFontTx/>
              <a:buChar char="-"/>
            </a:pPr>
            <a:endParaRPr lang="fr-FR" dirty="0"/>
          </a:p>
        </p:txBody>
      </p:sp>
      <p:grpSp>
        <p:nvGrpSpPr>
          <p:cNvPr id="13" name="Groupe 12"/>
          <p:cNvGrpSpPr/>
          <p:nvPr/>
        </p:nvGrpSpPr>
        <p:grpSpPr>
          <a:xfrm>
            <a:off x="4764552" y="7991805"/>
            <a:ext cx="1059430" cy="519480"/>
            <a:chOff x="4606834" y="8567363"/>
            <a:chExt cx="1059430" cy="519480"/>
          </a:xfrm>
        </p:grpSpPr>
        <p:pic>
          <p:nvPicPr>
            <p:cNvPr id="14" name="Image 13">
              <a:hlinkClick r:id="rId4" action="ppaction://hlinksldjump"/>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920343" y="8567363"/>
              <a:ext cx="374959" cy="379449"/>
            </a:xfrm>
            <a:prstGeom prst="rect">
              <a:avLst/>
            </a:prstGeom>
          </p:spPr>
        </p:pic>
        <p:sp>
          <p:nvSpPr>
            <p:cNvPr id="15" name="ZoneTexte 14"/>
            <p:cNvSpPr txBox="1"/>
            <p:nvPr/>
          </p:nvSpPr>
          <p:spPr>
            <a:xfrm>
              <a:off x="4606834" y="8902177"/>
              <a:ext cx="1059430" cy="184666"/>
            </a:xfrm>
            <a:prstGeom prst="rect">
              <a:avLst/>
            </a:prstGeom>
            <a:solidFill>
              <a:schemeClr val="bg1">
                <a:lumMod val="75000"/>
              </a:schemeClr>
            </a:solidFill>
          </p:spPr>
          <p:txBody>
            <a:bodyPr wrap="square" rtlCol="0">
              <a:spAutoFit/>
            </a:bodyPr>
            <a:lstStyle/>
            <a:p>
              <a:pPr algn="ctr"/>
              <a:r>
                <a:rPr lang="fr-FR" sz="600" dirty="0"/>
                <a:t>Retour page « à distance »</a:t>
              </a:r>
            </a:p>
          </p:txBody>
        </p:sp>
      </p:grpSp>
      <p:grpSp>
        <p:nvGrpSpPr>
          <p:cNvPr id="16" name="Groupe 15"/>
          <p:cNvGrpSpPr/>
          <p:nvPr/>
        </p:nvGrpSpPr>
        <p:grpSpPr>
          <a:xfrm>
            <a:off x="5981700" y="8095380"/>
            <a:ext cx="876300" cy="415905"/>
            <a:chOff x="5981700" y="8665575"/>
            <a:chExt cx="876300" cy="415905"/>
          </a:xfrm>
        </p:grpSpPr>
        <p:pic>
          <p:nvPicPr>
            <p:cNvPr id="17" name="Image 16">
              <a:hlinkClick r:id="rId5" action="ppaction://hlinksldjump"/>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297136" y="8665575"/>
              <a:ext cx="245428" cy="231239"/>
            </a:xfrm>
            <a:prstGeom prst="rect">
              <a:avLst/>
            </a:prstGeom>
          </p:spPr>
        </p:pic>
        <p:sp>
          <p:nvSpPr>
            <p:cNvPr id="18" name="ZoneTexte 17"/>
            <p:cNvSpPr txBox="1"/>
            <p:nvPr/>
          </p:nvSpPr>
          <p:spPr>
            <a:xfrm>
              <a:off x="5981700" y="8896814"/>
              <a:ext cx="876300" cy="184666"/>
            </a:xfrm>
            <a:prstGeom prst="rect">
              <a:avLst/>
            </a:prstGeom>
            <a:solidFill>
              <a:schemeClr val="bg1">
                <a:lumMod val="75000"/>
              </a:schemeClr>
            </a:solidFill>
          </p:spPr>
          <p:txBody>
            <a:bodyPr wrap="square" rtlCol="0">
              <a:spAutoFit/>
            </a:bodyPr>
            <a:lstStyle/>
            <a:p>
              <a:pPr algn="ctr"/>
              <a:r>
                <a:rPr lang="fr-FR" sz="600" dirty="0"/>
                <a:t>Retour page d’accueil</a:t>
              </a:r>
            </a:p>
          </p:txBody>
        </p:sp>
      </p:grpSp>
    </p:spTree>
    <p:extLst>
      <p:ext uri="{BB962C8B-B14F-4D97-AF65-F5344CB8AC3E}">
        <p14:creationId xmlns:p14="http://schemas.microsoft.com/office/powerpoint/2010/main" val="3270865549"/>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996" y="201764"/>
            <a:ext cx="691598" cy="699880"/>
          </a:xfrm>
          <a:prstGeom prst="rect">
            <a:avLst/>
          </a:prstGeom>
        </p:spPr>
      </p:pic>
      <p:pic>
        <p:nvPicPr>
          <p:cNvPr id="7" name="Image 6"/>
          <p:cNvPicPr>
            <a:picLocks noChangeAspect="1"/>
          </p:cNvPicPr>
          <p:nvPr/>
        </p:nvPicPr>
        <p:blipFill rotWithShape="1">
          <a:blip r:embed="rId3"/>
          <a:srcRect l="80361" t="50658" r="7803" b="17763"/>
          <a:stretch/>
        </p:blipFill>
        <p:spPr>
          <a:xfrm>
            <a:off x="2958091" y="1730765"/>
            <a:ext cx="1013407" cy="1520111"/>
          </a:xfrm>
          <a:prstGeom prst="rect">
            <a:avLst/>
          </a:prstGeom>
        </p:spPr>
      </p:pic>
      <p:sp>
        <p:nvSpPr>
          <p:cNvPr id="8" name="ZoneTexte 7"/>
          <p:cNvSpPr txBox="1"/>
          <p:nvPr/>
        </p:nvSpPr>
        <p:spPr>
          <a:xfrm>
            <a:off x="938137" y="3658311"/>
            <a:ext cx="5604427" cy="1477328"/>
          </a:xfrm>
          <a:prstGeom prst="rect">
            <a:avLst/>
          </a:prstGeom>
          <a:noFill/>
        </p:spPr>
        <p:txBody>
          <a:bodyPr wrap="square" rtlCol="0">
            <a:spAutoFit/>
          </a:bodyPr>
          <a:lstStyle/>
          <a:p>
            <a:r>
              <a:rPr lang="fr-FR" dirty="0"/>
              <a:t>Récupérer les versions papiers afin de : </a:t>
            </a:r>
          </a:p>
          <a:p>
            <a:pPr marL="285750" indent="-285750">
              <a:buFontTx/>
              <a:buChar char="-"/>
            </a:pPr>
            <a:r>
              <a:rPr lang="fr-FR" dirty="0"/>
              <a:t>Les envoyer </a:t>
            </a:r>
          </a:p>
          <a:p>
            <a:pPr marL="285750" indent="-285750">
              <a:buFontTx/>
              <a:buChar char="-"/>
            </a:pPr>
            <a:r>
              <a:rPr lang="fr-FR" dirty="0"/>
              <a:t>Remettre l’enveloppe à la famille à l’entrée de l’établissement  </a:t>
            </a:r>
          </a:p>
          <a:p>
            <a:pPr marL="285750" indent="-285750">
              <a:buFontTx/>
              <a:buChar char="-"/>
            </a:pPr>
            <a:endParaRPr lang="fr-FR" dirty="0"/>
          </a:p>
        </p:txBody>
      </p:sp>
      <p:sp>
        <p:nvSpPr>
          <p:cNvPr id="12" name="ZoneTexte 11"/>
          <p:cNvSpPr txBox="1"/>
          <p:nvPr/>
        </p:nvSpPr>
        <p:spPr>
          <a:xfrm>
            <a:off x="520996" y="367038"/>
            <a:ext cx="5879804" cy="369332"/>
          </a:xfrm>
          <a:prstGeom prst="rect">
            <a:avLst/>
          </a:prstGeom>
          <a:noFill/>
        </p:spPr>
        <p:txBody>
          <a:bodyPr wrap="square" rtlCol="0">
            <a:spAutoFit/>
          </a:bodyPr>
          <a:lstStyle/>
          <a:p>
            <a:pPr algn="ctr"/>
            <a:r>
              <a:rPr lang="fr-FR" b="1" dirty="0">
                <a:cs typeface="Arial" panose="020B0604020202020204" pitchFamily="34" charset="0"/>
              </a:rPr>
              <a:t>  A distance : l’utilisation de « documents papiers »   </a:t>
            </a:r>
          </a:p>
        </p:txBody>
      </p:sp>
      <p:grpSp>
        <p:nvGrpSpPr>
          <p:cNvPr id="4" name="Groupe 3"/>
          <p:cNvGrpSpPr/>
          <p:nvPr/>
        </p:nvGrpSpPr>
        <p:grpSpPr>
          <a:xfrm>
            <a:off x="4764552" y="7991805"/>
            <a:ext cx="1059430" cy="519480"/>
            <a:chOff x="4606834" y="8567363"/>
            <a:chExt cx="1059430" cy="519480"/>
          </a:xfrm>
        </p:grpSpPr>
        <p:pic>
          <p:nvPicPr>
            <p:cNvPr id="16" name="Image 15">
              <a:hlinkClick r:id="rId4" action="ppaction://hlinksldjump"/>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920343" y="8567363"/>
              <a:ext cx="374959" cy="379449"/>
            </a:xfrm>
            <a:prstGeom prst="rect">
              <a:avLst/>
            </a:prstGeom>
          </p:spPr>
        </p:pic>
        <p:sp>
          <p:nvSpPr>
            <p:cNvPr id="15" name="ZoneTexte 14"/>
            <p:cNvSpPr txBox="1"/>
            <p:nvPr/>
          </p:nvSpPr>
          <p:spPr>
            <a:xfrm>
              <a:off x="4606834" y="8902177"/>
              <a:ext cx="1059430" cy="184666"/>
            </a:xfrm>
            <a:prstGeom prst="rect">
              <a:avLst/>
            </a:prstGeom>
            <a:solidFill>
              <a:schemeClr val="bg1">
                <a:lumMod val="75000"/>
              </a:schemeClr>
            </a:solidFill>
          </p:spPr>
          <p:txBody>
            <a:bodyPr wrap="square" rtlCol="0">
              <a:spAutoFit/>
            </a:bodyPr>
            <a:lstStyle/>
            <a:p>
              <a:pPr algn="ctr"/>
              <a:r>
                <a:rPr lang="fr-FR" sz="600" dirty="0"/>
                <a:t>Retour page « à distance »</a:t>
              </a:r>
            </a:p>
          </p:txBody>
        </p:sp>
      </p:grpSp>
      <p:grpSp>
        <p:nvGrpSpPr>
          <p:cNvPr id="13" name="Groupe 12"/>
          <p:cNvGrpSpPr/>
          <p:nvPr/>
        </p:nvGrpSpPr>
        <p:grpSpPr>
          <a:xfrm>
            <a:off x="5981700" y="8095380"/>
            <a:ext cx="876300" cy="415905"/>
            <a:chOff x="5981700" y="8665575"/>
            <a:chExt cx="876300" cy="415905"/>
          </a:xfrm>
        </p:grpSpPr>
        <p:pic>
          <p:nvPicPr>
            <p:cNvPr id="14" name="Image 13">
              <a:hlinkClick r:id="rId5" action="ppaction://hlinksldjump"/>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297136" y="8665575"/>
              <a:ext cx="245428" cy="231239"/>
            </a:xfrm>
            <a:prstGeom prst="rect">
              <a:avLst/>
            </a:prstGeom>
          </p:spPr>
        </p:pic>
        <p:sp>
          <p:nvSpPr>
            <p:cNvPr id="17" name="ZoneTexte 16"/>
            <p:cNvSpPr txBox="1"/>
            <p:nvPr/>
          </p:nvSpPr>
          <p:spPr>
            <a:xfrm>
              <a:off x="5981700" y="8896814"/>
              <a:ext cx="876300" cy="184666"/>
            </a:xfrm>
            <a:prstGeom prst="rect">
              <a:avLst/>
            </a:prstGeom>
            <a:solidFill>
              <a:schemeClr val="bg1">
                <a:lumMod val="75000"/>
              </a:schemeClr>
            </a:solidFill>
          </p:spPr>
          <p:txBody>
            <a:bodyPr wrap="square" rtlCol="0">
              <a:spAutoFit/>
            </a:bodyPr>
            <a:lstStyle/>
            <a:p>
              <a:pPr algn="ctr"/>
              <a:r>
                <a:rPr lang="fr-FR" sz="600" dirty="0"/>
                <a:t>Retour page d’accueil</a:t>
              </a:r>
            </a:p>
          </p:txBody>
        </p:sp>
      </p:grpSp>
    </p:spTree>
    <p:extLst>
      <p:ext uri="{BB962C8B-B14F-4D97-AF65-F5344CB8AC3E}">
        <p14:creationId xmlns:p14="http://schemas.microsoft.com/office/powerpoint/2010/main" val="3171424522"/>
      </p:ext>
    </p:extLst>
  </p:cSld>
  <p:clrMapOvr>
    <a:masterClrMapping/>
  </p:clrMapOvr>
  <p:transition spd="slow">
    <p:push dir="u"/>
  </p:transition>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7456350_TF44799046" id="{C1008EB1-8945-4EDC-9D2C-28524C2D793C}" vid="{4FDED2A4-0539-4669-922A-201F7680D73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CD4C362C-AA08-4A53-9E83-3060AA2B20DD}">
  <ds:schemaRefs>
    <ds:schemaRef ds:uri="http://schemas.microsoft.com/sharepoint/v3/contenttype/forms"/>
  </ds:schemaRefs>
</ds:datastoreItem>
</file>

<file path=customXml/itemProps2.xml><?xml version="1.0" encoding="utf-8"?>
<ds:datastoreItem xmlns:ds="http://schemas.openxmlformats.org/officeDocument/2006/customXml" ds:itemID="{3DAF0A13-72E8-45C6-9FB9-212D91FED31B}">
  <ds:schemaRefs>
    <ds:schemaRef ds:uri="http://schemas.microsoft.com/office/2006/metadata/contentType"/>
    <ds:schemaRef ds:uri="http://schemas.microsoft.com/office/2006/metadata/properties/metaAttributes"/>
    <ds:schemaRef ds:uri="http://www.w3.org/2000/xmlns/"/>
    <ds:schemaRef ds:uri="http://www.w3.org/2001/XMLSchema"/>
    <ds:schemaRef ds:uri="71af3243-3dd4-4a8d-8c0d-dd76da1f02a5"/>
    <ds:schemaRef ds:uri="16c05727-aa75-4e4a-9b5f-8a80a116589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40C4EDD-AC3F-4047-B1F2-08552EEC93B8}">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purl.org/dc/elements/1.1/"/>
    <ds:schemaRef ds:uri="71af3243-3dd4-4a8d-8c0d-dd76da1f02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Transport d’éléments infographiques</Template>
  <TotalTime>0</TotalTime>
  <Words>1629</Words>
  <Application>Microsoft Office PowerPoint</Application>
  <PresentationFormat>Affichage à l'écran (4:3)</PresentationFormat>
  <Paragraphs>219</Paragraphs>
  <Slides>12</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12</vt:i4>
      </vt:variant>
    </vt:vector>
  </HeadingPairs>
  <TitlesOfParts>
    <vt:vector size="18" baseType="lpstr">
      <vt:lpstr>Arial</vt:lpstr>
      <vt:lpstr>Calibri</vt:lpstr>
      <vt:lpstr>Calibri Light</vt:lpstr>
      <vt:lpstr>French Script MT</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
  <cp:lastModifiedBy/>
  <cp:revision>2</cp:revision>
  <dcterms:created xsi:type="dcterms:W3CDTF">2020-03-22T08:56:11Z</dcterms:created>
  <dcterms:modified xsi:type="dcterms:W3CDTF">2020-05-18T08:12:24Z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