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7" r:id="rId5"/>
    <p:sldId id="268" r:id="rId6"/>
    <p:sldId id="269" r:id="rId7"/>
    <p:sldId id="258" r:id="rId8"/>
    <p:sldId id="270" r:id="rId9"/>
    <p:sldId id="259" r:id="rId10"/>
    <p:sldId id="260" r:id="rId11"/>
    <p:sldId id="271" r:id="rId12"/>
    <p:sldId id="261" r:id="rId13"/>
    <p:sldId id="262" r:id="rId14"/>
    <p:sldId id="263" r:id="rId15"/>
    <p:sldId id="272" r:id="rId16"/>
    <p:sldId id="264" r:id="rId17"/>
    <p:sldId id="265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5A6113-B675-6AE4-E5B9-7CDC1F92F2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3E60444-17B0-1900-BCBF-D2764B0A99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9A24DE-AF97-8D71-77AD-3422E2D54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C57-0E7B-AE40-BCB8-01288382AFDC}" type="datetimeFigureOut">
              <a:rPr lang="fr-FR" smtClean="0"/>
              <a:t>22/01/2026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19AD83-55DD-64DC-F5DA-AEF4351EA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EFCFA7-F836-5E2E-5B9F-E25D02A4E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E8AAA-7DEA-B94D-9644-DFE02CB8DA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9809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0CBE03-99E9-2BB3-F6D9-80DCB97EB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E7B7816-F4C7-4E23-7DC0-43398FCFCA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9C2C-85BC-E424-426B-CF3DE5E79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C57-0E7B-AE40-BCB8-01288382AFDC}" type="datetimeFigureOut">
              <a:rPr lang="fr-FR" smtClean="0"/>
              <a:t>22/01/2026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336C1FE-3B74-5EF9-5B77-BE9230DE0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D9EBF43-76B5-F67A-A400-2A248B1C6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E8AAA-7DEA-B94D-9644-DFE02CB8DA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1179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1495471-8C68-3685-96DD-CF8ED46DF3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F8C8D7F-E766-38CB-C5BF-799A2DDCE9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AD1EB-EEE3-6D15-F9BB-216AE9BFA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C57-0E7B-AE40-BCB8-01288382AFDC}" type="datetimeFigureOut">
              <a:rPr lang="fr-FR" smtClean="0"/>
              <a:t>22/01/2026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2538A13-702E-C06F-8599-65D6A9CC6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24882C-A10F-3F65-2523-19479DFEB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E8AAA-7DEA-B94D-9644-DFE02CB8DA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1394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7CF6F4-3EBA-EA2D-13AB-65D8AD30C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88826B-2C4B-24BB-0F7D-2DB55B492F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91742FD-1959-95BB-E9A8-C6A621BD7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C57-0E7B-AE40-BCB8-01288382AFDC}" type="datetimeFigureOut">
              <a:rPr lang="fr-FR" smtClean="0"/>
              <a:t>22/01/2026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A47B396-1BB9-3C9B-BFD2-4CA8130D5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E8B05AA-8B85-ABC1-9E4A-B889E204D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E8AAA-7DEA-B94D-9644-DFE02CB8DA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1236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2A729F-DB75-D76C-2CF3-8AC9D79C2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92205E-5D74-D81D-8217-0CB5781B3D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96AF8F-029D-0AE2-3304-0AC560E88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C57-0E7B-AE40-BCB8-01288382AFDC}" type="datetimeFigureOut">
              <a:rPr lang="fr-FR" smtClean="0"/>
              <a:t>22/01/2026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E3ED34-4095-F048-A5D3-CA11B60EA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9DDF9B-4B3A-8E03-B582-0618A8C43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E8AAA-7DEA-B94D-9644-DFE02CB8DA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4984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D74F4B-DA74-F212-6A82-CA89CAB1E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DAC334-7603-CD8A-D3DE-6CD2C8522D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00F78A3-650D-C414-8DE3-24D5D56490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5E5BB68-9B78-BC89-671E-2F8028F48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C57-0E7B-AE40-BCB8-01288382AFDC}" type="datetimeFigureOut">
              <a:rPr lang="fr-FR" smtClean="0"/>
              <a:t>22/01/2026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D09516D-5E29-C165-E497-6E5FA4297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82AFD18-6743-593A-6FC0-1C1E2B600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E8AAA-7DEA-B94D-9644-DFE02CB8DA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6863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0FFC69-8389-389E-4D99-3A3DCE504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594336B-EED7-9E9A-B6B1-37C28E7EB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9E922B-6922-4617-E13E-B0DBCDEE9D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E5E5C3B-7C61-F5EA-4D45-AF7CA6E206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0E79D32-14F1-C0DC-1380-6337C1F7D5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926D296-C68C-0FBE-7A87-9F15B183E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C57-0E7B-AE40-BCB8-01288382AFDC}" type="datetimeFigureOut">
              <a:rPr lang="fr-FR" smtClean="0"/>
              <a:t>22/01/2026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5FDBAA8-94DD-F914-A215-BE1835E50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BEB9DD9-9294-DBA8-89A2-7E2D48D2C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E8AAA-7DEA-B94D-9644-DFE02CB8DA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1016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067DF1-DC29-1E90-29AF-DFF7ED6EB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274A2C1-2615-0347-9D0F-3FE091A65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C57-0E7B-AE40-BCB8-01288382AFDC}" type="datetimeFigureOut">
              <a:rPr lang="fr-FR" smtClean="0"/>
              <a:t>22/01/2026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6D3A38D-094D-810B-DE6A-FD3C96EB7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65AB59F-B42B-3F86-3085-46A8CBDBC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E8AAA-7DEA-B94D-9644-DFE02CB8DA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319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C601518-0AC8-0FF4-4BE9-15A025BC9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C57-0E7B-AE40-BCB8-01288382AFDC}" type="datetimeFigureOut">
              <a:rPr lang="fr-FR" smtClean="0"/>
              <a:t>22/01/2026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0851D9D-AD04-42AC-ADAB-D908D4A79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0F1072B-EAB3-52BC-AF65-A0ECEE1D8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E8AAA-7DEA-B94D-9644-DFE02CB8DA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427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FA8831-F108-1B0D-937F-3192F6952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972DCBD-A84F-445F-6AE8-0F7A52ECC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1E4040E-9997-E487-5BDE-BA6F804A31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24003BF-5A26-A348-244E-880140E42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C57-0E7B-AE40-BCB8-01288382AFDC}" type="datetimeFigureOut">
              <a:rPr lang="fr-FR" smtClean="0"/>
              <a:t>22/01/2026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7076575-3DA1-FB90-8CA3-163F2DC97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36117A-3C77-7B0E-188D-7A9BD32BB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E8AAA-7DEA-B94D-9644-DFE02CB8DA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3737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670C51-79D6-D66B-3AE0-B4651CE0E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DFCCC2-0202-DC9B-B862-75E4953A52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BE04775-B3A4-1FFB-C88D-0CE13FA184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C9A9C99-EEDA-B99D-D27A-FF41AF87A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C57-0E7B-AE40-BCB8-01288382AFDC}" type="datetimeFigureOut">
              <a:rPr lang="fr-FR" smtClean="0"/>
              <a:t>22/01/2026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CEF1B7C-E480-D19B-DCC6-0154E560A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D1DE8D3-C3E4-033B-F5DE-5F662569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E8AAA-7DEA-B94D-9644-DFE02CB8DA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8995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4541381-5B36-5BA4-A775-ECBD41EE4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FC5255C-BAC0-5C57-BC13-32A640FF2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1A6FC2-AEAC-8E4C-77F1-8A9020F1D8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5E3C57-0E7B-AE40-BCB8-01288382AFDC}" type="datetimeFigureOut">
              <a:rPr lang="fr-FR" smtClean="0"/>
              <a:t>22/01/2026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4970A75-9675-D482-5E40-3AA4CA23CD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F1DFDF3-96AE-FD48-6D3A-CCC238E103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BE8AAA-7DEA-B94D-9644-DFE02CB8DA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2529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1911B4-5B25-0825-28C8-98364E59324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14752" r="-1" b="-1"/>
          <a:stretch>
            <a:fillRect/>
          </a:stretch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486DD65-24E8-0EAF-C9CB-CE1E7F2B59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r>
              <a:rPr lang="fr-FR" sz="4600">
                <a:solidFill>
                  <a:schemeClr val="bg1"/>
                </a:solidFill>
              </a:rPr>
              <a:t>LES CODES MUSÉOGRAPHIQUES</a:t>
            </a:r>
            <a:br>
              <a:rPr lang="fr-FR" sz="4600">
                <a:solidFill>
                  <a:schemeClr val="bg1"/>
                </a:solidFill>
              </a:rPr>
            </a:br>
            <a:br>
              <a:rPr lang="fr-FR" sz="4600">
                <a:solidFill>
                  <a:schemeClr val="bg1"/>
                </a:solidFill>
              </a:rPr>
            </a:br>
            <a:r>
              <a:rPr lang="fr-FR" sz="4600">
                <a:solidFill>
                  <a:schemeClr val="bg1"/>
                </a:solidFill>
              </a:rPr>
              <a:t>Nadi Tritarelli</a:t>
            </a:r>
            <a:br>
              <a:rPr lang="fr-FR" sz="4600">
                <a:solidFill>
                  <a:schemeClr val="bg1"/>
                </a:solidFill>
              </a:rPr>
            </a:br>
            <a:endParaRPr lang="fr-FR" sz="4600">
              <a:solidFill>
                <a:schemeClr val="bg1"/>
              </a:solidFill>
            </a:endParaRP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951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94842B0-684D-44CC-B4BC-D13331CFD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7DADE6F-D5F4-A31C-2220-93EAAC0BB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fr-FR" sz="4800" dirty="0"/>
              <a:t>LE MUR </a:t>
            </a:r>
          </a:p>
        </p:txBody>
      </p:sp>
      <p:sp>
        <p:nvSpPr>
          <p:cNvPr id="34" name="sketch line">
            <a:extLst>
              <a:ext uri="{FF2B5EF4-FFF2-40B4-BE49-F238E27FC236}">
                <a16:creationId xmlns:a16="http://schemas.microsoft.com/office/drawing/2014/main" id="{4C2A3DC3-F495-4B99-9FF3-3FB30D632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6A4A67-69E8-E0D9-163B-332EF6472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r>
              <a:rPr lang="fr-FR" sz="2200" kern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ÉCHELLE DU MUR EN FONCTION DE CELLE DE L’ŒUVRE </a:t>
            </a:r>
          </a:p>
          <a:p>
            <a:r>
              <a:rPr lang="fr-FR" sz="2200" kern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FRONTALITÉ, ÉLASTICITÉ  (incurvation, ondulation, zigzag, avancées et renfoncements, alcôve, box) / </a:t>
            </a:r>
            <a:r>
              <a:rPr lang="fr-FR" sz="2200" kern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MUR LIBRE, </a:t>
            </a:r>
            <a:r>
              <a:rPr lang="fr-FR" sz="2200" kern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ÉLIMINATION DES ANGLES, SUSPENSION, TRANSPARENCE, ABSENCE </a:t>
            </a:r>
            <a:endParaRPr lang="fr-FR" sz="2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524C139-D8D0-83F6-D41D-2882629FD5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545" r="8994" b="3"/>
          <a:stretch>
            <a:fillRect/>
          </a:stretch>
        </p:blipFill>
        <p:spPr>
          <a:xfrm>
            <a:off x="8156454" y="-7"/>
            <a:ext cx="4035547" cy="4178808"/>
          </a:xfrm>
          <a:custGeom>
            <a:avLst/>
            <a:gdLst/>
            <a:ahLst/>
            <a:cxnLst/>
            <a:rect l="l" t="t" r="r" b="b"/>
            <a:pathLst>
              <a:path w="4035547" h="4178808">
                <a:moveTo>
                  <a:pt x="14988" y="0"/>
                </a:moveTo>
                <a:lnTo>
                  <a:pt x="4035547" y="0"/>
                </a:lnTo>
                <a:lnTo>
                  <a:pt x="4035547" y="4161794"/>
                </a:lnTo>
                <a:lnTo>
                  <a:pt x="3918602" y="4164199"/>
                </a:lnTo>
                <a:cubicBezTo>
                  <a:pt x="3673497" y="4178956"/>
                  <a:pt x="3428120" y="4172295"/>
                  <a:pt x="3183014" y="4175560"/>
                </a:cubicBezTo>
                <a:cubicBezTo>
                  <a:pt x="2855121" y="4180001"/>
                  <a:pt x="2527499" y="4168639"/>
                  <a:pt x="2199742" y="4167595"/>
                </a:cubicBezTo>
                <a:cubicBezTo>
                  <a:pt x="2132562" y="4167334"/>
                  <a:pt x="2065110" y="4170729"/>
                  <a:pt x="1998202" y="4175952"/>
                </a:cubicBezTo>
                <a:cubicBezTo>
                  <a:pt x="1905507" y="4183005"/>
                  <a:pt x="1814033" y="4174124"/>
                  <a:pt x="1722153" y="4165766"/>
                </a:cubicBezTo>
                <a:cubicBezTo>
                  <a:pt x="1611407" y="4155711"/>
                  <a:pt x="1500933" y="4164591"/>
                  <a:pt x="1390867" y="4176214"/>
                </a:cubicBezTo>
                <a:lnTo>
                  <a:pt x="1348076" y="4178808"/>
                </a:lnTo>
                <a:lnTo>
                  <a:pt x="597587" y="4178808"/>
                </a:lnTo>
                <a:lnTo>
                  <a:pt x="507890" y="4175773"/>
                </a:lnTo>
                <a:cubicBezTo>
                  <a:pt x="403218" y="4174810"/>
                  <a:pt x="298546" y="4175691"/>
                  <a:pt x="193840" y="4176214"/>
                </a:cubicBezTo>
                <a:lnTo>
                  <a:pt x="2757" y="4175742"/>
                </a:lnTo>
                <a:lnTo>
                  <a:pt x="2810" y="4034870"/>
                </a:lnTo>
                <a:cubicBezTo>
                  <a:pt x="5629" y="3979851"/>
                  <a:pt x="10539" y="3924896"/>
                  <a:pt x="15416" y="3870068"/>
                </a:cubicBezTo>
                <a:cubicBezTo>
                  <a:pt x="23018" y="3799731"/>
                  <a:pt x="25045" y="3728899"/>
                  <a:pt x="21498" y="3658244"/>
                </a:cubicBezTo>
                <a:cubicBezTo>
                  <a:pt x="17063" y="3602147"/>
                  <a:pt x="10095" y="3546050"/>
                  <a:pt x="8828" y="3489953"/>
                </a:cubicBezTo>
                <a:cubicBezTo>
                  <a:pt x="6548" y="3389688"/>
                  <a:pt x="7434" y="3289424"/>
                  <a:pt x="13262" y="3189160"/>
                </a:cubicBezTo>
                <a:cubicBezTo>
                  <a:pt x="16176" y="3138901"/>
                  <a:pt x="20864" y="3089150"/>
                  <a:pt x="22891" y="3038510"/>
                </a:cubicBezTo>
                <a:cubicBezTo>
                  <a:pt x="24918" y="2987870"/>
                  <a:pt x="28973" y="2936723"/>
                  <a:pt x="17444" y="2887098"/>
                </a:cubicBezTo>
                <a:cubicBezTo>
                  <a:pt x="-2068" y="2802699"/>
                  <a:pt x="12249" y="2718680"/>
                  <a:pt x="16430" y="2634534"/>
                </a:cubicBezTo>
                <a:cubicBezTo>
                  <a:pt x="18964" y="2582244"/>
                  <a:pt x="34168" y="2528685"/>
                  <a:pt x="20738" y="2477919"/>
                </a:cubicBezTo>
                <a:cubicBezTo>
                  <a:pt x="-421" y="2398342"/>
                  <a:pt x="13389" y="2320415"/>
                  <a:pt x="20738" y="2242107"/>
                </a:cubicBezTo>
                <a:cubicBezTo>
                  <a:pt x="29213" y="2168001"/>
                  <a:pt x="27718" y="2093082"/>
                  <a:pt x="16303" y="2019369"/>
                </a:cubicBezTo>
                <a:cubicBezTo>
                  <a:pt x="1986" y="1946239"/>
                  <a:pt x="1986" y="1871028"/>
                  <a:pt x="16303" y="1797899"/>
                </a:cubicBezTo>
                <a:cubicBezTo>
                  <a:pt x="28162" y="1737537"/>
                  <a:pt x="29530" y="1675589"/>
                  <a:pt x="20357" y="1614758"/>
                </a:cubicBezTo>
                <a:cubicBezTo>
                  <a:pt x="14149" y="1571226"/>
                  <a:pt x="3000" y="1527947"/>
                  <a:pt x="1480" y="1484415"/>
                </a:cubicBezTo>
                <a:cubicBezTo>
                  <a:pt x="-1662" y="1393377"/>
                  <a:pt x="200" y="1302238"/>
                  <a:pt x="7055" y="1211417"/>
                </a:cubicBezTo>
                <a:cubicBezTo>
                  <a:pt x="15036" y="1107980"/>
                  <a:pt x="30366" y="1004923"/>
                  <a:pt x="19724" y="900725"/>
                </a:cubicBezTo>
                <a:cubicBezTo>
                  <a:pt x="16050" y="864934"/>
                  <a:pt x="8575" y="829270"/>
                  <a:pt x="7815" y="793353"/>
                </a:cubicBezTo>
                <a:cubicBezTo>
                  <a:pt x="6168" y="726087"/>
                  <a:pt x="5407" y="659710"/>
                  <a:pt x="9208" y="590286"/>
                </a:cubicBezTo>
                <a:cubicBezTo>
                  <a:pt x="13009" y="520863"/>
                  <a:pt x="27452" y="450424"/>
                  <a:pt x="17697" y="382270"/>
                </a:cubicBezTo>
                <a:cubicBezTo>
                  <a:pt x="7941" y="314115"/>
                  <a:pt x="14276" y="247103"/>
                  <a:pt x="20611" y="180218"/>
                </a:cubicBezTo>
                <a:cubicBezTo>
                  <a:pt x="23652" y="148426"/>
                  <a:pt x="25711" y="116982"/>
                  <a:pt x="25156" y="85665"/>
                </a:cubicBezTo>
                <a:close/>
              </a:path>
            </a:pathLst>
          </a:custGeom>
        </p:spPr>
      </p:pic>
      <p:pic>
        <p:nvPicPr>
          <p:cNvPr id="8" name="Espace réservé du contenu 5">
            <a:extLst>
              <a:ext uri="{FF2B5EF4-FFF2-40B4-BE49-F238E27FC236}">
                <a16:creationId xmlns:a16="http://schemas.microsoft.com/office/drawing/2014/main" id="{99100388-DFA8-240C-D38D-8E060AE562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650" r="6593" b="-2"/>
          <a:stretch>
            <a:fillRect/>
          </a:stretch>
        </p:blipFill>
        <p:spPr>
          <a:xfrm>
            <a:off x="8144356" y="4267201"/>
            <a:ext cx="4047645" cy="2590808"/>
          </a:xfrm>
          <a:custGeom>
            <a:avLst/>
            <a:gdLst/>
            <a:ahLst/>
            <a:cxnLst/>
            <a:rect l="l" t="t" r="r" b="b"/>
            <a:pathLst>
              <a:path w="4047645" h="2495811">
                <a:moveTo>
                  <a:pt x="2441891" y="4"/>
                </a:moveTo>
                <a:cubicBezTo>
                  <a:pt x="2489381" y="-78"/>
                  <a:pt x="2536882" y="1163"/>
                  <a:pt x="2584383" y="4428"/>
                </a:cubicBezTo>
                <a:cubicBezTo>
                  <a:pt x="2744314" y="17813"/>
                  <a:pt x="2904989" y="21079"/>
                  <a:pt x="3065367" y="14222"/>
                </a:cubicBezTo>
                <a:cubicBezTo>
                  <a:pt x="3194244" y="5694"/>
                  <a:pt x="3323514" y="4206"/>
                  <a:pt x="3452568" y="9782"/>
                </a:cubicBezTo>
                <a:cubicBezTo>
                  <a:pt x="3572813" y="16442"/>
                  <a:pt x="3693059" y="23233"/>
                  <a:pt x="3813712" y="19315"/>
                </a:cubicBezTo>
                <a:cubicBezTo>
                  <a:pt x="3861755" y="17748"/>
                  <a:pt x="3909121" y="15789"/>
                  <a:pt x="3956758" y="13177"/>
                </a:cubicBezTo>
                <a:lnTo>
                  <a:pt x="4047645" y="9696"/>
                </a:lnTo>
                <a:lnTo>
                  <a:pt x="4047645" y="2495811"/>
                </a:lnTo>
                <a:lnTo>
                  <a:pt x="28177" y="2495811"/>
                </a:lnTo>
                <a:lnTo>
                  <a:pt x="28782" y="2485852"/>
                </a:lnTo>
                <a:cubicBezTo>
                  <a:pt x="31911" y="2365446"/>
                  <a:pt x="35027" y="2245002"/>
                  <a:pt x="38157" y="2124521"/>
                </a:cubicBezTo>
                <a:cubicBezTo>
                  <a:pt x="38284" y="2119444"/>
                  <a:pt x="39171" y="2114494"/>
                  <a:pt x="39171" y="2109417"/>
                </a:cubicBezTo>
                <a:cubicBezTo>
                  <a:pt x="48166" y="1995573"/>
                  <a:pt x="53107" y="1881729"/>
                  <a:pt x="18899" y="1770550"/>
                </a:cubicBezTo>
                <a:cubicBezTo>
                  <a:pt x="15871" y="1760104"/>
                  <a:pt x="14262" y="1749304"/>
                  <a:pt x="14084" y="1738440"/>
                </a:cubicBezTo>
                <a:cubicBezTo>
                  <a:pt x="12413" y="1641514"/>
                  <a:pt x="16644" y="1544587"/>
                  <a:pt x="26754" y="1448181"/>
                </a:cubicBezTo>
                <a:cubicBezTo>
                  <a:pt x="31949" y="1389038"/>
                  <a:pt x="26754" y="1329006"/>
                  <a:pt x="43478" y="1270498"/>
                </a:cubicBezTo>
                <a:cubicBezTo>
                  <a:pt x="50864" y="1241421"/>
                  <a:pt x="55109" y="1211634"/>
                  <a:pt x="56147" y="1181656"/>
                </a:cubicBezTo>
                <a:cubicBezTo>
                  <a:pt x="59948" y="1109060"/>
                  <a:pt x="38537" y="1040779"/>
                  <a:pt x="18139" y="972244"/>
                </a:cubicBezTo>
                <a:cubicBezTo>
                  <a:pt x="7370" y="935945"/>
                  <a:pt x="-5426" y="898886"/>
                  <a:pt x="2429" y="860811"/>
                </a:cubicBezTo>
                <a:cubicBezTo>
                  <a:pt x="16707" y="802251"/>
                  <a:pt x="24854" y="742359"/>
                  <a:pt x="26754" y="682112"/>
                </a:cubicBezTo>
                <a:cubicBezTo>
                  <a:pt x="26754" y="639468"/>
                  <a:pt x="16365" y="597712"/>
                  <a:pt x="20039" y="555195"/>
                </a:cubicBezTo>
                <a:cubicBezTo>
                  <a:pt x="28211" y="472712"/>
                  <a:pt x="30238" y="389734"/>
                  <a:pt x="26121" y="306946"/>
                </a:cubicBezTo>
                <a:cubicBezTo>
                  <a:pt x="26095" y="273846"/>
                  <a:pt x="29846" y="240848"/>
                  <a:pt x="37270" y="208585"/>
                </a:cubicBezTo>
                <a:cubicBezTo>
                  <a:pt x="46506" y="151651"/>
                  <a:pt x="48419" y="93777"/>
                  <a:pt x="42971" y="36360"/>
                </a:cubicBezTo>
                <a:lnTo>
                  <a:pt x="38853" y="8429"/>
                </a:lnTo>
                <a:lnTo>
                  <a:pt x="56649" y="7824"/>
                </a:lnTo>
                <a:cubicBezTo>
                  <a:pt x="210497" y="-156"/>
                  <a:pt x="364754" y="3162"/>
                  <a:pt x="518087" y="17748"/>
                </a:cubicBezTo>
                <a:cubicBezTo>
                  <a:pt x="626567" y="25440"/>
                  <a:pt x="735534" y="24213"/>
                  <a:pt x="843809" y="14092"/>
                </a:cubicBezTo>
                <a:cubicBezTo>
                  <a:pt x="1042499" y="-1711"/>
                  <a:pt x="1240782" y="10958"/>
                  <a:pt x="1439065" y="21666"/>
                </a:cubicBezTo>
                <a:cubicBezTo>
                  <a:pt x="1631105" y="32113"/>
                  <a:pt x="1823010" y="24408"/>
                  <a:pt x="2015050" y="17487"/>
                </a:cubicBezTo>
                <a:cubicBezTo>
                  <a:pt x="2157045" y="12394"/>
                  <a:pt x="2299420" y="249"/>
                  <a:pt x="2441891" y="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35381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6ECEE03-918F-43ED-A7B3-F1BDE3FCE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2B4FC83-B8A0-C0CD-67CF-BCB946F79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0051"/>
            <a:ext cx="10515600" cy="12702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COULEUR, MATÉRIAU / MATIÈRE, TEXTURE : </a:t>
            </a:r>
            <a:r>
              <a:rPr lang="en-US" sz="3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rapport lumière et rapport oeuvre</a:t>
            </a:r>
            <a:endParaRPr lang="en-US" sz="3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010B55F0-C448-403A-8231-AD42A7BA27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2682" y="1661139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EAB5749-F0DC-0564-1E12-4160FDF8B6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019" r="3919" b="-3"/>
          <a:stretch>
            <a:fillRect/>
          </a:stretch>
        </p:blipFill>
        <p:spPr>
          <a:xfrm>
            <a:off x="8140948" y="2604527"/>
            <a:ext cx="3524888" cy="3647338"/>
          </a:xfrm>
          <a:custGeom>
            <a:avLst/>
            <a:gdLst/>
            <a:ahLst/>
            <a:cxnLst/>
            <a:rect l="l" t="t" r="r" b="b"/>
            <a:pathLst>
              <a:path w="3524888" h="3647338">
                <a:moveTo>
                  <a:pt x="887181" y="60"/>
                </a:moveTo>
                <a:cubicBezTo>
                  <a:pt x="945946" y="-443"/>
                  <a:pt x="1004683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9" y="18018"/>
                  <a:pt x="2192264" y="13196"/>
                </a:cubicBezTo>
                <a:cubicBezTo>
                  <a:pt x="2323253" y="7660"/>
                  <a:pt x="2454242" y="2928"/>
                  <a:pt x="2585114" y="13911"/>
                </a:cubicBezTo>
                <a:cubicBezTo>
                  <a:pt x="2699008" y="24482"/>
                  <a:pt x="2813668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5" y="161085"/>
                  <a:pt x="3501168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4" y="516245"/>
                  <a:pt x="3512114" y="559861"/>
                </a:cubicBezTo>
                <a:cubicBezTo>
                  <a:pt x="3491119" y="656469"/>
                  <a:pt x="3485618" y="754605"/>
                  <a:pt x="3495724" y="852186"/>
                </a:cubicBezTo>
                <a:cubicBezTo>
                  <a:pt x="3504578" y="948437"/>
                  <a:pt x="3505176" y="1044867"/>
                  <a:pt x="3502664" y="1141386"/>
                </a:cubicBezTo>
                <a:cubicBezTo>
                  <a:pt x="3500391" y="1228440"/>
                  <a:pt x="3500750" y="1315584"/>
                  <a:pt x="3507210" y="1402639"/>
                </a:cubicBezTo>
                <a:cubicBezTo>
                  <a:pt x="3514626" y="1500407"/>
                  <a:pt x="3520966" y="1598176"/>
                  <a:pt x="3506252" y="1695857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5" y="2178986"/>
                  <a:pt x="3505415" y="2292381"/>
                </a:cubicBezTo>
                <a:cubicBezTo>
                  <a:pt x="3514746" y="2447918"/>
                  <a:pt x="3522761" y="2603544"/>
                  <a:pt x="3508406" y="2759171"/>
                </a:cubicBezTo>
                <a:cubicBezTo>
                  <a:pt x="3497997" y="2866762"/>
                  <a:pt x="3488427" y="2974352"/>
                  <a:pt x="3496442" y="3082389"/>
                </a:cubicBezTo>
                <a:cubicBezTo>
                  <a:pt x="3502066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7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8" y="3642229"/>
                  <a:pt x="1771055" y="3636431"/>
                </a:cubicBezTo>
                <a:cubicBezTo>
                  <a:pt x="1659183" y="3633576"/>
                  <a:pt x="1547429" y="3634736"/>
                  <a:pt x="1435676" y="3638305"/>
                </a:cubicBezTo>
                <a:cubicBezTo>
                  <a:pt x="1179420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4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40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2" y="9535"/>
                </a:cubicBezTo>
                <a:cubicBezTo>
                  <a:pt x="769619" y="4223"/>
                  <a:pt x="828415" y="562"/>
                  <a:pt x="887181" y="60"/>
                </a:cubicBezTo>
                <a:close/>
              </a:path>
            </a:pathLst>
          </a:custGeom>
        </p:spPr>
      </p:pic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E6586B01-0FA2-92BC-237C-D09E70D6EA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17464" r="18025" b="-3"/>
          <a:stretch>
            <a:fillRect/>
          </a:stretch>
        </p:blipFill>
        <p:spPr>
          <a:xfrm>
            <a:off x="4333556" y="2604527"/>
            <a:ext cx="3524888" cy="3647338"/>
          </a:xfrm>
          <a:custGeom>
            <a:avLst/>
            <a:gdLst/>
            <a:ahLst/>
            <a:cxnLst/>
            <a:rect l="l" t="t" r="r" b="b"/>
            <a:pathLst>
              <a:path w="3524888" h="3647338">
                <a:moveTo>
                  <a:pt x="887181" y="60"/>
                </a:moveTo>
                <a:cubicBezTo>
                  <a:pt x="945947" y="-443"/>
                  <a:pt x="1004683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9" y="18018"/>
                  <a:pt x="2192264" y="13196"/>
                </a:cubicBezTo>
                <a:cubicBezTo>
                  <a:pt x="2323253" y="7660"/>
                  <a:pt x="2454242" y="2928"/>
                  <a:pt x="2585114" y="13911"/>
                </a:cubicBezTo>
                <a:cubicBezTo>
                  <a:pt x="2699008" y="24482"/>
                  <a:pt x="2813669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5" y="161085"/>
                  <a:pt x="3501169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4" y="516245"/>
                  <a:pt x="3512114" y="559861"/>
                </a:cubicBezTo>
                <a:cubicBezTo>
                  <a:pt x="3491119" y="656469"/>
                  <a:pt x="3485618" y="754605"/>
                  <a:pt x="3495724" y="852186"/>
                </a:cubicBezTo>
                <a:cubicBezTo>
                  <a:pt x="3504578" y="948437"/>
                  <a:pt x="3505176" y="1044867"/>
                  <a:pt x="3502664" y="1141386"/>
                </a:cubicBezTo>
                <a:cubicBezTo>
                  <a:pt x="3500391" y="1228440"/>
                  <a:pt x="3500750" y="1315584"/>
                  <a:pt x="3507210" y="1402639"/>
                </a:cubicBezTo>
                <a:cubicBezTo>
                  <a:pt x="3514626" y="1500407"/>
                  <a:pt x="3520966" y="1598176"/>
                  <a:pt x="3506252" y="1695857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6" y="2178986"/>
                  <a:pt x="3505415" y="2292381"/>
                </a:cubicBezTo>
                <a:cubicBezTo>
                  <a:pt x="3514746" y="2447918"/>
                  <a:pt x="3522761" y="2603544"/>
                  <a:pt x="3508406" y="2759171"/>
                </a:cubicBezTo>
                <a:cubicBezTo>
                  <a:pt x="3497997" y="2866762"/>
                  <a:pt x="3488428" y="2974352"/>
                  <a:pt x="3496442" y="3082389"/>
                </a:cubicBezTo>
                <a:cubicBezTo>
                  <a:pt x="3502066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8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8" y="3642229"/>
                  <a:pt x="1771055" y="3636431"/>
                </a:cubicBezTo>
                <a:cubicBezTo>
                  <a:pt x="1659183" y="3633576"/>
                  <a:pt x="1547429" y="3634736"/>
                  <a:pt x="1435676" y="3638305"/>
                </a:cubicBezTo>
                <a:cubicBezTo>
                  <a:pt x="1179420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4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40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2" y="9535"/>
                </a:cubicBezTo>
                <a:cubicBezTo>
                  <a:pt x="769619" y="4223"/>
                  <a:pt x="828415" y="562"/>
                  <a:pt x="887181" y="60"/>
                </a:cubicBezTo>
                <a:close/>
              </a:path>
            </a:pathLst>
          </a:cu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F133AF2-BE08-CEF4-44D9-0E70A98F3A0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083" r="25651" b="1"/>
          <a:stretch>
            <a:fillRect/>
          </a:stretch>
        </p:blipFill>
        <p:spPr>
          <a:xfrm>
            <a:off x="532441" y="2604527"/>
            <a:ext cx="3524888" cy="3647338"/>
          </a:xfrm>
          <a:custGeom>
            <a:avLst/>
            <a:gdLst/>
            <a:ahLst/>
            <a:cxnLst/>
            <a:rect l="l" t="t" r="r" b="b"/>
            <a:pathLst>
              <a:path w="3524888" h="3647338">
                <a:moveTo>
                  <a:pt x="887180" y="60"/>
                </a:moveTo>
                <a:cubicBezTo>
                  <a:pt x="945946" y="-442"/>
                  <a:pt x="1004683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8" y="18018"/>
                  <a:pt x="2192263" y="13196"/>
                </a:cubicBezTo>
                <a:cubicBezTo>
                  <a:pt x="2323253" y="7660"/>
                  <a:pt x="2454242" y="2928"/>
                  <a:pt x="2585113" y="13911"/>
                </a:cubicBezTo>
                <a:cubicBezTo>
                  <a:pt x="2699008" y="24482"/>
                  <a:pt x="2813668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4" y="161085"/>
                  <a:pt x="3501168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3" y="516245"/>
                  <a:pt x="3512114" y="559861"/>
                </a:cubicBezTo>
                <a:cubicBezTo>
                  <a:pt x="3491119" y="656469"/>
                  <a:pt x="3485617" y="754605"/>
                  <a:pt x="3495724" y="852186"/>
                </a:cubicBezTo>
                <a:cubicBezTo>
                  <a:pt x="3504577" y="948437"/>
                  <a:pt x="3505176" y="1044867"/>
                  <a:pt x="3502664" y="1141386"/>
                </a:cubicBezTo>
                <a:cubicBezTo>
                  <a:pt x="3500391" y="1228440"/>
                  <a:pt x="3500749" y="1315584"/>
                  <a:pt x="3507210" y="1402639"/>
                </a:cubicBezTo>
                <a:cubicBezTo>
                  <a:pt x="3514626" y="1500407"/>
                  <a:pt x="3520966" y="1598176"/>
                  <a:pt x="3506251" y="1695857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5" y="2178986"/>
                  <a:pt x="3505414" y="2292381"/>
                </a:cubicBezTo>
                <a:cubicBezTo>
                  <a:pt x="3514746" y="2447918"/>
                  <a:pt x="3522760" y="2603544"/>
                  <a:pt x="3508405" y="2759171"/>
                </a:cubicBezTo>
                <a:cubicBezTo>
                  <a:pt x="3497997" y="2866762"/>
                  <a:pt x="3488427" y="2974352"/>
                  <a:pt x="3496442" y="3082389"/>
                </a:cubicBezTo>
                <a:cubicBezTo>
                  <a:pt x="3502065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7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7" y="3642229"/>
                  <a:pt x="1771055" y="3636431"/>
                </a:cubicBezTo>
                <a:cubicBezTo>
                  <a:pt x="1659183" y="3633576"/>
                  <a:pt x="1547429" y="3634736"/>
                  <a:pt x="1435675" y="3638305"/>
                </a:cubicBezTo>
                <a:cubicBezTo>
                  <a:pt x="1179419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3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40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1" y="9535"/>
                </a:cubicBezTo>
                <a:cubicBezTo>
                  <a:pt x="769618" y="4223"/>
                  <a:pt x="828414" y="562"/>
                  <a:pt x="887180" y="6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94297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DA21A4AC-5300-4176-B2FB-67830A380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F59E387-D8D6-DAC9-B415-6856DD2E1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664" y="622372"/>
            <a:ext cx="10908792" cy="103928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br>
              <a:rPr lang="fr-FR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fr-FR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fr-FR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 </a:t>
            </a:r>
            <a:r>
              <a:rPr lang="fr-FR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OUVERTURES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16CFCF-8FA4-503E-402F-18115FC819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1883664"/>
            <a:ext cx="10908792" cy="5486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APPORT LUMIÈRE, « RESPIRATION » PENDANT LA VISITE, RELATION INTÉRIEUR / EXTÉRIEUR</a:t>
            </a:r>
          </a:p>
        </p:txBody>
      </p:sp>
      <p:sp>
        <p:nvSpPr>
          <p:cNvPr id="27" name="sketch line">
            <a:extLst>
              <a:ext uri="{FF2B5EF4-FFF2-40B4-BE49-F238E27FC236}">
                <a16:creationId xmlns:a16="http://schemas.microsoft.com/office/drawing/2014/main" id="{5A09F8C8-3B6F-414C-866C-80565B610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sX0" fmla="*/ 0 w 3291840"/>
              <a:gd name="csY0" fmla="*/ 0 h 18288"/>
              <a:gd name="csX1" fmla="*/ 658368 w 3291840"/>
              <a:gd name="csY1" fmla="*/ 0 h 18288"/>
              <a:gd name="csX2" fmla="*/ 1283818 w 3291840"/>
              <a:gd name="csY2" fmla="*/ 0 h 18288"/>
              <a:gd name="csX3" fmla="*/ 1909267 w 3291840"/>
              <a:gd name="csY3" fmla="*/ 0 h 18288"/>
              <a:gd name="csX4" fmla="*/ 2633472 w 3291840"/>
              <a:gd name="csY4" fmla="*/ 0 h 18288"/>
              <a:gd name="csX5" fmla="*/ 3291840 w 3291840"/>
              <a:gd name="csY5" fmla="*/ 0 h 18288"/>
              <a:gd name="csX6" fmla="*/ 3291840 w 3291840"/>
              <a:gd name="csY6" fmla="*/ 18288 h 18288"/>
              <a:gd name="csX7" fmla="*/ 2633472 w 3291840"/>
              <a:gd name="csY7" fmla="*/ 18288 h 18288"/>
              <a:gd name="csX8" fmla="*/ 2073859 w 3291840"/>
              <a:gd name="csY8" fmla="*/ 18288 h 18288"/>
              <a:gd name="csX9" fmla="*/ 1448410 w 3291840"/>
              <a:gd name="csY9" fmla="*/ 18288 h 18288"/>
              <a:gd name="csX10" fmla="*/ 822960 w 3291840"/>
              <a:gd name="csY10" fmla="*/ 18288 h 18288"/>
              <a:gd name="csX11" fmla="*/ 0 w 3291840"/>
              <a:gd name="csY11" fmla="*/ 18288 h 18288"/>
              <a:gd name="csX12" fmla="*/ 0 w 329184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75FA37A-16A1-E0E5-B7F0-6756679400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86" b="3"/>
          <a:stretch>
            <a:fillRect/>
          </a:stretch>
        </p:blipFill>
        <p:spPr>
          <a:xfrm>
            <a:off x="6094476" y="2654313"/>
            <a:ext cx="6181981" cy="4192863"/>
          </a:xfrm>
          <a:custGeom>
            <a:avLst/>
            <a:gdLst/>
            <a:ahLst/>
            <a:cxnLst/>
            <a:rect l="l" t="t" r="r" b="b"/>
            <a:pathLst>
              <a:path w="6005375" h="4192863">
                <a:moveTo>
                  <a:pt x="5424937" y="874"/>
                </a:moveTo>
                <a:cubicBezTo>
                  <a:pt x="5470440" y="-1251"/>
                  <a:pt x="5516123" y="499"/>
                  <a:pt x="5561495" y="6147"/>
                </a:cubicBezTo>
                <a:cubicBezTo>
                  <a:pt x="5636334" y="13389"/>
                  <a:pt x="5711424" y="18471"/>
                  <a:pt x="5786261" y="26095"/>
                </a:cubicBezTo>
                <a:cubicBezTo>
                  <a:pt x="5819550" y="29525"/>
                  <a:pt x="5853222" y="16820"/>
                  <a:pt x="5886002" y="28509"/>
                </a:cubicBezTo>
                <a:cubicBezTo>
                  <a:pt x="5922214" y="41469"/>
                  <a:pt x="5958870" y="47282"/>
                  <a:pt x="5995622" y="48044"/>
                </a:cubicBezTo>
                <a:lnTo>
                  <a:pt x="5998366" y="47926"/>
                </a:lnTo>
                <a:lnTo>
                  <a:pt x="5995171" y="398504"/>
                </a:lnTo>
                <a:cubicBezTo>
                  <a:pt x="5993433" y="528663"/>
                  <a:pt x="5993035" y="658806"/>
                  <a:pt x="5999656" y="788917"/>
                </a:cubicBezTo>
                <a:cubicBezTo>
                  <a:pt x="6009855" y="990282"/>
                  <a:pt x="6003364" y="1191519"/>
                  <a:pt x="5999656" y="1392757"/>
                </a:cubicBezTo>
                <a:cubicBezTo>
                  <a:pt x="5992506" y="1778706"/>
                  <a:pt x="6003364" y="2164146"/>
                  <a:pt x="5998730" y="2549586"/>
                </a:cubicBezTo>
                <a:cubicBezTo>
                  <a:pt x="5996744" y="2720440"/>
                  <a:pt x="5998994" y="2891040"/>
                  <a:pt x="6003364" y="3061895"/>
                </a:cubicBezTo>
                <a:cubicBezTo>
                  <a:pt x="6009720" y="3305846"/>
                  <a:pt x="5999922" y="3549924"/>
                  <a:pt x="5989196" y="3793749"/>
                </a:cubicBezTo>
                <a:cubicBezTo>
                  <a:pt x="5985594" y="3860794"/>
                  <a:pt x="5984646" y="3927918"/>
                  <a:pt x="5986348" y="3994981"/>
                </a:cubicBezTo>
                <a:lnTo>
                  <a:pt x="5999199" y="4192863"/>
                </a:lnTo>
                <a:lnTo>
                  <a:pt x="0" y="4192863"/>
                </a:lnTo>
                <a:lnTo>
                  <a:pt x="0" y="26225"/>
                </a:lnTo>
                <a:lnTo>
                  <a:pt x="10965" y="23935"/>
                </a:lnTo>
                <a:cubicBezTo>
                  <a:pt x="27502" y="19081"/>
                  <a:pt x="44569" y="16260"/>
                  <a:pt x="61788" y="15549"/>
                </a:cubicBezTo>
                <a:cubicBezTo>
                  <a:pt x="194437" y="-1096"/>
                  <a:pt x="327213" y="3351"/>
                  <a:pt x="460497" y="8815"/>
                </a:cubicBezTo>
                <a:cubicBezTo>
                  <a:pt x="692632" y="18217"/>
                  <a:pt x="925021" y="29144"/>
                  <a:pt x="1157537" y="25841"/>
                </a:cubicBezTo>
                <a:cubicBezTo>
                  <a:pt x="1393484" y="22410"/>
                  <a:pt x="1628922" y="29653"/>
                  <a:pt x="1864615" y="39182"/>
                </a:cubicBezTo>
                <a:cubicBezTo>
                  <a:pt x="1967913" y="43121"/>
                  <a:pt x="2071847" y="47059"/>
                  <a:pt x="2173493" y="17709"/>
                </a:cubicBezTo>
                <a:cubicBezTo>
                  <a:pt x="2196465" y="12334"/>
                  <a:pt x="2220416" y="12855"/>
                  <a:pt x="2243121" y="19234"/>
                </a:cubicBezTo>
                <a:cubicBezTo>
                  <a:pt x="2357219" y="45789"/>
                  <a:pt x="2471952" y="53666"/>
                  <a:pt x="2587321" y="27492"/>
                </a:cubicBezTo>
                <a:cubicBezTo>
                  <a:pt x="2719944" y="-1223"/>
                  <a:pt x="2856455" y="-7360"/>
                  <a:pt x="2991111" y="9323"/>
                </a:cubicBezTo>
                <a:cubicBezTo>
                  <a:pt x="3114231" y="23045"/>
                  <a:pt x="3237985" y="37911"/>
                  <a:pt x="3361358" y="26857"/>
                </a:cubicBezTo>
                <a:cubicBezTo>
                  <a:pt x="3556266" y="9323"/>
                  <a:pt x="3750918" y="24570"/>
                  <a:pt x="3945825" y="29271"/>
                </a:cubicBezTo>
                <a:cubicBezTo>
                  <a:pt x="4010625" y="30796"/>
                  <a:pt x="4075806" y="44137"/>
                  <a:pt x="4140224" y="32193"/>
                </a:cubicBezTo>
                <a:cubicBezTo>
                  <a:pt x="4241744" y="13389"/>
                  <a:pt x="4342120" y="20631"/>
                  <a:pt x="4443766" y="31177"/>
                </a:cubicBezTo>
                <a:cubicBezTo>
                  <a:pt x="4638419" y="51507"/>
                  <a:pt x="4832945" y="61290"/>
                  <a:pt x="5026708" y="23172"/>
                </a:cubicBezTo>
                <a:cubicBezTo>
                  <a:pt x="5086807" y="11229"/>
                  <a:pt x="5146524" y="4368"/>
                  <a:pt x="5207640" y="20377"/>
                </a:cubicBezTo>
                <a:cubicBezTo>
                  <a:pt x="5234626" y="26539"/>
                  <a:pt x="5262719" y="26019"/>
                  <a:pt x="5289465" y="18853"/>
                </a:cubicBezTo>
                <a:cubicBezTo>
                  <a:pt x="5334113" y="9000"/>
                  <a:pt x="5379435" y="2999"/>
                  <a:pt x="5424937" y="874"/>
                </a:cubicBezTo>
                <a:close/>
              </a:path>
            </a:pathLst>
          </a:cu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055A0C6-B468-FEC7-0925-056E5B854A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47" r="954" b="-1"/>
          <a:stretch>
            <a:fillRect/>
          </a:stretch>
        </p:blipFill>
        <p:spPr>
          <a:xfrm>
            <a:off x="-1526" y="2643489"/>
            <a:ext cx="6096002" cy="4203687"/>
          </a:xfrm>
          <a:custGeom>
            <a:avLst/>
            <a:gdLst/>
            <a:ahLst/>
            <a:cxnLst/>
            <a:rect l="l" t="t" r="r" b="b"/>
            <a:pathLst>
              <a:path w="6006951" h="4203687">
                <a:moveTo>
                  <a:pt x="1041516" y="879"/>
                </a:moveTo>
                <a:cubicBezTo>
                  <a:pt x="1141687" y="5084"/>
                  <a:pt x="1240768" y="23261"/>
                  <a:pt x="1340635" y="31075"/>
                </a:cubicBezTo>
                <a:cubicBezTo>
                  <a:pt x="1435675" y="38571"/>
                  <a:pt x="1530714" y="49499"/>
                  <a:pt x="1626262" y="34506"/>
                </a:cubicBezTo>
                <a:cubicBezTo>
                  <a:pt x="1719980" y="21762"/>
                  <a:pt x="1814765" y="18776"/>
                  <a:pt x="1909093" y="25612"/>
                </a:cubicBezTo>
                <a:cubicBezTo>
                  <a:pt x="2013408" y="30821"/>
                  <a:pt x="2117468" y="48101"/>
                  <a:pt x="2222418" y="33616"/>
                </a:cubicBezTo>
                <a:cubicBezTo>
                  <a:pt x="2235644" y="32269"/>
                  <a:pt x="2248998" y="34010"/>
                  <a:pt x="2261425" y="38699"/>
                </a:cubicBezTo>
                <a:cubicBezTo>
                  <a:pt x="2302223" y="52255"/>
                  <a:pt x="2346173" y="53094"/>
                  <a:pt x="2387466" y="41113"/>
                </a:cubicBezTo>
                <a:cubicBezTo>
                  <a:pt x="2439687" y="27213"/>
                  <a:pt x="2494525" y="26297"/>
                  <a:pt x="2547178" y="38445"/>
                </a:cubicBezTo>
                <a:cubicBezTo>
                  <a:pt x="2625446" y="55470"/>
                  <a:pt x="2703968" y="72242"/>
                  <a:pt x="2785412" y="58266"/>
                </a:cubicBezTo>
                <a:cubicBezTo>
                  <a:pt x="2832805" y="50261"/>
                  <a:pt x="2876767" y="30821"/>
                  <a:pt x="2923524" y="21673"/>
                </a:cubicBezTo>
                <a:cubicBezTo>
                  <a:pt x="3058205" y="-4628"/>
                  <a:pt x="3194158" y="3249"/>
                  <a:pt x="3330110" y="12143"/>
                </a:cubicBezTo>
                <a:cubicBezTo>
                  <a:pt x="3462886" y="20910"/>
                  <a:pt x="3595026" y="38952"/>
                  <a:pt x="3728564" y="36284"/>
                </a:cubicBezTo>
                <a:cubicBezTo>
                  <a:pt x="3756999" y="36500"/>
                  <a:pt x="3785372" y="38876"/>
                  <a:pt x="3813438" y="43400"/>
                </a:cubicBezTo>
                <a:cubicBezTo>
                  <a:pt x="3917626" y="57122"/>
                  <a:pt x="4022322" y="70082"/>
                  <a:pt x="4125366" y="42383"/>
                </a:cubicBezTo>
                <a:cubicBezTo>
                  <a:pt x="4217750" y="17340"/>
                  <a:pt x="4314149" y="10695"/>
                  <a:pt x="4409087" y="22816"/>
                </a:cubicBezTo>
                <a:cubicBezTo>
                  <a:pt x="4534099" y="39194"/>
                  <a:pt x="4660458" y="42777"/>
                  <a:pt x="4786195" y="33489"/>
                </a:cubicBezTo>
                <a:cubicBezTo>
                  <a:pt x="4825659" y="29563"/>
                  <a:pt x="4865339" y="28153"/>
                  <a:pt x="4904994" y="29296"/>
                </a:cubicBezTo>
                <a:cubicBezTo>
                  <a:pt x="5194178" y="42510"/>
                  <a:pt x="5484252" y="25103"/>
                  <a:pt x="5772928" y="55851"/>
                </a:cubicBezTo>
                <a:cubicBezTo>
                  <a:pt x="5818560" y="61232"/>
                  <a:pt x="5864504" y="61626"/>
                  <a:pt x="5909961" y="57111"/>
                </a:cubicBezTo>
                <a:lnTo>
                  <a:pt x="6006951" y="36719"/>
                </a:lnTo>
                <a:lnTo>
                  <a:pt x="6006951" y="4203687"/>
                </a:lnTo>
                <a:lnTo>
                  <a:pt x="11720" y="4203687"/>
                </a:lnTo>
                <a:lnTo>
                  <a:pt x="11786" y="4203489"/>
                </a:lnTo>
                <a:cubicBezTo>
                  <a:pt x="27809" y="3962716"/>
                  <a:pt x="39197" y="3721434"/>
                  <a:pt x="15626" y="3481297"/>
                </a:cubicBezTo>
                <a:cubicBezTo>
                  <a:pt x="-847" y="3334800"/>
                  <a:pt x="-4304" y="3187234"/>
                  <a:pt x="5296" y="3040178"/>
                </a:cubicBezTo>
                <a:cubicBezTo>
                  <a:pt x="11786" y="2956021"/>
                  <a:pt x="18539" y="2871864"/>
                  <a:pt x="22776" y="2787582"/>
                </a:cubicBezTo>
                <a:cubicBezTo>
                  <a:pt x="28180" y="2667690"/>
                  <a:pt x="25173" y="2547584"/>
                  <a:pt x="13771" y="2428074"/>
                </a:cubicBezTo>
                <a:cubicBezTo>
                  <a:pt x="4237" y="2336939"/>
                  <a:pt x="3177" y="2245180"/>
                  <a:pt x="10593" y="2153867"/>
                </a:cubicBezTo>
                <a:cubicBezTo>
                  <a:pt x="25690" y="1998396"/>
                  <a:pt x="9931" y="1842923"/>
                  <a:pt x="5032" y="1687576"/>
                </a:cubicBezTo>
                <a:cubicBezTo>
                  <a:pt x="-3577" y="1401802"/>
                  <a:pt x="20393" y="1116155"/>
                  <a:pt x="9666" y="830380"/>
                </a:cubicBezTo>
                <a:cubicBezTo>
                  <a:pt x="3841" y="689018"/>
                  <a:pt x="16420" y="547783"/>
                  <a:pt x="9666" y="406421"/>
                </a:cubicBezTo>
                <a:cubicBezTo>
                  <a:pt x="4105" y="305866"/>
                  <a:pt x="397" y="205310"/>
                  <a:pt x="4105" y="104628"/>
                </a:cubicBezTo>
                <a:lnTo>
                  <a:pt x="8821" y="33297"/>
                </a:lnTo>
                <a:lnTo>
                  <a:pt x="35743" y="28771"/>
                </a:lnTo>
                <a:cubicBezTo>
                  <a:pt x="151314" y="14091"/>
                  <a:pt x="268377" y="13376"/>
                  <a:pt x="384397" y="26755"/>
                </a:cubicBezTo>
                <a:cubicBezTo>
                  <a:pt x="448561" y="35141"/>
                  <a:pt x="512980" y="47847"/>
                  <a:pt x="578287" y="35141"/>
                </a:cubicBezTo>
                <a:cubicBezTo>
                  <a:pt x="584437" y="34048"/>
                  <a:pt x="590625" y="36818"/>
                  <a:pt x="593916" y="42129"/>
                </a:cubicBezTo>
                <a:cubicBezTo>
                  <a:pt x="626188" y="81517"/>
                  <a:pt x="668117" y="80246"/>
                  <a:pt x="710936" y="67541"/>
                </a:cubicBezTo>
                <a:cubicBezTo>
                  <a:pt x="739041" y="58837"/>
                  <a:pt x="766587" y="48406"/>
                  <a:pt x="793396" y="36284"/>
                </a:cubicBezTo>
                <a:cubicBezTo>
                  <a:pt x="840332" y="16819"/>
                  <a:pt x="890189" y="5308"/>
                  <a:pt x="940911" y="2233"/>
                </a:cubicBezTo>
                <a:cubicBezTo>
                  <a:pt x="974613" y="-372"/>
                  <a:pt x="1008125" y="-522"/>
                  <a:pt x="1041516" y="87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65997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94BFCCA4-109C-4B21-816E-144FE75C3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D003668-A296-A58A-FB99-4763E338D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18" y="643465"/>
            <a:ext cx="3895359" cy="1846615"/>
          </a:xfrm>
        </p:spPr>
        <p:txBody>
          <a:bodyPr anchor="b">
            <a:normAutofit/>
          </a:bodyPr>
          <a:lstStyle/>
          <a:p>
            <a:r>
              <a:rPr lang="fr-FR" dirty="0"/>
              <a:t>LA LUMIÈRE</a:t>
            </a:r>
          </a:p>
        </p:txBody>
      </p:sp>
      <p:sp>
        <p:nvSpPr>
          <p:cNvPr id="39" name="sketch line">
            <a:extLst>
              <a:ext uri="{FF2B5EF4-FFF2-40B4-BE49-F238E27FC236}">
                <a16:creationId xmlns:a16="http://schemas.microsoft.com/office/drawing/2014/main" id="{0059B5C0-FEC8-4370-AF45-02E3AEF6F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659144"/>
            <a:ext cx="3566160" cy="18288"/>
          </a:xfrm>
          <a:custGeom>
            <a:avLst/>
            <a:gdLst>
              <a:gd name="csX0" fmla="*/ 0 w 3566160"/>
              <a:gd name="csY0" fmla="*/ 0 h 18288"/>
              <a:gd name="csX1" fmla="*/ 665683 w 3566160"/>
              <a:gd name="csY1" fmla="*/ 0 h 18288"/>
              <a:gd name="csX2" fmla="*/ 1331366 w 3566160"/>
              <a:gd name="csY2" fmla="*/ 0 h 18288"/>
              <a:gd name="csX3" fmla="*/ 1818742 w 3566160"/>
              <a:gd name="csY3" fmla="*/ 0 h 18288"/>
              <a:gd name="csX4" fmla="*/ 2413102 w 3566160"/>
              <a:gd name="csY4" fmla="*/ 0 h 18288"/>
              <a:gd name="csX5" fmla="*/ 2936138 w 3566160"/>
              <a:gd name="csY5" fmla="*/ 0 h 18288"/>
              <a:gd name="csX6" fmla="*/ 3566160 w 3566160"/>
              <a:gd name="csY6" fmla="*/ 0 h 18288"/>
              <a:gd name="csX7" fmla="*/ 3566160 w 3566160"/>
              <a:gd name="csY7" fmla="*/ 18288 h 18288"/>
              <a:gd name="csX8" fmla="*/ 2971800 w 3566160"/>
              <a:gd name="csY8" fmla="*/ 18288 h 18288"/>
              <a:gd name="csX9" fmla="*/ 2448763 w 3566160"/>
              <a:gd name="csY9" fmla="*/ 18288 h 18288"/>
              <a:gd name="csX10" fmla="*/ 1854403 w 3566160"/>
              <a:gd name="csY10" fmla="*/ 18288 h 18288"/>
              <a:gd name="csX11" fmla="*/ 1295705 w 3566160"/>
              <a:gd name="csY11" fmla="*/ 18288 h 18288"/>
              <a:gd name="csX12" fmla="*/ 772668 w 3566160"/>
              <a:gd name="csY12" fmla="*/ 18288 h 18288"/>
              <a:gd name="csX13" fmla="*/ 0 w 3566160"/>
              <a:gd name="csY13" fmla="*/ 18288 h 18288"/>
              <a:gd name="csX14" fmla="*/ 0 w 3566160"/>
              <a:gd name="csY1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3566160" h="18288" fill="none" extrusionOk="0">
                <a:moveTo>
                  <a:pt x="0" y="0"/>
                </a:moveTo>
                <a:cubicBezTo>
                  <a:pt x="222644" y="15773"/>
                  <a:pt x="447078" y="-30288"/>
                  <a:pt x="665683" y="0"/>
                </a:cubicBezTo>
                <a:cubicBezTo>
                  <a:pt x="884288" y="30288"/>
                  <a:pt x="1132425" y="-6167"/>
                  <a:pt x="1331366" y="0"/>
                </a:cubicBezTo>
                <a:cubicBezTo>
                  <a:pt x="1530307" y="6167"/>
                  <a:pt x="1680942" y="17562"/>
                  <a:pt x="1818742" y="0"/>
                </a:cubicBezTo>
                <a:cubicBezTo>
                  <a:pt x="1956542" y="-17562"/>
                  <a:pt x="2130227" y="23032"/>
                  <a:pt x="2413102" y="0"/>
                </a:cubicBezTo>
                <a:cubicBezTo>
                  <a:pt x="2695977" y="-23032"/>
                  <a:pt x="2679988" y="-13260"/>
                  <a:pt x="2936138" y="0"/>
                </a:cubicBezTo>
                <a:cubicBezTo>
                  <a:pt x="3192288" y="13260"/>
                  <a:pt x="3378668" y="16268"/>
                  <a:pt x="3566160" y="0"/>
                </a:cubicBezTo>
                <a:cubicBezTo>
                  <a:pt x="3566199" y="7328"/>
                  <a:pt x="3566779" y="9982"/>
                  <a:pt x="3566160" y="18288"/>
                </a:cubicBezTo>
                <a:cubicBezTo>
                  <a:pt x="3315478" y="45899"/>
                  <a:pt x="3188272" y="-7574"/>
                  <a:pt x="2971800" y="18288"/>
                </a:cubicBezTo>
                <a:cubicBezTo>
                  <a:pt x="2755328" y="44150"/>
                  <a:pt x="2598570" y="34692"/>
                  <a:pt x="2448763" y="18288"/>
                </a:cubicBezTo>
                <a:cubicBezTo>
                  <a:pt x="2298956" y="1884"/>
                  <a:pt x="2011344" y="-7043"/>
                  <a:pt x="1854403" y="18288"/>
                </a:cubicBezTo>
                <a:cubicBezTo>
                  <a:pt x="1697462" y="43619"/>
                  <a:pt x="1444994" y="618"/>
                  <a:pt x="1295705" y="18288"/>
                </a:cubicBezTo>
                <a:cubicBezTo>
                  <a:pt x="1146416" y="35958"/>
                  <a:pt x="965401" y="42167"/>
                  <a:pt x="772668" y="18288"/>
                </a:cubicBezTo>
                <a:cubicBezTo>
                  <a:pt x="579935" y="-5591"/>
                  <a:pt x="352420" y="-19381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566160" h="18288" stroke="0" extrusionOk="0">
                <a:moveTo>
                  <a:pt x="0" y="0"/>
                </a:moveTo>
                <a:cubicBezTo>
                  <a:pt x="169947" y="-5008"/>
                  <a:pt x="340602" y="-17518"/>
                  <a:pt x="594360" y="0"/>
                </a:cubicBezTo>
                <a:cubicBezTo>
                  <a:pt x="848118" y="17518"/>
                  <a:pt x="997921" y="8866"/>
                  <a:pt x="1224382" y="0"/>
                </a:cubicBezTo>
                <a:cubicBezTo>
                  <a:pt x="1450843" y="-8866"/>
                  <a:pt x="1572343" y="8392"/>
                  <a:pt x="1783080" y="0"/>
                </a:cubicBezTo>
                <a:cubicBezTo>
                  <a:pt x="1993817" y="-8392"/>
                  <a:pt x="2266728" y="2126"/>
                  <a:pt x="2448763" y="0"/>
                </a:cubicBezTo>
                <a:cubicBezTo>
                  <a:pt x="2630798" y="-2126"/>
                  <a:pt x="2815508" y="-13843"/>
                  <a:pt x="3043123" y="0"/>
                </a:cubicBezTo>
                <a:cubicBezTo>
                  <a:pt x="3270738" y="13843"/>
                  <a:pt x="3420568" y="2184"/>
                  <a:pt x="3566160" y="0"/>
                </a:cubicBezTo>
                <a:cubicBezTo>
                  <a:pt x="3566487" y="8595"/>
                  <a:pt x="3566088" y="13110"/>
                  <a:pt x="3566160" y="18288"/>
                </a:cubicBezTo>
                <a:cubicBezTo>
                  <a:pt x="3421748" y="9323"/>
                  <a:pt x="3176383" y="-3939"/>
                  <a:pt x="2971800" y="18288"/>
                </a:cubicBezTo>
                <a:cubicBezTo>
                  <a:pt x="2767217" y="40515"/>
                  <a:pt x="2590769" y="4336"/>
                  <a:pt x="2306117" y="18288"/>
                </a:cubicBezTo>
                <a:cubicBezTo>
                  <a:pt x="2021465" y="32240"/>
                  <a:pt x="1860727" y="-9280"/>
                  <a:pt x="1676095" y="18288"/>
                </a:cubicBezTo>
                <a:cubicBezTo>
                  <a:pt x="1491463" y="45856"/>
                  <a:pt x="1329173" y="5765"/>
                  <a:pt x="1153058" y="18288"/>
                </a:cubicBezTo>
                <a:cubicBezTo>
                  <a:pt x="976943" y="30811"/>
                  <a:pt x="895178" y="4751"/>
                  <a:pt x="665683" y="18288"/>
                </a:cubicBezTo>
                <a:cubicBezTo>
                  <a:pt x="436189" y="31825"/>
                  <a:pt x="302924" y="2002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8CB07AD-80A7-532B-C9EE-0E1489C4C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167"/>
            <a:ext cx="3895522" cy="3386399"/>
          </a:xfrm>
        </p:spPr>
        <p:txBody>
          <a:bodyPr>
            <a:normAutofit/>
          </a:bodyPr>
          <a:lstStyle/>
          <a:p>
            <a:pPr algn="just"/>
            <a:r>
              <a:rPr lang="fr-FR" sz="2100" dirty="0"/>
              <a:t>LUMIÈRE DU NORD, PARE-SOLEIL, FILTRE, ÉCLAIRAGE ZÉNITHAL, DÉMATÉRIALISATION DU MUR, ACCORD LUMIÈRE DIRECTE ET INDIRECTE, FOCALISATION FAISCEAU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992785E-A0F3-E9DE-F5C0-C9A274E469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852" r="-1" b="-1"/>
          <a:stretch>
            <a:fillRect/>
          </a:stretch>
        </p:blipFill>
        <p:spPr>
          <a:xfrm>
            <a:off x="8627524" y="3429000"/>
            <a:ext cx="3173289" cy="322187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B04752A-B2EB-7599-126D-123F6402E3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531" r="32519" b="1"/>
          <a:stretch>
            <a:fillRect/>
          </a:stretch>
        </p:blipFill>
        <p:spPr>
          <a:xfrm>
            <a:off x="4812471" y="254987"/>
            <a:ext cx="3173291" cy="322180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870A1AA-FD11-9F84-D2BF-88FFBB8D0C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7060" y="566724"/>
            <a:ext cx="3560594" cy="229658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13D4C61-3692-D71A-CB59-837348294D8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189" r="28300" b="4"/>
          <a:stretch>
            <a:fillRect/>
          </a:stretch>
        </p:blipFill>
        <p:spPr>
          <a:xfrm>
            <a:off x="4793085" y="3429000"/>
            <a:ext cx="3173289" cy="322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41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570CC06-DB21-401C-BCF8-AAC5FF550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61FC69C-A903-68B2-67E6-537D7C765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3566160" cy="358033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/>
              <a:t>LA MUSÉOGRAPHIE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0CA6BE-6D85-795C-D8E3-A28F61B2E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4636008"/>
            <a:ext cx="3566160" cy="15727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en-US" sz="2200" dirty="0">
                <a:effectLst/>
              </a:rPr>
              <a:t>LES SUPPORTS : </a:t>
            </a:r>
            <a:r>
              <a:rPr lang="fr-FR" sz="2200" dirty="0">
                <a:effectLst/>
              </a:rPr>
              <a:t>LE CADRE</a:t>
            </a:r>
            <a:r>
              <a:rPr lang="en-US" sz="2200" dirty="0">
                <a:effectLst/>
              </a:rPr>
              <a:t>, LE SOCLE, LA VITRINE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75A734-6115-53B2-4CB8-22203BB75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4339" y="457579"/>
            <a:ext cx="3300984" cy="25995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E4FAE3F-9AAA-6770-D733-8EEE8AEE1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6240" y="478495"/>
            <a:ext cx="3438144" cy="2578608"/>
          </a:xfrm>
          <a:prstGeom prst="rect">
            <a:avLst/>
          </a:prstGeom>
        </p:spPr>
      </p:pic>
      <p:sp>
        <p:nvSpPr>
          <p:cNvPr id="22" name="sketch line">
            <a:extLst>
              <a:ext uri="{FF2B5EF4-FFF2-40B4-BE49-F238E27FC236}">
                <a16:creationId xmlns:a16="http://schemas.microsoft.com/office/drawing/2014/main" id="{15B998FC-4B98-4A07-B159-9E629180A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4409267"/>
            <a:ext cx="3566160" cy="18288"/>
          </a:xfrm>
          <a:custGeom>
            <a:avLst/>
            <a:gdLst>
              <a:gd name="csX0" fmla="*/ 0 w 3566160"/>
              <a:gd name="csY0" fmla="*/ 0 h 18288"/>
              <a:gd name="csX1" fmla="*/ 665683 w 3566160"/>
              <a:gd name="csY1" fmla="*/ 0 h 18288"/>
              <a:gd name="csX2" fmla="*/ 1331366 w 3566160"/>
              <a:gd name="csY2" fmla="*/ 0 h 18288"/>
              <a:gd name="csX3" fmla="*/ 1818742 w 3566160"/>
              <a:gd name="csY3" fmla="*/ 0 h 18288"/>
              <a:gd name="csX4" fmla="*/ 2413102 w 3566160"/>
              <a:gd name="csY4" fmla="*/ 0 h 18288"/>
              <a:gd name="csX5" fmla="*/ 2936138 w 3566160"/>
              <a:gd name="csY5" fmla="*/ 0 h 18288"/>
              <a:gd name="csX6" fmla="*/ 3566160 w 3566160"/>
              <a:gd name="csY6" fmla="*/ 0 h 18288"/>
              <a:gd name="csX7" fmla="*/ 3566160 w 3566160"/>
              <a:gd name="csY7" fmla="*/ 18288 h 18288"/>
              <a:gd name="csX8" fmla="*/ 2971800 w 3566160"/>
              <a:gd name="csY8" fmla="*/ 18288 h 18288"/>
              <a:gd name="csX9" fmla="*/ 2448763 w 3566160"/>
              <a:gd name="csY9" fmla="*/ 18288 h 18288"/>
              <a:gd name="csX10" fmla="*/ 1854403 w 3566160"/>
              <a:gd name="csY10" fmla="*/ 18288 h 18288"/>
              <a:gd name="csX11" fmla="*/ 1295705 w 3566160"/>
              <a:gd name="csY11" fmla="*/ 18288 h 18288"/>
              <a:gd name="csX12" fmla="*/ 772668 w 3566160"/>
              <a:gd name="csY12" fmla="*/ 18288 h 18288"/>
              <a:gd name="csX13" fmla="*/ 0 w 3566160"/>
              <a:gd name="csY13" fmla="*/ 18288 h 18288"/>
              <a:gd name="csX14" fmla="*/ 0 w 3566160"/>
              <a:gd name="csY1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3566160" h="18288" fill="none" extrusionOk="0">
                <a:moveTo>
                  <a:pt x="0" y="0"/>
                </a:moveTo>
                <a:cubicBezTo>
                  <a:pt x="222644" y="15773"/>
                  <a:pt x="447078" y="-30288"/>
                  <a:pt x="665683" y="0"/>
                </a:cubicBezTo>
                <a:cubicBezTo>
                  <a:pt x="884288" y="30288"/>
                  <a:pt x="1132425" y="-6167"/>
                  <a:pt x="1331366" y="0"/>
                </a:cubicBezTo>
                <a:cubicBezTo>
                  <a:pt x="1530307" y="6167"/>
                  <a:pt x="1680942" y="17562"/>
                  <a:pt x="1818742" y="0"/>
                </a:cubicBezTo>
                <a:cubicBezTo>
                  <a:pt x="1956542" y="-17562"/>
                  <a:pt x="2130227" y="23032"/>
                  <a:pt x="2413102" y="0"/>
                </a:cubicBezTo>
                <a:cubicBezTo>
                  <a:pt x="2695977" y="-23032"/>
                  <a:pt x="2679988" y="-13260"/>
                  <a:pt x="2936138" y="0"/>
                </a:cubicBezTo>
                <a:cubicBezTo>
                  <a:pt x="3192288" y="13260"/>
                  <a:pt x="3378668" y="16268"/>
                  <a:pt x="3566160" y="0"/>
                </a:cubicBezTo>
                <a:cubicBezTo>
                  <a:pt x="3566199" y="7328"/>
                  <a:pt x="3566779" y="9982"/>
                  <a:pt x="3566160" y="18288"/>
                </a:cubicBezTo>
                <a:cubicBezTo>
                  <a:pt x="3315478" y="45899"/>
                  <a:pt x="3188272" y="-7574"/>
                  <a:pt x="2971800" y="18288"/>
                </a:cubicBezTo>
                <a:cubicBezTo>
                  <a:pt x="2755328" y="44150"/>
                  <a:pt x="2598570" y="34692"/>
                  <a:pt x="2448763" y="18288"/>
                </a:cubicBezTo>
                <a:cubicBezTo>
                  <a:pt x="2298956" y="1884"/>
                  <a:pt x="2011344" y="-7043"/>
                  <a:pt x="1854403" y="18288"/>
                </a:cubicBezTo>
                <a:cubicBezTo>
                  <a:pt x="1697462" y="43619"/>
                  <a:pt x="1444994" y="618"/>
                  <a:pt x="1295705" y="18288"/>
                </a:cubicBezTo>
                <a:cubicBezTo>
                  <a:pt x="1146416" y="35958"/>
                  <a:pt x="965401" y="42167"/>
                  <a:pt x="772668" y="18288"/>
                </a:cubicBezTo>
                <a:cubicBezTo>
                  <a:pt x="579935" y="-5591"/>
                  <a:pt x="352420" y="-19381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566160" h="18288" stroke="0" extrusionOk="0">
                <a:moveTo>
                  <a:pt x="0" y="0"/>
                </a:moveTo>
                <a:cubicBezTo>
                  <a:pt x="169947" y="-5008"/>
                  <a:pt x="340602" y="-17518"/>
                  <a:pt x="594360" y="0"/>
                </a:cubicBezTo>
                <a:cubicBezTo>
                  <a:pt x="848118" y="17518"/>
                  <a:pt x="997921" y="8866"/>
                  <a:pt x="1224382" y="0"/>
                </a:cubicBezTo>
                <a:cubicBezTo>
                  <a:pt x="1450843" y="-8866"/>
                  <a:pt x="1572343" y="8392"/>
                  <a:pt x="1783080" y="0"/>
                </a:cubicBezTo>
                <a:cubicBezTo>
                  <a:pt x="1993817" y="-8392"/>
                  <a:pt x="2266728" y="2126"/>
                  <a:pt x="2448763" y="0"/>
                </a:cubicBezTo>
                <a:cubicBezTo>
                  <a:pt x="2630798" y="-2126"/>
                  <a:pt x="2815508" y="-13843"/>
                  <a:pt x="3043123" y="0"/>
                </a:cubicBezTo>
                <a:cubicBezTo>
                  <a:pt x="3270738" y="13843"/>
                  <a:pt x="3420568" y="2184"/>
                  <a:pt x="3566160" y="0"/>
                </a:cubicBezTo>
                <a:cubicBezTo>
                  <a:pt x="3566487" y="8595"/>
                  <a:pt x="3566088" y="13110"/>
                  <a:pt x="3566160" y="18288"/>
                </a:cubicBezTo>
                <a:cubicBezTo>
                  <a:pt x="3421748" y="9323"/>
                  <a:pt x="3176383" y="-3939"/>
                  <a:pt x="2971800" y="18288"/>
                </a:cubicBezTo>
                <a:cubicBezTo>
                  <a:pt x="2767217" y="40515"/>
                  <a:pt x="2590769" y="4336"/>
                  <a:pt x="2306117" y="18288"/>
                </a:cubicBezTo>
                <a:cubicBezTo>
                  <a:pt x="2021465" y="32240"/>
                  <a:pt x="1860727" y="-9280"/>
                  <a:pt x="1676095" y="18288"/>
                </a:cubicBezTo>
                <a:cubicBezTo>
                  <a:pt x="1491463" y="45856"/>
                  <a:pt x="1329173" y="5765"/>
                  <a:pt x="1153058" y="18288"/>
                </a:cubicBezTo>
                <a:cubicBezTo>
                  <a:pt x="976943" y="30811"/>
                  <a:pt x="895178" y="4751"/>
                  <a:pt x="665683" y="18288"/>
                </a:cubicBezTo>
                <a:cubicBezTo>
                  <a:pt x="436189" y="31825"/>
                  <a:pt x="302924" y="2002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DEED45B-DD0D-6C31-62EB-56BEB93FDF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6681" y="3645417"/>
            <a:ext cx="3257703" cy="236998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79E4642-6F48-C804-5FA5-6CCDC6CF65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9528" y="4127500"/>
            <a:ext cx="3775795" cy="188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269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FF93924A-10DF-4647-8C7A-115C01757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F93C52F-AD55-503C-92E4-BF9898537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49249"/>
            <a:ext cx="7596716" cy="1133501"/>
          </a:xfrm>
        </p:spPr>
        <p:txBody>
          <a:bodyPr>
            <a:normAutofit fontScale="90000"/>
          </a:bodyPr>
          <a:lstStyle/>
          <a:p>
            <a:pPr algn="just"/>
            <a:r>
              <a:rPr lang="fr-FR" sz="20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L’INSCRIPTION DE L’OEUVRE DANS L’ESPACE : ACCROCHAGE,  DÉTACHEMENT DU MUR, RELATION AVEC LE  SOL, SUSPENSION, RELATION AVEC LES AUTRES ŒUVRES EXPOSÉES</a:t>
            </a:r>
            <a:br>
              <a:rPr lang="fr-FR" sz="20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fr-FR" sz="16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1600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C89488C-4F9D-9272-C743-8A5CA591D5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778" b="-5"/>
          <a:stretch>
            <a:fillRect/>
          </a:stretch>
        </p:blipFill>
        <p:spPr>
          <a:xfrm>
            <a:off x="838201" y="4210046"/>
            <a:ext cx="3016307" cy="222333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CEFBD38-DDD3-0AB5-D354-2EE5C0EE68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549" r="3" b="7887"/>
          <a:stretch>
            <a:fillRect/>
          </a:stretch>
        </p:blipFill>
        <p:spPr>
          <a:xfrm>
            <a:off x="8609756" y="684673"/>
            <a:ext cx="3003123" cy="167949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E607449-BED5-7A47-6C6D-C6E673B941F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467" b="-3"/>
          <a:stretch>
            <a:fillRect/>
          </a:stretch>
        </p:blipFill>
        <p:spPr>
          <a:xfrm>
            <a:off x="4409017" y="4139269"/>
            <a:ext cx="3373966" cy="2319981"/>
          </a:xfrm>
          <a:prstGeom prst="rect">
            <a:avLst/>
          </a:prstGeom>
        </p:spPr>
      </p:pic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1352A913-76DB-293E-B4B0-3C1F9324294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818" b="1391"/>
          <a:stretch>
            <a:fillRect/>
          </a:stretch>
        </p:blipFill>
        <p:spPr>
          <a:xfrm>
            <a:off x="838201" y="1738020"/>
            <a:ext cx="3016307" cy="206788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EEE47F0-7687-3421-9F41-3FD32D8562B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6941" r="15765" b="1"/>
          <a:stretch>
            <a:fillRect/>
          </a:stretch>
        </p:blipFill>
        <p:spPr>
          <a:xfrm>
            <a:off x="8609756" y="2699048"/>
            <a:ext cx="3003123" cy="27780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7CBAEAF-4944-2F88-0ADA-41660F554A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0234" y="1738020"/>
            <a:ext cx="3771531" cy="175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510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E1AF0DC-CB6F-7241-A962-2C699FECC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fr-FR" sz="4000" dirty="0"/>
              <a:t>L’APPROCHE DU SPECTATEUR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8676CAA-2851-4AF2-9F80-BD49FB5E4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algn="just"/>
            <a:r>
              <a:rPr lang="fr-FR" sz="2200" kern="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MISE À DISTANCE – EFFET D’ENCADREMENT, POINT DE MIRE ; PERCEPTION PROGRESSIVE, DIFFÉRÉE PAR UN JEU D’ÉCRANS /  SURPRISE ; MULTIPLICATION DES POINTS DE VUE ; ERRATIQUE, IMMERSIVE…</a:t>
            </a:r>
            <a:endParaRPr lang="fr-FR" sz="2200" kern="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E2E9FC5-4C8B-B118-CDAA-A9E0DCD3FE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047" r="19000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05546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59C6B72-F8E6-4281-8F3E-93FC0DC98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2322439-1324-719B-6EBE-97CC45BDD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5295015" cy="2063808"/>
          </a:xfrm>
        </p:spPr>
        <p:txBody>
          <a:bodyPr anchor="b">
            <a:normAutofit/>
          </a:bodyPr>
          <a:lstStyle/>
          <a:p>
            <a:r>
              <a:rPr lang="fr-FR" sz="4000" dirty="0"/>
              <a:t>LES SUPPORTS PÉDAGOGIQUES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411A17B-4653-4090-4381-C96C49F07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0311" y="175283"/>
            <a:ext cx="2084947" cy="27799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CE845FB-02EA-5B96-0B4E-D9265606D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7394" y="509703"/>
            <a:ext cx="2540538" cy="1905403"/>
          </a:xfrm>
          <a:prstGeom prst="rect">
            <a:avLst/>
          </a:prstGeom>
        </p:spPr>
      </p:pic>
      <p:sp>
        <p:nvSpPr>
          <p:cNvPr id="19" name="sketch line">
            <a:extLst>
              <a:ext uri="{FF2B5EF4-FFF2-40B4-BE49-F238E27FC236}">
                <a16:creationId xmlns:a16="http://schemas.microsoft.com/office/drawing/2014/main" id="{490234EE-E0D8-4805-9227-CCEAC6016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sX0" fmla="*/ 0 w 4343400"/>
              <a:gd name="csY0" fmla="*/ 0 h 18288"/>
              <a:gd name="csX1" fmla="*/ 577052 w 4343400"/>
              <a:gd name="csY1" fmla="*/ 0 h 18288"/>
              <a:gd name="csX2" fmla="*/ 1067235 w 4343400"/>
              <a:gd name="csY2" fmla="*/ 0 h 18288"/>
              <a:gd name="csX3" fmla="*/ 1600853 w 4343400"/>
              <a:gd name="csY3" fmla="*/ 0 h 18288"/>
              <a:gd name="csX4" fmla="*/ 2264773 w 4343400"/>
              <a:gd name="csY4" fmla="*/ 0 h 18288"/>
              <a:gd name="csX5" fmla="*/ 2841825 w 4343400"/>
              <a:gd name="csY5" fmla="*/ 0 h 18288"/>
              <a:gd name="csX6" fmla="*/ 3375442 w 4343400"/>
              <a:gd name="csY6" fmla="*/ 0 h 18288"/>
              <a:gd name="csX7" fmla="*/ 4343400 w 4343400"/>
              <a:gd name="csY7" fmla="*/ 0 h 18288"/>
              <a:gd name="csX8" fmla="*/ 4343400 w 4343400"/>
              <a:gd name="csY8" fmla="*/ 18288 h 18288"/>
              <a:gd name="csX9" fmla="*/ 3722914 w 4343400"/>
              <a:gd name="csY9" fmla="*/ 18288 h 18288"/>
              <a:gd name="csX10" fmla="*/ 3189297 w 4343400"/>
              <a:gd name="csY10" fmla="*/ 18288 h 18288"/>
              <a:gd name="csX11" fmla="*/ 2481943 w 4343400"/>
              <a:gd name="csY11" fmla="*/ 18288 h 18288"/>
              <a:gd name="csX12" fmla="*/ 1904891 w 4343400"/>
              <a:gd name="csY12" fmla="*/ 18288 h 18288"/>
              <a:gd name="csX13" fmla="*/ 1414707 w 4343400"/>
              <a:gd name="csY13" fmla="*/ 18288 h 18288"/>
              <a:gd name="csX14" fmla="*/ 750788 w 4343400"/>
              <a:gd name="csY14" fmla="*/ 18288 h 18288"/>
              <a:gd name="csX15" fmla="*/ 0 w 4343400"/>
              <a:gd name="csY15" fmla="*/ 18288 h 18288"/>
              <a:gd name="csX16" fmla="*/ 0 w 43434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BEBDBB-B7BF-AB50-210E-F21B56F2A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908005"/>
            <a:ext cx="5295015" cy="3268957"/>
          </a:xfrm>
        </p:spPr>
        <p:txBody>
          <a:bodyPr>
            <a:normAutofit/>
          </a:bodyPr>
          <a:lstStyle/>
          <a:p>
            <a:pPr algn="just"/>
            <a:r>
              <a:rPr lang="fr-FR" sz="22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CARTEL, ÉCRAN DIGITAL, AUDIOGUIDE, QR CODE, VISiTE GUIDÉE, ATELIER DE PRATIQUE POUR LES SCOLAIRES, ESPACE AUDIO ET VISIONNAGE DOCUMENTAIRES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3BD0E0A-BE66-E93D-6B14-E6A765DA4F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0311" y="3227917"/>
            <a:ext cx="5307621" cy="265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165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385E1BDC-A9B0-4A87-82E3-F3187F69A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0990C621-3B8B-4820-8328-D47EF7CE8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36512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06A05DF-1478-3F27-786E-D383A7807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560" y="586822"/>
            <a:ext cx="3657600" cy="1645920"/>
          </a:xfrm>
        </p:spPr>
        <p:txBody>
          <a:bodyPr>
            <a:normAutofit/>
          </a:bodyPr>
          <a:lstStyle/>
          <a:p>
            <a:r>
              <a:rPr lang="fr-FR" sz="3200"/>
              <a:t>LE LIEU D’EXPOSITION 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1A2385B-1D2A-4E17-84FA-6CB7F0AAE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105773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E791F2F-79DB-4CC0-9FA1-001E3E91E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3541" y="140063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AF0C82-1AC5-E460-FA61-688B906A4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0106" y="586822"/>
            <a:ext cx="6106742" cy="1645920"/>
          </a:xfrm>
        </p:spPr>
        <p:txBody>
          <a:bodyPr anchor="ctr">
            <a:normAutofit/>
          </a:bodyPr>
          <a:lstStyle/>
          <a:p>
            <a:pPr algn="just"/>
            <a:r>
              <a:rPr lang="fr-FR" sz="20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U</a:t>
            </a:r>
            <a:r>
              <a:rPr lang="fr-FR" sz="2000" kern="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n</a:t>
            </a:r>
            <a:r>
              <a:rPr lang="fr-FR" sz="20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musée, une fondation privée, un pavillon spécifique dans l’espace muséal, une galerie d’art, un atelier d’artiste, un espace reconverti (usine, chapelle…), un espace public urbain (rue, place), un </a:t>
            </a:r>
            <a:r>
              <a:rPr lang="fr-FR" sz="2000" kern="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parc</a:t>
            </a:r>
            <a:r>
              <a:rPr lang="fr-FR" sz="20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, une galerie virtuelle…</a:t>
            </a:r>
            <a:endParaRPr lang="fr-FR" sz="20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B43DEDD-CDEB-4CCF-56DA-BE0B78D15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83" y="2785765"/>
            <a:ext cx="5481509" cy="337112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4E97877-B4C7-ED63-F109-222336FD34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785765"/>
            <a:ext cx="5993118" cy="337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80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8" name="Rectangle 67">
            <a:extLst>
              <a:ext uri="{FF2B5EF4-FFF2-40B4-BE49-F238E27FC236}">
                <a16:creationId xmlns:a16="http://schemas.microsoft.com/office/drawing/2014/main" id="{7BBD5B30-C741-4E67-AFD8-17917090A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49B584B-2D05-8CCE-CEB8-3BFCB25EA2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459" r="5702"/>
          <a:stretch>
            <a:fillRect/>
          </a:stretch>
        </p:blipFill>
        <p:spPr>
          <a:xfrm>
            <a:off x="7817583" y="10"/>
            <a:ext cx="4374417" cy="6857990"/>
          </a:xfrm>
          <a:custGeom>
            <a:avLst/>
            <a:gdLst/>
            <a:ahLst/>
            <a:cxnLst/>
            <a:rect l="l" t="t" r="r" b="b"/>
            <a:pathLst>
              <a:path w="4374417" h="6858000">
                <a:moveTo>
                  <a:pt x="22719" y="0"/>
                </a:moveTo>
                <a:lnTo>
                  <a:pt x="4374417" y="0"/>
                </a:lnTo>
                <a:lnTo>
                  <a:pt x="4374417" y="6858000"/>
                </a:lnTo>
                <a:lnTo>
                  <a:pt x="0" y="6858000"/>
                </a:lnTo>
                <a:lnTo>
                  <a:pt x="6670" y="6845555"/>
                </a:lnTo>
                <a:cubicBezTo>
                  <a:pt x="495881" y="5886487"/>
                  <a:pt x="785588" y="4695963"/>
                  <a:pt x="785588" y="3406233"/>
                </a:cubicBezTo>
                <a:cubicBezTo>
                  <a:pt x="785588" y="2215714"/>
                  <a:pt x="538737" y="1109724"/>
                  <a:pt x="115983" y="192283"/>
                </a:cubicBezTo>
                <a:close/>
              </a:path>
            </a:pathLst>
          </a:cu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063A22E-A5BE-414C-5FB2-73452A3D06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55" r="1" b="1"/>
          <a:stretch>
            <a:fillRect/>
          </a:stretch>
        </p:blipFill>
        <p:spPr>
          <a:xfrm>
            <a:off x="357231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57EC44B-36AE-445C-B408-3134B4E1651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346"/>
          <a:stretch>
            <a:fillRect/>
          </a:stretch>
        </p:blipFill>
        <p:spPr>
          <a:xfrm>
            <a:off x="362535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69" name="Freeform: Shape 59">
            <a:extLst>
              <a:ext uri="{FF2B5EF4-FFF2-40B4-BE49-F238E27FC236}">
                <a16:creationId xmlns:a16="http://schemas.microsoft.com/office/drawing/2014/main" id="{189BBEAA-BB93-4878-8C95-3C8AADE2E0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97136" cy="6858000"/>
          </a:xfrm>
          <a:custGeom>
            <a:avLst/>
            <a:gdLst>
              <a:gd name="connsiteX0" fmla="*/ 0 w 4397136"/>
              <a:gd name="connsiteY0" fmla="*/ 0 h 6858000"/>
              <a:gd name="connsiteX1" fmla="*/ 3599069 w 4397136"/>
              <a:gd name="connsiteY1" fmla="*/ 0 h 6858000"/>
              <a:gd name="connsiteX2" fmla="*/ 3634072 w 4397136"/>
              <a:gd name="connsiteY2" fmla="*/ 58977 h 6858000"/>
              <a:gd name="connsiteX3" fmla="*/ 4397136 w 4397136"/>
              <a:gd name="connsiteY3" fmla="*/ 3474189 h 6858000"/>
              <a:gd name="connsiteX4" fmla="*/ 3802221 w 4397136"/>
              <a:gd name="connsiteY4" fmla="*/ 6546415 h 6858000"/>
              <a:gd name="connsiteX5" fmla="*/ 3649466 w 4397136"/>
              <a:gd name="connsiteY5" fmla="*/ 6858000 h 6858000"/>
              <a:gd name="connsiteX6" fmla="*/ 0 w 439713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7136" h="6858000">
                <a:moveTo>
                  <a:pt x="0" y="0"/>
                </a:moveTo>
                <a:lnTo>
                  <a:pt x="3599069" y="0"/>
                </a:lnTo>
                <a:lnTo>
                  <a:pt x="3634072" y="58977"/>
                </a:lnTo>
                <a:cubicBezTo>
                  <a:pt x="4105532" y="933006"/>
                  <a:pt x="4397136" y="2140466"/>
                  <a:pt x="4397136" y="3474189"/>
                </a:cubicBezTo>
                <a:cubicBezTo>
                  <a:pt x="4397136" y="4641197"/>
                  <a:pt x="4173877" y="5711534"/>
                  <a:pt x="3802221" y="6546415"/>
                </a:cubicBezTo>
                <a:lnTo>
                  <a:pt x="3649466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0" name="Freeform: Shape 61">
            <a:extLst>
              <a:ext uri="{FF2B5EF4-FFF2-40B4-BE49-F238E27FC236}">
                <a16:creationId xmlns:a16="http://schemas.microsoft.com/office/drawing/2014/main" id="{D529C0C6-AAEB-4982-A9E6-BC6A8B2AEF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86504" cy="6858000"/>
          </a:xfrm>
          <a:custGeom>
            <a:avLst/>
            <a:gdLst>
              <a:gd name="connsiteX0" fmla="*/ 0 w 4386504"/>
              <a:gd name="connsiteY0" fmla="*/ 0 h 6858000"/>
              <a:gd name="connsiteX1" fmla="*/ 3588437 w 4386504"/>
              <a:gd name="connsiteY1" fmla="*/ 0 h 6858000"/>
              <a:gd name="connsiteX2" fmla="*/ 3623440 w 4386504"/>
              <a:gd name="connsiteY2" fmla="*/ 58977 h 6858000"/>
              <a:gd name="connsiteX3" fmla="*/ 4386504 w 4386504"/>
              <a:gd name="connsiteY3" fmla="*/ 3474189 h 6858000"/>
              <a:gd name="connsiteX4" fmla="*/ 3791589 w 4386504"/>
              <a:gd name="connsiteY4" fmla="*/ 6546415 h 6858000"/>
              <a:gd name="connsiteX5" fmla="*/ 3638834 w 4386504"/>
              <a:gd name="connsiteY5" fmla="*/ 6858000 h 6858000"/>
              <a:gd name="connsiteX6" fmla="*/ 0 w 438650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6504" h="6858000">
                <a:moveTo>
                  <a:pt x="0" y="0"/>
                </a:moveTo>
                <a:lnTo>
                  <a:pt x="3588437" y="0"/>
                </a:lnTo>
                <a:lnTo>
                  <a:pt x="3623440" y="58977"/>
                </a:lnTo>
                <a:cubicBezTo>
                  <a:pt x="4094900" y="933006"/>
                  <a:pt x="4386504" y="2140466"/>
                  <a:pt x="4386504" y="3474189"/>
                </a:cubicBezTo>
                <a:cubicBezTo>
                  <a:pt x="4386504" y="4641197"/>
                  <a:pt x="4163245" y="5711534"/>
                  <a:pt x="3791589" y="6546415"/>
                </a:cubicBezTo>
                <a:lnTo>
                  <a:pt x="363883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266FC94-E7D3-4736-4ED1-782E05C54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" y="1508760"/>
            <a:ext cx="3429000" cy="28986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ESPACES PATRIMONIAUX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0D36F24-5EC0-4A09-9836-6580E1D4B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7C0B334E-66E0-442A-8306-19629EC2D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4544568"/>
            <a:ext cx="341496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360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571D2D5-BB06-6968-6AC0-34440EE80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800" dirty="0">
                <a:latin typeface="+mn-lt"/>
              </a:rPr>
              <a:t>ESPACE INDUSTRIEL RÉAFFECTÉ  </a:t>
            </a:r>
            <a:r>
              <a:rPr lang="fr-FR" sz="3800" dirty="0">
                <a:latin typeface="+mn-lt"/>
              </a:rPr>
              <a:t>- </a:t>
            </a:r>
            <a:r>
              <a:rPr lang="en-US" sz="3800" dirty="0">
                <a:latin typeface="+mn-lt"/>
              </a:rPr>
              <a:t>MUSÉE VIRTUEL</a:t>
            </a:r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sX0" fmla="*/ 0 w 3291840"/>
              <a:gd name="csY0" fmla="*/ 0 h 18288"/>
              <a:gd name="csX1" fmla="*/ 658368 w 3291840"/>
              <a:gd name="csY1" fmla="*/ 0 h 18288"/>
              <a:gd name="csX2" fmla="*/ 1283818 w 3291840"/>
              <a:gd name="csY2" fmla="*/ 0 h 18288"/>
              <a:gd name="csX3" fmla="*/ 1909267 w 3291840"/>
              <a:gd name="csY3" fmla="*/ 0 h 18288"/>
              <a:gd name="csX4" fmla="*/ 2633472 w 3291840"/>
              <a:gd name="csY4" fmla="*/ 0 h 18288"/>
              <a:gd name="csX5" fmla="*/ 3291840 w 3291840"/>
              <a:gd name="csY5" fmla="*/ 0 h 18288"/>
              <a:gd name="csX6" fmla="*/ 3291840 w 3291840"/>
              <a:gd name="csY6" fmla="*/ 18288 h 18288"/>
              <a:gd name="csX7" fmla="*/ 2633472 w 3291840"/>
              <a:gd name="csY7" fmla="*/ 18288 h 18288"/>
              <a:gd name="csX8" fmla="*/ 2073859 w 3291840"/>
              <a:gd name="csY8" fmla="*/ 18288 h 18288"/>
              <a:gd name="csX9" fmla="*/ 1448410 w 3291840"/>
              <a:gd name="csY9" fmla="*/ 18288 h 18288"/>
              <a:gd name="csX10" fmla="*/ 822960 w 3291840"/>
              <a:gd name="csY10" fmla="*/ 18288 h 18288"/>
              <a:gd name="csX11" fmla="*/ 0 w 3291840"/>
              <a:gd name="csY11" fmla="*/ 18288 h 18288"/>
              <a:gd name="csX12" fmla="*/ 0 w 329184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1587797-C9D7-920C-0039-8A0FE0591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392" y="2642616"/>
            <a:ext cx="4807712" cy="360578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E61A7F0-7DD0-D81A-B4AB-410138194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496" y="2852417"/>
            <a:ext cx="5614416" cy="318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684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34B688F-8CB3-6BE2-8878-EEBBF5991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57200"/>
            <a:ext cx="4343400" cy="1929384"/>
          </a:xfrm>
        </p:spPr>
        <p:txBody>
          <a:bodyPr anchor="ctr">
            <a:normAutofit/>
          </a:bodyPr>
          <a:lstStyle/>
          <a:p>
            <a:r>
              <a:rPr lang="fr-FR" sz="4000" dirty="0"/>
              <a:t>ESPACE URBAIN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471415" y="1412748"/>
            <a:ext cx="1554480" cy="18288"/>
          </a:xfrm>
          <a:custGeom>
            <a:avLst/>
            <a:gdLst>
              <a:gd name="csX0" fmla="*/ 0 w 1554480"/>
              <a:gd name="csY0" fmla="*/ 0 h 18288"/>
              <a:gd name="csX1" fmla="*/ 549250 w 1554480"/>
              <a:gd name="csY1" fmla="*/ 0 h 18288"/>
              <a:gd name="csX2" fmla="*/ 1082954 w 1554480"/>
              <a:gd name="csY2" fmla="*/ 0 h 18288"/>
              <a:gd name="csX3" fmla="*/ 1554480 w 1554480"/>
              <a:gd name="csY3" fmla="*/ 0 h 18288"/>
              <a:gd name="csX4" fmla="*/ 1554480 w 1554480"/>
              <a:gd name="csY4" fmla="*/ 18288 h 18288"/>
              <a:gd name="csX5" fmla="*/ 1067410 w 1554480"/>
              <a:gd name="csY5" fmla="*/ 18288 h 18288"/>
              <a:gd name="csX6" fmla="*/ 549250 w 1554480"/>
              <a:gd name="csY6" fmla="*/ 18288 h 18288"/>
              <a:gd name="csX7" fmla="*/ 0 w 1554480"/>
              <a:gd name="csY7" fmla="*/ 18288 h 18288"/>
              <a:gd name="csX8" fmla="*/ 0 w 1554480"/>
              <a:gd name="csY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446C57B-6BB2-1ED3-303E-6A348008A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154" y="2155398"/>
            <a:ext cx="2721846" cy="4093002"/>
          </a:xfrm>
          <a:prstGeom prst="rect">
            <a:avLst/>
          </a:prstGeom>
        </p:spPr>
      </p:pic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C58D090E-98EB-98EE-F63D-B8E9CA6737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5476" y="2199132"/>
            <a:ext cx="5191368" cy="404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306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0126CF3-EF67-1159-827D-623771D23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fr-FR" dirty="0"/>
              <a:t>ESPACES VERTS</a:t>
            </a:r>
            <a:endParaRPr lang="en-US" dirty="0"/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sX0" fmla="*/ 0 w 3291840"/>
              <a:gd name="csY0" fmla="*/ 0 h 18288"/>
              <a:gd name="csX1" fmla="*/ 658368 w 3291840"/>
              <a:gd name="csY1" fmla="*/ 0 h 18288"/>
              <a:gd name="csX2" fmla="*/ 1283818 w 3291840"/>
              <a:gd name="csY2" fmla="*/ 0 h 18288"/>
              <a:gd name="csX3" fmla="*/ 1909267 w 3291840"/>
              <a:gd name="csY3" fmla="*/ 0 h 18288"/>
              <a:gd name="csX4" fmla="*/ 2633472 w 3291840"/>
              <a:gd name="csY4" fmla="*/ 0 h 18288"/>
              <a:gd name="csX5" fmla="*/ 3291840 w 3291840"/>
              <a:gd name="csY5" fmla="*/ 0 h 18288"/>
              <a:gd name="csX6" fmla="*/ 3291840 w 3291840"/>
              <a:gd name="csY6" fmla="*/ 18288 h 18288"/>
              <a:gd name="csX7" fmla="*/ 2633472 w 3291840"/>
              <a:gd name="csY7" fmla="*/ 18288 h 18288"/>
              <a:gd name="csX8" fmla="*/ 2073859 w 3291840"/>
              <a:gd name="csY8" fmla="*/ 18288 h 18288"/>
              <a:gd name="csX9" fmla="*/ 1448410 w 3291840"/>
              <a:gd name="csY9" fmla="*/ 18288 h 18288"/>
              <a:gd name="csX10" fmla="*/ 822960 w 3291840"/>
              <a:gd name="csY10" fmla="*/ 18288 h 18288"/>
              <a:gd name="csX11" fmla="*/ 0 w 3291840"/>
              <a:gd name="csY11" fmla="*/ 18288 h 18288"/>
              <a:gd name="csX12" fmla="*/ 0 w 329184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39D22D3-9201-0EEB-F65C-C642BEAE4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132" y="2642616"/>
            <a:ext cx="5422231" cy="3605784"/>
          </a:xfrm>
          <a:prstGeom prst="rect">
            <a:avLst/>
          </a:prstGeom>
        </p:spPr>
      </p:pic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B7451B46-2971-8EB6-7DD5-250A4C7BF6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54496" y="3512111"/>
            <a:ext cx="5614416" cy="186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976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85E1BDC-A9B0-4A87-82E3-F3187F69A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990C621-3B8B-4820-8328-D47EF7CE8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36512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8D2701D-B4CC-A07F-DF2E-7094EDA9B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560" y="586822"/>
            <a:ext cx="3657600" cy="1645920"/>
          </a:xfrm>
        </p:spPr>
        <p:txBody>
          <a:bodyPr>
            <a:normAutofit/>
          </a:bodyPr>
          <a:lstStyle/>
          <a:p>
            <a:r>
              <a:rPr lang="fr-FR" sz="3200"/>
              <a:t>AGENCEMENT DE L’ESPACE INTÉRIEUR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A2385B-1D2A-4E17-84FA-6CB7F0AAE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105773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E791F2F-79DB-4CC0-9FA1-001E3E91E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3541" y="140063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00E074-13C9-3BDA-B3D8-ECBA0B0B4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0106" y="586822"/>
            <a:ext cx="6106742" cy="1645920"/>
          </a:xfrm>
        </p:spPr>
        <p:txBody>
          <a:bodyPr anchor="ctr">
            <a:normAutofit/>
          </a:bodyPr>
          <a:lstStyle/>
          <a:p>
            <a:r>
              <a:rPr lang="fr-FR" sz="1800" kern="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</a:t>
            </a:r>
            <a:r>
              <a:rPr lang="fr-FR" sz="1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loisonnements / travées et niveaux : </a:t>
            </a:r>
            <a:r>
              <a:rPr lang="fr-FR" sz="1800" kern="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HALL, MEZZANINE</a:t>
            </a:r>
            <a:r>
              <a:rPr lang="fr-FR" sz="1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fr-FR" sz="1800" kern="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ÎLOT</a:t>
            </a:r>
            <a:r>
              <a:rPr lang="fr-FR" sz="1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FLEXIBILITÉ… </a:t>
            </a:r>
            <a:endParaRPr lang="fr-FR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18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554360F-581B-FFEC-D725-535F74FE5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9020" y="2676139"/>
            <a:ext cx="5042843" cy="378213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5203784-8221-CDA0-639E-254B27396C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416" y="2661627"/>
            <a:ext cx="5541584" cy="378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334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C98A213-5994-475E-B327-DC6EC27FB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D444651-08BB-301E-7E06-8ED1BF4CD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670218"/>
            <a:ext cx="5769510" cy="84425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fr-FR" sz="4000" dirty="0"/>
              <a:t>LE PLATEAU FLUIDE</a:t>
            </a:r>
            <a:endParaRPr lang="en-US" sz="4000" dirty="0"/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4B030A0D-0DAD-4A99-89BB-419527D6A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D2CA1BA-79D2-E866-6FA3-5EB225C42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3984" y="4102416"/>
            <a:ext cx="3173207" cy="2522700"/>
          </a:xfrm>
          <a:prstGeom prst="rect">
            <a:avLst/>
          </a:prstGeom>
        </p:spPr>
      </p:pic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08BEA3A3-F338-71B4-3336-74065362E2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1595" y="4102416"/>
            <a:ext cx="7945071" cy="214516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BBD1830-3679-FC46-B4DF-E34460C387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7272" y="222800"/>
            <a:ext cx="4959919" cy="336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000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65B342F-108F-EB0C-E39E-B906706EE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57200"/>
            <a:ext cx="4343400" cy="1929384"/>
          </a:xfrm>
        </p:spPr>
        <p:txBody>
          <a:bodyPr anchor="ctr">
            <a:normAutofit/>
          </a:bodyPr>
          <a:lstStyle/>
          <a:p>
            <a:r>
              <a:rPr lang="fr-FR" dirty="0"/>
              <a:t>DÉAMBULER</a:t>
            </a:r>
            <a:br>
              <a:rPr lang="fr-FR" dirty="0"/>
            </a:br>
            <a:endParaRPr lang="fr-FR" dirty="0"/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471415" y="1412748"/>
            <a:ext cx="1554480" cy="18288"/>
          </a:xfrm>
          <a:custGeom>
            <a:avLst/>
            <a:gdLst>
              <a:gd name="csX0" fmla="*/ 0 w 1554480"/>
              <a:gd name="csY0" fmla="*/ 0 h 18288"/>
              <a:gd name="csX1" fmla="*/ 549250 w 1554480"/>
              <a:gd name="csY1" fmla="*/ 0 h 18288"/>
              <a:gd name="csX2" fmla="*/ 1082954 w 1554480"/>
              <a:gd name="csY2" fmla="*/ 0 h 18288"/>
              <a:gd name="csX3" fmla="*/ 1554480 w 1554480"/>
              <a:gd name="csY3" fmla="*/ 0 h 18288"/>
              <a:gd name="csX4" fmla="*/ 1554480 w 1554480"/>
              <a:gd name="csY4" fmla="*/ 18288 h 18288"/>
              <a:gd name="csX5" fmla="*/ 1067410 w 1554480"/>
              <a:gd name="csY5" fmla="*/ 18288 h 18288"/>
              <a:gd name="csX6" fmla="*/ 549250 w 1554480"/>
              <a:gd name="csY6" fmla="*/ 18288 h 18288"/>
              <a:gd name="csX7" fmla="*/ 0 w 1554480"/>
              <a:gd name="csY7" fmla="*/ 18288 h 18288"/>
              <a:gd name="csX8" fmla="*/ 0 w 1554480"/>
              <a:gd name="csY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B5386B-6B44-E8A7-1E94-97C54273E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1263" y="457200"/>
            <a:ext cx="6007608" cy="1929384"/>
          </a:xfrm>
        </p:spPr>
        <p:txBody>
          <a:bodyPr anchor="ctr">
            <a:normAutofit/>
          </a:bodyPr>
          <a:lstStyle/>
          <a:p>
            <a:pPr algn="just"/>
            <a:r>
              <a:rPr lang="fr-FR" sz="2200" b="1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fr-FR" sz="22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PROMENADE ARCHITECTURALE : RAMPE , PASSERELLE, ASCENSEUR VITRÉ, ESCALATOR, ESCALIER, SOL (matériau, code couleur)</a:t>
            </a:r>
            <a:endParaRPr lang="fr-FR" sz="22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CA9D573-9418-7FFD-3C8B-B567FE5D2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252" y="1810391"/>
            <a:ext cx="3012267" cy="451276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F58E979-62A4-1E6B-F7D4-6BD08D400F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2776" y="3958167"/>
            <a:ext cx="7567952" cy="236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59809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Grand écran</PresentationFormat>
  <Slides>17</Slides>
  <Notes>0</Notes>
  <HiddenSlides>0</HiddenSlide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Thème Office</vt:lpstr>
      <vt:lpstr>LES CODES MUSÉOGRAPHIQUES  Nadi Tritarelli </vt:lpstr>
      <vt:lpstr>LE LIEU D’EXPOSITION </vt:lpstr>
      <vt:lpstr>ESPACES PATRIMONIAUX</vt:lpstr>
      <vt:lpstr>ESPACE INDUSTRIEL RÉAFFECTÉ  - MUSÉE VIRTUEL</vt:lpstr>
      <vt:lpstr>ESPACE URBAIN</vt:lpstr>
      <vt:lpstr>ESPACES VERTS</vt:lpstr>
      <vt:lpstr>AGENCEMENT DE L’ESPACE INTÉRIEUR</vt:lpstr>
      <vt:lpstr>LE PLATEAU FLUIDE</vt:lpstr>
      <vt:lpstr>DÉAMBULER </vt:lpstr>
      <vt:lpstr>LE MUR </vt:lpstr>
      <vt:lpstr>COULEUR, MATÉRIAU / MATIÈRE, TEXTURE : rapport lumière et rapport oeuvre</vt:lpstr>
      <vt:lpstr>   LES OUVERTURES </vt:lpstr>
      <vt:lpstr>LA LUMIÈRE</vt:lpstr>
      <vt:lpstr>LA MUSÉOGRAPHIE</vt:lpstr>
      <vt:lpstr>L’INSCRIPTION DE L’OEUVRE DANS L’ESPACE : ACCROCHAGE,  DÉTACHEMENT DU MUR, RELATION AVEC LE  SOL, SUSPENSION, RELATION AVEC LES AUTRES ŒUVRES EXPOSÉES  </vt:lpstr>
      <vt:lpstr>L’APPROCHE DU SPECTATEUR</vt:lpstr>
      <vt:lpstr>LES SUPPORTS PÉDAGOGIQUES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CODES MUSÉOGRAPHIQUES</dc:title>
  <dc:creator>TRITARELLI Nadi</dc:creator>
  <cp:lastModifiedBy>TRITARELLI Nadi</cp:lastModifiedBy>
  <cp:revision>7</cp:revision>
  <dcterms:created xsi:type="dcterms:W3CDTF">2026-01-19T17:42:05Z</dcterms:created>
  <dcterms:modified xsi:type="dcterms:W3CDTF">2026-01-22T16:12:10Z</dcterms:modified>
</cp:coreProperties>
</file>