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5" r:id="rId2"/>
  </p:sldMasterIdLst>
  <p:notesMasterIdLst>
    <p:notesMasterId r:id="rId60"/>
  </p:notesMasterIdLst>
  <p:sldIdLst>
    <p:sldId id="608" r:id="rId3"/>
    <p:sldId id="889" r:id="rId4"/>
    <p:sldId id="884" r:id="rId5"/>
    <p:sldId id="873" r:id="rId6"/>
    <p:sldId id="887" r:id="rId7"/>
    <p:sldId id="946" r:id="rId8"/>
    <p:sldId id="945" r:id="rId9"/>
    <p:sldId id="864" r:id="rId10"/>
    <p:sldId id="866" r:id="rId11"/>
    <p:sldId id="867" r:id="rId12"/>
    <p:sldId id="875" r:id="rId13"/>
    <p:sldId id="862" r:id="rId14"/>
    <p:sldId id="897" r:id="rId15"/>
    <p:sldId id="930" r:id="rId16"/>
    <p:sldId id="931" r:id="rId17"/>
    <p:sldId id="936" r:id="rId18"/>
    <p:sldId id="932" r:id="rId19"/>
    <p:sldId id="939" r:id="rId20"/>
    <p:sldId id="940" r:id="rId21"/>
    <p:sldId id="885" r:id="rId22"/>
    <p:sldId id="923" r:id="rId23"/>
    <p:sldId id="925" r:id="rId24"/>
    <p:sldId id="928" r:id="rId25"/>
    <p:sldId id="924" r:id="rId26"/>
    <p:sldId id="892" r:id="rId27"/>
    <p:sldId id="813" r:id="rId28"/>
    <p:sldId id="814" r:id="rId29"/>
    <p:sldId id="815" r:id="rId30"/>
    <p:sldId id="816" r:id="rId31"/>
    <p:sldId id="890" r:id="rId32"/>
    <p:sldId id="910" r:id="rId33"/>
    <p:sldId id="817" r:id="rId34"/>
    <p:sldId id="818" r:id="rId35"/>
    <p:sldId id="954" r:id="rId36"/>
    <p:sldId id="891" r:id="rId37"/>
    <p:sldId id="810" r:id="rId38"/>
    <p:sldId id="811" r:id="rId39"/>
    <p:sldId id="812" r:id="rId40"/>
    <p:sldId id="957" r:id="rId41"/>
    <p:sldId id="956" r:id="rId42"/>
    <p:sldId id="687" r:id="rId43"/>
    <p:sldId id="857" r:id="rId44"/>
    <p:sldId id="306" r:id="rId45"/>
    <p:sldId id="952" r:id="rId46"/>
    <p:sldId id="947" r:id="rId47"/>
    <p:sldId id="941" r:id="rId48"/>
    <p:sldId id="948" r:id="rId49"/>
    <p:sldId id="950" r:id="rId50"/>
    <p:sldId id="307" r:id="rId51"/>
    <p:sldId id="308" r:id="rId52"/>
    <p:sldId id="951" r:id="rId53"/>
    <p:sldId id="896" r:id="rId54"/>
    <p:sldId id="929" r:id="rId55"/>
    <p:sldId id="879" r:id="rId56"/>
    <p:sldId id="806" r:id="rId57"/>
    <p:sldId id="640" r:id="rId58"/>
    <p:sldId id="916" r:id="rId59"/>
  </p:sldIdLst>
  <p:sldSz cx="12192000" cy="6858000"/>
  <p:notesSz cx="6858000" cy="9144000"/>
  <p:defaultTextStyle>
    <a:defPPr>
      <a:defRPr lang="fr-FR"/>
    </a:defPPr>
    <a:lvl1pPr algn="r" rtl="0" fontAlgn="base">
      <a:spcBef>
        <a:spcPct val="0"/>
      </a:spcBef>
      <a:spcAft>
        <a:spcPct val="0"/>
      </a:spcAft>
      <a:defRPr sz="2800" kern="1200">
        <a:solidFill>
          <a:schemeClr val="tx1"/>
        </a:solidFill>
        <a:latin typeface="Arial" charset="0"/>
        <a:ea typeface="+mn-ea"/>
        <a:cs typeface="+mn-cs"/>
      </a:defRPr>
    </a:lvl1pPr>
    <a:lvl2pPr marL="457200" algn="r" rtl="0" fontAlgn="base">
      <a:spcBef>
        <a:spcPct val="0"/>
      </a:spcBef>
      <a:spcAft>
        <a:spcPct val="0"/>
      </a:spcAft>
      <a:defRPr sz="2800" kern="1200">
        <a:solidFill>
          <a:schemeClr val="tx1"/>
        </a:solidFill>
        <a:latin typeface="Arial" charset="0"/>
        <a:ea typeface="+mn-ea"/>
        <a:cs typeface="+mn-cs"/>
      </a:defRPr>
    </a:lvl2pPr>
    <a:lvl3pPr marL="914400" algn="r" rtl="0" fontAlgn="base">
      <a:spcBef>
        <a:spcPct val="0"/>
      </a:spcBef>
      <a:spcAft>
        <a:spcPct val="0"/>
      </a:spcAft>
      <a:defRPr sz="2800" kern="1200">
        <a:solidFill>
          <a:schemeClr val="tx1"/>
        </a:solidFill>
        <a:latin typeface="Arial" charset="0"/>
        <a:ea typeface="+mn-ea"/>
        <a:cs typeface="+mn-cs"/>
      </a:defRPr>
    </a:lvl3pPr>
    <a:lvl4pPr marL="1371600" algn="r" rtl="0" fontAlgn="base">
      <a:spcBef>
        <a:spcPct val="0"/>
      </a:spcBef>
      <a:spcAft>
        <a:spcPct val="0"/>
      </a:spcAft>
      <a:defRPr sz="2800" kern="1200">
        <a:solidFill>
          <a:schemeClr val="tx1"/>
        </a:solidFill>
        <a:latin typeface="Arial" charset="0"/>
        <a:ea typeface="+mn-ea"/>
        <a:cs typeface="+mn-cs"/>
      </a:defRPr>
    </a:lvl4pPr>
    <a:lvl5pPr marL="1828800" algn="r"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300"/>
    <a:srgbClr val="FAE8B4"/>
    <a:srgbClr val="FFC000"/>
    <a:srgbClr val="FFD13F"/>
    <a:srgbClr val="FFE2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EBBBCC-DAD2-459C-BE2E-F6DE35CF9A28}" styleName="Style foncé 2 - Accentuation 3/Accentuation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Style foncé 2 - Accentuation 5/Accentuation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Style foncé 2 - Accentuation 1/Accentuation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F2DE63D5-997A-4646-A377-4702673A728D}" styleName="Style léger 2 - Accentuation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40" autoAdjust="0"/>
    <p:restoredTop sz="76712"/>
  </p:normalViewPr>
  <p:slideViewPr>
    <p:cSldViewPr snapToGrid="0">
      <p:cViewPr varScale="1">
        <p:scale>
          <a:sx n="96" d="100"/>
          <a:sy n="96" d="100"/>
        </p:scale>
        <p:origin x="840" y="16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61" Type="http://schemas.openxmlformats.org/officeDocument/2006/relationships/presProps" Target="pres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2"/>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2"/>
            <a:ext cx="2971800" cy="458788"/>
          </a:xfrm>
          <a:prstGeom prst="rect">
            <a:avLst/>
          </a:prstGeom>
        </p:spPr>
        <p:txBody>
          <a:bodyPr vert="horz" lIns="91440" tIns="45720" rIns="91440" bIns="45720" rtlCol="0"/>
          <a:lstStyle>
            <a:lvl1pPr algn="r">
              <a:defRPr sz="1200"/>
            </a:lvl1pPr>
          </a:lstStyle>
          <a:p>
            <a:fld id="{9C499C0B-497B-0244-A299-B734B4695BCF}" type="datetimeFigureOut">
              <a:rPr lang="fr-FR" smtClean="0"/>
              <a:t>03/03/2025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AE2092-2132-0541-AAD1-0F1FA79EB959}" type="slidenum">
              <a:rPr lang="fr-FR" smtClean="0"/>
              <a:t>‹N°›</a:t>
            </a:fld>
            <a:endParaRPr lang="fr-FR"/>
          </a:p>
        </p:txBody>
      </p:sp>
    </p:spTree>
    <p:extLst>
      <p:ext uri="{BB962C8B-B14F-4D97-AF65-F5344CB8AC3E}">
        <p14:creationId xmlns:p14="http://schemas.microsoft.com/office/powerpoint/2010/main" val="3518579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miter lim="800000"/>
            <a:headEnd/>
            <a:tailEnd/>
          </a:ln>
        </p:spPr>
        <p:txBody>
          <a:bodyPr/>
          <a:lstStyle/>
          <a:p>
            <a:fld id="{C91865D4-0DC6-4D74-9231-5F5F46C5375F}" type="slidenum">
              <a:rPr lang="fr-FR" smtClean="0"/>
              <a:pPr/>
              <a:t>1</a:t>
            </a:fld>
            <a:endParaRPr lang="fr-FR" dirty="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9023473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18</a:t>
            </a:fld>
            <a:endParaRPr lang="fr-FR"/>
          </a:p>
        </p:txBody>
      </p:sp>
    </p:spTree>
    <p:extLst>
      <p:ext uri="{BB962C8B-B14F-4D97-AF65-F5344CB8AC3E}">
        <p14:creationId xmlns:p14="http://schemas.microsoft.com/office/powerpoint/2010/main" val="434061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19</a:t>
            </a:fld>
            <a:endParaRPr lang="fr-FR"/>
          </a:p>
        </p:txBody>
      </p:sp>
    </p:spTree>
    <p:extLst>
      <p:ext uri="{BB962C8B-B14F-4D97-AF65-F5344CB8AC3E}">
        <p14:creationId xmlns:p14="http://schemas.microsoft.com/office/powerpoint/2010/main" val="36980627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20</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1202268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21</a:t>
            </a:fld>
            <a:endParaRPr lang="fr-FR"/>
          </a:p>
        </p:txBody>
      </p:sp>
    </p:spTree>
    <p:extLst>
      <p:ext uri="{BB962C8B-B14F-4D97-AF65-F5344CB8AC3E}">
        <p14:creationId xmlns:p14="http://schemas.microsoft.com/office/powerpoint/2010/main" val="2928670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22</a:t>
            </a:fld>
            <a:endParaRPr lang="fr-FR"/>
          </a:p>
        </p:txBody>
      </p:sp>
    </p:spTree>
    <p:extLst>
      <p:ext uri="{BB962C8B-B14F-4D97-AF65-F5344CB8AC3E}">
        <p14:creationId xmlns:p14="http://schemas.microsoft.com/office/powerpoint/2010/main" val="1737002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23</a:t>
            </a:fld>
            <a:endParaRPr lang="fr-FR"/>
          </a:p>
        </p:txBody>
      </p:sp>
    </p:spTree>
    <p:extLst>
      <p:ext uri="{BB962C8B-B14F-4D97-AF65-F5344CB8AC3E}">
        <p14:creationId xmlns:p14="http://schemas.microsoft.com/office/powerpoint/2010/main" val="592918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24</a:t>
            </a:fld>
            <a:endParaRPr lang="fr-FR"/>
          </a:p>
        </p:txBody>
      </p:sp>
    </p:spTree>
    <p:extLst>
      <p:ext uri="{BB962C8B-B14F-4D97-AF65-F5344CB8AC3E}">
        <p14:creationId xmlns:p14="http://schemas.microsoft.com/office/powerpoint/2010/main" val="27818613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25</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21892798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3A29C210-5071-4E1D-91CD-A909267CDCBB}" type="slidenum">
              <a:rPr lang="fr-FR" sz="1200" smtClean="0"/>
              <a:pPr eaLnBrk="1" hangingPunct="1"/>
              <a:t>26</a:t>
            </a:fld>
            <a:endParaRPr lang="fr-FR" sz="120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35504184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322CE1E2-A0A6-4306-BCFB-E6EAEC6EB66A}" type="slidenum">
              <a:rPr lang="fr-FR" sz="1200" smtClean="0"/>
              <a:pPr eaLnBrk="1" hangingPunct="1"/>
              <a:t>27</a:t>
            </a:fld>
            <a:endParaRPr lang="fr-FR" sz="120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2030761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2</a:t>
            </a:fld>
            <a:endParaRPr lang="fr-FR"/>
          </a:p>
        </p:txBody>
      </p:sp>
    </p:spTree>
    <p:extLst>
      <p:ext uri="{BB962C8B-B14F-4D97-AF65-F5344CB8AC3E}">
        <p14:creationId xmlns:p14="http://schemas.microsoft.com/office/powerpoint/2010/main" val="3849231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B1F6BC2C-2B16-4DFE-ABB2-C27E853F051C}" type="slidenum">
              <a:rPr lang="fr-FR" sz="1200" smtClean="0"/>
              <a:pPr eaLnBrk="1" hangingPunct="1"/>
              <a:t>28</a:t>
            </a:fld>
            <a:endParaRPr lang="fr-FR" sz="12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35235146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54060FDF-F234-4072-9460-B03473AAE64B}" type="slidenum">
              <a:rPr lang="fr-FR" sz="1200" smtClean="0"/>
              <a:pPr eaLnBrk="1" hangingPunct="1"/>
              <a:t>29</a:t>
            </a:fld>
            <a:endParaRPr lang="fr-FR" sz="120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18019671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30</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40142368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A27ADC32-0C16-44F3-8DD5-866BF1DEF679}" type="slidenum">
              <a:rPr lang="fr-FR" sz="1200" smtClean="0"/>
              <a:pPr eaLnBrk="1" hangingPunct="1"/>
              <a:t>31</a:t>
            </a:fld>
            <a:endParaRPr lang="fr-FR" sz="120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17630611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A27ADC32-0C16-44F3-8DD5-866BF1DEF679}" type="slidenum">
              <a:rPr lang="fr-FR" sz="1200" smtClean="0"/>
              <a:pPr eaLnBrk="1" hangingPunct="1"/>
              <a:t>32</a:t>
            </a:fld>
            <a:endParaRPr lang="fr-FR" sz="120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10373969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BB68EB4E-CF0B-479B-9798-8C3C63BC66F0}" type="slidenum">
              <a:rPr lang="fr-FR" sz="1200" smtClean="0"/>
              <a:pPr eaLnBrk="1" hangingPunct="1"/>
              <a:t>33</a:t>
            </a:fld>
            <a:endParaRPr lang="fr-FR" sz="120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8208711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34</a:t>
            </a:fld>
            <a:endParaRPr lang="fr-FR"/>
          </a:p>
        </p:txBody>
      </p:sp>
    </p:spTree>
    <p:extLst>
      <p:ext uri="{BB962C8B-B14F-4D97-AF65-F5344CB8AC3E}">
        <p14:creationId xmlns:p14="http://schemas.microsoft.com/office/powerpoint/2010/main" val="11479657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35</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2878638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2525F8CE-8873-49B0-8DA8-83630AA26EA5}" type="slidenum">
              <a:rPr lang="fr-FR" sz="1200" smtClean="0"/>
              <a:pPr eaLnBrk="1" hangingPunct="1"/>
              <a:t>36</a:t>
            </a:fld>
            <a:endParaRPr lang="fr-FR" sz="120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36683514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054F722E-5C60-471F-933F-6071CC6AC10B}" type="slidenum">
              <a:rPr lang="fr-FR" sz="1200" smtClean="0"/>
              <a:pPr eaLnBrk="1" hangingPunct="1"/>
              <a:t>37</a:t>
            </a:fld>
            <a:endParaRPr lang="fr-FR" sz="120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2495485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miter lim="800000"/>
            <a:headEnd/>
            <a:tailEnd/>
          </a:ln>
        </p:spPr>
        <p:txBody>
          <a:bodyPr/>
          <a:lstStyle/>
          <a:p>
            <a:fld id="{7B1AC975-E55E-48F4-9656-9E9502ABD935}" type="slidenum">
              <a:rPr lang="fr-FR" smtClean="0"/>
              <a:pPr/>
              <a:t>3</a:t>
            </a:fld>
            <a:endParaRPr lang="fr-FR" dirty="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210706274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B58A5655-3C45-44B4-A876-670BCA0922D4}" type="slidenum">
              <a:rPr lang="fr-FR" sz="1200" smtClean="0"/>
              <a:pPr eaLnBrk="1" hangingPunct="1"/>
              <a:t>38</a:t>
            </a:fld>
            <a:endParaRPr lang="fr-FR" sz="120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28135106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39</a:t>
            </a:fld>
            <a:endParaRPr lang="fr-FR"/>
          </a:p>
        </p:txBody>
      </p:sp>
    </p:spTree>
    <p:extLst>
      <p:ext uri="{BB962C8B-B14F-4D97-AF65-F5344CB8AC3E}">
        <p14:creationId xmlns:p14="http://schemas.microsoft.com/office/powerpoint/2010/main" val="13806178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40</a:t>
            </a:fld>
            <a:endParaRPr lang="fr-FR"/>
          </a:p>
        </p:txBody>
      </p:sp>
    </p:spTree>
    <p:extLst>
      <p:ext uri="{BB962C8B-B14F-4D97-AF65-F5344CB8AC3E}">
        <p14:creationId xmlns:p14="http://schemas.microsoft.com/office/powerpoint/2010/main" val="42631826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62D42563-CBE5-4263-9576-F86887C18884}" type="slidenum">
              <a:rPr lang="fr-FR" sz="1200" smtClean="0"/>
              <a:pPr eaLnBrk="1" hangingPunct="1"/>
              <a:t>41</a:t>
            </a:fld>
            <a:endParaRPr lang="fr-FR" sz="1200"/>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35459109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algn="r" eaLnBrk="0" fontAlgn="base" hangingPunct="0">
              <a:spcBef>
                <a:spcPct val="0"/>
              </a:spcBef>
              <a:spcAft>
                <a:spcPct val="0"/>
              </a:spcAft>
              <a:defRPr sz="2800">
                <a:solidFill>
                  <a:schemeClr val="tx1"/>
                </a:solidFill>
                <a:latin typeface="Arial" charset="0"/>
              </a:defRPr>
            </a:lvl6pPr>
            <a:lvl7pPr marL="2971800" indent="-228600" algn="r" eaLnBrk="0" fontAlgn="base" hangingPunct="0">
              <a:spcBef>
                <a:spcPct val="0"/>
              </a:spcBef>
              <a:spcAft>
                <a:spcPct val="0"/>
              </a:spcAft>
              <a:defRPr sz="2800">
                <a:solidFill>
                  <a:schemeClr val="tx1"/>
                </a:solidFill>
                <a:latin typeface="Arial" charset="0"/>
              </a:defRPr>
            </a:lvl7pPr>
            <a:lvl8pPr marL="3429000" indent="-228600" algn="r" eaLnBrk="0" fontAlgn="base" hangingPunct="0">
              <a:spcBef>
                <a:spcPct val="0"/>
              </a:spcBef>
              <a:spcAft>
                <a:spcPct val="0"/>
              </a:spcAft>
              <a:defRPr sz="2800">
                <a:solidFill>
                  <a:schemeClr val="tx1"/>
                </a:solidFill>
                <a:latin typeface="Arial" charset="0"/>
              </a:defRPr>
            </a:lvl8pPr>
            <a:lvl9pPr marL="3886200" indent="-228600" algn="r" eaLnBrk="0" fontAlgn="base" hangingPunct="0">
              <a:spcBef>
                <a:spcPct val="0"/>
              </a:spcBef>
              <a:spcAft>
                <a:spcPct val="0"/>
              </a:spcAft>
              <a:defRPr sz="2800">
                <a:solidFill>
                  <a:schemeClr val="tx1"/>
                </a:solidFill>
                <a:latin typeface="Arial" charset="0"/>
              </a:defRPr>
            </a:lvl9pPr>
          </a:lstStyle>
          <a:p>
            <a:pPr eaLnBrk="1" hangingPunct="1"/>
            <a:fld id="{EE8CD544-DFE0-43DD-AFC7-874B4B841BFD}" type="slidenum">
              <a:rPr lang="fr-FR" sz="1200" smtClean="0"/>
              <a:pPr eaLnBrk="1" hangingPunct="1"/>
              <a:t>42</a:t>
            </a:fld>
            <a:endParaRPr lang="fr-FR" sz="120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p>
        </p:txBody>
      </p:sp>
    </p:spTree>
    <p:extLst>
      <p:ext uri="{BB962C8B-B14F-4D97-AF65-F5344CB8AC3E}">
        <p14:creationId xmlns:p14="http://schemas.microsoft.com/office/powerpoint/2010/main" val="29282537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43</a:t>
            </a:fld>
            <a:endParaRPr lang="fr-FR"/>
          </a:p>
        </p:txBody>
      </p:sp>
    </p:spTree>
    <p:extLst>
      <p:ext uri="{BB962C8B-B14F-4D97-AF65-F5344CB8AC3E}">
        <p14:creationId xmlns:p14="http://schemas.microsoft.com/office/powerpoint/2010/main" val="84476394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44</a:t>
            </a:fld>
            <a:endParaRPr lang="fr-FR"/>
          </a:p>
        </p:txBody>
      </p:sp>
    </p:spTree>
    <p:extLst>
      <p:ext uri="{BB962C8B-B14F-4D97-AF65-F5344CB8AC3E}">
        <p14:creationId xmlns:p14="http://schemas.microsoft.com/office/powerpoint/2010/main" val="15631922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45</a:t>
            </a:fld>
            <a:endParaRPr lang="fr-FR"/>
          </a:p>
        </p:txBody>
      </p:sp>
    </p:spTree>
    <p:extLst>
      <p:ext uri="{BB962C8B-B14F-4D97-AF65-F5344CB8AC3E}">
        <p14:creationId xmlns:p14="http://schemas.microsoft.com/office/powerpoint/2010/main" val="30260865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46</a:t>
            </a:fld>
            <a:endParaRPr lang="fr-FR"/>
          </a:p>
        </p:txBody>
      </p:sp>
    </p:spTree>
    <p:extLst>
      <p:ext uri="{BB962C8B-B14F-4D97-AF65-F5344CB8AC3E}">
        <p14:creationId xmlns:p14="http://schemas.microsoft.com/office/powerpoint/2010/main" val="7485773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47</a:t>
            </a:fld>
            <a:endParaRPr lang="fr-FR"/>
          </a:p>
        </p:txBody>
      </p:sp>
    </p:spTree>
    <p:extLst>
      <p:ext uri="{BB962C8B-B14F-4D97-AF65-F5344CB8AC3E}">
        <p14:creationId xmlns:p14="http://schemas.microsoft.com/office/powerpoint/2010/main" val="901740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4</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33601459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48</a:t>
            </a:fld>
            <a:endParaRPr lang="fr-FR"/>
          </a:p>
        </p:txBody>
      </p:sp>
    </p:spTree>
    <p:extLst>
      <p:ext uri="{BB962C8B-B14F-4D97-AF65-F5344CB8AC3E}">
        <p14:creationId xmlns:p14="http://schemas.microsoft.com/office/powerpoint/2010/main" val="33653855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49</a:t>
            </a:fld>
            <a:endParaRPr lang="fr-FR"/>
          </a:p>
        </p:txBody>
      </p:sp>
    </p:spTree>
    <p:extLst>
      <p:ext uri="{BB962C8B-B14F-4D97-AF65-F5344CB8AC3E}">
        <p14:creationId xmlns:p14="http://schemas.microsoft.com/office/powerpoint/2010/main" val="7340947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50</a:t>
            </a:fld>
            <a:endParaRPr lang="fr-FR"/>
          </a:p>
        </p:txBody>
      </p:sp>
    </p:spTree>
    <p:extLst>
      <p:ext uri="{BB962C8B-B14F-4D97-AF65-F5344CB8AC3E}">
        <p14:creationId xmlns:p14="http://schemas.microsoft.com/office/powerpoint/2010/main" val="2725280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51</a:t>
            </a:fld>
            <a:endParaRPr lang="fr-FR"/>
          </a:p>
        </p:txBody>
      </p:sp>
    </p:spTree>
    <p:extLst>
      <p:ext uri="{BB962C8B-B14F-4D97-AF65-F5344CB8AC3E}">
        <p14:creationId xmlns:p14="http://schemas.microsoft.com/office/powerpoint/2010/main" val="961105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52</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16203268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53</a:t>
            </a:fld>
            <a:endParaRPr lang="fr-FR"/>
          </a:p>
        </p:txBody>
      </p:sp>
    </p:spTree>
    <p:extLst>
      <p:ext uri="{BB962C8B-B14F-4D97-AF65-F5344CB8AC3E}">
        <p14:creationId xmlns:p14="http://schemas.microsoft.com/office/powerpoint/2010/main" val="137642069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54</a:t>
            </a:fld>
            <a:endParaRPr lang="fr-FR"/>
          </a:p>
        </p:txBody>
      </p:sp>
    </p:spTree>
    <p:extLst>
      <p:ext uri="{BB962C8B-B14F-4D97-AF65-F5344CB8AC3E}">
        <p14:creationId xmlns:p14="http://schemas.microsoft.com/office/powerpoint/2010/main" val="1884994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55</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15302735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56</a:t>
            </a:fld>
            <a:endParaRPr lang="fr-FR"/>
          </a:p>
        </p:txBody>
      </p:sp>
    </p:spTree>
    <p:extLst>
      <p:ext uri="{BB962C8B-B14F-4D97-AF65-F5344CB8AC3E}">
        <p14:creationId xmlns:p14="http://schemas.microsoft.com/office/powerpoint/2010/main" val="303437866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57</a:t>
            </a:fld>
            <a:endParaRPr lang="fr-FR"/>
          </a:p>
        </p:txBody>
      </p:sp>
    </p:spTree>
    <p:extLst>
      <p:ext uri="{BB962C8B-B14F-4D97-AF65-F5344CB8AC3E}">
        <p14:creationId xmlns:p14="http://schemas.microsoft.com/office/powerpoint/2010/main" val="4051345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miter lim="800000"/>
            <a:headEnd/>
            <a:tailEnd/>
          </a:ln>
        </p:spPr>
        <p:txBody>
          <a:bodyPr/>
          <a:lstStyle/>
          <a:p>
            <a:fld id="{07CAEE76-C3E0-440D-ABC7-98F7B6660E47}" type="slidenum">
              <a:rPr lang="fr-FR" smtClean="0"/>
              <a:pPr/>
              <a:t>13</a:t>
            </a:fld>
            <a:endParaRPr lang="fr-FR" dirty="0"/>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fr-FR" dirty="0"/>
          </a:p>
        </p:txBody>
      </p:sp>
    </p:spTree>
    <p:extLst>
      <p:ext uri="{BB962C8B-B14F-4D97-AF65-F5344CB8AC3E}">
        <p14:creationId xmlns:p14="http://schemas.microsoft.com/office/powerpoint/2010/main" val="3846109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14</a:t>
            </a:fld>
            <a:endParaRPr lang="fr-FR"/>
          </a:p>
        </p:txBody>
      </p:sp>
    </p:spTree>
    <p:extLst>
      <p:ext uri="{BB962C8B-B14F-4D97-AF65-F5344CB8AC3E}">
        <p14:creationId xmlns:p14="http://schemas.microsoft.com/office/powerpoint/2010/main" val="2002983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Age</a:t>
            </a:r>
          </a:p>
          <a:p>
            <a:r>
              <a:rPr lang="fr-FR" dirty="0"/>
              <a:t>Sexe</a:t>
            </a:r>
          </a:p>
          <a:p>
            <a:r>
              <a:rPr lang="fr-FR" dirty="0"/>
              <a:t>Caractéristiques physiques (couleur des cheveux, taille, etc.)</a:t>
            </a:r>
          </a:p>
          <a:p>
            <a:r>
              <a:rPr lang="fr-FR" dirty="0"/>
              <a:t>Métier</a:t>
            </a:r>
          </a:p>
          <a:p>
            <a:r>
              <a:rPr lang="fr-FR" dirty="0"/>
              <a:t>Relation </a:t>
            </a:r>
            <a:r>
              <a:rPr lang="fr-FR" dirty="0" err="1"/>
              <a:t>famillale</a:t>
            </a:r>
            <a:endParaRPr lang="fr-FR" dirty="0"/>
          </a:p>
          <a:p>
            <a:r>
              <a:rPr lang="fr-FR" dirty="0"/>
              <a:t>Valeurs</a:t>
            </a:r>
          </a:p>
          <a:p>
            <a:r>
              <a:rPr lang="fr-FR" dirty="0"/>
              <a:t>Groupes d’appartenance</a:t>
            </a:r>
          </a:p>
          <a:p>
            <a:endParaRPr lang="fr-FR" dirty="0"/>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15</a:t>
            </a:fld>
            <a:endParaRPr lang="fr-FR"/>
          </a:p>
        </p:txBody>
      </p:sp>
    </p:spTree>
    <p:extLst>
      <p:ext uri="{BB962C8B-B14F-4D97-AF65-F5344CB8AC3E}">
        <p14:creationId xmlns:p14="http://schemas.microsoft.com/office/powerpoint/2010/main" val="781942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A priori NON </a:t>
            </a:r>
          </a:p>
          <a:p>
            <a:pPr marL="342900" indent="-342900">
              <a:buFont typeface="Arial" panose="020B0604020202020204" pitchFamily="34" charset="0"/>
              <a:buChar char="•"/>
            </a:pPr>
            <a:r>
              <a:rPr lang="fr-FR" dirty="0"/>
              <a:t>Caractère insaisissable de l’identité</a:t>
            </a:r>
          </a:p>
          <a:p>
            <a:pPr marL="342900" indent="-342900">
              <a:buFont typeface="Arial" panose="020B0604020202020204" pitchFamily="34" charset="0"/>
              <a:buChar char="•"/>
            </a:pPr>
            <a:r>
              <a:rPr lang="fr-FR" dirty="0"/>
              <a:t>Y compris par et pour soi-même</a:t>
            </a:r>
          </a:p>
          <a:p>
            <a:pPr marL="342900" indent="-342900">
              <a:buFont typeface="Arial" panose="020B0604020202020204" pitchFamily="34" charset="0"/>
              <a:buChar char="•"/>
            </a:pPr>
            <a:r>
              <a:rPr lang="fr-FR" dirty="0"/>
              <a:t>Voir en outre la question de l’inconscient (psychologie) ou des résonnances qui parfois nous travaillent sans que nous en soyons réellement conscient</a:t>
            </a:r>
          </a:p>
          <a:p>
            <a:endParaRPr lang="fr-FR" dirty="0"/>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16</a:t>
            </a:fld>
            <a:endParaRPr lang="fr-FR"/>
          </a:p>
        </p:txBody>
      </p:sp>
    </p:spTree>
    <p:extLst>
      <p:ext uri="{BB962C8B-B14F-4D97-AF65-F5344CB8AC3E}">
        <p14:creationId xmlns:p14="http://schemas.microsoft.com/office/powerpoint/2010/main" val="34340851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Dimension </a:t>
            </a:r>
            <a:r>
              <a:rPr lang="fr-FR" b="1" dirty="0"/>
              <a:t>permanente</a:t>
            </a:r>
            <a:r>
              <a:rPr lang="fr-FR" dirty="0"/>
              <a:t> de l’identité (notre ADN, notre date de naissance, …, souvent</a:t>
            </a:r>
            <a:r>
              <a:rPr lang="fr-FR" i="1" dirty="0"/>
              <a:t> </a:t>
            </a:r>
            <a:r>
              <a:rPr lang="fr-FR" dirty="0"/>
              <a:t>notre nom, notre sexe, par exemple) </a:t>
            </a:r>
            <a:r>
              <a:rPr lang="fr-FR" dirty="0">
                <a:sym typeface="Wingdings" pitchFamily="2" charset="2"/>
              </a:rPr>
              <a:t> l’IDEM chez Ricoeur</a:t>
            </a:r>
          </a:p>
          <a:p>
            <a:endParaRPr lang="fr-FR" dirty="0">
              <a:sym typeface="Wingdings" pitchFamily="2" charset="2"/>
            </a:endParaRPr>
          </a:p>
          <a:p>
            <a:r>
              <a:rPr lang="fr-FR" dirty="0">
                <a:sym typeface="Wingdings" pitchFamily="2" charset="2"/>
              </a:rPr>
              <a:t>Dimension </a:t>
            </a:r>
            <a:r>
              <a:rPr lang="fr-FR" b="1" dirty="0">
                <a:sym typeface="Wingdings" pitchFamily="2" charset="2"/>
              </a:rPr>
              <a:t>évolutive</a:t>
            </a:r>
            <a:r>
              <a:rPr lang="fr-FR" dirty="0">
                <a:sym typeface="Wingdings" pitchFamily="2" charset="2"/>
              </a:rPr>
              <a:t> de l’identité (potentiellement nos valeurs, nos relations familiales, notre métier, etc.)  IPSE chez RICOEUR</a:t>
            </a:r>
          </a:p>
          <a:p>
            <a:endParaRPr lang="fr-FR" dirty="0">
              <a:sym typeface="Wingdings" pitchFamily="2" charset="2"/>
            </a:endParaRPr>
          </a:p>
          <a:p>
            <a:r>
              <a:rPr lang="fr-FR" dirty="0">
                <a:sym typeface="Wingdings" pitchFamily="2" charset="2"/>
              </a:rPr>
              <a:t>Je reste le/la même, même si je change et me transforme en permanence en un/e autre que celui/celle que j’étais  « Soi-même comme un autre »</a:t>
            </a:r>
            <a:endParaRPr lang="fr-FR" dirty="0"/>
          </a:p>
          <a:p>
            <a:endParaRPr lang="fr-FR" dirty="0"/>
          </a:p>
        </p:txBody>
      </p:sp>
      <p:sp>
        <p:nvSpPr>
          <p:cNvPr id="4" name="Espace réservé du numéro de diapositive 3"/>
          <p:cNvSpPr>
            <a:spLocks noGrp="1"/>
          </p:cNvSpPr>
          <p:nvPr>
            <p:ph type="sldNum" sz="quarter" idx="5"/>
          </p:nvPr>
        </p:nvSpPr>
        <p:spPr/>
        <p:txBody>
          <a:bodyPr/>
          <a:lstStyle/>
          <a:p>
            <a:fld id="{DBAE2092-2132-0541-AAD1-0F1FA79EB959}" type="slidenum">
              <a:rPr lang="fr-FR" smtClean="0"/>
              <a:t>17</a:t>
            </a:fld>
            <a:endParaRPr lang="fr-FR"/>
          </a:p>
        </p:txBody>
      </p:sp>
    </p:spTree>
    <p:extLst>
      <p:ext uri="{BB962C8B-B14F-4D97-AF65-F5344CB8AC3E}">
        <p14:creationId xmlns:p14="http://schemas.microsoft.com/office/powerpoint/2010/main" val="7993735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lvl1pPr algn="ctr">
              <a:defRPr sz="4000">
                <a:solidFill>
                  <a:srgbClr val="FF9300"/>
                </a:solidFill>
              </a:defRPr>
            </a:lvl1pPr>
          </a:lstStyle>
          <a:p>
            <a:r>
              <a:rPr lang="fr-FR" dirty="0"/>
              <a:t>Modifiez le style du titre</a:t>
            </a:r>
            <a:endParaRPr lang="fr-CH" dirty="0"/>
          </a:p>
        </p:txBody>
      </p:sp>
      <p:sp>
        <p:nvSpPr>
          <p:cNvPr id="3" name="Sous-titre 2"/>
          <p:cNvSpPr>
            <a:spLocks noGrp="1"/>
          </p:cNvSpPr>
          <p:nvPr>
            <p:ph type="subTitle" idx="1"/>
          </p:nvPr>
        </p:nvSpPr>
        <p:spPr>
          <a:xfrm>
            <a:off x="1828800" y="3886200"/>
            <a:ext cx="8534400" cy="1752600"/>
          </a:xfrm>
          <a:ln>
            <a:solidFill>
              <a:srgbClr val="2A4464"/>
            </a:solidFill>
          </a:ln>
        </p:spPr>
        <p:txBody>
          <a:bodyPr anchor="ctr"/>
          <a:lstStyle>
            <a:lvl1pPr marL="0" indent="0" algn="ctr">
              <a:buNone/>
              <a:defRPr sz="3200" b="0" baseline="0">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dirty="0"/>
              <a:t>Modifiez le style des sous-titres du masque</a:t>
            </a:r>
            <a:endParaRPr lang="fr-CH"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03.03.25</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30525775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bl" preserve="1">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nchor="t"/>
          <a:lstStyle>
            <a:lvl1pPr>
              <a:defRPr sz="3200">
                <a:solidFill>
                  <a:srgbClr val="FF9300"/>
                </a:solidFill>
                <a:latin typeface="Arial" pitchFamily="34" charset="0"/>
                <a:cs typeface="Arial" pitchFamily="34" charset="0"/>
              </a:defRPr>
            </a:lvl1pPr>
          </a:lstStyle>
          <a:p>
            <a:r>
              <a:rPr lang="fr-FR" dirty="0"/>
              <a:t>Modifiez le style du titre</a:t>
            </a:r>
            <a:endParaRPr lang="fr-CH" dirty="0"/>
          </a:p>
        </p:txBody>
      </p:sp>
      <p:sp>
        <p:nvSpPr>
          <p:cNvPr id="3" name="Espace réservé du tableau 2"/>
          <p:cNvSpPr>
            <a:spLocks noGrp="1"/>
          </p:cNvSpPr>
          <p:nvPr>
            <p:ph type="tbl" idx="1"/>
          </p:nvPr>
        </p:nvSpPr>
        <p:spPr>
          <a:xfrm>
            <a:off x="609600" y="1600201"/>
            <a:ext cx="10972800" cy="4525963"/>
          </a:xfrm>
        </p:spPr>
        <p:txBody>
          <a:bodyPr/>
          <a:lstStyle>
            <a:lvl1pPr marL="0" indent="0">
              <a:buNone/>
              <a:defRPr sz="2000"/>
            </a:lvl1pPr>
          </a:lstStyle>
          <a:p>
            <a:pPr lvl="0"/>
            <a:r>
              <a:rPr lang="fr-FR" noProof="0"/>
              <a:t>Cliquez sur l'icône pour ajouter un tableau</a:t>
            </a:r>
            <a:endParaRPr lang="fr-CH" noProof="0"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03.03.25</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18126525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en-US" dirty="0"/>
          </a:p>
        </p:txBody>
      </p:sp>
      <p:sp>
        <p:nvSpPr>
          <p:cNvPr id="5" name="Slide Number Placeholder 4"/>
          <p:cNvSpPr>
            <a:spLocks noGrp="1"/>
          </p:cNvSpPr>
          <p:nvPr>
            <p:ph type="sldNum" sz="quarter" idx="12"/>
          </p:nvPr>
        </p:nvSpPr>
        <p:spPr/>
        <p:txBody>
          <a:bodyPr/>
          <a:lstStyle/>
          <a:p>
            <a:fld id="{8FD1DA32-DF65-8B44-8473-3773A2490AE4}" type="slidenum">
              <a:rPr lang="fr-FR" smtClean="0"/>
              <a:t>‹N°›</a:t>
            </a:fld>
            <a:endParaRPr lang="fr-FR" dirty="0"/>
          </a:p>
        </p:txBody>
      </p:sp>
    </p:spTree>
    <p:extLst>
      <p:ext uri="{BB962C8B-B14F-4D97-AF65-F5344CB8AC3E}">
        <p14:creationId xmlns:p14="http://schemas.microsoft.com/office/powerpoint/2010/main" val="3327109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FD1DA32-DF65-8B44-8473-3773A2490AE4}" type="slidenum">
              <a:rPr lang="fr-FR" smtClean="0"/>
              <a:t>‹N°›</a:t>
            </a:fld>
            <a:endParaRPr lang="fr-FR" dirty="0"/>
          </a:p>
        </p:txBody>
      </p:sp>
    </p:spTree>
    <p:extLst>
      <p:ext uri="{BB962C8B-B14F-4D97-AF65-F5344CB8AC3E}">
        <p14:creationId xmlns:p14="http://schemas.microsoft.com/office/powerpoint/2010/main" val="36520218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1_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800" b="0" i="0">
                <a:latin typeface="+mj-lt"/>
              </a:defRPr>
            </a:lvl1pPr>
          </a:lstStyle>
          <a:p>
            <a:endParaRPr lang="fr-CH" dirty="0"/>
          </a:p>
        </p:txBody>
      </p:sp>
      <p:sp>
        <p:nvSpPr>
          <p:cNvPr id="3" name="Espace réservé du contenu 2"/>
          <p:cNvSpPr>
            <a:spLocks noGrp="1"/>
          </p:cNvSpPr>
          <p:nvPr>
            <p:ph idx="1"/>
          </p:nvPr>
        </p:nvSpPr>
        <p:spPr/>
        <p:txBody>
          <a:bodyPr/>
          <a:lstStyle>
            <a:lvl1pPr marL="434975" indent="-342900">
              <a:buClrTx/>
              <a:buFont typeface="Arial" pitchFamily="34" charset="0"/>
              <a:buChar char="•"/>
              <a:defRPr sz="2000">
                <a:solidFill>
                  <a:schemeClr val="tx1"/>
                </a:solidFill>
              </a:defRPr>
            </a:lvl1pPr>
            <a:lvl2pPr>
              <a:defRPr sz="2000"/>
            </a:lvl2pPr>
            <a:lvl3pPr>
              <a:defRPr sz="1800"/>
            </a:lvl3pPr>
            <a:lvl4pPr>
              <a:defRPr sz="1800"/>
            </a:lvl4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Espace réservé du texte 6"/>
          <p:cNvSpPr>
            <a:spLocks noGrp="1"/>
          </p:cNvSpPr>
          <p:nvPr>
            <p:ph type="body" sz="quarter" idx="12"/>
          </p:nvPr>
        </p:nvSpPr>
        <p:spPr>
          <a:xfrm>
            <a:off x="573618" y="333375"/>
            <a:ext cx="11036300" cy="503238"/>
          </a:xfrm>
        </p:spPr>
        <p:txBody>
          <a:bodyPr/>
          <a:lstStyle>
            <a:lvl2pPr marL="0" indent="3175" algn="ctr">
              <a:buNone/>
              <a:defRPr>
                <a:solidFill>
                  <a:schemeClr val="tx1"/>
                </a:solidFill>
              </a:defRPr>
            </a:lvl2pPr>
          </a:lstStyle>
          <a:p>
            <a:pPr lvl="1"/>
            <a:endParaRPr lang="fr-CH" dirty="0"/>
          </a:p>
        </p:txBody>
      </p:sp>
      <p:sp>
        <p:nvSpPr>
          <p:cNvPr id="5" name="Rectangle 8"/>
          <p:cNvSpPr>
            <a:spLocks noGrp="1" noChangeArrowheads="1"/>
          </p:cNvSpPr>
          <p:nvPr>
            <p:ph type="sldNum" sz="quarter" idx="13"/>
          </p:nvPr>
        </p:nvSpPr>
        <p:spPr>
          <a:ln/>
        </p:spPr>
        <p:txBody>
          <a:bodyPr/>
          <a:lstStyle>
            <a:lvl1pPr>
              <a:defRPr/>
            </a:lvl1pPr>
          </a:lstStyle>
          <a:p>
            <a:pPr>
              <a:defRPr/>
            </a:pPr>
            <a:fld id="{CBE1C6E6-217D-474D-B463-70A94C0CAB7A}" type="slidenum">
              <a:rPr lang="fr-FR" altLang="fr-FR"/>
              <a:pPr>
                <a:defRPr/>
              </a:pPr>
              <a:t>‹N°›</a:t>
            </a:fld>
            <a:endParaRPr lang="fr-FR" altLang="fr-FR"/>
          </a:p>
        </p:txBody>
      </p:sp>
    </p:spTree>
    <p:extLst>
      <p:ext uri="{BB962C8B-B14F-4D97-AF65-F5344CB8AC3E}">
        <p14:creationId xmlns:p14="http://schemas.microsoft.com/office/powerpoint/2010/main" val="769080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nchor="t"/>
          <a:lstStyle>
            <a:lvl1pPr>
              <a:defRPr sz="3200" b="1">
                <a:solidFill>
                  <a:srgbClr val="FF9300"/>
                </a:solidFill>
              </a:defRPr>
            </a:lvl1pPr>
          </a:lstStyle>
          <a:p>
            <a:r>
              <a:rPr lang="fr-FR" dirty="0"/>
              <a:t>Modifiez le style du titre</a:t>
            </a:r>
            <a:br>
              <a:rPr lang="fr-FR" dirty="0"/>
            </a:br>
            <a:endParaRPr lang="fr-CH" dirty="0"/>
          </a:p>
        </p:txBody>
      </p:sp>
      <p:sp>
        <p:nvSpPr>
          <p:cNvPr id="3" name="Espace réservé du contenu 2"/>
          <p:cNvSpPr>
            <a:spLocks noGrp="1"/>
          </p:cNvSpPr>
          <p:nvPr>
            <p:ph idx="1"/>
          </p:nvPr>
        </p:nvSpPr>
        <p:spPr/>
        <p:txBody>
          <a:bodyPr/>
          <a:lstStyle>
            <a:lvl1pPr marL="0" indent="0">
              <a:defRPr sz="2000"/>
            </a:lvl1pPr>
            <a:lvl2pPr>
              <a:defRPr sz="2000"/>
            </a:lvl2pPr>
            <a:lvl3pPr>
              <a:defRPr sz="2000"/>
            </a:lvl3pPr>
            <a:lvl4pPr>
              <a:defRPr sz="2000"/>
            </a:lvl4pPr>
            <a:lvl5pPr>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03.03.25</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41162481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fr-CH" dirty="0"/>
          </a:p>
        </p:txBody>
      </p:sp>
      <p:sp>
        <p:nvSpPr>
          <p:cNvPr id="3" name="Espace réservé du contenu 2"/>
          <p:cNvSpPr>
            <a:spLocks noGrp="1"/>
          </p:cNvSpPr>
          <p:nvPr>
            <p:ph sz="half" idx="1"/>
          </p:nvPr>
        </p:nvSpPr>
        <p:spPr>
          <a:xfrm>
            <a:off x="609600" y="1600201"/>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 name="Espace réservé du contenu 3"/>
          <p:cNvSpPr>
            <a:spLocks noGrp="1"/>
          </p:cNvSpPr>
          <p:nvPr>
            <p:ph sz="half" idx="2"/>
          </p:nvPr>
        </p:nvSpPr>
        <p:spPr>
          <a:xfrm>
            <a:off x="6197600" y="1600201"/>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5"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03.03.25</a:t>
            </a:fld>
            <a:endParaRPr lang="fr-CH"/>
          </a:p>
        </p:txBody>
      </p:sp>
      <p:sp>
        <p:nvSpPr>
          <p:cNvPr id="6" name="Rectangle 5"/>
          <p:cNvSpPr>
            <a:spLocks noGrp="1" noChangeArrowheads="1"/>
          </p:cNvSpPr>
          <p:nvPr>
            <p:ph type="ftr" sz="quarter" idx="11"/>
          </p:nvPr>
        </p:nvSpPr>
        <p:spPr>
          <a:ln/>
        </p:spPr>
        <p:txBody>
          <a:bodyPr/>
          <a:lstStyle>
            <a:lvl1pPr>
              <a:defRPr/>
            </a:lvl1pPr>
          </a:lstStyle>
          <a:p>
            <a:endParaRPr lang="fr-CH"/>
          </a:p>
        </p:txBody>
      </p:sp>
      <p:sp>
        <p:nvSpPr>
          <p:cNvPr id="7"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32614569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fr-CH" dirty="0"/>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03.03.25</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22606957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72800" cy="1143000"/>
          </a:xfrm>
        </p:spPr>
        <p:txBody>
          <a:bodyPr anchor="t"/>
          <a:lstStyle>
            <a:lvl1pPr>
              <a:defRPr sz="3200">
                <a:solidFill>
                  <a:srgbClr val="FF9300"/>
                </a:solidFill>
                <a:latin typeface="Arial" pitchFamily="34" charset="0"/>
                <a:cs typeface="Arial" pitchFamily="34" charset="0"/>
              </a:defRPr>
            </a:lvl1pPr>
          </a:lstStyle>
          <a:p>
            <a:r>
              <a:rPr lang="fr-FR" dirty="0"/>
              <a:t>Modifiez le style du titre</a:t>
            </a:r>
            <a:endParaRPr lang="fr-CH" dirty="0"/>
          </a:p>
        </p:txBody>
      </p:sp>
      <p:sp>
        <p:nvSpPr>
          <p:cNvPr id="3" name="Espace réservé du tableau 2"/>
          <p:cNvSpPr>
            <a:spLocks noGrp="1"/>
          </p:cNvSpPr>
          <p:nvPr>
            <p:ph type="tbl" idx="1"/>
          </p:nvPr>
        </p:nvSpPr>
        <p:spPr>
          <a:xfrm>
            <a:off x="609600" y="1600201"/>
            <a:ext cx="10972800" cy="4525963"/>
          </a:xfrm>
        </p:spPr>
        <p:txBody>
          <a:bodyPr/>
          <a:lstStyle>
            <a:lvl1pPr marL="0" indent="0">
              <a:buNone/>
              <a:defRPr sz="2000"/>
            </a:lvl1pPr>
          </a:lstStyle>
          <a:p>
            <a:pPr lvl="0"/>
            <a:r>
              <a:rPr lang="fr-FR" noProof="0"/>
              <a:t>Cliquez sur l'icône pour ajouter un tableau</a:t>
            </a:r>
            <a:endParaRPr lang="fr-CH" noProof="0"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03.03.25</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4286078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lvl1pPr algn="ctr">
              <a:defRPr sz="4000">
                <a:solidFill>
                  <a:srgbClr val="FF9300"/>
                </a:solidFill>
              </a:defRPr>
            </a:lvl1pPr>
          </a:lstStyle>
          <a:p>
            <a:r>
              <a:rPr lang="fr-FR" dirty="0"/>
              <a:t>Modifiez le style du titre</a:t>
            </a:r>
            <a:endParaRPr lang="fr-CH" dirty="0"/>
          </a:p>
        </p:txBody>
      </p:sp>
      <p:sp>
        <p:nvSpPr>
          <p:cNvPr id="3" name="Sous-titre 2"/>
          <p:cNvSpPr>
            <a:spLocks noGrp="1"/>
          </p:cNvSpPr>
          <p:nvPr>
            <p:ph type="subTitle" idx="1"/>
          </p:nvPr>
        </p:nvSpPr>
        <p:spPr>
          <a:xfrm>
            <a:off x="1828800" y="3886200"/>
            <a:ext cx="8534400" cy="1752600"/>
          </a:xfrm>
          <a:ln>
            <a:solidFill>
              <a:srgbClr val="2A4464"/>
            </a:solidFill>
          </a:ln>
        </p:spPr>
        <p:txBody>
          <a:bodyPr anchor="ctr"/>
          <a:lstStyle>
            <a:lvl1pPr marL="0" indent="0" algn="ctr">
              <a:buNone/>
              <a:defRPr sz="3200" b="0" baseline="0">
                <a:solidFill>
                  <a:schemeClr val="tx1"/>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dirty="0"/>
              <a:t>Modifiez le style des sous-titres du masque</a:t>
            </a:r>
            <a:endParaRPr lang="fr-CH"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03.03.25</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160225516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nchor="t"/>
          <a:lstStyle>
            <a:lvl1pPr>
              <a:defRPr sz="3200" b="1">
                <a:solidFill>
                  <a:srgbClr val="FF9300"/>
                </a:solidFill>
              </a:defRPr>
            </a:lvl1pPr>
          </a:lstStyle>
          <a:p>
            <a:r>
              <a:rPr lang="fr-FR" dirty="0"/>
              <a:t>Modifiez le style du titre</a:t>
            </a:r>
            <a:br>
              <a:rPr lang="fr-FR" dirty="0"/>
            </a:br>
            <a:endParaRPr lang="fr-CH" dirty="0"/>
          </a:p>
        </p:txBody>
      </p:sp>
      <p:sp>
        <p:nvSpPr>
          <p:cNvPr id="3" name="Espace réservé du contenu 2"/>
          <p:cNvSpPr>
            <a:spLocks noGrp="1"/>
          </p:cNvSpPr>
          <p:nvPr>
            <p:ph idx="1"/>
          </p:nvPr>
        </p:nvSpPr>
        <p:spPr/>
        <p:txBody>
          <a:bodyPr/>
          <a:lstStyle>
            <a:lvl1pPr marL="0" indent="0">
              <a:defRPr sz="2000"/>
            </a:lvl1pPr>
            <a:lvl2pPr>
              <a:defRPr sz="2000"/>
            </a:lvl2pPr>
            <a:lvl3pPr>
              <a:defRPr sz="2000"/>
            </a:lvl3pPr>
            <a:lvl4pPr>
              <a:defRPr sz="2000"/>
            </a:lvl4pPr>
            <a:lvl5pPr>
              <a:defRPr sz="20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03.03.25</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6821325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fr-CH" dirty="0"/>
          </a:p>
        </p:txBody>
      </p:sp>
      <p:sp>
        <p:nvSpPr>
          <p:cNvPr id="3" name="Espace réservé du contenu 2"/>
          <p:cNvSpPr>
            <a:spLocks noGrp="1"/>
          </p:cNvSpPr>
          <p:nvPr>
            <p:ph sz="half" idx="1"/>
          </p:nvPr>
        </p:nvSpPr>
        <p:spPr>
          <a:xfrm>
            <a:off x="609600" y="1600201"/>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 name="Espace réservé du contenu 3"/>
          <p:cNvSpPr>
            <a:spLocks noGrp="1"/>
          </p:cNvSpPr>
          <p:nvPr>
            <p:ph sz="half" idx="2"/>
          </p:nvPr>
        </p:nvSpPr>
        <p:spPr>
          <a:xfrm>
            <a:off x="6197600" y="1600201"/>
            <a:ext cx="5384800" cy="4525963"/>
          </a:xfrm>
        </p:spPr>
        <p:txBody>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5"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03.03.25</a:t>
            </a:fld>
            <a:endParaRPr lang="fr-CH"/>
          </a:p>
        </p:txBody>
      </p:sp>
      <p:sp>
        <p:nvSpPr>
          <p:cNvPr id="6" name="Rectangle 5"/>
          <p:cNvSpPr>
            <a:spLocks noGrp="1" noChangeArrowheads="1"/>
          </p:cNvSpPr>
          <p:nvPr>
            <p:ph type="ftr" sz="quarter" idx="11"/>
          </p:nvPr>
        </p:nvSpPr>
        <p:spPr>
          <a:ln/>
        </p:spPr>
        <p:txBody>
          <a:bodyPr/>
          <a:lstStyle>
            <a:lvl1pPr>
              <a:defRPr/>
            </a:lvl1pPr>
          </a:lstStyle>
          <a:p>
            <a:endParaRPr lang="fr-CH"/>
          </a:p>
        </p:txBody>
      </p:sp>
      <p:sp>
        <p:nvSpPr>
          <p:cNvPr id="7"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343508017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lvl1pPr>
              <a:defRPr sz="3200">
                <a:solidFill>
                  <a:srgbClr val="FF9300"/>
                </a:solidFill>
              </a:defRPr>
            </a:lvl1pPr>
          </a:lstStyle>
          <a:p>
            <a:r>
              <a:rPr lang="fr-FR" dirty="0"/>
              <a:t>Modifiez le style du titre</a:t>
            </a:r>
            <a:endParaRPr lang="fr-CH" dirty="0"/>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 name="Rectangle 4"/>
          <p:cNvSpPr>
            <a:spLocks noGrp="1" noChangeArrowheads="1"/>
          </p:cNvSpPr>
          <p:nvPr>
            <p:ph type="dt" sz="half" idx="10"/>
          </p:nvPr>
        </p:nvSpPr>
        <p:spPr>
          <a:ln/>
        </p:spPr>
        <p:txBody>
          <a:bodyPr/>
          <a:lstStyle>
            <a:lvl1pPr>
              <a:defRPr/>
            </a:lvl1pPr>
          </a:lstStyle>
          <a:p>
            <a:fld id="{872D610C-F2E8-4EE7-9E97-E7EE35A740E5}" type="datetimeFigureOut">
              <a:rPr lang="fr-CH" smtClean="0"/>
              <a:t>03.03.25</a:t>
            </a:fld>
            <a:endParaRPr lang="fr-CH"/>
          </a:p>
        </p:txBody>
      </p:sp>
      <p:sp>
        <p:nvSpPr>
          <p:cNvPr id="5" name="Rectangle 5"/>
          <p:cNvSpPr>
            <a:spLocks noGrp="1" noChangeArrowheads="1"/>
          </p:cNvSpPr>
          <p:nvPr>
            <p:ph type="ftr" sz="quarter" idx="11"/>
          </p:nvPr>
        </p:nvSpPr>
        <p:spPr>
          <a:ln/>
        </p:spPr>
        <p:txBody>
          <a:bodyPr/>
          <a:lstStyle>
            <a:lvl1pPr>
              <a:defRPr/>
            </a:lvl1pPr>
          </a:lstStyle>
          <a:p>
            <a:endParaRPr lang="fr-CH"/>
          </a:p>
        </p:txBody>
      </p:sp>
      <p:sp>
        <p:nvSpPr>
          <p:cNvPr id="6" name="Rectangle 6"/>
          <p:cNvSpPr>
            <a:spLocks noGrp="1" noChangeArrowheads="1"/>
          </p:cNvSpPr>
          <p:nvPr>
            <p:ph type="sldNum" sz="quarter" idx="12"/>
          </p:nvPr>
        </p:nvSpPr>
        <p:spPr>
          <a:ln/>
        </p:spPr>
        <p:txBody>
          <a:bodyPr/>
          <a:lstStyle>
            <a:lvl1pPr>
              <a:defRPr/>
            </a:lvl1pPr>
          </a:lstStyle>
          <a:p>
            <a:fld id="{1A728013-9D47-456B-BD7E-79C9DA24A289}" type="slidenum">
              <a:rPr lang="fr-CH" smtClean="0"/>
              <a:t>‹N°›</a:t>
            </a:fld>
            <a:endParaRPr lang="fr-CH"/>
          </a:p>
        </p:txBody>
      </p:sp>
    </p:spTree>
    <p:extLst>
      <p:ext uri="{BB962C8B-B14F-4D97-AF65-F5344CB8AC3E}">
        <p14:creationId xmlns:p14="http://schemas.microsoft.com/office/powerpoint/2010/main" val="360160832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4" Type="http://schemas.openxmlformats.org/officeDocument/2006/relationships/slideLayout" Target="../slideLayouts/slideLayout9.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dirty="0"/>
              <a:t>Cliquez pour modifier le style du titre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1814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lvl1pPr>
          </a:lstStyle>
          <a:p>
            <a:fld id="{872D610C-F2E8-4EE7-9E97-E7EE35A740E5}" type="datetimeFigureOut">
              <a:rPr lang="fr-CH" smtClean="0"/>
              <a:t>03.03.25</a:t>
            </a:fld>
            <a:endParaRPr lang="fr-CH"/>
          </a:p>
        </p:txBody>
      </p:sp>
      <p:sp>
        <p:nvSpPr>
          <p:cNvPr id="51814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vl1pPr>
          </a:lstStyle>
          <a:p>
            <a:endParaRPr lang="fr-CH"/>
          </a:p>
        </p:txBody>
      </p:sp>
      <p:sp>
        <p:nvSpPr>
          <p:cNvPr id="51815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vl1pPr>
          </a:lstStyle>
          <a:p>
            <a:fld id="{1A728013-9D47-456B-BD7E-79C9DA24A289}" type="slidenum">
              <a:rPr lang="fr-CH" smtClean="0"/>
              <a:t>‹N°›</a:t>
            </a:fld>
            <a:endParaRPr lang="fr-CH"/>
          </a:p>
        </p:txBody>
      </p:sp>
      <p:pic>
        <p:nvPicPr>
          <p:cNvPr id="2" name="Image 1" descr="Une image contenant alimentation, joueur&#10;&#10;Description générée automatiquement">
            <a:extLst>
              <a:ext uri="{FF2B5EF4-FFF2-40B4-BE49-F238E27FC236}">
                <a16:creationId xmlns:a16="http://schemas.microsoft.com/office/drawing/2014/main" id="{63BDE709-89BE-E14F-93CB-CD30339C527D}"/>
              </a:ext>
            </a:extLst>
          </p:cNvPr>
          <p:cNvPicPr>
            <a:picLocks noChangeAspect="1"/>
          </p:cNvPicPr>
          <p:nvPr userDrawn="1"/>
        </p:nvPicPr>
        <p:blipFill>
          <a:blip r:embed="rId7"/>
          <a:stretch>
            <a:fillRect/>
          </a:stretch>
        </p:blipFill>
        <p:spPr>
          <a:xfrm>
            <a:off x="609600" y="432046"/>
            <a:ext cx="1839005" cy="787153"/>
          </a:xfrm>
          <a:prstGeom prst="rect">
            <a:avLst/>
          </a:prstGeom>
        </p:spPr>
      </p:pic>
    </p:spTree>
    <p:extLst>
      <p:ext uri="{BB962C8B-B14F-4D97-AF65-F5344CB8AC3E}">
        <p14:creationId xmlns:p14="http://schemas.microsoft.com/office/powerpoint/2010/main" val="16931077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9" r:id="rId5"/>
  </p:sldLayoutIdLst>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txStyles>
    <p:titleStyle>
      <a:lvl1pPr algn="r" rtl="0" eaLnBrk="1" fontAlgn="base" hangingPunct="1">
        <a:spcBef>
          <a:spcPct val="0"/>
        </a:spcBef>
        <a:spcAft>
          <a:spcPct val="0"/>
        </a:spcAft>
        <a:defRPr sz="3200" b="1">
          <a:solidFill>
            <a:srgbClr val="FF9300"/>
          </a:solidFill>
          <a:latin typeface="+mj-lt"/>
          <a:ea typeface="+mj-ea"/>
          <a:cs typeface="+mj-cs"/>
        </a:defRPr>
      </a:lvl1pPr>
      <a:lvl2pPr algn="r" rtl="0" eaLnBrk="1" fontAlgn="base" hangingPunct="1">
        <a:spcBef>
          <a:spcPct val="0"/>
        </a:spcBef>
        <a:spcAft>
          <a:spcPct val="0"/>
        </a:spcAft>
        <a:defRPr sz="2400" b="1">
          <a:solidFill>
            <a:srgbClr val="357D83"/>
          </a:solidFill>
          <a:latin typeface="Calibri" pitchFamily="34" charset="0"/>
        </a:defRPr>
      </a:lvl2pPr>
      <a:lvl3pPr algn="r" rtl="0" eaLnBrk="1" fontAlgn="base" hangingPunct="1">
        <a:spcBef>
          <a:spcPct val="0"/>
        </a:spcBef>
        <a:spcAft>
          <a:spcPct val="0"/>
        </a:spcAft>
        <a:defRPr sz="2400" b="1">
          <a:solidFill>
            <a:srgbClr val="357D83"/>
          </a:solidFill>
          <a:latin typeface="Calibri" pitchFamily="34" charset="0"/>
        </a:defRPr>
      </a:lvl3pPr>
      <a:lvl4pPr algn="r" rtl="0" eaLnBrk="1" fontAlgn="base" hangingPunct="1">
        <a:spcBef>
          <a:spcPct val="0"/>
        </a:spcBef>
        <a:spcAft>
          <a:spcPct val="0"/>
        </a:spcAft>
        <a:defRPr sz="2400" b="1">
          <a:solidFill>
            <a:srgbClr val="357D83"/>
          </a:solidFill>
          <a:latin typeface="Calibri" pitchFamily="34" charset="0"/>
        </a:defRPr>
      </a:lvl4pPr>
      <a:lvl5pPr algn="r" rtl="0" eaLnBrk="1" fontAlgn="base" hangingPunct="1">
        <a:spcBef>
          <a:spcPct val="0"/>
        </a:spcBef>
        <a:spcAft>
          <a:spcPct val="0"/>
        </a:spcAft>
        <a:defRPr sz="2400" b="1">
          <a:solidFill>
            <a:srgbClr val="357D83"/>
          </a:solidFill>
          <a:latin typeface="Calibri" pitchFamily="34" charset="0"/>
        </a:defRPr>
      </a:lvl5pPr>
      <a:lvl6pPr marL="457200" algn="r" rtl="0" eaLnBrk="1" fontAlgn="base" hangingPunct="1">
        <a:spcBef>
          <a:spcPct val="0"/>
        </a:spcBef>
        <a:spcAft>
          <a:spcPct val="0"/>
        </a:spcAft>
        <a:defRPr sz="4400">
          <a:solidFill>
            <a:schemeClr val="tx2"/>
          </a:solidFill>
          <a:latin typeface="Arial" charset="0"/>
        </a:defRPr>
      </a:lvl6pPr>
      <a:lvl7pPr marL="914400" algn="r" rtl="0" eaLnBrk="1" fontAlgn="base" hangingPunct="1">
        <a:spcBef>
          <a:spcPct val="0"/>
        </a:spcBef>
        <a:spcAft>
          <a:spcPct val="0"/>
        </a:spcAft>
        <a:defRPr sz="4400">
          <a:solidFill>
            <a:schemeClr val="tx2"/>
          </a:solidFill>
          <a:latin typeface="Arial" charset="0"/>
        </a:defRPr>
      </a:lvl7pPr>
      <a:lvl8pPr marL="1371600" algn="r" rtl="0" eaLnBrk="1" fontAlgn="base" hangingPunct="1">
        <a:spcBef>
          <a:spcPct val="0"/>
        </a:spcBef>
        <a:spcAft>
          <a:spcPct val="0"/>
        </a:spcAft>
        <a:defRPr sz="4400">
          <a:solidFill>
            <a:schemeClr val="tx2"/>
          </a:solidFill>
          <a:latin typeface="Arial" charset="0"/>
        </a:defRPr>
      </a:lvl8pPr>
      <a:lvl9pPr marL="1828800" algn="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dirty="0"/>
              <a:t>Cliquez pour modifier le style du titre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1814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lvl1pPr>
          </a:lstStyle>
          <a:p>
            <a:fld id="{872D610C-F2E8-4EE7-9E97-E7EE35A740E5}" type="datetimeFigureOut">
              <a:rPr lang="fr-CH" smtClean="0"/>
              <a:t>03.03.25</a:t>
            </a:fld>
            <a:endParaRPr lang="fr-CH"/>
          </a:p>
        </p:txBody>
      </p:sp>
      <p:sp>
        <p:nvSpPr>
          <p:cNvPr id="51814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vl1pPr>
          </a:lstStyle>
          <a:p>
            <a:endParaRPr lang="fr-CH"/>
          </a:p>
        </p:txBody>
      </p:sp>
      <p:sp>
        <p:nvSpPr>
          <p:cNvPr id="51815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defRPr sz="1400"/>
            </a:lvl1pPr>
          </a:lstStyle>
          <a:p>
            <a:fld id="{1A728013-9D47-456B-BD7E-79C9DA24A289}" type="slidenum">
              <a:rPr lang="fr-CH" smtClean="0"/>
              <a:t>‹N°›</a:t>
            </a:fld>
            <a:endParaRPr lang="fr-CH"/>
          </a:p>
        </p:txBody>
      </p:sp>
    </p:spTree>
    <p:extLst>
      <p:ext uri="{BB962C8B-B14F-4D97-AF65-F5344CB8AC3E}">
        <p14:creationId xmlns:p14="http://schemas.microsoft.com/office/powerpoint/2010/main" val="190686824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Lst>
  <mc:AlternateContent xmlns:mc="http://schemas.openxmlformats.org/markup-compatibility/2006" xmlns:p14="http://schemas.microsoft.com/office/powerpoint/2010/main">
    <mc:Choice Requires="p14">
      <p:transition spd="slow" p14:dur="1400">
        <p14:doors dir="vert"/>
      </p:transition>
    </mc:Choice>
    <mc:Fallback xmlns="">
      <p:transition xmlns:p14="http://schemas.microsoft.com/office/powerpoint/2010/main" spd="slow">
        <p:fade/>
      </p:transition>
    </mc:Fallback>
  </mc:AlternateContent>
  <p:txStyles>
    <p:titleStyle>
      <a:lvl1pPr algn="r" rtl="0" eaLnBrk="1" fontAlgn="base" hangingPunct="1">
        <a:spcBef>
          <a:spcPct val="0"/>
        </a:spcBef>
        <a:spcAft>
          <a:spcPct val="0"/>
        </a:spcAft>
        <a:defRPr sz="3200" b="1">
          <a:solidFill>
            <a:srgbClr val="FF9300"/>
          </a:solidFill>
          <a:latin typeface="+mj-lt"/>
          <a:ea typeface="+mj-ea"/>
          <a:cs typeface="+mj-cs"/>
        </a:defRPr>
      </a:lvl1pPr>
      <a:lvl2pPr algn="r" rtl="0" eaLnBrk="1" fontAlgn="base" hangingPunct="1">
        <a:spcBef>
          <a:spcPct val="0"/>
        </a:spcBef>
        <a:spcAft>
          <a:spcPct val="0"/>
        </a:spcAft>
        <a:defRPr sz="2400" b="1">
          <a:solidFill>
            <a:srgbClr val="357D83"/>
          </a:solidFill>
          <a:latin typeface="Calibri" pitchFamily="34" charset="0"/>
        </a:defRPr>
      </a:lvl2pPr>
      <a:lvl3pPr algn="r" rtl="0" eaLnBrk="1" fontAlgn="base" hangingPunct="1">
        <a:spcBef>
          <a:spcPct val="0"/>
        </a:spcBef>
        <a:spcAft>
          <a:spcPct val="0"/>
        </a:spcAft>
        <a:defRPr sz="2400" b="1">
          <a:solidFill>
            <a:srgbClr val="357D83"/>
          </a:solidFill>
          <a:latin typeface="Calibri" pitchFamily="34" charset="0"/>
        </a:defRPr>
      </a:lvl3pPr>
      <a:lvl4pPr algn="r" rtl="0" eaLnBrk="1" fontAlgn="base" hangingPunct="1">
        <a:spcBef>
          <a:spcPct val="0"/>
        </a:spcBef>
        <a:spcAft>
          <a:spcPct val="0"/>
        </a:spcAft>
        <a:defRPr sz="2400" b="1">
          <a:solidFill>
            <a:srgbClr val="357D83"/>
          </a:solidFill>
          <a:latin typeface="Calibri" pitchFamily="34" charset="0"/>
        </a:defRPr>
      </a:lvl4pPr>
      <a:lvl5pPr algn="r" rtl="0" eaLnBrk="1" fontAlgn="base" hangingPunct="1">
        <a:spcBef>
          <a:spcPct val="0"/>
        </a:spcBef>
        <a:spcAft>
          <a:spcPct val="0"/>
        </a:spcAft>
        <a:defRPr sz="2400" b="1">
          <a:solidFill>
            <a:srgbClr val="357D83"/>
          </a:solidFill>
          <a:latin typeface="Calibri" pitchFamily="34" charset="0"/>
        </a:defRPr>
      </a:lvl5pPr>
      <a:lvl6pPr marL="457200" algn="r" rtl="0" eaLnBrk="1" fontAlgn="base" hangingPunct="1">
        <a:spcBef>
          <a:spcPct val="0"/>
        </a:spcBef>
        <a:spcAft>
          <a:spcPct val="0"/>
        </a:spcAft>
        <a:defRPr sz="4400">
          <a:solidFill>
            <a:schemeClr val="tx2"/>
          </a:solidFill>
          <a:latin typeface="Arial" charset="0"/>
        </a:defRPr>
      </a:lvl6pPr>
      <a:lvl7pPr marL="914400" algn="r" rtl="0" eaLnBrk="1" fontAlgn="base" hangingPunct="1">
        <a:spcBef>
          <a:spcPct val="0"/>
        </a:spcBef>
        <a:spcAft>
          <a:spcPct val="0"/>
        </a:spcAft>
        <a:defRPr sz="4400">
          <a:solidFill>
            <a:schemeClr val="tx2"/>
          </a:solidFill>
          <a:latin typeface="Arial" charset="0"/>
        </a:defRPr>
      </a:lvl7pPr>
      <a:lvl8pPr marL="1371600" algn="r" rtl="0" eaLnBrk="1" fontAlgn="base" hangingPunct="1">
        <a:spcBef>
          <a:spcPct val="0"/>
        </a:spcBef>
        <a:spcAft>
          <a:spcPct val="0"/>
        </a:spcAft>
        <a:defRPr sz="4400">
          <a:solidFill>
            <a:schemeClr val="tx2"/>
          </a:solidFill>
          <a:latin typeface="Arial" charset="0"/>
        </a:defRPr>
      </a:lvl8pPr>
      <a:lvl9pPr marL="1828800" algn="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2rSJiViXz7c"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hyperlink" Target="https://www.youtube.com/watch?v=icKz8P2Hf2o"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ctrTitle"/>
          </p:nvPr>
        </p:nvSpPr>
        <p:spPr/>
        <p:txBody>
          <a:bodyPr>
            <a:normAutofit/>
          </a:bodyPr>
          <a:lstStyle/>
          <a:p>
            <a:pPr>
              <a:defRPr/>
            </a:pPr>
            <a:r>
              <a:rPr lang="fr-CH" sz="3600" dirty="0">
                <a:solidFill>
                  <a:srgbClr val="FF9300"/>
                </a:solidFill>
              </a:rPr>
              <a:t>Philosophie et éthique en TS</a:t>
            </a:r>
            <a:endParaRPr lang="fr-FR" sz="3600" dirty="0">
              <a:solidFill>
                <a:srgbClr val="FF9300"/>
              </a:solidFill>
            </a:endParaRPr>
          </a:p>
        </p:txBody>
      </p:sp>
      <p:sp>
        <p:nvSpPr>
          <p:cNvPr id="4099" name="Rectangle 3"/>
          <p:cNvSpPr>
            <a:spLocks noGrp="1" noChangeArrowheads="1"/>
          </p:cNvSpPr>
          <p:nvPr>
            <p:ph type="subTitle" idx="1"/>
          </p:nvPr>
        </p:nvSpPr>
        <p:spPr/>
        <p:txBody>
          <a:bodyPr>
            <a:normAutofit/>
          </a:bodyPr>
          <a:lstStyle/>
          <a:p>
            <a:r>
              <a:rPr lang="fr-FR" sz="2800" dirty="0">
                <a:solidFill>
                  <a:schemeClr val="tx1"/>
                </a:solidFill>
              </a:rPr>
              <a:t>2</a:t>
            </a:r>
            <a:r>
              <a:rPr lang="fr-FR" sz="2800" baseline="30000" dirty="0">
                <a:solidFill>
                  <a:schemeClr val="tx1"/>
                </a:solidFill>
              </a:rPr>
              <a:t>ème</a:t>
            </a:r>
            <a:r>
              <a:rPr lang="fr-FR" sz="2800" dirty="0">
                <a:solidFill>
                  <a:schemeClr val="tx1"/>
                </a:solidFill>
              </a:rPr>
              <a:t> année</a:t>
            </a:r>
          </a:p>
          <a:p>
            <a:r>
              <a:rPr lang="fr-FR" sz="2800" dirty="0"/>
              <a:t>Journée 2</a:t>
            </a:r>
            <a:endParaRPr lang="fr-FR" sz="2800" dirty="0">
              <a:solidFill>
                <a:schemeClr val="tx1"/>
              </a:solidFill>
            </a:endParaRPr>
          </a:p>
        </p:txBody>
      </p:sp>
    </p:spTree>
    <p:extLst>
      <p:ext uri="{BB962C8B-B14F-4D97-AF65-F5344CB8AC3E}">
        <p14:creationId xmlns:p14="http://schemas.microsoft.com/office/powerpoint/2010/main" val="984863660"/>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7A0D77-097E-3D0B-FC69-BA7DE99306D8}"/>
              </a:ext>
            </a:extLst>
          </p:cNvPr>
          <p:cNvSpPr>
            <a:spLocks noGrp="1"/>
          </p:cNvSpPr>
          <p:nvPr>
            <p:ph type="title"/>
          </p:nvPr>
        </p:nvSpPr>
        <p:spPr/>
        <p:txBody>
          <a:bodyPr/>
          <a:lstStyle/>
          <a:p>
            <a:r>
              <a:rPr lang="fr-FR" sz="3200" dirty="0">
                <a:solidFill>
                  <a:srgbClr val="FF9300"/>
                </a:solidFill>
              </a:rPr>
              <a:t>La dignité</a:t>
            </a:r>
            <a:br>
              <a:rPr lang="fr-FR" sz="3200" dirty="0">
                <a:solidFill>
                  <a:srgbClr val="FF9300"/>
                </a:solidFill>
              </a:rPr>
            </a:br>
            <a:r>
              <a:rPr lang="fr-FR" sz="3200" dirty="0">
                <a:solidFill>
                  <a:srgbClr val="FF9300"/>
                </a:solidFill>
              </a:rPr>
              <a:t>Eléments de synthèse</a:t>
            </a:r>
            <a:endParaRPr lang="fr-FR" sz="3200" dirty="0"/>
          </a:p>
        </p:txBody>
      </p:sp>
      <p:sp>
        <p:nvSpPr>
          <p:cNvPr id="3" name="Espace réservé du contenu 2">
            <a:extLst>
              <a:ext uri="{FF2B5EF4-FFF2-40B4-BE49-F238E27FC236}">
                <a16:creationId xmlns:a16="http://schemas.microsoft.com/office/drawing/2014/main" id="{C175E700-8697-7135-9CC6-8BFA14D94E58}"/>
              </a:ext>
            </a:extLst>
          </p:cNvPr>
          <p:cNvSpPr>
            <a:spLocks noGrp="1"/>
          </p:cNvSpPr>
          <p:nvPr>
            <p:ph idx="1"/>
          </p:nvPr>
        </p:nvSpPr>
        <p:spPr/>
        <p:txBody>
          <a:bodyPr/>
          <a:lstStyle/>
          <a:p>
            <a:r>
              <a:rPr lang="fr-CH" sz="2400" b="1" dirty="0">
                <a:effectLst/>
              </a:rPr>
              <a:t>Argument 3 du Conseil d’Etat français</a:t>
            </a:r>
            <a:endParaRPr lang="fr-CH" sz="2400" b="1" dirty="0"/>
          </a:p>
          <a:p>
            <a:r>
              <a:rPr lang="fr-CH" sz="2400" dirty="0">
                <a:effectLst/>
              </a:rPr>
              <a:t>« Les réactions à ce spectacle chez les nains eux-mêmes ne sont</a:t>
            </a:r>
            <a:r>
              <a:rPr lang="fr-CH" sz="2400" dirty="0"/>
              <a:t> (…) </a:t>
            </a:r>
            <a:r>
              <a:rPr lang="fr-CH" sz="2400" dirty="0">
                <a:effectLst/>
              </a:rPr>
              <a:t>pas moins défavorables. (</a:t>
            </a:r>
            <a:r>
              <a:rPr lang="fr-CH" sz="2400" dirty="0"/>
              <a:t>L)</a:t>
            </a:r>
            <a:r>
              <a:rPr lang="fr-CH" sz="2400" dirty="0">
                <a:effectLst/>
              </a:rPr>
              <a:t>’</a:t>
            </a:r>
            <a:r>
              <a:rPr lang="fr-CH" sz="2400" u="sng" dirty="0">
                <a:effectLst/>
              </a:rPr>
              <a:t>Association nationale des personnes de</a:t>
            </a:r>
            <a:r>
              <a:rPr lang="fr-CH" sz="2400" u="sng" dirty="0"/>
              <a:t> </a:t>
            </a:r>
            <a:r>
              <a:rPr lang="fr-CH" sz="2400" u="sng" dirty="0">
                <a:effectLst/>
              </a:rPr>
              <a:t>petite taille a fait connaître publiquement son indignation à ce sujet</a:t>
            </a:r>
            <a:r>
              <a:rPr lang="fr-CH" sz="2400" dirty="0">
                <a:effectLst/>
              </a:rPr>
              <a:t>. </a:t>
            </a:r>
            <a:r>
              <a:rPr lang="fr-CH" sz="2400" dirty="0"/>
              <a:t> (La)</a:t>
            </a:r>
            <a:r>
              <a:rPr lang="fr-CH" sz="2400" dirty="0">
                <a:effectLst/>
              </a:rPr>
              <a:t> comédienne Mimi </a:t>
            </a:r>
            <a:r>
              <a:rPr lang="fr-CH" sz="2400" dirty="0" err="1">
                <a:effectLst/>
              </a:rPr>
              <a:t>Mathy</a:t>
            </a:r>
            <a:r>
              <a:rPr lang="fr-CH" sz="2400" dirty="0">
                <a:effectLst/>
              </a:rPr>
              <a:t>, artiste renommée et naine elle-même (…) n’a pas manqué d’en dénoncer également le caractère profondément</a:t>
            </a:r>
            <a:r>
              <a:rPr lang="fr-CH" sz="2400" dirty="0"/>
              <a:t> </a:t>
            </a:r>
            <a:r>
              <a:rPr lang="fr-CH" sz="2400" dirty="0">
                <a:effectLst/>
              </a:rPr>
              <a:t>dégradant à l’égard des personnes victimes de nanisme.»</a:t>
            </a:r>
          </a:p>
          <a:p>
            <a:endParaRPr lang="fr-FR" sz="900" b="1" dirty="0"/>
          </a:p>
          <a:p>
            <a:r>
              <a:rPr lang="fr-FR" sz="2400" b="1" dirty="0"/>
              <a:t>Contre-argument 3 de Guillaume Durand</a:t>
            </a:r>
          </a:p>
          <a:p>
            <a:pPr marL="342900" indent="-342900">
              <a:buFont typeface="Wingdings" pitchFamily="2" charset="2"/>
              <a:buChar char="Ø"/>
            </a:pPr>
            <a:r>
              <a:rPr lang="fr-CH" sz="2400" dirty="0"/>
              <a:t>Une association ne peut parler que pour ses membres (⌿ communauté des nains).</a:t>
            </a:r>
          </a:p>
          <a:p>
            <a:pPr marL="342900" indent="-342900">
              <a:buFont typeface="Wingdings" pitchFamily="2" charset="2"/>
              <a:buChar char="Ø"/>
            </a:pPr>
            <a:r>
              <a:rPr lang="fr-CH" sz="2400" dirty="0"/>
              <a:t>Un «simple sentiment ne peut fonder ni la morale ni le droit».</a:t>
            </a:r>
          </a:p>
          <a:p>
            <a:pPr marL="342900" indent="-342900">
              <a:buFont typeface="Wingdings" pitchFamily="2" charset="2"/>
              <a:buChar char="Ø"/>
            </a:pPr>
            <a:r>
              <a:rPr lang="fr-CH" sz="2400" dirty="0"/>
              <a:t>On ne peut «parler de préjudice concernant un sentiment provoqué </a:t>
            </a:r>
            <a:r>
              <a:rPr lang="fr-CH" sz="2400" u="sng" dirty="0"/>
              <a:t>involontairement</a:t>
            </a:r>
            <a:r>
              <a:rPr lang="fr-CH" sz="2400" dirty="0"/>
              <a:t> chez un tiers qui n’est </a:t>
            </a:r>
            <a:r>
              <a:rPr lang="fr-CH" sz="2400" u="sng" dirty="0"/>
              <a:t>pas directement concerné </a:t>
            </a:r>
            <a:r>
              <a:rPr lang="fr-CH" sz="2400" dirty="0"/>
              <a:t>par mon action».</a:t>
            </a:r>
          </a:p>
          <a:p>
            <a:r>
              <a:rPr lang="fr-CH" sz="2400" dirty="0"/>
              <a:t> </a:t>
            </a:r>
            <a:endParaRPr lang="fr-CH" sz="2400" dirty="0">
              <a:effectLst/>
            </a:endParaRPr>
          </a:p>
          <a:p>
            <a:endParaRPr lang="fr-FR" sz="2400" dirty="0"/>
          </a:p>
        </p:txBody>
      </p:sp>
    </p:spTree>
    <p:extLst>
      <p:ext uri="{BB962C8B-B14F-4D97-AF65-F5344CB8AC3E}">
        <p14:creationId xmlns:p14="http://schemas.microsoft.com/office/powerpoint/2010/main" val="10494421"/>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F03E73-6568-F993-65EC-CE8ED937A86E}"/>
              </a:ext>
            </a:extLst>
          </p:cNvPr>
          <p:cNvSpPr>
            <a:spLocks noGrp="1"/>
          </p:cNvSpPr>
          <p:nvPr>
            <p:ph type="title"/>
          </p:nvPr>
        </p:nvSpPr>
        <p:spPr/>
        <p:txBody>
          <a:bodyPr/>
          <a:lstStyle/>
          <a:p>
            <a:r>
              <a:rPr lang="fr-FR" sz="3200" dirty="0">
                <a:solidFill>
                  <a:srgbClr val="FF9300"/>
                </a:solidFill>
              </a:rPr>
              <a:t>La dignité</a:t>
            </a:r>
            <a:br>
              <a:rPr lang="fr-FR" sz="3200" dirty="0">
                <a:solidFill>
                  <a:srgbClr val="FF9300"/>
                </a:solidFill>
              </a:rPr>
            </a:br>
            <a:r>
              <a:rPr lang="fr-FR" sz="3200" dirty="0">
                <a:solidFill>
                  <a:srgbClr val="FF9300"/>
                </a:solidFill>
              </a:rPr>
              <a:t>Eléments de synthèse</a:t>
            </a:r>
          </a:p>
        </p:txBody>
      </p:sp>
      <p:sp>
        <p:nvSpPr>
          <p:cNvPr id="3" name="Espace réservé du contenu 2">
            <a:extLst>
              <a:ext uri="{FF2B5EF4-FFF2-40B4-BE49-F238E27FC236}">
                <a16:creationId xmlns:a16="http://schemas.microsoft.com/office/drawing/2014/main" id="{66282D8D-5575-0F6D-8C6F-9AD99A4C3FC2}"/>
              </a:ext>
            </a:extLst>
          </p:cNvPr>
          <p:cNvSpPr>
            <a:spLocks noGrp="1"/>
          </p:cNvSpPr>
          <p:nvPr>
            <p:ph idx="1"/>
          </p:nvPr>
        </p:nvSpPr>
        <p:spPr>
          <a:xfrm>
            <a:off x="609600" y="1600201"/>
            <a:ext cx="11261558" cy="4576010"/>
          </a:xfrm>
        </p:spPr>
        <p:txBody>
          <a:bodyPr/>
          <a:lstStyle/>
          <a:p>
            <a:r>
              <a:rPr lang="fr-CH" sz="2400" b="1" dirty="0">
                <a:effectLst/>
              </a:rPr>
              <a:t>Argument 4 du Conseil d’Etat français</a:t>
            </a:r>
          </a:p>
          <a:p>
            <a:r>
              <a:rPr lang="fr-CH" sz="2400" dirty="0"/>
              <a:t>«</a:t>
            </a:r>
            <a:r>
              <a:rPr lang="fr-CH" sz="2400" dirty="0">
                <a:effectLst/>
              </a:rPr>
              <a:t>(La) connotation de mépris se trouve (…) renforcée par (le fait) que les lancers sont pratiqués (…) par des spectateurs eux-mêmes, auxquels est ainsi donnée la possibilité́ de se défouler en manipulant brutalement une personne handicapée, avec toute la cruauté́ inhérente à une telle démarche. (Les spectacles incriminés</a:t>
            </a:r>
            <a:r>
              <a:rPr lang="fr-CH" sz="2400" dirty="0"/>
              <a:t>) </a:t>
            </a:r>
            <a:r>
              <a:rPr lang="fr-CH" sz="2400" dirty="0">
                <a:effectLst/>
              </a:rPr>
              <a:t>sont (…) habituellement organisés dans des discothèques à forte capacité́, où les clients, plus ou moins ivres, sont invités à projeter le nain à la chaîne en s’en saisissant par une poignée à la manière d’une vulgaire valise (…). Du reste, on pourrait être tenté de se demander si une</a:t>
            </a:r>
            <a:r>
              <a:rPr lang="fr-CH" sz="2400" dirty="0"/>
              <a:t> </a:t>
            </a:r>
            <a:r>
              <a:rPr lang="fr-CH" sz="2400" dirty="0">
                <a:effectLst/>
              </a:rPr>
              <a:t>attraction aussi méprisable que le lancer de nains ne porte pas, à la vérité́ , tout autant </a:t>
            </a:r>
            <a:r>
              <a:rPr lang="fr-CH" sz="2400" u="sng" dirty="0">
                <a:effectLst/>
              </a:rPr>
              <a:t>atteinte à la</a:t>
            </a:r>
            <a:r>
              <a:rPr lang="fr-CH" sz="2400" u="sng" dirty="0"/>
              <a:t> </a:t>
            </a:r>
            <a:r>
              <a:rPr lang="fr-CH" sz="2400" u="sng" dirty="0">
                <a:effectLst/>
              </a:rPr>
              <a:t>dignité́</a:t>
            </a:r>
            <a:r>
              <a:rPr lang="fr-CH" sz="2400" u="sng" dirty="0"/>
              <a:t> </a:t>
            </a:r>
            <a:r>
              <a:rPr lang="fr-CH" sz="2400" u="sng" dirty="0">
                <a:effectLst/>
              </a:rPr>
              <a:t>des spectateurs</a:t>
            </a:r>
            <a:r>
              <a:rPr lang="fr-CH" sz="2400" dirty="0">
                <a:effectLst/>
              </a:rPr>
              <a:t> qui y participent ou y assistent qu’à celle des nains eux-mêmes. »</a:t>
            </a:r>
          </a:p>
          <a:p>
            <a:r>
              <a:rPr lang="fr-FR" sz="2400" b="1" dirty="0"/>
              <a:t>Contre-argument 4 de Guillaume Durand</a:t>
            </a:r>
          </a:p>
          <a:p>
            <a:r>
              <a:rPr lang="fr-FR" sz="2400" dirty="0"/>
              <a:t>D’autres actions affligeantes sont acceptées. Le fait qu’une action n’élève pas l’âme humaine ne constitue pas un argument pour la condamner moralement.</a:t>
            </a:r>
          </a:p>
          <a:p>
            <a:pPr marL="342900" indent="-342900">
              <a:buFont typeface="Wingdings" pitchFamily="2" charset="2"/>
              <a:buChar char="Ø"/>
            </a:pPr>
            <a:endParaRPr lang="fr-CH" sz="2400" dirty="0">
              <a:effectLst/>
            </a:endParaRPr>
          </a:p>
        </p:txBody>
      </p:sp>
    </p:spTree>
    <p:extLst>
      <p:ext uri="{BB962C8B-B14F-4D97-AF65-F5344CB8AC3E}">
        <p14:creationId xmlns:p14="http://schemas.microsoft.com/office/powerpoint/2010/main" val="2894597725"/>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B48691-90AD-BD12-F8C4-6BBE22A2A4BD}"/>
              </a:ext>
            </a:extLst>
          </p:cNvPr>
          <p:cNvSpPr>
            <a:spLocks noGrp="1"/>
          </p:cNvSpPr>
          <p:nvPr>
            <p:ph type="title"/>
          </p:nvPr>
        </p:nvSpPr>
        <p:spPr/>
        <p:txBody>
          <a:bodyPr anchor="t"/>
          <a:lstStyle/>
          <a:p>
            <a:r>
              <a:rPr lang="fr-FR" sz="3200" dirty="0">
                <a:solidFill>
                  <a:srgbClr val="FF9300"/>
                </a:solidFill>
              </a:rPr>
              <a:t>La dignité</a:t>
            </a:r>
            <a:br>
              <a:rPr lang="fr-FR" sz="3200" dirty="0">
                <a:solidFill>
                  <a:srgbClr val="FF9300"/>
                </a:solidFill>
              </a:rPr>
            </a:br>
            <a:r>
              <a:rPr lang="fr-FR" sz="3200" dirty="0">
                <a:solidFill>
                  <a:srgbClr val="FF9300"/>
                </a:solidFill>
              </a:rPr>
              <a:t>Eléments de synthèse</a:t>
            </a:r>
            <a:endParaRPr lang="fr-FR" sz="3200" dirty="0">
              <a:solidFill>
                <a:srgbClr val="FFC000"/>
              </a:solidFill>
            </a:endParaRPr>
          </a:p>
        </p:txBody>
      </p:sp>
      <p:sp>
        <p:nvSpPr>
          <p:cNvPr id="3" name="Espace réservé du contenu 2">
            <a:extLst>
              <a:ext uri="{FF2B5EF4-FFF2-40B4-BE49-F238E27FC236}">
                <a16:creationId xmlns:a16="http://schemas.microsoft.com/office/drawing/2014/main" id="{ABB218B5-ED4A-FF5A-7699-CB283D2B07EE}"/>
              </a:ext>
            </a:extLst>
          </p:cNvPr>
          <p:cNvSpPr>
            <a:spLocks noGrp="1"/>
          </p:cNvSpPr>
          <p:nvPr>
            <p:ph idx="1"/>
          </p:nvPr>
        </p:nvSpPr>
        <p:spPr/>
        <p:txBody>
          <a:bodyPr/>
          <a:lstStyle/>
          <a:p>
            <a:r>
              <a:rPr lang="fr-FR" sz="2400" dirty="0"/>
              <a:t>Pour Guillaume Durand, dans l’affaire </a:t>
            </a:r>
            <a:r>
              <a:rPr lang="fr-FR" sz="2400" dirty="0" err="1"/>
              <a:t>Wackenheim</a:t>
            </a:r>
            <a:r>
              <a:rPr lang="fr-FR" sz="2400" dirty="0"/>
              <a:t>, la question de la dignité ne se pose :</a:t>
            </a:r>
          </a:p>
          <a:p>
            <a:pPr marL="342900" indent="-342900">
              <a:buFontTx/>
              <a:buChar char="-"/>
            </a:pPr>
            <a:r>
              <a:rPr lang="fr-FR" sz="2400" dirty="0"/>
              <a:t>ni sous l’angle de l’action (le lancer de nain n’est pas « en soi » indigne)</a:t>
            </a:r>
          </a:p>
          <a:p>
            <a:pPr marL="342900" indent="-342900">
              <a:buFontTx/>
              <a:buChar char="-"/>
            </a:pPr>
            <a:r>
              <a:rPr lang="fr-FR" sz="2400" dirty="0"/>
              <a:t>ni sous l’angle de l’intention de </a:t>
            </a:r>
            <a:r>
              <a:rPr lang="fr-FR" sz="2400" dirty="0" err="1"/>
              <a:t>Wackenheim</a:t>
            </a:r>
            <a:r>
              <a:rPr lang="fr-FR" sz="2400" dirty="0"/>
              <a:t> (ce dernier ne cherche à porter atteinte à la dignité de personne).</a:t>
            </a:r>
          </a:p>
          <a:p>
            <a:pPr marL="342900" indent="-342900">
              <a:buFontTx/>
              <a:buChar char="-"/>
            </a:pPr>
            <a:endParaRPr lang="fr-FR" sz="2400" dirty="0"/>
          </a:p>
          <a:p>
            <a:r>
              <a:rPr lang="fr-FR" sz="2400" dirty="0"/>
              <a:t>Elle peut éventuellement être posée sous l’angle de </a:t>
            </a:r>
            <a:r>
              <a:rPr lang="fr-FR" sz="2400" b="1" dirty="0"/>
              <a:t>l’intention des lanceurs et spectateurs</a:t>
            </a:r>
            <a:r>
              <a:rPr lang="fr-FR" sz="2400" dirty="0"/>
              <a:t>, si celle-ci consiste à « nier l’autre » et « ne pas le respecter ».</a:t>
            </a:r>
          </a:p>
          <a:p>
            <a:r>
              <a:rPr lang="fr-FR" sz="2400" dirty="0"/>
              <a:t>« Ce que je fais </a:t>
            </a:r>
            <a:r>
              <a:rPr lang="fr-FR" sz="2400" u="sng" dirty="0"/>
              <a:t>subir à l’autre</a:t>
            </a:r>
            <a:r>
              <a:rPr lang="fr-FR" sz="2400" dirty="0"/>
              <a:t>, même avec son accord libre et éclairé, est </a:t>
            </a:r>
            <a:r>
              <a:rPr lang="fr-FR" sz="2400" u="sng" dirty="0"/>
              <a:t>de mon seul point de vue </a:t>
            </a:r>
            <a:r>
              <a:rPr lang="fr-FR" sz="2400" dirty="0"/>
              <a:t>condamnable »</a:t>
            </a:r>
          </a:p>
          <a:p>
            <a:endParaRPr lang="fr-FR" sz="2400" dirty="0"/>
          </a:p>
        </p:txBody>
      </p:sp>
    </p:spTree>
    <p:extLst>
      <p:ext uri="{BB962C8B-B14F-4D97-AF65-F5344CB8AC3E}">
        <p14:creationId xmlns:p14="http://schemas.microsoft.com/office/powerpoint/2010/main" val="1371688800"/>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lvl="1" algn="ctr">
              <a:defRPr/>
            </a:pPr>
            <a:r>
              <a:rPr lang="fr-CH" sz="3600" dirty="0">
                <a:solidFill>
                  <a:srgbClr val="FF9300"/>
                </a:solidFill>
              </a:rPr>
              <a:t>IV. Identité et responsabilité</a:t>
            </a:r>
          </a:p>
        </p:txBody>
      </p:sp>
      <p:sp>
        <p:nvSpPr>
          <p:cNvPr id="10243" name="Rectangle 3"/>
          <p:cNvSpPr>
            <a:spLocks noGrp="1" noChangeArrowheads="1"/>
          </p:cNvSpPr>
          <p:nvPr>
            <p:ph type="subTitle" idx="1"/>
          </p:nvPr>
        </p:nvSpPr>
        <p:spPr>
          <a:ln w="38100">
            <a:noFill/>
          </a:ln>
        </p:spPr>
        <p:txBody>
          <a:bodyPr anchor="ctr"/>
          <a:lstStyle/>
          <a:p>
            <a:pPr marL="4763" lvl="1">
              <a:defRPr/>
            </a:pPr>
            <a:endParaRPr lang="fr-CH" sz="3200" b="1" dirty="0">
              <a:solidFill>
                <a:schemeClr val="tx1"/>
              </a:solidFill>
            </a:endParaRPr>
          </a:p>
        </p:txBody>
      </p:sp>
    </p:spTree>
    <p:extLst>
      <p:ext uri="{BB962C8B-B14F-4D97-AF65-F5344CB8AC3E}">
        <p14:creationId xmlns:p14="http://schemas.microsoft.com/office/powerpoint/2010/main" val="2442949462"/>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8EE23A-967F-8ACA-69A6-B9237C5CB6C4}"/>
              </a:ext>
            </a:extLst>
          </p:cNvPr>
          <p:cNvSpPr>
            <a:spLocks noGrp="1"/>
          </p:cNvSpPr>
          <p:nvPr>
            <p:ph type="title"/>
          </p:nvPr>
        </p:nvSpPr>
        <p:spPr/>
        <p:txBody>
          <a:bodyPr/>
          <a:lstStyle/>
          <a:p>
            <a:r>
              <a:rPr lang="fr-CH" sz="3200" dirty="0">
                <a:solidFill>
                  <a:srgbClr val="FF9300"/>
                </a:solidFill>
              </a:rPr>
              <a:t>Identité et responsabilité</a:t>
            </a:r>
            <a:endParaRPr lang="fr-FR" dirty="0"/>
          </a:p>
        </p:txBody>
      </p:sp>
      <p:sp>
        <p:nvSpPr>
          <p:cNvPr id="3" name="Espace réservé du contenu 2">
            <a:extLst>
              <a:ext uri="{FF2B5EF4-FFF2-40B4-BE49-F238E27FC236}">
                <a16:creationId xmlns:a16="http://schemas.microsoft.com/office/drawing/2014/main" id="{4931A6C0-A228-F6A7-AD1C-7FBE5BA9A0F6}"/>
              </a:ext>
            </a:extLst>
          </p:cNvPr>
          <p:cNvSpPr>
            <a:spLocks noGrp="1"/>
          </p:cNvSpPr>
          <p:nvPr>
            <p:ph idx="1"/>
          </p:nvPr>
        </p:nvSpPr>
        <p:spPr>
          <a:xfrm>
            <a:off x="609600" y="1769166"/>
            <a:ext cx="10972800" cy="4525963"/>
          </a:xfrm>
        </p:spPr>
        <p:txBody>
          <a:bodyPr anchor="ctr"/>
          <a:lstStyle/>
          <a:p>
            <a:pPr algn="ctr"/>
            <a:endParaRPr lang="fr-FR" sz="2800" dirty="0">
              <a:solidFill>
                <a:srgbClr val="FF9300"/>
              </a:solidFill>
              <a:latin typeface="Lato" panose="020F0502020204030203" pitchFamily="34" charset="0"/>
              <a:ea typeface="Lato" panose="020F0502020204030203" pitchFamily="34" charset="0"/>
              <a:cs typeface="Lato" panose="020F0502020204030203" pitchFamily="34" charset="0"/>
            </a:endParaRPr>
          </a:p>
          <a:p>
            <a:pPr algn="ctr"/>
            <a:r>
              <a:rPr lang="fr-FR" sz="2800" b="1" dirty="0">
                <a:solidFill>
                  <a:srgbClr val="FF9300"/>
                </a:solidFill>
                <a:latin typeface="Lato" panose="020F0502020204030203" pitchFamily="34" charset="0"/>
                <a:ea typeface="Lato" panose="020F0502020204030203" pitchFamily="34" charset="0"/>
                <a:cs typeface="Lato" panose="020F0502020204030203" pitchFamily="34" charset="0"/>
              </a:rPr>
              <a:t>Qui suis-je ? </a:t>
            </a:r>
          </a:p>
          <a:p>
            <a:pPr algn="ctr"/>
            <a:r>
              <a:rPr lang="fr-FR" sz="2800" dirty="0">
                <a:latin typeface="Lato" panose="020F0502020204030203" pitchFamily="34" charset="0"/>
                <a:ea typeface="Lato" panose="020F0502020204030203" pitchFamily="34" charset="0"/>
                <a:cs typeface="Lato" panose="020F0502020204030203" pitchFamily="34" charset="0"/>
              </a:rPr>
              <a:t>Prenez le temps de noter les éléments qui vous définissent par écrit </a:t>
            </a: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r"/>
            <a:r>
              <a:rPr lang="fr-FR" dirty="0">
                <a:latin typeface="Lato" panose="020F0502020204030203" pitchFamily="34" charset="0"/>
                <a:ea typeface="Lato" panose="020F0502020204030203" pitchFamily="34" charset="0"/>
                <a:cs typeface="Lato" panose="020F0502020204030203" pitchFamily="34" charset="0"/>
              </a:rPr>
              <a:t>En individuel, 2 minutes</a:t>
            </a:r>
          </a:p>
          <a:p>
            <a:endParaRPr lang="fr-FR" sz="280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061027771"/>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8EE23A-967F-8ACA-69A6-B9237C5CB6C4}"/>
              </a:ext>
            </a:extLst>
          </p:cNvPr>
          <p:cNvSpPr>
            <a:spLocks noGrp="1"/>
          </p:cNvSpPr>
          <p:nvPr>
            <p:ph type="title"/>
          </p:nvPr>
        </p:nvSpPr>
        <p:spPr/>
        <p:txBody>
          <a:bodyPr/>
          <a:lstStyle/>
          <a:p>
            <a:r>
              <a:rPr lang="fr-CH" sz="3200" dirty="0">
                <a:solidFill>
                  <a:srgbClr val="FF9300"/>
                </a:solidFill>
              </a:rPr>
              <a:t>Identité et responsabilité</a:t>
            </a:r>
            <a:endParaRPr lang="fr-FR" dirty="0"/>
          </a:p>
        </p:txBody>
      </p:sp>
      <p:sp>
        <p:nvSpPr>
          <p:cNvPr id="3" name="Espace réservé du contenu 2">
            <a:extLst>
              <a:ext uri="{FF2B5EF4-FFF2-40B4-BE49-F238E27FC236}">
                <a16:creationId xmlns:a16="http://schemas.microsoft.com/office/drawing/2014/main" id="{4931A6C0-A228-F6A7-AD1C-7FBE5BA9A0F6}"/>
              </a:ext>
            </a:extLst>
          </p:cNvPr>
          <p:cNvSpPr>
            <a:spLocks noGrp="1"/>
          </p:cNvSpPr>
          <p:nvPr>
            <p:ph idx="1"/>
          </p:nvPr>
        </p:nvSpPr>
        <p:spPr/>
        <p:txBody>
          <a:bodyPr anchor="ctr"/>
          <a:lstStyle/>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r>
              <a:rPr lang="fr-FR" sz="2800" dirty="0">
                <a:latin typeface="Lato" panose="020F0502020204030203" pitchFamily="34" charset="0"/>
                <a:ea typeface="Lato" panose="020F0502020204030203" pitchFamily="34" charset="0"/>
                <a:cs typeface="Lato" panose="020F0502020204030203" pitchFamily="34" charset="0"/>
              </a:rPr>
              <a:t>Quels </a:t>
            </a:r>
            <a:r>
              <a:rPr lang="fr-FR" sz="2800" b="1" u="sng" dirty="0">
                <a:latin typeface="Lato" panose="020F0502020204030203" pitchFamily="34" charset="0"/>
                <a:ea typeface="Lato" panose="020F0502020204030203" pitchFamily="34" charset="0"/>
                <a:cs typeface="Lato" panose="020F0502020204030203" pitchFamily="34" charset="0"/>
              </a:rPr>
              <a:t>types</a:t>
            </a:r>
            <a:r>
              <a:rPr lang="fr-FR" sz="2800" dirty="0">
                <a:latin typeface="Lato" panose="020F0502020204030203" pitchFamily="34" charset="0"/>
                <a:ea typeface="Lato" panose="020F0502020204030203" pitchFamily="34" charset="0"/>
                <a:cs typeface="Lato" panose="020F0502020204030203" pitchFamily="34" charset="0"/>
              </a:rPr>
              <a:t> d'éléments avez-vous utilisés pour vous définir ?</a:t>
            </a: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r"/>
            <a:r>
              <a:rPr lang="fr-FR" dirty="0">
                <a:latin typeface="Lato" panose="020F0502020204030203" pitchFamily="34" charset="0"/>
                <a:ea typeface="Lato" panose="020F0502020204030203" pitchFamily="34" charset="0"/>
                <a:cs typeface="Lato" panose="020F0502020204030203" pitchFamily="34" charset="0"/>
              </a:rPr>
              <a:t>Echange 5’ en plénum</a:t>
            </a:r>
          </a:p>
          <a:p>
            <a:endParaRPr lang="fr-FR" sz="2800" dirty="0">
              <a:latin typeface="Lato" panose="020F0502020204030203" pitchFamily="34" charset="0"/>
              <a:ea typeface="Lato" panose="020F0502020204030203" pitchFamily="34" charset="0"/>
              <a:cs typeface="Lato" panose="020F0502020204030203" pitchFamily="34" charset="0"/>
            </a:endParaRPr>
          </a:p>
          <a:p>
            <a:endParaRPr lang="fr-FR" sz="280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60475717"/>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8EE23A-967F-8ACA-69A6-B9237C5CB6C4}"/>
              </a:ext>
            </a:extLst>
          </p:cNvPr>
          <p:cNvSpPr>
            <a:spLocks noGrp="1"/>
          </p:cNvSpPr>
          <p:nvPr>
            <p:ph type="title"/>
          </p:nvPr>
        </p:nvSpPr>
        <p:spPr/>
        <p:txBody>
          <a:bodyPr/>
          <a:lstStyle/>
          <a:p>
            <a:r>
              <a:rPr lang="fr-CH" sz="3200" dirty="0">
                <a:solidFill>
                  <a:srgbClr val="FF9300"/>
                </a:solidFill>
              </a:rPr>
              <a:t>Identité et responsabilité</a:t>
            </a:r>
            <a:endParaRPr lang="fr-FR" dirty="0"/>
          </a:p>
        </p:txBody>
      </p:sp>
      <p:sp>
        <p:nvSpPr>
          <p:cNvPr id="3" name="Espace réservé du contenu 2">
            <a:extLst>
              <a:ext uri="{FF2B5EF4-FFF2-40B4-BE49-F238E27FC236}">
                <a16:creationId xmlns:a16="http://schemas.microsoft.com/office/drawing/2014/main" id="{4931A6C0-A228-F6A7-AD1C-7FBE5BA9A0F6}"/>
              </a:ext>
            </a:extLst>
          </p:cNvPr>
          <p:cNvSpPr>
            <a:spLocks noGrp="1"/>
          </p:cNvSpPr>
          <p:nvPr>
            <p:ph idx="1"/>
          </p:nvPr>
        </p:nvSpPr>
        <p:spPr/>
        <p:txBody>
          <a:bodyPr anchor="ctr"/>
          <a:lstStyle/>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r>
              <a:rPr lang="fr-FR" sz="2800" dirty="0">
                <a:latin typeface="Lato" panose="020F0502020204030203" pitchFamily="34" charset="0"/>
                <a:ea typeface="Lato" panose="020F0502020204030203" pitchFamily="34" charset="0"/>
                <a:cs typeface="Lato" panose="020F0502020204030203" pitchFamily="34" charset="0"/>
              </a:rPr>
              <a:t>Ces éléments suffisent-ils à vous définir ? </a:t>
            </a:r>
          </a:p>
          <a:p>
            <a:pPr algn="ctr"/>
            <a:r>
              <a:rPr lang="fr-FR" sz="2800" dirty="0">
                <a:latin typeface="Lato" panose="020F0502020204030203" pitchFamily="34" charset="0"/>
                <a:ea typeface="Lato" panose="020F0502020204030203" pitchFamily="34" charset="0"/>
                <a:cs typeface="Lato" panose="020F0502020204030203" pitchFamily="34" charset="0"/>
              </a:rPr>
              <a:t>Pourquoi ?</a:t>
            </a: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r"/>
            <a:r>
              <a:rPr lang="fr-FR" dirty="0">
                <a:latin typeface="Lato" panose="020F0502020204030203" pitchFamily="34" charset="0"/>
                <a:ea typeface="Lato" panose="020F0502020204030203" pitchFamily="34" charset="0"/>
                <a:cs typeface="Lato" panose="020F0502020204030203" pitchFamily="34" charset="0"/>
              </a:rPr>
              <a:t>Echange 5’ en plénum</a:t>
            </a: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ctr"/>
            <a:endParaRPr lang="fr-FR" sz="280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386359680"/>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8EE23A-967F-8ACA-69A6-B9237C5CB6C4}"/>
              </a:ext>
            </a:extLst>
          </p:cNvPr>
          <p:cNvSpPr>
            <a:spLocks noGrp="1"/>
          </p:cNvSpPr>
          <p:nvPr>
            <p:ph type="title"/>
          </p:nvPr>
        </p:nvSpPr>
        <p:spPr/>
        <p:txBody>
          <a:bodyPr/>
          <a:lstStyle/>
          <a:p>
            <a:r>
              <a:rPr lang="fr-CH" sz="3200" dirty="0">
                <a:solidFill>
                  <a:srgbClr val="FF9300"/>
                </a:solidFill>
              </a:rPr>
              <a:t>Identité et responsabilité</a:t>
            </a:r>
            <a:endParaRPr lang="fr-FR" dirty="0"/>
          </a:p>
        </p:txBody>
      </p:sp>
      <p:sp>
        <p:nvSpPr>
          <p:cNvPr id="3" name="Espace réservé du contenu 2">
            <a:extLst>
              <a:ext uri="{FF2B5EF4-FFF2-40B4-BE49-F238E27FC236}">
                <a16:creationId xmlns:a16="http://schemas.microsoft.com/office/drawing/2014/main" id="{4931A6C0-A228-F6A7-AD1C-7FBE5BA9A0F6}"/>
              </a:ext>
            </a:extLst>
          </p:cNvPr>
          <p:cNvSpPr>
            <a:spLocks noGrp="1"/>
          </p:cNvSpPr>
          <p:nvPr>
            <p:ph idx="1"/>
          </p:nvPr>
        </p:nvSpPr>
        <p:spPr>
          <a:xfrm>
            <a:off x="530088" y="1610140"/>
            <a:ext cx="10972800" cy="4525963"/>
          </a:xfrm>
        </p:spPr>
        <p:txBody>
          <a:bodyPr anchor="ctr"/>
          <a:lstStyle/>
          <a:p>
            <a:pPr algn="ctr"/>
            <a:r>
              <a:rPr lang="fr-FR" sz="2800" b="1" dirty="0">
                <a:solidFill>
                  <a:srgbClr val="FF9300"/>
                </a:solidFill>
                <a:latin typeface="Lato" panose="020F0502020204030203" pitchFamily="34" charset="0"/>
                <a:ea typeface="Lato" panose="020F0502020204030203" pitchFamily="34" charset="0"/>
                <a:cs typeface="Lato" panose="020F0502020204030203" pitchFamily="34" charset="0"/>
              </a:rPr>
              <a:t>Pensez à vous il y a 15 ans en arrière</a:t>
            </a:r>
          </a:p>
          <a:p>
            <a:pPr algn="ctr"/>
            <a:r>
              <a:rPr lang="fr-FR" sz="2800" dirty="0">
                <a:latin typeface="Lato" panose="020F0502020204030203" pitchFamily="34" charset="0"/>
                <a:ea typeface="Lato" panose="020F0502020204030203" pitchFamily="34" charset="0"/>
                <a:cs typeface="Lato" panose="020F0502020204030203" pitchFamily="34" charset="0"/>
              </a:rPr>
              <a:t>En quoi êtes-vous toujours la même personne?</a:t>
            </a:r>
          </a:p>
          <a:p>
            <a:pPr algn="ctr"/>
            <a:r>
              <a:rPr lang="fr-FR" sz="2800" dirty="0">
                <a:latin typeface="Lato" panose="020F0502020204030203" pitchFamily="34" charset="0"/>
                <a:ea typeface="Lato" panose="020F0502020204030203" pitchFamily="34" charset="0"/>
                <a:cs typeface="Lato" panose="020F0502020204030203" pitchFamily="34" charset="0"/>
              </a:rPr>
              <a:t>En quoi n’êtes-vous plus la même personne?</a:t>
            </a:r>
          </a:p>
          <a:p>
            <a:pPr algn="ctr"/>
            <a:endParaRPr lang="fr-FR" sz="2800" dirty="0">
              <a:latin typeface="Lato" panose="020F0502020204030203" pitchFamily="34" charset="0"/>
              <a:ea typeface="Lato" panose="020F0502020204030203" pitchFamily="34" charset="0"/>
              <a:cs typeface="Lato" panose="020F0502020204030203" pitchFamily="34" charset="0"/>
            </a:endParaRPr>
          </a:p>
          <a:p>
            <a:pPr algn="r"/>
            <a:r>
              <a:rPr lang="fr-FR" dirty="0">
                <a:latin typeface="Lato" panose="020F0502020204030203" pitchFamily="34" charset="0"/>
                <a:ea typeface="Lato" panose="020F0502020204030203" pitchFamily="34" charset="0"/>
                <a:cs typeface="Lato" panose="020F0502020204030203" pitchFamily="34" charset="0"/>
              </a:rPr>
              <a:t>Echange 5’ en plénum</a:t>
            </a:r>
          </a:p>
        </p:txBody>
      </p:sp>
    </p:spTree>
    <p:extLst>
      <p:ext uri="{BB962C8B-B14F-4D97-AF65-F5344CB8AC3E}">
        <p14:creationId xmlns:p14="http://schemas.microsoft.com/office/powerpoint/2010/main" val="2403505118"/>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8A7996-B074-E91A-3D26-51A7F0A84D26}"/>
              </a:ext>
            </a:extLst>
          </p:cNvPr>
          <p:cNvSpPr>
            <a:spLocks noGrp="1"/>
          </p:cNvSpPr>
          <p:nvPr>
            <p:ph type="title"/>
          </p:nvPr>
        </p:nvSpPr>
        <p:spPr/>
        <p:txBody>
          <a:bodyPr/>
          <a:lstStyle/>
          <a:p>
            <a:r>
              <a:rPr lang="fr-FR" dirty="0"/>
              <a:t>Identité et responsabilité</a:t>
            </a:r>
            <a:br>
              <a:rPr lang="fr-FR" dirty="0"/>
            </a:br>
            <a:r>
              <a:rPr lang="fr-FR" dirty="0"/>
              <a:t>IPSE et IDEM chez Ricoeur</a:t>
            </a:r>
          </a:p>
        </p:txBody>
      </p:sp>
      <p:sp>
        <p:nvSpPr>
          <p:cNvPr id="3" name="Espace réservé du contenu 2">
            <a:extLst>
              <a:ext uri="{FF2B5EF4-FFF2-40B4-BE49-F238E27FC236}">
                <a16:creationId xmlns:a16="http://schemas.microsoft.com/office/drawing/2014/main" id="{6C874F41-20CC-D346-5166-1CFB559097F3}"/>
              </a:ext>
            </a:extLst>
          </p:cNvPr>
          <p:cNvSpPr>
            <a:spLocks noGrp="1"/>
          </p:cNvSpPr>
          <p:nvPr>
            <p:ph idx="1"/>
          </p:nvPr>
        </p:nvSpPr>
        <p:spPr>
          <a:xfrm>
            <a:off x="609600" y="1499717"/>
            <a:ext cx="10972800" cy="4525963"/>
          </a:xfrm>
        </p:spPr>
        <p:txBody>
          <a:bodyPr/>
          <a:lstStyle/>
          <a:p>
            <a:r>
              <a:rPr lang="fr-FR" sz="2800" dirty="0"/>
              <a:t>Lorsqu’on parle de l’identité des personnes, Paul Ricoeur nous invite à distinguer:</a:t>
            </a:r>
          </a:p>
          <a:p>
            <a:endParaRPr lang="fr-FR" dirty="0"/>
          </a:p>
          <a:p>
            <a:endParaRPr lang="fr-FR" dirty="0">
              <a:sym typeface="Wingdings" pitchFamily="2" charset="2"/>
            </a:endParaRPr>
          </a:p>
          <a:p>
            <a:endParaRPr lang="fr-FR" dirty="0">
              <a:sym typeface="Wingdings" pitchFamily="2" charset="2"/>
            </a:endParaRPr>
          </a:p>
          <a:p>
            <a:endParaRPr lang="fr-FR" dirty="0">
              <a:sym typeface="Wingdings" pitchFamily="2" charset="2"/>
            </a:endParaRPr>
          </a:p>
          <a:p>
            <a:endParaRPr lang="fr-FR" dirty="0">
              <a:sym typeface="Wingdings" pitchFamily="2" charset="2"/>
            </a:endParaRPr>
          </a:p>
          <a:p>
            <a:endParaRPr lang="fr-FR" dirty="0">
              <a:sym typeface="Wingdings" pitchFamily="2" charset="2"/>
            </a:endParaRPr>
          </a:p>
          <a:p>
            <a:endParaRPr lang="fr-FR" dirty="0">
              <a:sym typeface="Wingdings" pitchFamily="2" charset="2"/>
            </a:endParaRPr>
          </a:p>
          <a:p>
            <a:endParaRPr lang="fr-FR" dirty="0">
              <a:sym typeface="Wingdings" pitchFamily="2" charset="2"/>
            </a:endParaRPr>
          </a:p>
          <a:p>
            <a:endParaRPr lang="fr-FR" dirty="0">
              <a:sym typeface="Wingdings" pitchFamily="2" charset="2"/>
            </a:endParaRPr>
          </a:p>
        </p:txBody>
      </p:sp>
      <p:graphicFrame>
        <p:nvGraphicFramePr>
          <p:cNvPr id="4" name="Tableau 3">
            <a:extLst>
              <a:ext uri="{FF2B5EF4-FFF2-40B4-BE49-F238E27FC236}">
                <a16:creationId xmlns:a16="http://schemas.microsoft.com/office/drawing/2014/main" id="{D804FEBC-3623-168E-0C45-C812A5224FE9}"/>
              </a:ext>
            </a:extLst>
          </p:cNvPr>
          <p:cNvGraphicFramePr>
            <a:graphicFrameLocks noGrp="1"/>
          </p:cNvGraphicFramePr>
          <p:nvPr>
            <p:extLst>
              <p:ext uri="{D42A27DB-BD31-4B8C-83A1-F6EECF244321}">
                <p14:modId xmlns:p14="http://schemas.microsoft.com/office/powerpoint/2010/main" val="3818558562"/>
              </p:ext>
            </p:extLst>
          </p:nvPr>
        </p:nvGraphicFramePr>
        <p:xfrm>
          <a:off x="609600" y="2706523"/>
          <a:ext cx="10628243" cy="2865120"/>
        </p:xfrm>
        <a:graphic>
          <a:graphicData uri="http://schemas.openxmlformats.org/drawingml/2006/table">
            <a:tbl>
              <a:tblPr firstRow="1" bandRow="1">
                <a:tableStyleId>{073A0DAA-6AF3-43AB-8588-CEC1D06C72B9}</a:tableStyleId>
              </a:tblPr>
              <a:tblGrid>
                <a:gridCol w="5502212">
                  <a:extLst>
                    <a:ext uri="{9D8B030D-6E8A-4147-A177-3AD203B41FA5}">
                      <a16:colId xmlns:a16="http://schemas.microsoft.com/office/drawing/2014/main" val="282814367"/>
                    </a:ext>
                  </a:extLst>
                </a:gridCol>
                <a:gridCol w="5126031">
                  <a:extLst>
                    <a:ext uri="{9D8B030D-6E8A-4147-A177-3AD203B41FA5}">
                      <a16:colId xmlns:a16="http://schemas.microsoft.com/office/drawing/2014/main" val="1100000756"/>
                    </a:ext>
                  </a:extLst>
                </a:gridCol>
              </a:tblGrid>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Le soi comme IDEM</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Le soi qui reste le même </a:t>
                      </a:r>
                    </a:p>
                  </a:txBody>
                  <a:tcPr>
                    <a:solidFill>
                      <a:srgbClr val="FAE8B4"/>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Le soi comme IPSE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Le soi qui pense, réfléchit, décide et qui évolue.</a:t>
                      </a:r>
                    </a:p>
                  </a:txBody>
                  <a:tcPr>
                    <a:solidFill>
                      <a:srgbClr val="FAE8B4"/>
                    </a:solidFill>
                  </a:tcPr>
                </a:tc>
                <a:extLst>
                  <a:ext uri="{0D108BD9-81ED-4DB2-BD59-A6C34878D82A}">
                    <a16:rowId xmlns:a16="http://schemas.microsoft.com/office/drawing/2014/main" val="58226756"/>
                  </a:ext>
                </a:extLst>
              </a:tr>
              <a:tr h="370840">
                <a:tc>
                  <a:txBody>
                    <a:bodyPr/>
                    <a:lstStyle/>
                    <a:p>
                      <a:r>
                        <a:rPr lang="fr-FR" sz="1800" b="0" dirty="0">
                          <a:solidFill>
                            <a:schemeClr val="tx1"/>
                          </a:solidFill>
                          <a:sym typeface="Wingdings" pitchFamily="2" charset="2"/>
                        </a:rPr>
                        <a:t> ADN, COULEUR DE CHEVEUX?, NOM?, PRENOM?, SEXE?, VALEURS? etc.</a:t>
                      </a:r>
                    </a:p>
                    <a:p>
                      <a:pPr marL="342900" indent="-342900">
                        <a:buFont typeface="Wingdings" pitchFamily="2" charset="2"/>
                        <a:buChar char="à"/>
                      </a:pPr>
                      <a:r>
                        <a:rPr lang="fr-FR" sz="2000" b="0" dirty="0">
                          <a:solidFill>
                            <a:schemeClr val="tx1"/>
                          </a:solidFill>
                          <a:sym typeface="Wingdings" pitchFamily="2" charset="2"/>
                        </a:rPr>
                        <a:t>Permet de dire </a:t>
                      </a:r>
                    </a:p>
                    <a:p>
                      <a:pPr marL="1085850" lvl="1" indent="-342900">
                        <a:buFont typeface="Arial" panose="020B0604020202020204" pitchFamily="34" charset="0"/>
                        <a:buChar char="•"/>
                      </a:pPr>
                      <a:r>
                        <a:rPr lang="fr-FR" sz="2000" b="0" dirty="0">
                          <a:solidFill>
                            <a:schemeClr val="tx1"/>
                          </a:solidFill>
                          <a:sym typeface="Wingdings" pitchFamily="2" charset="2"/>
                        </a:rPr>
                        <a:t>« c’est bien moi »</a:t>
                      </a:r>
                    </a:p>
                    <a:p>
                      <a:pPr marL="1085850" lvl="1" indent="-342900">
                        <a:buFont typeface="Arial" panose="020B0604020202020204" pitchFamily="34" charset="0"/>
                        <a:buChar char="•"/>
                      </a:pPr>
                      <a:r>
                        <a:rPr lang="fr-FR" sz="2000" b="0" dirty="0">
                          <a:solidFill>
                            <a:schemeClr val="tx1"/>
                          </a:solidFill>
                          <a:sym typeface="Wingdings" pitchFamily="2" charset="2"/>
                        </a:rPr>
                        <a:t>« je suis cette personne que vous dites »</a:t>
                      </a:r>
                    </a:p>
                    <a:p>
                      <a:pPr marL="1085850" lvl="1" indent="-342900">
                        <a:buFont typeface="Arial" panose="020B0604020202020204" pitchFamily="34" charset="0"/>
                        <a:buChar char="•"/>
                      </a:pPr>
                      <a:r>
                        <a:rPr lang="fr-FR" sz="2000" b="0" dirty="0">
                          <a:solidFill>
                            <a:schemeClr val="tx1"/>
                          </a:solidFill>
                          <a:sym typeface="Wingdings" pitchFamily="2" charset="2"/>
                        </a:rPr>
                        <a:t>« c’est moi qui ai agi ainsi ».</a:t>
                      </a:r>
                      <a:endParaRPr lang="fr-FR" sz="2000" b="0" dirty="0">
                        <a:solidFill>
                          <a:schemeClr val="tx1"/>
                        </a:solidFill>
                      </a:endParaRPr>
                    </a:p>
                  </a:txBody>
                  <a:tcPr>
                    <a:solidFill>
                      <a:schemeClr val="bg2">
                        <a:lumMod val="40000"/>
                        <a:lumOff val="60000"/>
                      </a:schemeClr>
                    </a:solidFill>
                  </a:tcPr>
                </a:tc>
                <a:tc>
                  <a:txBody>
                    <a:bodyPr/>
                    <a:lstStyle/>
                    <a:p>
                      <a:pPr marL="285750" indent="-285750">
                        <a:buFont typeface="Wingdings" pitchFamily="2" charset="2"/>
                        <a:buChar char="à"/>
                      </a:pPr>
                      <a:r>
                        <a:rPr lang="fr-FR" b="0" dirty="0">
                          <a:solidFill>
                            <a:schemeClr val="tx1"/>
                          </a:solidFill>
                          <a:sym typeface="Wingdings" pitchFamily="2" charset="2"/>
                        </a:rPr>
                        <a:t>AGE, TAILLE, POIDS, ACTIVITES?, VALEURS?, etc.</a:t>
                      </a:r>
                    </a:p>
                    <a:p>
                      <a:pPr marL="285750" indent="-285750">
                        <a:buFont typeface="Wingdings" pitchFamily="2" charset="2"/>
                        <a:buChar char="à"/>
                      </a:pPr>
                      <a:endParaRPr lang="fr-FR" b="0" dirty="0">
                        <a:solidFill>
                          <a:schemeClr val="tx1"/>
                        </a:solidFill>
                        <a:sym typeface="Wingdings" pitchFamily="2" charset="2"/>
                      </a:endParaRPr>
                    </a:p>
                    <a:p>
                      <a:pPr marL="285750" indent="-285750">
                        <a:buFont typeface="Wingdings" pitchFamily="2" charset="2"/>
                        <a:buChar char="à"/>
                      </a:pPr>
                      <a:r>
                        <a:rPr lang="fr-FR" b="0" dirty="0">
                          <a:solidFill>
                            <a:schemeClr val="tx1"/>
                          </a:solidFill>
                          <a:sym typeface="Wingdings" pitchFamily="2" charset="2"/>
                        </a:rPr>
                        <a:t>Permet de dire</a:t>
                      </a:r>
                    </a:p>
                    <a:p>
                      <a:pPr marL="742950" lvl="1" indent="-285750">
                        <a:buFont typeface="Arial" panose="020B0604020202020204" pitchFamily="34" charset="0"/>
                        <a:buChar char="•"/>
                      </a:pPr>
                      <a:r>
                        <a:rPr lang="fr-FR" b="0" dirty="0">
                          <a:solidFill>
                            <a:schemeClr val="tx1"/>
                          </a:solidFill>
                          <a:sym typeface="Wingdings" pitchFamily="2" charset="2"/>
                        </a:rPr>
                        <a:t>« J’ai changé »</a:t>
                      </a:r>
                    </a:p>
                    <a:p>
                      <a:pPr marL="742950" lvl="1" indent="-285750">
                        <a:buFont typeface="Arial" panose="020B0604020202020204" pitchFamily="34" charset="0"/>
                        <a:buChar char="•"/>
                      </a:pPr>
                      <a:r>
                        <a:rPr lang="fr-FR" b="0" dirty="0">
                          <a:solidFill>
                            <a:schemeClr val="tx1"/>
                          </a:solidFill>
                          <a:sym typeface="Wingdings" pitchFamily="2" charset="2"/>
                        </a:rPr>
                        <a:t>« J’ai grandi » </a:t>
                      </a:r>
                    </a:p>
                    <a:p>
                      <a:pPr marL="742950" lvl="1" indent="-285750">
                        <a:buFont typeface="Arial" panose="020B0604020202020204" pitchFamily="34" charset="0"/>
                        <a:buChar char="•"/>
                      </a:pPr>
                      <a:r>
                        <a:rPr lang="fr-FR" b="0" dirty="0">
                          <a:solidFill>
                            <a:schemeClr val="tx1"/>
                          </a:solidFill>
                          <a:sym typeface="Wingdings" pitchFamily="2" charset="2"/>
                        </a:rPr>
                        <a:t>« Je me suis amélioré »</a:t>
                      </a:r>
                      <a:endParaRPr lang="fr-FR" b="0" dirty="0">
                        <a:solidFill>
                          <a:schemeClr val="tx1"/>
                        </a:solidFill>
                      </a:endParaRPr>
                    </a:p>
                  </a:txBody>
                  <a:tcPr/>
                </a:tc>
                <a:extLst>
                  <a:ext uri="{0D108BD9-81ED-4DB2-BD59-A6C34878D82A}">
                    <a16:rowId xmlns:a16="http://schemas.microsoft.com/office/drawing/2014/main" val="2675079805"/>
                  </a:ext>
                </a:extLst>
              </a:tr>
            </a:tbl>
          </a:graphicData>
        </a:graphic>
      </p:graphicFrame>
    </p:spTree>
    <p:extLst>
      <p:ext uri="{BB962C8B-B14F-4D97-AF65-F5344CB8AC3E}">
        <p14:creationId xmlns:p14="http://schemas.microsoft.com/office/powerpoint/2010/main" val="384405881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8A7996-B074-E91A-3D26-51A7F0A84D26}"/>
              </a:ext>
            </a:extLst>
          </p:cNvPr>
          <p:cNvSpPr>
            <a:spLocks noGrp="1"/>
          </p:cNvSpPr>
          <p:nvPr>
            <p:ph type="title"/>
          </p:nvPr>
        </p:nvSpPr>
        <p:spPr/>
        <p:txBody>
          <a:bodyPr/>
          <a:lstStyle/>
          <a:p>
            <a:r>
              <a:rPr lang="fr-CH" sz="3200" dirty="0">
                <a:solidFill>
                  <a:srgbClr val="FF9300"/>
                </a:solidFill>
              </a:rPr>
              <a:t>Identité et responsabilité</a:t>
            </a:r>
            <a:br>
              <a:rPr lang="fr-FR" dirty="0"/>
            </a:br>
            <a:r>
              <a:rPr lang="fr-FR" dirty="0"/>
              <a:t>IPSE et IDEM chez Ricoeur</a:t>
            </a:r>
          </a:p>
        </p:txBody>
      </p:sp>
      <p:sp>
        <p:nvSpPr>
          <p:cNvPr id="3" name="Espace réservé du contenu 2">
            <a:extLst>
              <a:ext uri="{FF2B5EF4-FFF2-40B4-BE49-F238E27FC236}">
                <a16:creationId xmlns:a16="http://schemas.microsoft.com/office/drawing/2014/main" id="{6C874F41-20CC-D346-5166-1CFB559097F3}"/>
              </a:ext>
            </a:extLst>
          </p:cNvPr>
          <p:cNvSpPr>
            <a:spLocks noGrp="1"/>
          </p:cNvSpPr>
          <p:nvPr>
            <p:ph idx="1"/>
          </p:nvPr>
        </p:nvSpPr>
        <p:spPr/>
        <p:txBody>
          <a:bodyPr/>
          <a:lstStyle/>
          <a:p>
            <a:r>
              <a:rPr lang="fr-FR" dirty="0"/>
              <a:t>La distinction entre IPSE et IDEM a un impact sur la façon de penser la responsabilité des personnes.</a:t>
            </a:r>
          </a:p>
          <a:p>
            <a:endParaRPr lang="fr-FR" dirty="0"/>
          </a:p>
          <a:p>
            <a:endParaRPr lang="fr-FR" dirty="0"/>
          </a:p>
          <a:p>
            <a:endParaRPr lang="fr-FR" dirty="0"/>
          </a:p>
          <a:p>
            <a:endParaRPr lang="fr-FR" dirty="0"/>
          </a:p>
          <a:p>
            <a:endParaRPr lang="fr-FR" dirty="0"/>
          </a:p>
          <a:p>
            <a:endParaRPr lang="fr-CH" dirty="0"/>
          </a:p>
          <a:p>
            <a:endParaRPr lang="fr-CH" dirty="0"/>
          </a:p>
          <a:p>
            <a:endParaRPr lang="fr-CH" dirty="0"/>
          </a:p>
          <a:p>
            <a:endParaRPr lang="fr-CH" dirty="0"/>
          </a:p>
          <a:p>
            <a:endParaRPr lang="fr-CH" dirty="0"/>
          </a:p>
          <a:p>
            <a:endParaRPr lang="fr-FR" dirty="0"/>
          </a:p>
          <a:p>
            <a:pPr marL="342900" indent="-342900">
              <a:buFont typeface="Arial" panose="020B0604020202020204" pitchFamily="34" charset="0"/>
              <a:buChar char="•"/>
            </a:pPr>
            <a:endParaRPr lang="fr-FR" dirty="0">
              <a:sym typeface="Wingdings" pitchFamily="2" charset="2"/>
            </a:endParaRPr>
          </a:p>
          <a:p>
            <a:pPr marL="342900" indent="-342900">
              <a:buFont typeface="Arial" panose="020B0604020202020204" pitchFamily="34" charset="0"/>
              <a:buChar char="•"/>
            </a:pPr>
            <a:endParaRPr lang="fr-FR" dirty="0"/>
          </a:p>
          <a:p>
            <a:pPr marL="342900" indent="-342900">
              <a:buFont typeface="Arial" panose="020B0604020202020204" pitchFamily="34" charset="0"/>
              <a:buChar char="•"/>
            </a:pPr>
            <a:endParaRPr lang="fr-FR" dirty="0"/>
          </a:p>
          <a:p>
            <a:pPr marL="342900" indent="-342900">
              <a:buFont typeface="Arial" panose="020B0604020202020204" pitchFamily="34" charset="0"/>
              <a:buChar char="•"/>
            </a:pPr>
            <a:endParaRPr lang="fr-FR" dirty="0"/>
          </a:p>
        </p:txBody>
      </p:sp>
      <p:graphicFrame>
        <p:nvGraphicFramePr>
          <p:cNvPr id="4" name="Tableau 3">
            <a:extLst>
              <a:ext uri="{FF2B5EF4-FFF2-40B4-BE49-F238E27FC236}">
                <a16:creationId xmlns:a16="http://schemas.microsoft.com/office/drawing/2014/main" id="{A4CD71F4-704C-147B-5B14-A9439D77D2FC}"/>
              </a:ext>
            </a:extLst>
          </p:cNvPr>
          <p:cNvGraphicFramePr>
            <a:graphicFrameLocks noGrp="1"/>
          </p:cNvGraphicFramePr>
          <p:nvPr>
            <p:extLst>
              <p:ext uri="{D42A27DB-BD31-4B8C-83A1-F6EECF244321}">
                <p14:modId xmlns:p14="http://schemas.microsoft.com/office/powerpoint/2010/main" val="422326607"/>
              </p:ext>
            </p:extLst>
          </p:nvPr>
        </p:nvGraphicFramePr>
        <p:xfrm>
          <a:off x="89065" y="2113721"/>
          <a:ext cx="11958452" cy="4511040"/>
        </p:xfrm>
        <a:graphic>
          <a:graphicData uri="http://schemas.openxmlformats.org/drawingml/2006/table">
            <a:tbl>
              <a:tblPr firstRow="1" bandRow="1">
                <a:tableStyleId>{5C22544A-7EE6-4342-B048-85BDC9FD1C3A}</a:tableStyleId>
              </a:tblPr>
              <a:tblGrid>
                <a:gridCol w="5974489">
                  <a:extLst>
                    <a:ext uri="{9D8B030D-6E8A-4147-A177-3AD203B41FA5}">
                      <a16:colId xmlns:a16="http://schemas.microsoft.com/office/drawing/2014/main" val="2651112548"/>
                    </a:ext>
                  </a:extLst>
                </a:gridCol>
                <a:gridCol w="5983963">
                  <a:extLst>
                    <a:ext uri="{9D8B030D-6E8A-4147-A177-3AD203B41FA5}">
                      <a16:colId xmlns:a16="http://schemas.microsoft.com/office/drawing/2014/main" val="3779566090"/>
                    </a:ext>
                  </a:extLst>
                </a:gridCol>
              </a:tblGrid>
              <a:tr h="370840">
                <a:tc>
                  <a:txBody>
                    <a:bodyPr/>
                    <a:lstStyle/>
                    <a:p>
                      <a:pPr algn="ctr"/>
                      <a:r>
                        <a:rPr lang="fr-FR" sz="1600" dirty="0">
                          <a:solidFill>
                            <a:schemeClr val="tx1"/>
                          </a:solidFill>
                        </a:rPr>
                        <a:t>Responsabilité comme </a:t>
                      </a:r>
                      <a:r>
                        <a:rPr lang="fr-FR" sz="1600" u="sng" dirty="0">
                          <a:solidFill>
                            <a:schemeClr val="tx1"/>
                          </a:solidFill>
                        </a:rPr>
                        <a:t>imputabilité</a:t>
                      </a:r>
                    </a:p>
                  </a:txBody>
                  <a:tcPr>
                    <a:solidFill>
                      <a:srgbClr val="FAE8B4"/>
                    </a:solidFill>
                  </a:tcPr>
                </a:tc>
                <a:tc>
                  <a:txBody>
                    <a:bodyPr/>
                    <a:lstStyle/>
                    <a:p>
                      <a:pPr algn="ctr"/>
                      <a:r>
                        <a:rPr lang="fr-FR" sz="1600" dirty="0">
                          <a:solidFill>
                            <a:schemeClr val="tx1"/>
                          </a:solidFill>
                        </a:rPr>
                        <a:t>Responsabilité comme </a:t>
                      </a:r>
                      <a:r>
                        <a:rPr lang="fr-FR" sz="1600" u="sng" dirty="0">
                          <a:solidFill>
                            <a:schemeClr val="tx1"/>
                          </a:solidFill>
                        </a:rPr>
                        <a:t>devoir moral </a:t>
                      </a:r>
                      <a:r>
                        <a:rPr lang="fr-FR" sz="1600" dirty="0">
                          <a:solidFill>
                            <a:schemeClr val="tx1"/>
                          </a:solidFill>
                        </a:rPr>
                        <a:t>de répondre de ses actions ou à une situation</a:t>
                      </a:r>
                    </a:p>
                  </a:txBody>
                  <a:tcPr>
                    <a:solidFill>
                      <a:srgbClr val="FAE8B4"/>
                    </a:solidFill>
                  </a:tcPr>
                </a:tc>
                <a:extLst>
                  <a:ext uri="{0D108BD9-81ED-4DB2-BD59-A6C34878D82A}">
                    <a16:rowId xmlns:a16="http://schemas.microsoft.com/office/drawing/2014/main" val="2728519974"/>
                  </a:ext>
                </a:extLst>
              </a:tr>
              <a:tr h="370840">
                <a:tc>
                  <a:txBody>
                    <a:bodyPr/>
                    <a:lstStyle/>
                    <a:p>
                      <a:pPr algn="ctr"/>
                      <a:r>
                        <a:rPr lang="fr-FR" sz="1400" dirty="0">
                          <a:solidFill>
                            <a:schemeClr val="tx1"/>
                          </a:solidFill>
                          <a:sym typeface="Wingdings" pitchFamily="2" charset="2"/>
                        </a:rPr>
                        <a:t>Attribution d’un geste, d’une parole, d’une décision à une personne</a:t>
                      </a:r>
                    </a:p>
                    <a:p>
                      <a:endParaRPr lang="fr-FR" sz="1400" dirty="0">
                        <a:solidFill>
                          <a:schemeClr val="tx1"/>
                        </a:solidFill>
                        <a:sym typeface="Wingdings" pitchFamily="2" charset="2"/>
                      </a:endParaRPr>
                    </a:p>
                    <a:p>
                      <a:r>
                        <a:rPr lang="fr-FR" sz="1400" dirty="0">
                          <a:solidFill>
                            <a:schemeClr val="tx1"/>
                          </a:solidFill>
                          <a:sym typeface="Wingdings" pitchFamily="2" charset="2"/>
                        </a:rPr>
                        <a:t>« Isabelle a frappé Bertrand »  L’action de « frapper » est imputable à Isabelle. C’est elle qui l’a fait et pas une autre personne. </a:t>
                      </a:r>
                    </a:p>
                    <a:p>
                      <a:endParaRPr lang="fr-FR" sz="1400" dirty="0">
                        <a:solidFill>
                          <a:schemeClr val="tx1"/>
                        </a:solidFill>
                        <a:sym typeface="Wingdings" pitchFamily="2" charset="2"/>
                      </a:endParaRPr>
                    </a:p>
                    <a:p>
                      <a:r>
                        <a:rPr lang="fr-FR" sz="1400" dirty="0">
                          <a:solidFill>
                            <a:schemeClr val="tx1"/>
                          </a:solidFill>
                          <a:sym typeface="Wingdings" pitchFamily="2" charset="2"/>
                        </a:rPr>
                        <a:t>C’est la </a:t>
                      </a:r>
                      <a:r>
                        <a:rPr lang="fr-FR" sz="1400" u="sng" dirty="0">
                          <a:solidFill>
                            <a:schemeClr val="tx1"/>
                          </a:solidFill>
                          <a:sym typeface="Wingdings" pitchFamily="2" charset="2"/>
                        </a:rPr>
                        <a:t>même</a:t>
                      </a:r>
                      <a:r>
                        <a:rPr lang="fr-FR" sz="1400" dirty="0">
                          <a:solidFill>
                            <a:schemeClr val="tx1"/>
                          </a:solidFill>
                          <a:sym typeface="Wingdings" pitchFamily="2" charset="2"/>
                        </a:rPr>
                        <a:t> personne   </a:t>
                      </a:r>
                      <a:r>
                        <a:rPr lang="fr-FR" sz="1400" b="1" dirty="0">
                          <a:solidFill>
                            <a:srgbClr val="FF9300"/>
                          </a:solidFill>
                          <a:sym typeface="Wingdings" pitchFamily="2" charset="2"/>
                        </a:rPr>
                        <a:t>« Soi comme IDEM »</a:t>
                      </a:r>
                    </a:p>
                    <a:p>
                      <a:endParaRPr lang="fr-FR" sz="1400" dirty="0">
                        <a:solidFill>
                          <a:schemeClr val="tx1"/>
                        </a:solidFill>
                        <a:sym typeface="Wingdings" pitchFamily="2" charset="2"/>
                      </a:endParaRPr>
                    </a:p>
                    <a:p>
                      <a:endParaRPr lang="fr-FR" sz="1400" dirty="0">
                        <a:solidFill>
                          <a:schemeClr val="tx1"/>
                        </a:solidFill>
                        <a:sym typeface="Wingdings" pitchFamily="2" charset="2"/>
                      </a:endParaRPr>
                    </a:p>
                    <a:p>
                      <a:endParaRPr lang="fr-FR" sz="1400" dirty="0">
                        <a:solidFill>
                          <a:schemeClr val="tx1"/>
                        </a:solidFill>
                        <a:sym typeface="Wingdings" pitchFamily="2" charset="2"/>
                      </a:endParaRPr>
                    </a:p>
                    <a:p>
                      <a:endParaRPr lang="fr-FR" sz="1400" dirty="0">
                        <a:solidFill>
                          <a:schemeClr val="tx1"/>
                        </a:solidFill>
                        <a:sym typeface="Wingdings" pitchFamily="2" charset="2"/>
                      </a:endParaRPr>
                    </a:p>
                    <a:p>
                      <a:endParaRPr lang="fr-FR" sz="1400" dirty="0">
                        <a:solidFill>
                          <a:schemeClr val="tx1"/>
                        </a:solidFill>
                        <a:sym typeface="Wingdings" pitchFamily="2" charset="2"/>
                      </a:endParaRPr>
                    </a:p>
                    <a:p>
                      <a:endParaRPr lang="fr-FR" sz="1400" dirty="0">
                        <a:solidFill>
                          <a:schemeClr val="tx1"/>
                        </a:solidFill>
                        <a:sym typeface="Wingdings" pitchFamily="2" charset="2"/>
                      </a:endParaRPr>
                    </a:p>
                    <a:p>
                      <a:endParaRPr lang="fr-FR" sz="1400" dirty="0">
                        <a:solidFill>
                          <a:schemeClr val="tx1"/>
                        </a:solidFill>
                        <a:sym typeface="Wingdings" pitchFamily="2" charset="2"/>
                      </a:endParaRPr>
                    </a:p>
                    <a:p>
                      <a:r>
                        <a:rPr lang="fr-FR" sz="1400" b="1" dirty="0">
                          <a:solidFill>
                            <a:srgbClr val="FF0000"/>
                          </a:solidFill>
                          <a:sym typeface="Wingdings" pitchFamily="2" charset="2"/>
                        </a:rPr>
                        <a:t>! </a:t>
                      </a:r>
                      <a:r>
                        <a:rPr lang="fr-FR" sz="1400" dirty="0">
                          <a:solidFill>
                            <a:schemeClr val="tx1"/>
                          </a:solidFill>
                          <a:sym typeface="Wingdings" pitchFamily="2" charset="2"/>
                        </a:rPr>
                        <a:t>L’imputation d’une action à une personne </a:t>
                      </a:r>
                      <a:r>
                        <a:rPr lang="fr-FR" sz="1400" u="sng" dirty="0">
                          <a:solidFill>
                            <a:schemeClr val="tx1"/>
                          </a:solidFill>
                          <a:sym typeface="Wingdings" pitchFamily="2" charset="2"/>
                        </a:rPr>
                        <a:t>ne débouche pas automatiquement sur l’attribution d’une responsabilité morale</a:t>
                      </a:r>
                      <a:r>
                        <a:rPr lang="fr-FR" sz="1400" dirty="0">
                          <a:solidFill>
                            <a:schemeClr val="tx1"/>
                          </a:solidFill>
                          <a:sym typeface="Wingdings" pitchFamily="2" charset="2"/>
                        </a:rPr>
                        <a:t> à cette personne.</a:t>
                      </a:r>
                    </a:p>
                  </a:txBody>
                  <a:tcPr>
                    <a:solidFill>
                      <a:schemeClr val="bg2">
                        <a:lumMod val="40000"/>
                        <a:lumOff val="60000"/>
                      </a:schemeClr>
                    </a:solidFill>
                  </a:tcPr>
                </a:tc>
                <a:tc>
                  <a:txBody>
                    <a:bodyPr/>
                    <a:lstStyle/>
                    <a:p>
                      <a:pPr algn="ctr"/>
                      <a:r>
                        <a:rPr lang="fr-FR" sz="1400" dirty="0">
                          <a:solidFill>
                            <a:schemeClr val="tx1"/>
                          </a:solidFill>
                        </a:rPr>
                        <a:t>Attribution d’un devoir, d’une obligation morale</a:t>
                      </a:r>
                    </a:p>
                    <a:p>
                      <a:endParaRPr lang="fr-FR" sz="1400" dirty="0">
                        <a:solidFill>
                          <a:schemeClr val="tx1"/>
                        </a:solidFill>
                      </a:endParaRPr>
                    </a:p>
                    <a:p>
                      <a:r>
                        <a:rPr lang="fr-FR" sz="1400" b="1" dirty="0">
                          <a:solidFill>
                            <a:schemeClr val="tx1"/>
                          </a:solidFill>
                          <a:sym typeface="Wingdings" pitchFamily="2" charset="2"/>
                        </a:rPr>
                        <a:t> </a:t>
                      </a:r>
                      <a:r>
                        <a:rPr lang="fr-FR" sz="1400" b="1" dirty="0">
                          <a:solidFill>
                            <a:schemeClr val="tx1"/>
                          </a:solidFill>
                        </a:rPr>
                        <a:t>Responsabilité découlant d’un acte </a:t>
                      </a:r>
                      <a:r>
                        <a:rPr lang="fr-FR" sz="1400" b="1" u="sng" dirty="0">
                          <a:solidFill>
                            <a:schemeClr val="tx1"/>
                          </a:solidFill>
                        </a:rPr>
                        <a:t>imputé</a:t>
                      </a:r>
                      <a:r>
                        <a:rPr lang="fr-FR" sz="1400" b="1" dirty="0">
                          <a:solidFill>
                            <a:schemeClr val="tx1"/>
                          </a:solidFill>
                        </a:rPr>
                        <a:t> à une personne</a:t>
                      </a:r>
                      <a:endParaRPr lang="fr-FR" sz="14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400" dirty="0">
                          <a:solidFill>
                            <a:schemeClr val="tx1"/>
                          </a:solidFill>
                        </a:rPr>
                        <a:t>Si l’acte commis est moralement répréhensible (</a:t>
                      </a:r>
                      <a:r>
                        <a:rPr lang="fr-FR" sz="1400" dirty="0">
                          <a:solidFill>
                            <a:schemeClr val="tx1"/>
                          </a:solidFill>
                          <a:sym typeface="Wingdings" pitchFamily="2" charset="2"/>
                        </a:rPr>
                        <a:t>la personne est alors </a:t>
                      </a:r>
                      <a:r>
                        <a:rPr lang="fr-FR" sz="1400" u="sng" dirty="0">
                          <a:solidFill>
                            <a:schemeClr val="tx1"/>
                          </a:solidFill>
                          <a:sym typeface="Wingdings" pitchFamily="2" charset="2"/>
                        </a:rPr>
                        <a:t>coupable</a:t>
                      </a:r>
                      <a:r>
                        <a:rPr lang="fr-FR" sz="1400" dirty="0">
                          <a:solidFill>
                            <a:schemeClr val="tx1"/>
                          </a:solidFill>
                          <a:sym typeface="Wingdings" pitchFamily="2" charset="2"/>
                        </a:rPr>
                        <a:t>)</a:t>
                      </a:r>
                      <a:r>
                        <a:rPr lang="fr-FR" sz="1400" dirty="0">
                          <a:solidFill>
                            <a:schemeClr val="tx1"/>
                          </a:solidFill>
                        </a:rPr>
                        <a:t>, il est attendu que la personne qui l’a commis reconnaisse son tort, s’explique, voire répare la faute.</a:t>
                      </a:r>
                      <a:r>
                        <a:rPr lang="fr-FR" sz="1400" kern="1200" dirty="0">
                          <a:solidFill>
                            <a:schemeClr val="tx1"/>
                          </a:solidFill>
                          <a:latin typeface="+mn-lt"/>
                          <a:ea typeface="+mn-ea"/>
                          <a:cs typeface="+mn-cs"/>
                          <a:sym typeface="Wingdings" pitchFamily="2" charset="2"/>
                        </a:rPr>
                        <a:t> </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400" dirty="0">
                          <a:solidFill>
                            <a:schemeClr val="tx1"/>
                          </a:solidFill>
                          <a:sym typeface="Wingdings" pitchFamily="2" charset="2"/>
                        </a:rPr>
                        <a:t> </a:t>
                      </a:r>
                      <a:r>
                        <a:rPr lang="fr-FR" sz="1400" b="1" dirty="0">
                          <a:solidFill>
                            <a:schemeClr val="tx1"/>
                          </a:solidFill>
                        </a:rPr>
                        <a:t>Responsabilité découlant d’un rôle, d’un statut attribué à une personne (avec/sans imputation d’actes du passé)</a:t>
                      </a:r>
                      <a:r>
                        <a:rPr lang="fr-FR" sz="1400" dirty="0">
                          <a:solidFill>
                            <a:schemeClr val="tx1"/>
                          </a:solidFill>
                        </a:rPr>
                        <a:t>:</a:t>
                      </a:r>
                      <a:endParaRPr lang="fr-FR" sz="1400" b="1" kern="1200" dirty="0">
                        <a:solidFill>
                          <a:schemeClr val="tx1"/>
                        </a:solidFill>
                        <a:latin typeface="+mn-lt"/>
                        <a:ea typeface="+mn-ea"/>
                        <a:cs typeface="+mn-cs"/>
                        <a:sym typeface="Wingdings" pitchFamily="2" charset="2"/>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400" kern="1200" dirty="0">
                          <a:solidFill>
                            <a:schemeClr val="tx1"/>
                          </a:solidFill>
                          <a:latin typeface="+mn-lt"/>
                          <a:ea typeface="+mn-ea"/>
                          <a:cs typeface="+mn-cs"/>
                          <a:sym typeface="Wingdings" pitchFamily="2" charset="2"/>
                        </a:rPr>
                        <a:t>Il n’est pas nécessaire d’avoir « fait quelque chose » pour avoir une responsabilité à assumer. </a:t>
                      </a:r>
                      <a:r>
                        <a:rPr lang="fr-FR" sz="1400" dirty="0">
                          <a:solidFill>
                            <a:schemeClr val="tx1"/>
                          </a:solidFill>
                        </a:rPr>
                        <a:t>Par mon statut de MSP ou d’</a:t>
                      </a:r>
                      <a:r>
                        <a:rPr lang="fr-FR" sz="1400" dirty="0" err="1">
                          <a:solidFill>
                            <a:schemeClr val="tx1"/>
                          </a:solidFill>
                        </a:rPr>
                        <a:t>EdS</a:t>
                      </a:r>
                      <a:r>
                        <a:rPr lang="fr-FR" sz="1400" dirty="0">
                          <a:solidFill>
                            <a:schemeClr val="tx1"/>
                          </a:solidFill>
                        </a:rPr>
                        <a:t>, ou par le simple fait de vivre dans une communauté, j’ai une responsabilité à assumer dans le présent pour le futur.</a:t>
                      </a: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endParaRPr lang="fr-FR" sz="14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fr-FR" sz="1400" b="1" dirty="0">
                          <a:solidFill>
                            <a:srgbClr val="FF0000"/>
                          </a:solidFill>
                        </a:rPr>
                        <a:t>! </a:t>
                      </a:r>
                      <a:r>
                        <a:rPr lang="fr-FR" sz="1400" b="0" dirty="0">
                          <a:solidFill>
                            <a:schemeClr val="tx1"/>
                          </a:solidFill>
                        </a:rPr>
                        <a:t>L</a:t>
                      </a:r>
                      <a:r>
                        <a:rPr lang="fr-FR" sz="1400" dirty="0">
                          <a:solidFill>
                            <a:schemeClr val="tx1"/>
                          </a:solidFill>
                        </a:rPr>
                        <a:t>a responsabilité morale n’est pas la même selon que la personne dispose ou non de sa capacité de discernement. Autrement dit, la personne </a:t>
                      </a:r>
                      <a:r>
                        <a:rPr lang="fr-FR" sz="1400" dirty="0">
                          <a:solidFill>
                            <a:srgbClr val="FF9300"/>
                          </a:solidFill>
                        </a:rPr>
                        <a:t>(« soi » comme IPSE) </a:t>
                      </a:r>
                      <a:r>
                        <a:rPr lang="fr-FR" sz="1400" dirty="0">
                          <a:solidFill>
                            <a:schemeClr val="tx1"/>
                          </a:solidFill>
                        </a:rPr>
                        <a:t>est-elle capable de réfléchir à ses actions, d’en mesurer les conséquences, de se repentir, de changer. </a:t>
                      </a:r>
                    </a:p>
                    <a:p>
                      <a:pPr marL="285750" indent="-285750">
                        <a:buFont typeface="Arial" panose="020B0604020202020204" pitchFamily="34" charset="0"/>
                        <a:buChar char="•"/>
                      </a:pPr>
                      <a:endParaRPr lang="fr-FR" sz="1400" dirty="0">
                        <a:solidFill>
                          <a:schemeClr val="tx1"/>
                        </a:solidFill>
                      </a:endParaRPr>
                    </a:p>
                  </a:txBody>
                  <a:tcPr>
                    <a:solidFill>
                      <a:schemeClr val="bg2">
                        <a:lumMod val="40000"/>
                        <a:lumOff val="60000"/>
                      </a:schemeClr>
                    </a:solidFill>
                  </a:tcPr>
                </a:tc>
                <a:extLst>
                  <a:ext uri="{0D108BD9-81ED-4DB2-BD59-A6C34878D82A}">
                    <a16:rowId xmlns:a16="http://schemas.microsoft.com/office/drawing/2014/main" val="1085471279"/>
                  </a:ext>
                </a:extLst>
              </a:tr>
            </a:tbl>
          </a:graphicData>
        </a:graphic>
      </p:graphicFrame>
    </p:spTree>
    <p:extLst>
      <p:ext uri="{BB962C8B-B14F-4D97-AF65-F5344CB8AC3E}">
        <p14:creationId xmlns:p14="http://schemas.microsoft.com/office/powerpoint/2010/main" val="309083807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DD1881C7-B9A6-550F-B87A-F37B294EE5CA}"/>
              </a:ext>
            </a:extLst>
          </p:cNvPr>
          <p:cNvSpPr>
            <a:spLocks noGrp="1"/>
          </p:cNvSpPr>
          <p:nvPr>
            <p:ph type="title"/>
          </p:nvPr>
        </p:nvSpPr>
        <p:spPr/>
        <p:txBody>
          <a:bodyPr anchor="t"/>
          <a:lstStyle/>
          <a:p>
            <a:r>
              <a:rPr lang="fr-FR" sz="3200" dirty="0">
                <a:solidFill>
                  <a:srgbClr val="FF9300"/>
                </a:solidFill>
              </a:rPr>
              <a:t>Réactivation - réactivation J1</a:t>
            </a:r>
          </a:p>
        </p:txBody>
      </p:sp>
      <p:sp>
        <p:nvSpPr>
          <p:cNvPr id="6" name="Espace réservé du contenu 5">
            <a:extLst>
              <a:ext uri="{FF2B5EF4-FFF2-40B4-BE49-F238E27FC236}">
                <a16:creationId xmlns:a16="http://schemas.microsoft.com/office/drawing/2014/main" id="{0AB813FA-AF06-9BF0-2DA6-CA738320AE13}"/>
              </a:ext>
            </a:extLst>
          </p:cNvPr>
          <p:cNvSpPr>
            <a:spLocks noGrp="1"/>
          </p:cNvSpPr>
          <p:nvPr>
            <p:ph idx="1"/>
          </p:nvPr>
        </p:nvSpPr>
        <p:spPr/>
        <p:txBody>
          <a:bodyPr/>
          <a:lstStyle/>
          <a:p>
            <a:pPr algn="ctr"/>
            <a:r>
              <a:rPr lang="fr-FR" sz="2400" dirty="0"/>
              <a:t>Invitation à reparcourir par groupes de 2 le </a:t>
            </a:r>
            <a:r>
              <a:rPr lang="fr-FR" sz="2400" dirty="0" err="1"/>
              <a:t>Netboard</a:t>
            </a:r>
            <a:r>
              <a:rPr lang="fr-FR" sz="2400" dirty="0"/>
              <a:t>, le support de cours et vos notes de cours de la première journée consacrée à Ethique et philosophie en TS</a:t>
            </a:r>
          </a:p>
          <a:p>
            <a:pPr algn="ctr"/>
            <a:endParaRPr lang="fr-FR" sz="2400" dirty="0"/>
          </a:p>
          <a:p>
            <a:pPr algn="ctr"/>
            <a:endParaRPr lang="fr-FR" sz="2400" dirty="0"/>
          </a:p>
        </p:txBody>
      </p:sp>
    </p:spTree>
    <p:extLst>
      <p:ext uri="{BB962C8B-B14F-4D97-AF65-F5344CB8AC3E}">
        <p14:creationId xmlns:p14="http://schemas.microsoft.com/office/powerpoint/2010/main" val="1197297273"/>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lvl="1" algn="ctr">
              <a:defRPr/>
            </a:pPr>
            <a:r>
              <a:rPr lang="fr-CH" sz="3600" dirty="0">
                <a:solidFill>
                  <a:srgbClr val="FF9300"/>
                </a:solidFill>
              </a:rPr>
              <a:t>V. Les trois principaux courants de l’éthique philosophique et leur traduction dans la pratique</a:t>
            </a:r>
            <a:br>
              <a:rPr lang="fr-CH" sz="3600" dirty="0">
                <a:solidFill>
                  <a:srgbClr val="FF9300"/>
                </a:solidFill>
              </a:rPr>
            </a:br>
            <a:br>
              <a:rPr lang="fr-CH" sz="3600" b="1" dirty="0">
                <a:solidFill>
                  <a:schemeClr val="tx1"/>
                </a:solidFill>
              </a:rPr>
            </a:br>
            <a:endParaRPr lang="fr-CH" sz="3600" dirty="0">
              <a:solidFill>
                <a:srgbClr val="FF9300"/>
              </a:solidFill>
            </a:endParaRPr>
          </a:p>
        </p:txBody>
      </p:sp>
      <p:sp>
        <p:nvSpPr>
          <p:cNvPr id="10243" name="Rectangle 3"/>
          <p:cNvSpPr>
            <a:spLocks noGrp="1" noChangeArrowheads="1"/>
          </p:cNvSpPr>
          <p:nvPr>
            <p:ph type="subTitle" idx="1"/>
          </p:nvPr>
        </p:nvSpPr>
        <p:spPr>
          <a:ln w="38100">
            <a:noFill/>
          </a:ln>
        </p:spPr>
        <p:txBody>
          <a:bodyPr anchor="ctr"/>
          <a:lstStyle/>
          <a:p>
            <a:pPr marL="4763" lvl="1">
              <a:defRPr/>
            </a:pPr>
            <a:endParaRPr lang="fr-CH" sz="3200" b="1" dirty="0">
              <a:solidFill>
                <a:schemeClr val="tx1"/>
              </a:solidFill>
            </a:endParaRPr>
          </a:p>
        </p:txBody>
      </p:sp>
    </p:spTree>
    <p:extLst>
      <p:ext uri="{BB962C8B-B14F-4D97-AF65-F5344CB8AC3E}">
        <p14:creationId xmlns:p14="http://schemas.microsoft.com/office/powerpoint/2010/main" val="137020539"/>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E98C25-67A1-1897-1B8E-2ED809F9AD17}"/>
              </a:ext>
            </a:extLst>
          </p:cNvPr>
          <p:cNvSpPr>
            <a:spLocks noGrp="1"/>
          </p:cNvSpPr>
          <p:nvPr>
            <p:ph type="title"/>
          </p:nvPr>
        </p:nvSpPr>
        <p:spPr/>
        <p:txBody>
          <a:bodyPr/>
          <a:lstStyle/>
          <a:p>
            <a:r>
              <a:rPr lang="fr-CH" sz="3200" dirty="0">
                <a:solidFill>
                  <a:srgbClr val="FF9300"/>
                </a:solidFill>
              </a:rPr>
              <a:t>Les trois principaux courants </a:t>
            </a:r>
            <a:br>
              <a:rPr lang="fr-CH" sz="3200" dirty="0">
                <a:solidFill>
                  <a:srgbClr val="FF9300"/>
                </a:solidFill>
              </a:rPr>
            </a:br>
            <a:r>
              <a:rPr lang="fr-CH" sz="3200" dirty="0">
                <a:solidFill>
                  <a:srgbClr val="FF9300"/>
                </a:solidFill>
              </a:rPr>
              <a:t>de l’éthique philosophique</a:t>
            </a:r>
            <a:br>
              <a:rPr lang="fr-CH" sz="3200" dirty="0">
                <a:solidFill>
                  <a:srgbClr val="FF9300"/>
                </a:solidFill>
              </a:rPr>
            </a:br>
            <a:endParaRPr lang="fr-FR" dirty="0"/>
          </a:p>
        </p:txBody>
      </p:sp>
      <p:sp>
        <p:nvSpPr>
          <p:cNvPr id="3" name="Espace réservé du contenu 2">
            <a:extLst>
              <a:ext uri="{FF2B5EF4-FFF2-40B4-BE49-F238E27FC236}">
                <a16:creationId xmlns:a16="http://schemas.microsoft.com/office/drawing/2014/main" id="{3D696B3C-6EDD-FCF3-921D-FAA52D07AD77}"/>
              </a:ext>
            </a:extLst>
          </p:cNvPr>
          <p:cNvSpPr>
            <a:spLocks noGrp="1"/>
          </p:cNvSpPr>
          <p:nvPr>
            <p:ph idx="1"/>
          </p:nvPr>
        </p:nvSpPr>
        <p:spPr>
          <a:xfrm>
            <a:off x="609600" y="1600201"/>
            <a:ext cx="10972800" cy="4983161"/>
          </a:xfrm>
        </p:spPr>
        <p:txBody>
          <a:bodyPr anchor="t"/>
          <a:lstStyle/>
          <a:p>
            <a:pPr algn="ctr"/>
            <a:endParaRPr lang="fr-CH" sz="3600" dirty="0"/>
          </a:p>
          <a:p>
            <a:pPr algn="ctr"/>
            <a:r>
              <a:rPr lang="fr-CH" sz="3600" dirty="0"/>
              <a:t>Ethiques déontologiques</a:t>
            </a:r>
          </a:p>
          <a:p>
            <a:pPr algn="ctr"/>
            <a:r>
              <a:rPr lang="fr-CH" sz="3600" dirty="0"/>
              <a:t>Conséquentialismes</a:t>
            </a:r>
          </a:p>
          <a:p>
            <a:pPr algn="ctr"/>
            <a:r>
              <a:rPr lang="fr-CH" sz="3600" dirty="0"/>
              <a:t>Ethique de la vertu</a:t>
            </a:r>
          </a:p>
          <a:p>
            <a:pPr algn="ctr"/>
            <a:endParaRPr lang="fr-CH" dirty="0"/>
          </a:p>
          <a:p>
            <a:pPr marL="571500" indent="-571500">
              <a:buFont typeface="Wingdings" pitchFamily="2" charset="2"/>
              <a:buChar char="Ø"/>
            </a:pPr>
            <a:r>
              <a:rPr lang="fr-CH" sz="3200" dirty="0">
                <a:solidFill>
                  <a:srgbClr val="FF9300"/>
                </a:solidFill>
              </a:rPr>
              <a:t>Avez-vous déjà entendu parler de ces courants?</a:t>
            </a:r>
          </a:p>
          <a:p>
            <a:pPr marL="571500" indent="-571500">
              <a:buFont typeface="Wingdings" pitchFamily="2" charset="2"/>
              <a:buChar char="Ø"/>
            </a:pPr>
            <a:r>
              <a:rPr lang="fr-CH" sz="3200" dirty="0">
                <a:solidFill>
                  <a:srgbClr val="FF9300"/>
                </a:solidFill>
              </a:rPr>
              <a:t>Qu’en connaissez-vous?</a:t>
            </a:r>
          </a:p>
          <a:p>
            <a:pPr marL="571500" indent="-571500">
              <a:buFont typeface="Wingdings" pitchFamily="2" charset="2"/>
              <a:buChar char="Ø"/>
            </a:pPr>
            <a:r>
              <a:rPr lang="fr-CH" sz="3200" dirty="0">
                <a:solidFill>
                  <a:srgbClr val="FF9300"/>
                </a:solidFill>
              </a:rPr>
              <a:t>Qu’est-ce qui les caractérise?/Qu’est-ce qui les différencie?</a:t>
            </a:r>
            <a:endParaRPr lang="fr-FR" sz="3200" dirty="0">
              <a:solidFill>
                <a:srgbClr val="FF9300"/>
              </a:solidFill>
            </a:endParaRPr>
          </a:p>
        </p:txBody>
      </p:sp>
      <p:sp>
        <p:nvSpPr>
          <p:cNvPr id="4" name="Rectangle 3">
            <a:extLst>
              <a:ext uri="{FF2B5EF4-FFF2-40B4-BE49-F238E27FC236}">
                <a16:creationId xmlns:a16="http://schemas.microsoft.com/office/drawing/2014/main" id="{C888687A-FE2B-6BA9-187D-DF4B5C3B50F0}"/>
              </a:ext>
            </a:extLst>
          </p:cNvPr>
          <p:cNvSpPr/>
          <p:nvPr/>
        </p:nvSpPr>
        <p:spPr>
          <a:xfrm>
            <a:off x="8867780" y="2027238"/>
            <a:ext cx="2326694" cy="2215991"/>
          </a:xfrm>
          <a:prstGeom prst="rect">
            <a:avLst/>
          </a:prstGeom>
          <a:noFill/>
        </p:spPr>
        <p:txBody>
          <a:bodyPr wrap="square" lIns="91440" tIns="45720" rIns="91440" bIns="45720">
            <a:spAutoFit/>
          </a:bodyPr>
          <a:lstStyle/>
          <a:p>
            <a:pPr algn="ctr"/>
            <a:r>
              <a:rPr lang="fr-FR" sz="13800" b="1" cap="none" spc="0" dirty="0">
                <a:ln w="9525">
                  <a:solidFill>
                    <a:schemeClr val="bg1"/>
                  </a:solidFill>
                  <a:prstDash val="solid"/>
                </a:ln>
                <a:solidFill>
                  <a:srgbClr val="FF9300"/>
                </a:solidFill>
                <a:effectLst>
                  <a:outerShdw blurRad="12700" dist="38100" dir="2700000" algn="tl" rotWithShape="0">
                    <a:schemeClr val="bg1">
                      <a:lumMod val="50000"/>
                    </a:schemeClr>
                  </a:outerShdw>
                </a:effectLst>
              </a:rPr>
              <a:t>?</a:t>
            </a:r>
            <a:endParaRPr lang="fr-FR" sz="5400" b="1" cap="none" spc="0" dirty="0">
              <a:ln w="9525">
                <a:solidFill>
                  <a:schemeClr val="bg1"/>
                </a:solidFill>
                <a:prstDash val="solid"/>
              </a:ln>
              <a:solidFill>
                <a:srgbClr val="FF9300"/>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9539756"/>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E98C25-67A1-1897-1B8E-2ED809F9AD17}"/>
              </a:ext>
            </a:extLst>
          </p:cNvPr>
          <p:cNvSpPr>
            <a:spLocks noGrp="1"/>
          </p:cNvSpPr>
          <p:nvPr>
            <p:ph type="title"/>
          </p:nvPr>
        </p:nvSpPr>
        <p:spPr/>
        <p:txBody>
          <a:bodyPr/>
          <a:lstStyle/>
          <a:p>
            <a:r>
              <a:rPr lang="fr-CH" sz="3200" dirty="0">
                <a:solidFill>
                  <a:srgbClr val="FF9300"/>
                </a:solidFill>
              </a:rPr>
              <a:t>Les trois principaux courants </a:t>
            </a:r>
            <a:br>
              <a:rPr lang="fr-CH" sz="3200" dirty="0">
                <a:solidFill>
                  <a:srgbClr val="FF9300"/>
                </a:solidFill>
              </a:rPr>
            </a:br>
            <a:r>
              <a:rPr lang="fr-CH" sz="3200" dirty="0">
                <a:solidFill>
                  <a:srgbClr val="FF9300"/>
                </a:solidFill>
              </a:rPr>
              <a:t>de l’éthique philosophique</a:t>
            </a:r>
            <a:br>
              <a:rPr lang="fr-CH" sz="3200" dirty="0">
                <a:solidFill>
                  <a:srgbClr val="FF9300"/>
                </a:solidFill>
              </a:rPr>
            </a:br>
            <a:endParaRPr lang="fr-FR" dirty="0"/>
          </a:p>
        </p:txBody>
      </p:sp>
      <p:sp>
        <p:nvSpPr>
          <p:cNvPr id="3" name="Espace réservé du contenu 2">
            <a:extLst>
              <a:ext uri="{FF2B5EF4-FFF2-40B4-BE49-F238E27FC236}">
                <a16:creationId xmlns:a16="http://schemas.microsoft.com/office/drawing/2014/main" id="{3D696B3C-6EDD-FCF3-921D-FAA52D07AD77}"/>
              </a:ext>
            </a:extLst>
          </p:cNvPr>
          <p:cNvSpPr>
            <a:spLocks noGrp="1"/>
          </p:cNvSpPr>
          <p:nvPr>
            <p:ph idx="1"/>
          </p:nvPr>
        </p:nvSpPr>
        <p:spPr>
          <a:xfrm>
            <a:off x="609600" y="1600201"/>
            <a:ext cx="10972800" cy="4983161"/>
          </a:xfrm>
        </p:spPr>
        <p:txBody>
          <a:bodyPr anchor="t"/>
          <a:lstStyle/>
          <a:p>
            <a:r>
              <a:rPr lang="fr-CH" sz="3200" dirty="0"/>
              <a:t>Mise en bouche avec …</a:t>
            </a:r>
          </a:p>
          <a:p>
            <a:r>
              <a:rPr lang="fr-CH" sz="2800" dirty="0"/>
              <a:t>France Inter (28 janvier 2019), «Déontologique ou conséquentialiste : que faut-il dire aux patients ?» In: Grand bien vous fasse. Disponible en ligne à l’adresse: </a:t>
            </a:r>
            <a:r>
              <a:rPr lang="fr-FR" sz="2800" dirty="0">
                <a:hlinkClick r:id="rId3">
                  <a:extLst>
                    <a:ext uri="{A12FA001-AC4F-418D-AE19-62706E023703}">
                      <ahyp:hlinkClr xmlns:ahyp="http://schemas.microsoft.com/office/drawing/2018/hyperlinkcolor" val="tx"/>
                    </a:ext>
                  </a:extLst>
                </a:hlinkClick>
              </a:rPr>
              <a:t>https://www.youtube.com/watch?v=2rSJiViXz7c</a:t>
            </a:r>
            <a:r>
              <a:rPr lang="fr-FR" sz="2800" dirty="0"/>
              <a:t> (3’)</a:t>
            </a:r>
          </a:p>
          <a:p>
            <a:endParaRPr lang="fr-FR" sz="2800" dirty="0"/>
          </a:p>
          <a:p>
            <a:r>
              <a:rPr lang="fr-CH" sz="2800" dirty="0"/>
              <a:t>ARTE (19 mars 2022), «Les voitures autonomes ont-elles une morale ?» In:  Gymnastique, la culture en s'amusant Disponible en ligne à l’adresse: </a:t>
            </a:r>
            <a:r>
              <a:rPr lang="fr-FR" sz="2800" dirty="0">
                <a:hlinkClick r:id="rId4"/>
              </a:rPr>
              <a:t>https://www.youtube.com/watch?v=icKz8P2Hf2o</a:t>
            </a:r>
            <a:r>
              <a:rPr lang="fr-FR" sz="2800" dirty="0"/>
              <a:t> (6’)</a:t>
            </a:r>
          </a:p>
        </p:txBody>
      </p:sp>
    </p:spTree>
    <p:extLst>
      <p:ext uri="{BB962C8B-B14F-4D97-AF65-F5344CB8AC3E}">
        <p14:creationId xmlns:p14="http://schemas.microsoft.com/office/powerpoint/2010/main" val="176994936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063708-95B9-5836-A490-000E4340BB62}"/>
              </a:ext>
            </a:extLst>
          </p:cNvPr>
          <p:cNvSpPr>
            <a:spLocks noGrp="1"/>
          </p:cNvSpPr>
          <p:nvPr>
            <p:ph type="title"/>
          </p:nvPr>
        </p:nvSpPr>
        <p:spPr/>
        <p:txBody>
          <a:bodyPr/>
          <a:lstStyle/>
          <a:p>
            <a:r>
              <a:rPr lang="fr-FR" dirty="0"/>
              <a:t>Ethiques déontologiques &amp; conséquentialismes</a:t>
            </a:r>
            <a:br>
              <a:rPr lang="fr-FR" dirty="0"/>
            </a:br>
            <a:r>
              <a:rPr lang="fr-FR" dirty="0"/>
              <a:t>Approfondissements</a:t>
            </a:r>
          </a:p>
        </p:txBody>
      </p:sp>
      <p:sp>
        <p:nvSpPr>
          <p:cNvPr id="3" name="Espace réservé du contenu 2">
            <a:extLst>
              <a:ext uri="{FF2B5EF4-FFF2-40B4-BE49-F238E27FC236}">
                <a16:creationId xmlns:a16="http://schemas.microsoft.com/office/drawing/2014/main" id="{0048D3D7-28A4-337C-E0A3-E59BBCBE55A2}"/>
              </a:ext>
            </a:extLst>
          </p:cNvPr>
          <p:cNvSpPr>
            <a:spLocks noGrp="1"/>
          </p:cNvSpPr>
          <p:nvPr>
            <p:ph idx="1"/>
          </p:nvPr>
        </p:nvSpPr>
        <p:spPr/>
        <p:txBody>
          <a:bodyPr/>
          <a:lstStyle/>
          <a:p>
            <a:r>
              <a:rPr lang="fr-FR" sz="2800" b="1" dirty="0"/>
              <a:t>Consignes</a:t>
            </a:r>
          </a:p>
          <a:p>
            <a:endParaRPr lang="fr-FR" sz="2400" b="1" dirty="0"/>
          </a:p>
          <a:p>
            <a:pPr marL="342900" indent="-342900">
              <a:buFont typeface="Arial" panose="020B0604020202020204" pitchFamily="34" charset="0"/>
              <a:buChar char="•"/>
            </a:pPr>
            <a:r>
              <a:rPr lang="fr-CH" sz="2400" dirty="0"/>
              <a:t>Quels sont des principaux éléments que vous retenez des deux vidéos visionnées?</a:t>
            </a:r>
          </a:p>
          <a:p>
            <a:pPr marL="342900" indent="-342900">
              <a:buFont typeface="Arial" panose="020B0604020202020204" pitchFamily="34" charset="0"/>
              <a:buChar char="•"/>
            </a:pPr>
            <a:r>
              <a:rPr lang="fr-CH" sz="2400" dirty="0"/>
              <a:t>Quels sont ses potentiels points </a:t>
            </a:r>
            <a:r>
              <a:rPr lang="fr-CH" sz="2400" u="sng" dirty="0"/>
              <a:t>forts/ faibles </a:t>
            </a:r>
            <a:r>
              <a:rPr lang="fr-CH" sz="2400" dirty="0"/>
              <a:t>des postures éthiques proposées?</a:t>
            </a:r>
          </a:p>
          <a:p>
            <a:pPr marL="342900" indent="-342900">
              <a:buFont typeface="Arial" panose="020B0604020202020204" pitchFamily="34" charset="0"/>
              <a:buChar char="•"/>
            </a:pPr>
            <a:r>
              <a:rPr lang="fr-FR" sz="2400" dirty="0"/>
              <a:t>Essayez de compléter les deux premières colonnes du tableau distribué</a:t>
            </a:r>
          </a:p>
          <a:p>
            <a:pPr marL="342900" indent="-342900">
              <a:buFont typeface="Arial" panose="020B0604020202020204" pitchFamily="34" charset="0"/>
              <a:buChar char="•"/>
            </a:pPr>
            <a:endParaRPr lang="fr-FR" sz="2400" dirty="0"/>
          </a:p>
        </p:txBody>
      </p:sp>
    </p:spTree>
    <p:extLst>
      <p:ext uri="{BB962C8B-B14F-4D97-AF65-F5344CB8AC3E}">
        <p14:creationId xmlns:p14="http://schemas.microsoft.com/office/powerpoint/2010/main" val="2510750141"/>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6">
            <a:extLst>
              <a:ext uri="{FF2B5EF4-FFF2-40B4-BE49-F238E27FC236}">
                <a16:creationId xmlns:a16="http://schemas.microsoft.com/office/drawing/2014/main" id="{38AF1288-10A4-5185-C23B-85908CCF6C11}"/>
              </a:ext>
            </a:extLst>
          </p:cNvPr>
          <p:cNvGraphicFramePr>
            <a:graphicFrameLocks noGrp="1"/>
          </p:cNvGraphicFramePr>
          <p:nvPr>
            <p:ph idx="4294967295"/>
            <p:extLst>
              <p:ext uri="{D42A27DB-BD31-4B8C-83A1-F6EECF244321}">
                <p14:modId xmlns:p14="http://schemas.microsoft.com/office/powerpoint/2010/main" val="1918729249"/>
              </p:ext>
            </p:extLst>
          </p:nvPr>
        </p:nvGraphicFramePr>
        <p:xfrm>
          <a:off x="0" y="0"/>
          <a:ext cx="12192000" cy="6987708"/>
        </p:xfrm>
        <a:graphic>
          <a:graphicData uri="http://schemas.openxmlformats.org/drawingml/2006/table">
            <a:tbl>
              <a:tblPr firstRow="1" bandRow="1">
                <a:tableStyleId>{5C22544A-7EE6-4342-B048-85BDC9FD1C3A}</a:tableStyleId>
              </a:tblPr>
              <a:tblGrid>
                <a:gridCol w="2493818">
                  <a:extLst>
                    <a:ext uri="{9D8B030D-6E8A-4147-A177-3AD203B41FA5}">
                      <a16:colId xmlns:a16="http://schemas.microsoft.com/office/drawing/2014/main" val="1018672688"/>
                    </a:ext>
                  </a:extLst>
                </a:gridCol>
                <a:gridCol w="3103418">
                  <a:extLst>
                    <a:ext uri="{9D8B030D-6E8A-4147-A177-3AD203B41FA5}">
                      <a16:colId xmlns:a16="http://schemas.microsoft.com/office/drawing/2014/main" val="792900517"/>
                    </a:ext>
                  </a:extLst>
                </a:gridCol>
                <a:gridCol w="2964873">
                  <a:extLst>
                    <a:ext uri="{9D8B030D-6E8A-4147-A177-3AD203B41FA5}">
                      <a16:colId xmlns:a16="http://schemas.microsoft.com/office/drawing/2014/main" val="1930416988"/>
                    </a:ext>
                  </a:extLst>
                </a:gridCol>
                <a:gridCol w="3629891">
                  <a:extLst>
                    <a:ext uri="{9D8B030D-6E8A-4147-A177-3AD203B41FA5}">
                      <a16:colId xmlns:a16="http://schemas.microsoft.com/office/drawing/2014/main" val="1224083837"/>
                    </a:ext>
                  </a:extLst>
                </a:gridCol>
              </a:tblGrid>
              <a:tr h="876133">
                <a:tc>
                  <a:txBody>
                    <a:bodyPr/>
                    <a:lstStyle/>
                    <a:p>
                      <a:pPr algn="ctr"/>
                      <a:endParaRPr lang="fr-FR"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2000" dirty="0">
                          <a:solidFill>
                            <a:schemeClr val="tx1"/>
                          </a:solidFill>
                        </a:rPr>
                        <a:t>Ethiques conséquentialistes (et utilitaristes)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2000" dirty="0">
                          <a:solidFill>
                            <a:schemeClr val="tx1"/>
                          </a:solidFill>
                        </a:rPr>
                        <a:t>Ethiques </a:t>
                      </a:r>
                    </a:p>
                    <a:p>
                      <a:pPr algn="ctr"/>
                      <a:r>
                        <a:rPr lang="fr-FR" sz="2000" dirty="0">
                          <a:solidFill>
                            <a:schemeClr val="tx1"/>
                          </a:solidFill>
                        </a:rPr>
                        <a:t>déontologiques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2000" dirty="0">
                          <a:solidFill>
                            <a:schemeClr val="tx1"/>
                          </a:solidFill>
                        </a:rPr>
                        <a:t>Ethiques </a:t>
                      </a:r>
                    </a:p>
                    <a:p>
                      <a:pPr algn="ctr"/>
                      <a:r>
                        <a:rPr lang="fr-FR" sz="2000" dirty="0">
                          <a:solidFill>
                            <a:schemeClr val="tx1"/>
                          </a:solidFill>
                        </a:rPr>
                        <a:t>de la vertu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extLst>
                  <a:ext uri="{0D108BD9-81ED-4DB2-BD59-A6C34878D82A}">
                    <a16:rowId xmlns:a16="http://schemas.microsoft.com/office/drawing/2014/main" val="2654608983"/>
                  </a:ext>
                </a:extLst>
              </a:tr>
              <a:tr h="1495467">
                <a:tc>
                  <a:txBody>
                    <a:bodyPr/>
                    <a:lstStyle/>
                    <a:p>
                      <a:pPr algn="ctr"/>
                      <a:r>
                        <a:rPr lang="fr-FR" sz="2000" b="1" dirty="0">
                          <a:solidFill>
                            <a:schemeClr val="tx1"/>
                          </a:solidFill>
                        </a:rPr>
                        <a:t>Question centrale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endParaRPr lang="fr-FR" sz="20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20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1831841121"/>
                  </a:ext>
                </a:extLst>
              </a:tr>
              <a:tr h="1495467">
                <a:tc>
                  <a:txBody>
                    <a:bodyPr/>
                    <a:lstStyle/>
                    <a:p>
                      <a:pPr algn="ctr"/>
                      <a:r>
                        <a:rPr lang="fr-FR" sz="2000" b="1" dirty="0">
                          <a:solidFill>
                            <a:schemeClr val="tx1"/>
                          </a:solidFill>
                        </a:rPr>
                        <a:t>Critère d’évaluation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endParaRPr lang="fr-FR"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20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3631720124"/>
                  </a:ext>
                </a:extLst>
              </a:tr>
              <a:tr h="1495467">
                <a:tc>
                  <a:txBody>
                    <a:bodyPr/>
                    <a:lstStyle/>
                    <a:p>
                      <a:pPr algn="ctr"/>
                      <a:r>
                        <a:rPr lang="fr-FR" sz="2000" b="1" dirty="0">
                          <a:solidFill>
                            <a:schemeClr val="tx1"/>
                          </a:solidFill>
                        </a:rPr>
                        <a:t>Points forts &amp; points faibles de cette approche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endParaRPr lang="fr-FR" sz="20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200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4178851494"/>
                  </a:ext>
                </a:extLst>
              </a:tr>
              <a:tr h="149546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000" b="1" dirty="0">
                          <a:solidFill>
                            <a:schemeClr val="tx1"/>
                          </a:solidFill>
                        </a:rPr>
                        <a:t>Principaux représentants de ce courant</a:t>
                      </a:r>
                    </a:p>
                    <a:p>
                      <a:pPr algn="ctr"/>
                      <a:endParaRPr lang="fr-FR" sz="20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endParaRPr lang="fr-FR"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20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1464925175"/>
                  </a:ext>
                </a:extLst>
              </a:tr>
            </a:tbl>
          </a:graphicData>
        </a:graphic>
      </p:graphicFrame>
    </p:spTree>
    <p:extLst>
      <p:ext uri="{BB962C8B-B14F-4D97-AF65-F5344CB8AC3E}">
        <p14:creationId xmlns:p14="http://schemas.microsoft.com/office/powerpoint/2010/main" val="2626726622"/>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lvl="1" algn="ctr">
              <a:defRPr/>
            </a:pPr>
            <a:r>
              <a:rPr lang="fr-CH" sz="3600" dirty="0">
                <a:solidFill>
                  <a:srgbClr val="FF9300"/>
                </a:solidFill>
              </a:rPr>
              <a:t>IV. Les trois principaux courants de l’éthique philosophique</a:t>
            </a:r>
          </a:p>
        </p:txBody>
      </p:sp>
      <p:sp>
        <p:nvSpPr>
          <p:cNvPr id="10243" name="Rectangle 3"/>
          <p:cNvSpPr>
            <a:spLocks noGrp="1" noChangeArrowheads="1"/>
          </p:cNvSpPr>
          <p:nvPr>
            <p:ph type="subTitle" idx="1"/>
          </p:nvPr>
        </p:nvSpPr>
        <p:spPr>
          <a:ln w="38100">
            <a:noFill/>
          </a:ln>
        </p:spPr>
        <p:txBody>
          <a:bodyPr anchor="ctr"/>
          <a:lstStyle/>
          <a:p>
            <a:pPr marL="4763" lvl="1">
              <a:defRPr/>
            </a:pPr>
            <a:r>
              <a:rPr lang="fr-CH" sz="3200" dirty="0"/>
              <a:t>IV.1 Les éthiques déontologiques</a:t>
            </a:r>
            <a:endParaRPr lang="fr-CH" sz="3200" b="1" dirty="0">
              <a:solidFill>
                <a:schemeClr val="tx1"/>
              </a:solidFill>
            </a:endParaRPr>
          </a:p>
        </p:txBody>
      </p:sp>
    </p:spTree>
    <p:extLst>
      <p:ext uri="{BB962C8B-B14F-4D97-AF65-F5344CB8AC3E}">
        <p14:creationId xmlns:p14="http://schemas.microsoft.com/office/powerpoint/2010/main" val="129961249"/>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774826" y="274637"/>
            <a:ext cx="9665113" cy="1176475"/>
          </a:xfrm>
        </p:spPr>
        <p:txBody>
          <a:bodyPr anchor="t"/>
          <a:lstStyle/>
          <a:p>
            <a:pPr algn="r"/>
            <a:r>
              <a:rPr lang="fr-CH" sz="3200" dirty="0">
                <a:solidFill>
                  <a:srgbClr val="FF9300"/>
                </a:solidFill>
              </a:rPr>
              <a:t>Ethiques déontologiques</a:t>
            </a:r>
            <a:endParaRPr lang="fr-FR" sz="3200" dirty="0">
              <a:solidFill>
                <a:srgbClr val="FF9300"/>
              </a:solidFill>
            </a:endParaRPr>
          </a:p>
        </p:txBody>
      </p:sp>
      <p:sp>
        <p:nvSpPr>
          <p:cNvPr id="24579" name="Rectangle 3"/>
          <p:cNvSpPr>
            <a:spLocks noGrp="1" noChangeArrowheads="1"/>
          </p:cNvSpPr>
          <p:nvPr>
            <p:ph sz="quarter" idx="1"/>
          </p:nvPr>
        </p:nvSpPr>
        <p:spPr>
          <a:xfrm>
            <a:off x="764502" y="1426506"/>
            <a:ext cx="10176214" cy="4904461"/>
          </a:xfrm>
        </p:spPr>
        <p:txBody>
          <a:bodyPr/>
          <a:lstStyle/>
          <a:p>
            <a:pPr marL="0" indent="0"/>
            <a:r>
              <a:rPr lang="fr-CH" sz="2400" b="1" dirty="0"/>
              <a:t>Caractéristiques</a:t>
            </a:r>
          </a:p>
          <a:p>
            <a:pPr marL="0" indent="0">
              <a:buFont typeface="Wingdings" pitchFamily="2" charset="2"/>
              <a:buChar char="Ø"/>
            </a:pPr>
            <a:r>
              <a:rPr lang="fr-CH" sz="2400" dirty="0"/>
              <a:t> Action accomplie par pur </a:t>
            </a:r>
            <a:r>
              <a:rPr lang="fr-CH" sz="2400" u="sng" dirty="0"/>
              <a:t>devoir</a:t>
            </a:r>
            <a:r>
              <a:rPr lang="fr-CH" sz="2400" dirty="0"/>
              <a:t> : pas de prise en compte des intérêts personnels ni des conséquences de nos actions</a:t>
            </a:r>
          </a:p>
          <a:p>
            <a:pPr marL="0" indent="0">
              <a:buFont typeface="Wingdings" pitchFamily="2" charset="2"/>
              <a:buChar char="Ø"/>
            </a:pPr>
            <a:r>
              <a:rPr lang="fr-CH" sz="2400" dirty="0"/>
              <a:t> Règles/impératifs moraux fondés sur la raison pure: </a:t>
            </a:r>
            <a:r>
              <a:rPr lang="fr-CH" sz="2400" u="sng" dirty="0"/>
              <a:t>universalité</a:t>
            </a:r>
            <a:r>
              <a:rPr lang="fr-CH" sz="2400" dirty="0"/>
              <a:t> de la morale (// Loi de la nature)</a:t>
            </a:r>
          </a:p>
          <a:p>
            <a:pPr marL="0" indent="0">
              <a:buFont typeface="Wingdings" pitchFamily="2" charset="2"/>
              <a:buChar char="Ø"/>
            </a:pPr>
            <a:r>
              <a:rPr lang="fr-CH" sz="2400" dirty="0"/>
              <a:t> Devoir de respecter la </a:t>
            </a:r>
            <a:r>
              <a:rPr lang="fr-CH" sz="2400" u="sng" dirty="0"/>
              <a:t>personne comme une fin en soi</a:t>
            </a:r>
            <a:r>
              <a:rPr lang="fr-CH" sz="2400" dirty="0"/>
              <a:t> (</a:t>
            </a:r>
            <a:r>
              <a:rPr lang="fr-CH" sz="2400" dirty="0">
                <a:sym typeface="Wingdings" pitchFamily="2" charset="2"/>
              </a:rPr>
              <a:t> </a:t>
            </a:r>
            <a:r>
              <a:rPr lang="fr-CH" sz="2400" dirty="0"/>
              <a:t>dignité)</a:t>
            </a:r>
          </a:p>
          <a:p>
            <a:pPr marL="0" indent="0"/>
            <a:endParaRPr lang="fr-CH" sz="2400" dirty="0"/>
          </a:p>
          <a:p>
            <a:pPr marL="0" indent="0"/>
            <a:r>
              <a:rPr lang="fr-CH" sz="2400" b="1" dirty="0"/>
              <a:t>Auteurs</a:t>
            </a:r>
          </a:p>
          <a:p>
            <a:pPr marL="0" indent="0"/>
            <a:r>
              <a:rPr lang="fr-CH" sz="2400" dirty="0"/>
              <a:t>Emmanuel Kant, Jürgen Habermas</a:t>
            </a:r>
          </a:p>
        </p:txBody>
      </p:sp>
    </p:spTree>
    <p:extLst>
      <p:ext uri="{BB962C8B-B14F-4D97-AF65-F5344CB8AC3E}">
        <p14:creationId xmlns:p14="http://schemas.microsoft.com/office/powerpoint/2010/main" val="41367936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747688" y="300798"/>
            <a:ext cx="8218487" cy="1143000"/>
          </a:xfrm>
        </p:spPr>
        <p:txBody>
          <a:bodyPr anchor="t"/>
          <a:lstStyle/>
          <a:p>
            <a:r>
              <a:rPr lang="fr-CH" sz="3200" dirty="0">
                <a:solidFill>
                  <a:srgbClr val="FF9300"/>
                </a:solidFill>
              </a:rPr>
              <a:t>Emmanuel Kant (1724-1804)</a:t>
            </a:r>
            <a:endParaRPr lang="fr-FR" sz="3200" dirty="0">
              <a:solidFill>
                <a:srgbClr val="FF9300"/>
              </a:solidFill>
            </a:endParaRPr>
          </a:p>
        </p:txBody>
      </p:sp>
      <p:sp>
        <p:nvSpPr>
          <p:cNvPr id="25603" name="Rectangle 3"/>
          <p:cNvSpPr>
            <a:spLocks noGrp="1" noChangeArrowheads="1"/>
          </p:cNvSpPr>
          <p:nvPr>
            <p:ph type="body" idx="1"/>
          </p:nvPr>
        </p:nvSpPr>
        <p:spPr>
          <a:xfrm>
            <a:off x="745435" y="1447801"/>
            <a:ext cx="10465903" cy="5135561"/>
          </a:xfrm>
        </p:spPr>
        <p:txBody>
          <a:bodyPr/>
          <a:lstStyle/>
          <a:p>
            <a:endParaRPr lang="fr-CH" sz="2800" dirty="0"/>
          </a:p>
          <a:p>
            <a:r>
              <a:rPr lang="fr-CH" sz="2800" dirty="0"/>
              <a:t>« Une action accomplie par devoir tire sa valeur morale, </a:t>
            </a:r>
            <a:r>
              <a:rPr lang="fr-CH" sz="2800" b="1" dirty="0"/>
              <a:t>non pas du but </a:t>
            </a:r>
            <a:r>
              <a:rPr lang="fr-CH" sz="2800" dirty="0"/>
              <a:t>qui doit être atteint par elle, mais de la maxime d’après laquelle elle est décidée » </a:t>
            </a:r>
            <a:r>
              <a:rPr lang="fr-FR" sz="2800" dirty="0"/>
              <a:t>(Kant 258)</a:t>
            </a:r>
          </a:p>
          <a:p>
            <a:endParaRPr lang="fr-CH" sz="2800" dirty="0"/>
          </a:p>
          <a:p>
            <a:r>
              <a:rPr lang="fr-FR" sz="2800" dirty="0"/>
              <a:t>« Agis uniquement d’après la maxime qui fait que </a:t>
            </a:r>
            <a:r>
              <a:rPr lang="fr-FR" sz="2800" b="1" dirty="0"/>
              <a:t>tu peux vouloir </a:t>
            </a:r>
            <a:r>
              <a:rPr lang="fr-FR" sz="2800" dirty="0"/>
              <a:t>en même temps</a:t>
            </a:r>
            <a:r>
              <a:rPr lang="fr-FR" sz="2800" b="1" dirty="0"/>
              <a:t> qu’elle devienne une loi universelle</a:t>
            </a:r>
            <a:r>
              <a:rPr lang="fr-FR" sz="2800" dirty="0"/>
              <a:t> » (Kant 285)</a:t>
            </a:r>
          </a:p>
        </p:txBody>
      </p:sp>
    </p:spTree>
    <p:extLst>
      <p:ext uri="{BB962C8B-B14F-4D97-AF65-F5344CB8AC3E}">
        <p14:creationId xmlns:p14="http://schemas.microsoft.com/office/powerpoint/2010/main" val="37754862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069051" y="311082"/>
            <a:ext cx="8218487" cy="1143000"/>
          </a:xfrm>
        </p:spPr>
        <p:txBody>
          <a:bodyPr anchor="t"/>
          <a:lstStyle/>
          <a:p>
            <a:r>
              <a:rPr lang="fr-CH" sz="3200" dirty="0">
                <a:solidFill>
                  <a:srgbClr val="FF9300"/>
                </a:solidFill>
              </a:rPr>
              <a:t>Emmanuel Kant (1724-1804)</a:t>
            </a:r>
            <a:endParaRPr lang="fr-FR" sz="3200" dirty="0">
              <a:solidFill>
                <a:srgbClr val="FF9300"/>
              </a:solidFill>
            </a:endParaRPr>
          </a:p>
        </p:txBody>
      </p:sp>
      <p:sp>
        <p:nvSpPr>
          <p:cNvPr id="26627" name="Rectangle 3"/>
          <p:cNvSpPr>
            <a:spLocks noGrp="1" noChangeArrowheads="1"/>
          </p:cNvSpPr>
          <p:nvPr>
            <p:ph type="body" idx="1"/>
          </p:nvPr>
        </p:nvSpPr>
        <p:spPr>
          <a:xfrm>
            <a:off x="904462" y="1447801"/>
            <a:ext cx="10634868" cy="5135561"/>
          </a:xfrm>
        </p:spPr>
        <p:txBody>
          <a:bodyPr/>
          <a:lstStyle/>
          <a:p>
            <a:endParaRPr lang="fr-CH" sz="2800" dirty="0"/>
          </a:p>
          <a:p>
            <a:r>
              <a:rPr lang="fr-FR" sz="2800" dirty="0"/>
              <a:t>« Agis comme si la maxime de ton action devait être érigée par ta volonté en </a:t>
            </a:r>
            <a:r>
              <a:rPr lang="fr-FR" sz="2800" b="1" dirty="0"/>
              <a:t>loi universelle de la nature</a:t>
            </a:r>
            <a:r>
              <a:rPr lang="fr-FR" sz="2800" dirty="0"/>
              <a:t> » (Kant 1791, 285)</a:t>
            </a:r>
          </a:p>
          <a:p>
            <a:endParaRPr lang="fr-FR" sz="2800" dirty="0"/>
          </a:p>
          <a:p>
            <a:r>
              <a:rPr lang="fr-FR" sz="2800" dirty="0"/>
              <a:t>« Agis de telle sorte que tu traites l’humanité aussi bien dans la personne de tout autre </a:t>
            </a:r>
            <a:r>
              <a:rPr lang="fr-FR" sz="2800" b="1" dirty="0"/>
              <a:t>toujours en même temps comme une fin, et jamais simplement comme un moyen</a:t>
            </a:r>
            <a:r>
              <a:rPr lang="fr-FR" sz="2800" dirty="0"/>
              <a:t> » (Kant 1791, 295)</a:t>
            </a:r>
          </a:p>
        </p:txBody>
      </p:sp>
    </p:spTree>
    <p:extLst>
      <p:ext uri="{BB962C8B-B14F-4D97-AF65-F5344CB8AC3E}">
        <p14:creationId xmlns:p14="http://schemas.microsoft.com/office/powerpoint/2010/main" val="24358576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2697992" y="333374"/>
            <a:ext cx="8218487" cy="1143000"/>
          </a:xfrm>
        </p:spPr>
        <p:txBody>
          <a:bodyPr anchor="t">
            <a:noAutofit/>
          </a:bodyPr>
          <a:lstStyle/>
          <a:p>
            <a:pPr>
              <a:defRPr/>
            </a:pPr>
            <a:r>
              <a:rPr lang="fr-CH" sz="3200" dirty="0">
                <a:solidFill>
                  <a:srgbClr val="FF9300"/>
                </a:solidFill>
              </a:rPr>
              <a:t>Jürgen Habermas (1929-…)</a:t>
            </a:r>
            <a:endParaRPr lang="fr-FR" sz="3200" dirty="0">
              <a:solidFill>
                <a:srgbClr val="FF9300"/>
              </a:solidFill>
            </a:endParaRPr>
          </a:p>
        </p:txBody>
      </p:sp>
      <p:sp>
        <p:nvSpPr>
          <p:cNvPr id="27651" name="Rectangle 3"/>
          <p:cNvSpPr>
            <a:spLocks noGrp="1" noChangeArrowheads="1"/>
          </p:cNvSpPr>
          <p:nvPr>
            <p:ph type="body" idx="1"/>
          </p:nvPr>
        </p:nvSpPr>
        <p:spPr>
          <a:xfrm>
            <a:off x="904462" y="1447801"/>
            <a:ext cx="10118034" cy="5076825"/>
          </a:xfrm>
        </p:spPr>
        <p:txBody>
          <a:bodyPr/>
          <a:lstStyle/>
          <a:p>
            <a:pPr algn="ctr"/>
            <a:r>
              <a:rPr lang="fr-CH" sz="2800" dirty="0"/>
              <a:t>« Au lieu d'imposer à tous les autres une maxime dont je veux qu'elle soit une loi universelle, je dois </a:t>
            </a:r>
            <a:r>
              <a:rPr lang="fr-CH" sz="2800" b="1" dirty="0"/>
              <a:t>soumettre ma maxime à tous les autres afin d’examiner par la discussion sa prétention à l’universalité</a:t>
            </a:r>
            <a:r>
              <a:rPr lang="fr-CH" sz="2800" dirty="0"/>
              <a:t>. Ainsi s'opère un glissement : le centre de gravité ne réside plus dans ce que chacun peut souhaiter faire valoir, sans être contredit, comme étant une loi universelle, mais dans ce que tous peuvent unanimement reconnaître comme une norme universelle »</a:t>
            </a:r>
          </a:p>
          <a:p>
            <a:pPr lvl="0" algn="r"/>
            <a:r>
              <a:rPr lang="fr-FR" altLang="fr-FR" sz="2400" dirty="0"/>
              <a:t>(Habermas, 1996 (1983) 88)</a:t>
            </a:r>
          </a:p>
          <a:p>
            <a:endParaRPr lang="fr-CH" sz="2400" dirty="0"/>
          </a:p>
          <a:p>
            <a:endParaRPr lang="fr-FR" sz="2400" dirty="0"/>
          </a:p>
        </p:txBody>
      </p:sp>
      <p:sp>
        <p:nvSpPr>
          <p:cNvPr id="3" name="Rectangle 2"/>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algn="l" eaLnBrk="0" hangingPunct="0"/>
            <a:endParaRPr lang="fr-FR" altLang="fr-FR" sz="1800" dirty="0">
              <a:latin typeface="Arial" panose="020B0604020202020204" pitchFamily="34" charset="0"/>
            </a:endParaRPr>
          </a:p>
        </p:txBody>
      </p:sp>
    </p:spTree>
    <p:extLst>
      <p:ext uri="{BB962C8B-B14F-4D97-AF65-F5344CB8AC3E}">
        <p14:creationId xmlns:p14="http://schemas.microsoft.com/office/powerpoint/2010/main" val="827206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noAutofit/>
          </a:bodyPr>
          <a:lstStyle/>
          <a:p>
            <a:pPr>
              <a:defRPr/>
            </a:pPr>
            <a:r>
              <a:rPr lang="fr-CH" sz="3200" dirty="0">
                <a:solidFill>
                  <a:srgbClr val="FF9300"/>
                </a:solidFill>
              </a:rPr>
              <a:t>Programme</a:t>
            </a:r>
            <a:br>
              <a:rPr lang="fr-CH" sz="3200" dirty="0">
                <a:solidFill>
                  <a:srgbClr val="FF9300"/>
                </a:solidFill>
              </a:rPr>
            </a:br>
            <a:r>
              <a:rPr lang="fr-CH" sz="3200" dirty="0">
                <a:solidFill>
                  <a:srgbClr val="FF9300"/>
                </a:solidFill>
              </a:rPr>
              <a:t>Journées 1 et 2</a:t>
            </a:r>
            <a:endParaRPr lang="fr-FR" sz="3200" dirty="0">
              <a:solidFill>
                <a:srgbClr val="FF9300"/>
              </a:solidFill>
            </a:endParaRPr>
          </a:p>
        </p:txBody>
      </p:sp>
      <p:sp>
        <p:nvSpPr>
          <p:cNvPr id="8195" name="Rectangle 3"/>
          <p:cNvSpPr>
            <a:spLocks noGrp="1" noChangeArrowheads="1"/>
          </p:cNvSpPr>
          <p:nvPr>
            <p:ph sz="half" idx="1"/>
          </p:nvPr>
        </p:nvSpPr>
        <p:spPr>
          <a:xfrm>
            <a:off x="609600" y="1600201"/>
            <a:ext cx="8734816" cy="4525963"/>
          </a:xfrm>
        </p:spPr>
        <p:txBody>
          <a:bodyPr>
            <a:noAutofit/>
          </a:bodyPr>
          <a:lstStyle/>
          <a:p>
            <a:pPr marL="457200" lvl="1" indent="-457200">
              <a:buFont typeface="+mj-lt"/>
              <a:buAutoNum type="arabicPeriod"/>
              <a:defRPr/>
            </a:pPr>
            <a:r>
              <a:rPr lang="fr-CH" sz="2400" dirty="0">
                <a:solidFill>
                  <a:schemeClr val="bg1">
                    <a:lumMod val="75000"/>
                  </a:schemeClr>
                </a:solidFill>
              </a:rPr>
              <a:t>De quoi parle-t-on? Représentations et définitions des concepts de base</a:t>
            </a:r>
          </a:p>
          <a:p>
            <a:pPr marL="457200" lvl="1" indent="-457200">
              <a:buFont typeface="+mj-lt"/>
              <a:buAutoNum type="arabicPeriod"/>
              <a:defRPr/>
            </a:pPr>
            <a:r>
              <a:rPr lang="fr-CH" sz="2400" dirty="0">
                <a:solidFill>
                  <a:schemeClr val="bg1">
                    <a:lumMod val="75000"/>
                  </a:schemeClr>
                </a:solidFill>
              </a:rPr>
              <a:t>Valeurs communes, conflits de valeurs et conflits moraux</a:t>
            </a:r>
          </a:p>
          <a:p>
            <a:pPr marL="457200" lvl="1" indent="-457200">
              <a:buFont typeface="+mj-lt"/>
              <a:buAutoNum type="arabicPeriod"/>
              <a:defRPr/>
            </a:pPr>
            <a:r>
              <a:rPr lang="fr-CH" sz="2400" dirty="0">
                <a:solidFill>
                  <a:schemeClr val="bg1">
                    <a:lumMod val="75000"/>
                  </a:schemeClr>
                </a:solidFill>
              </a:rPr>
              <a:t>Les 4 principes de la bioéthique… et au-delà : justice, autonomie, bienfaisance, non-malfaisance… et dignité</a:t>
            </a:r>
          </a:p>
          <a:p>
            <a:pPr marL="457200" lvl="1" indent="-457200">
              <a:buFont typeface="+mj-lt"/>
              <a:buAutoNum type="arabicPeriod"/>
              <a:defRPr/>
            </a:pPr>
            <a:r>
              <a:rPr lang="fr-CH" sz="2400" dirty="0"/>
              <a:t>Identité et responsabilité</a:t>
            </a:r>
          </a:p>
          <a:p>
            <a:pPr marL="457200" lvl="1" indent="-457200">
              <a:buFont typeface="+mj-lt"/>
              <a:buAutoNum type="arabicPeriod"/>
              <a:defRPr/>
            </a:pPr>
            <a:r>
              <a:rPr lang="fr-CH" sz="2400" dirty="0"/>
              <a:t>Les trois principaux courants de l’éthique philosophique et leur traduction dans la pratique</a:t>
            </a:r>
          </a:p>
          <a:p>
            <a:pPr marL="457200" lvl="1" indent="-457200">
              <a:buFont typeface="+mj-lt"/>
              <a:buAutoNum type="arabicPeriod"/>
              <a:defRPr/>
            </a:pPr>
            <a:r>
              <a:rPr lang="fr-CH" sz="2400" dirty="0"/>
              <a:t>Complexité de l’agir selon Paul Ricoeur</a:t>
            </a:r>
          </a:p>
          <a:p>
            <a:pPr marL="457200" lvl="1" indent="-457200">
              <a:buFont typeface="+mj-lt"/>
              <a:buAutoNum type="arabicPeriod"/>
              <a:defRPr/>
            </a:pPr>
            <a:r>
              <a:rPr lang="fr-CH" sz="2400" dirty="0"/>
              <a:t>Exploration de thématiques d’éthique sociale actuelles</a:t>
            </a:r>
          </a:p>
        </p:txBody>
      </p:sp>
      <p:sp>
        <p:nvSpPr>
          <p:cNvPr id="2" name="Espace réservé du contenu 1">
            <a:extLst>
              <a:ext uri="{FF2B5EF4-FFF2-40B4-BE49-F238E27FC236}">
                <a16:creationId xmlns:a16="http://schemas.microsoft.com/office/drawing/2014/main" id="{91025CEF-311E-BE5C-ABF4-1B1EA8CA022B}"/>
              </a:ext>
            </a:extLst>
          </p:cNvPr>
          <p:cNvSpPr>
            <a:spLocks noGrp="1"/>
          </p:cNvSpPr>
          <p:nvPr>
            <p:ph sz="half" idx="2"/>
          </p:nvPr>
        </p:nvSpPr>
        <p:spPr>
          <a:xfrm>
            <a:off x="9064896" y="1610141"/>
            <a:ext cx="745026" cy="4525963"/>
          </a:xfrm>
        </p:spPr>
        <p:txBody>
          <a:bodyPr anchor="ctr"/>
          <a:lstStyle/>
          <a:p>
            <a:endParaRPr lang="fr-FR" sz="6600" dirty="0"/>
          </a:p>
          <a:p>
            <a:r>
              <a:rPr lang="fr-FR" sz="6600" dirty="0"/>
              <a:t>⎬</a:t>
            </a:r>
          </a:p>
          <a:p>
            <a:endParaRPr lang="fr-FR" sz="6600" dirty="0"/>
          </a:p>
          <a:p>
            <a:r>
              <a:rPr lang="fr-FR" sz="6600" dirty="0"/>
              <a:t>⎬</a:t>
            </a:r>
            <a:endParaRPr lang="fr-FR" dirty="0"/>
          </a:p>
        </p:txBody>
      </p:sp>
      <p:sp>
        <p:nvSpPr>
          <p:cNvPr id="3" name="ZoneTexte 2">
            <a:extLst>
              <a:ext uri="{FF2B5EF4-FFF2-40B4-BE49-F238E27FC236}">
                <a16:creationId xmlns:a16="http://schemas.microsoft.com/office/drawing/2014/main" id="{57B5E066-16B2-2C37-FDD6-B489862E8A1E}"/>
              </a:ext>
            </a:extLst>
          </p:cNvPr>
          <p:cNvSpPr txBox="1"/>
          <p:nvPr/>
        </p:nvSpPr>
        <p:spPr>
          <a:xfrm>
            <a:off x="9694373" y="2335696"/>
            <a:ext cx="1818862" cy="523220"/>
          </a:xfrm>
          <a:prstGeom prst="rect">
            <a:avLst/>
          </a:prstGeom>
          <a:noFill/>
        </p:spPr>
        <p:txBody>
          <a:bodyPr wrap="square" rtlCol="0">
            <a:spAutoFit/>
          </a:bodyPr>
          <a:lstStyle/>
          <a:p>
            <a:pPr algn="l"/>
            <a:r>
              <a:rPr lang="fr-FR" dirty="0"/>
              <a:t>Journée 1</a:t>
            </a:r>
          </a:p>
        </p:txBody>
      </p:sp>
      <p:sp>
        <p:nvSpPr>
          <p:cNvPr id="4" name="ZoneTexte 3">
            <a:extLst>
              <a:ext uri="{FF2B5EF4-FFF2-40B4-BE49-F238E27FC236}">
                <a16:creationId xmlns:a16="http://schemas.microsoft.com/office/drawing/2014/main" id="{5699013C-B33C-50C2-D48E-B2EBBC2FFB93}"/>
              </a:ext>
            </a:extLst>
          </p:cNvPr>
          <p:cNvSpPr txBox="1"/>
          <p:nvPr/>
        </p:nvSpPr>
        <p:spPr>
          <a:xfrm>
            <a:off x="9694373" y="4724639"/>
            <a:ext cx="1818862" cy="523220"/>
          </a:xfrm>
          <a:prstGeom prst="rect">
            <a:avLst/>
          </a:prstGeom>
          <a:noFill/>
        </p:spPr>
        <p:txBody>
          <a:bodyPr wrap="square" rtlCol="0">
            <a:spAutoFit/>
          </a:bodyPr>
          <a:lstStyle/>
          <a:p>
            <a:pPr algn="l"/>
            <a:r>
              <a:rPr lang="fr-FR" dirty="0"/>
              <a:t>Journée 2</a:t>
            </a:r>
          </a:p>
        </p:txBody>
      </p:sp>
    </p:spTree>
    <p:extLst>
      <p:ext uri="{BB962C8B-B14F-4D97-AF65-F5344CB8AC3E}">
        <p14:creationId xmlns:p14="http://schemas.microsoft.com/office/powerpoint/2010/main" val="1858402286"/>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lvl="1" algn="ctr">
              <a:defRPr/>
            </a:pPr>
            <a:r>
              <a:rPr lang="fr-CH" sz="3600" dirty="0">
                <a:solidFill>
                  <a:srgbClr val="FF9300"/>
                </a:solidFill>
              </a:rPr>
              <a:t>IV. Les trois principaux courants de l’éthique philosophique</a:t>
            </a:r>
          </a:p>
        </p:txBody>
      </p:sp>
      <p:sp>
        <p:nvSpPr>
          <p:cNvPr id="10243" name="Rectangle 3"/>
          <p:cNvSpPr>
            <a:spLocks noGrp="1" noChangeArrowheads="1"/>
          </p:cNvSpPr>
          <p:nvPr>
            <p:ph type="subTitle" idx="1"/>
          </p:nvPr>
        </p:nvSpPr>
        <p:spPr>
          <a:ln w="38100">
            <a:noFill/>
          </a:ln>
        </p:spPr>
        <p:txBody>
          <a:bodyPr anchor="ctr"/>
          <a:lstStyle/>
          <a:p>
            <a:pPr marL="4763" lvl="1">
              <a:defRPr/>
            </a:pPr>
            <a:r>
              <a:rPr lang="fr-CH" sz="3200" dirty="0"/>
              <a:t>IV.1 Les conséquentialismes</a:t>
            </a:r>
            <a:endParaRPr lang="fr-CH" sz="3200" b="1" dirty="0">
              <a:solidFill>
                <a:schemeClr val="tx1"/>
              </a:solidFill>
            </a:endParaRPr>
          </a:p>
        </p:txBody>
      </p:sp>
    </p:spTree>
    <p:extLst>
      <p:ext uri="{BB962C8B-B14F-4D97-AF65-F5344CB8AC3E}">
        <p14:creationId xmlns:p14="http://schemas.microsoft.com/office/powerpoint/2010/main" val="1458578141"/>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774826" y="274638"/>
            <a:ext cx="9834078" cy="1173162"/>
          </a:xfrm>
        </p:spPr>
        <p:txBody>
          <a:bodyPr/>
          <a:lstStyle/>
          <a:p>
            <a:r>
              <a:rPr lang="fr-CH" sz="3200" dirty="0">
                <a:solidFill>
                  <a:srgbClr val="FF9300"/>
                </a:solidFill>
              </a:rPr>
              <a:t>Ethiques conséquentialistes</a:t>
            </a:r>
            <a:br>
              <a:rPr lang="fr-CH" sz="3200" dirty="0">
                <a:solidFill>
                  <a:srgbClr val="FF9300"/>
                </a:solidFill>
              </a:rPr>
            </a:br>
            <a:endParaRPr lang="fr-FR" sz="3200" dirty="0">
              <a:solidFill>
                <a:srgbClr val="FF9300"/>
              </a:solidFill>
            </a:endParaRPr>
          </a:p>
        </p:txBody>
      </p:sp>
      <p:sp>
        <p:nvSpPr>
          <p:cNvPr id="28675" name="Rectangle 3"/>
          <p:cNvSpPr>
            <a:spLocks noGrp="1" noChangeArrowheads="1"/>
          </p:cNvSpPr>
          <p:nvPr>
            <p:ph type="body" sz="half" idx="1"/>
          </p:nvPr>
        </p:nvSpPr>
        <p:spPr>
          <a:xfrm>
            <a:off x="731216" y="1474303"/>
            <a:ext cx="9834077" cy="4737653"/>
          </a:xfrm>
        </p:spPr>
        <p:txBody>
          <a:bodyPr/>
          <a:lstStyle/>
          <a:p>
            <a:pPr marL="0" indent="0"/>
            <a:r>
              <a:rPr lang="fr-CH" sz="2400" b="1" dirty="0"/>
              <a:t>Caractéristiques</a:t>
            </a:r>
          </a:p>
          <a:p>
            <a:pPr marL="0" indent="0"/>
            <a:endParaRPr lang="fr-CH" sz="2400" b="1" dirty="0"/>
          </a:p>
          <a:p>
            <a:pPr marL="0" indent="0"/>
            <a:r>
              <a:rPr lang="fr-CH" sz="2400" dirty="0"/>
              <a:t>Ce qui compte c’est </a:t>
            </a:r>
            <a:r>
              <a:rPr lang="fr-CH" sz="2400" b="1" dirty="0"/>
              <a:t>le résultat de l’action </a:t>
            </a:r>
            <a:r>
              <a:rPr lang="fr-CH" sz="2400" dirty="0"/>
              <a:t>qui doit être le meilleur possible</a:t>
            </a:r>
          </a:p>
          <a:p>
            <a:pPr>
              <a:buFont typeface="Arial" panose="020B0604020202020204" pitchFamily="34" charset="0"/>
              <a:buChar char="•"/>
            </a:pPr>
            <a:r>
              <a:rPr lang="fr-CH" sz="2400" dirty="0"/>
              <a:t>Quel critère va permettre de décider entre plusieurs résultats, lequel, au final, est le meilleur?</a:t>
            </a:r>
          </a:p>
          <a:p>
            <a:pPr>
              <a:buFont typeface="Arial" panose="020B0604020202020204" pitchFamily="34" charset="0"/>
              <a:buChar char="•"/>
            </a:pPr>
            <a:r>
              <a:rPr lang="fr-CH" sz="2400" dirty="0"/>
              <a:t>Qui décide entre les résultats lequel est le meilleur?</a:t>
            </a:r>
          </a:p>
          <a:p>
            <a:pPr>
              <a:buFont typeface="Arial" panose="020B0604020202020204" pitchFamily="34" charset="0"/>
              <a:buChar char="•"/>
            </a:pPr>
            <a:r>
              <a:rPr lang="fr-CH" sz="2400" dirty="0"/>
              <a:t>Pour qui le résultat doit-il être le meilleur?</a:t>
            </a:r>
          </a:p>
          <a:p>
            <a:pPr marL="0" indent="0"/>
            <a:endParaRPr lang="fr-CH" sz="2400" b="1" dirty="0"/>
          </a:p>
          <a:p>
            <a:pPr marL="0" indent="0"/>
            <a:endParaRPr lang="fr-CH" sz="2400" b="1" dirty="0"/>
          </a:p>
          <a:p>
            <a:pPr marL="0" indent="0"/>
            <a:endParaRPr lang="fr-CH" sz="2400" b="1" dirty="0"/>
          </a:p>
        </p:txBody>
      </p:sp>
    </p:spTree>
    <p:extLst>
      <p:ext uri="{BB962C8B-B14F-4D97-AF65-F5344CB8AC3E}">
        <p14:creationId xmlns:p14="http://schemas.microsoft.com/office/powerpoint/2010/main" val="23667980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774826" y="274638"/>
            <a:ext cx="9834078" cy="1173162"/>
          </a:xfrm>
        </p:spPr>
        <p:txBody>
          <a:bodyPr/>
          <a:lstStyle/>
          <a:p>
            <a:r>
              <a:rPr lang="fr-CH" sz="3200" dirty="0">
                <a:solidFill>
                  <a:srgbClr val="FF9300"/>
                </a:solidFill>
              </a:rPr>
              <a:t>Ethiques utilitaristes</a:t>
            </a:r>
            <a:br>
              <a:rPr lang="fr-CH" sz="3200" dirty="0">
                <a:solidFill>
                  <a:srgbClr val="FF9300"/>
                </a:solidFill>
              </a:rPr>
            </a:br>
            <a:endParaRPr lang="fr-FR" sz="3200" dirty="0">
              <a:solidFill>
                <a:srgbClr val="FF9300"/>
              </a:solidFill>
            </a:endParaRPr>
          </a:p>
        </p:txBody>
      </p:sp>
      <p:sp>
        <p:nvSpPr>
          <p:cNvPr id="28675" name="Rectangle 3"/>
          <p:cNvSpPr>
            <a:spLocks noGrp="1" noChangeArrowheads="1"/>
          </p:cNvSpPr>
          <p:nvPr>
            <p:ph type="body" sz="half" idx="1"/>
          </p:nvPr>
        </p:nvSpPr>
        <p:spPr>
          <a:xfrm>
            <a:off x="731216" y="1474303"/>
            <a:ext cx="9696151" cy="4737653"/>
          </a:xfrm>
        </p:spPr>
        <p:txBody>
          <a:bodyPr/>
          <a:lstStyle/>
          <a:p>
            <a:pPr marL="0" indent="0"/>
            <a:r>
              <a:rPr lang="fr-CH" sz="2400" b="1" dirty="0"/>
              <a:t>Caractéristiques</a:t>
            </a:r>
          </a:p>
          <a:p>
            <a:pPr marL="0" indent="0">
              <a:buFont typeface="Wingdings" pitchFamily="2" charset="2"/>
              <a:buChar char="Ø"/>
            </a:pPr>
            <a:r>
              <a:rPr lang="fr-CH" sz="2400" dirty="0"/>
              <a:t> Action accomplie pour </a:t>
            </a:r>
            <a:r>
              <a:rPr lang="fr-CH" sz="2400" u="sng" dirty="0"/>
              <a:t>le plus grand bien du plus grand nombre</a:t>
            </a:r>
          </a:p>
          <a:p>
            <a:pPr marL="0" indent="0">
              <a:buFont typeface="Wingdings" pitchFamily="2" charset="2"/>
              <a:buChar char="Ø"/>
            </a:pPr>
            <a:r>
              <a:rPr lang="fr-CH" sz="2400" dirty="0"/>
              <a:t> </a:t>
            </a:r>
            <a:r>
              <a:rPr lang="fr-CH" sz="2400" u="sng" dirty="0"/>
              <a:t>Calcul</a:t>
            </a:r>
            <a:r>
              <a:rPr lang="fr-CH" sz="2400" dirty="0"/>
              <a:t> d’utilité intégrant la totalité des </a:t>
            </a:r>
            <a:r>
              <a:rPr lang="fr-CH" sz="2400" u="sng" dirty="0"/>
              <a:t>plaisirs et des peines</a:t>
            </a:r>
          </a:p>
          <a:p>
            <a:pPr marL="0" indent="0">
              <a:buFont typeface="Wingdings" pitchFamily="2" charset="2"/>
              <a:buChar char="Ø"/>
            </a:pPr>
            <a:r>
              <a:rPr lang="fr-CH" sz="2400" dirty="0"/>
              <a:t> Inclusion de </a:t>
            </a:r>
            <a:r>
              <a:rPr lang="fr-CH" sz="2400" u="sng" dirty="0"/>
              <a:t>tous les êtres sensibles</a:t>
            </a:r>
            <a:r>
              <a:rPr lang="fr-CH" sz="2400" dirty="0"/>
              <a:t>  qu’ils soient ou non pourvus de raison</a:t>
            </a:r>
          </a:p>
          <a:p>
            <a:pPr marL="0" indent="0"/>
            <a:endParaRPr lang="fr-CH" sz="2400" b="1" dirty="0"/>
          </a:p>
          <a:p>
            <a:pPr marL="0" indent="0"/>
            <a:r>
              <a:rPr lang="fr-CH" sz="2400" b="1" dirty="0"/>
              <a:t>Auteurs</a:t>
            </a:r>
          </a:p>
          <a:p>
            <a:pPr marL="0" indent="0"/>
            <a:r>
              <a:rPr lang="fr-CH" sz="2400" dirty="0"/>
              <a:t>Jeremy Bentham, John Stuart Mill, Peter Singer</a:t>
            </a:r>
          </a:p>
        </p:txBody>
      </p:sp>
    </p:spTree>
    <p:extLst>
      <p:ext uri="{BB962C8B-B14F-4D97-AF65-F5344CB8AC3E}">
        <p14:creationId xmlns:p14="http://schemas.microsoft.com/office/powerpoint/2010/main" val="32742185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847079" y="333374"/>
            <a:ext cx="8218487" cy="1143000"/>
          </a:xfrm>
        </p:spPr>
        <p:txBody>
          <a:bodyPr anchor="t"/>
          <a:lstStyle/>
          <a:p>
            <a:r>
              <a:rPr lang="fr-CH" sz="3200" dirty="0">
                <a:solidFill>
                  <a:srgbClr val="FF9300"/>
                </a:solidFill>
              </a:rPr>
              <a:t>John Stuart Mill (1806-1873)</a:t>
            </a:r>
            <a:endParaRPr lang="fr-FR" sz="3200" dirty="0">
              <a:solidFill>
                <a:srgbClr val="FF9300"/>
              </a:solidFill>
            </a:endParaRPr>
          </a:p>
        </p:txBody>
      </p:sp>
      <p:sp>
        <p:nvSpPr>
          <p:cNvPr id="29699" name="Rectangle 3"/>
          <p:cNvSpPr>
            <a:spLocks noGrp="1" noChangeArrowheads="1"/>
          </p:cNvSpPr>
          <p:nvPr>
            <p:ph type="body" idx="1"/>
          </p:nvPr>
        </p:nvSpPr>
        <p:spPr>
          <a:xfrm>
            <a:off x="745435" y="1447801"/>
            <a:ext cx="10515599" cy="5076825"/>
          </a:xfrm>
        </p:spPr>
        <p:txBody>
          <a:bodyPr/>
          <a:lstStyle/>
          <a:p>
            <a:endParaRPr lang="fr-CH" sz="2400" dirty="0"/>
          </a:p>
          <a:p>
            <a:r>
              <a:rPr lang="fr-CH" sz="2400" dirty="0"/>
              <a:t>« L’école qui accepte comme fondement de la morale le principe d’utilité ou du </a:t>
            </a:r>
            <a:r>
              <a:rPr lang="fr-CH" sz="2400" b="1" dirty="0"/>
              <a:t>plus grand bonheur</a:t>
            </a:r>
            <a:r>
              <a:rPr lang="fr-CH" sz="2400" dirty="0"/>
              <a:t> pose que les actions sont moralement bonnes (right) dans la mesure où elles tendent à promouvoir le bonheur, moralement mauvaise dans la mesure où elles tendent à produire le contraire du bonheur. Par “bonheur”, on entend le</a:t>
            </a:r>
            <a:r>
              <a:rPr lang="fr-CH" sz="2400" b="1" dirty="0"/>
              <a:t> plaisir </a:t>
            </a:r>
            <a:r>
              <a:rPr lang="fr-CH" sz="2400" dirty="0"/>
              <a:t>et l’absence de </a:t>
            </a:r>
            <a:r>
              <a:rPr lang="fr-CH" sz="2400" b="1" dirty="0"/>
              <a:t>douleur</a:t>
            </a:r>
            <a:r>
              <a:rPr lang="fr-CH" sz="2400" dirty="0"/>
              <a:t> ; par “malheur”, la douleur et la privation de plaisir »</a:t>
            </a:r>
          </a:p>
          <a:p>
            <a:pPr algn="r"/>
            <a:r>
              <a:rPr lang="fr-CH" sz="2400" dirty="0"/>
              <a:t>(Mill 1851, 31)</a:t>
            </a:r>
          </a:p>
        </p:txBody>
      </p:sp>
    </p:spTree>
    <p:extLst>
      <p:ext uri="{BB962C8B-B14F-4D97-AF65-F5344CB8AC3E}">
        <p14:creationId xmlns:p14="http://schemas.microsoft.com/office/powerpoint/2010/main" val="3444309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6">
            <a:extLst>
              <a:ext uri="{FF2B5EF4-FFF2-40B4-BE49-F238E27FC236}">
                <a16:creationId xmlns:a16="http://schemas.microsoft.com/office/drawing/2014/main" id="{38AF1288-10A4-5185-C23B-85908CCF6C11}"/>
              </a:ext>
            </a:extLst>
          </p:cNvPr>
          <p:cNvGraphicFramePr>
            <a:graphicFrameLocks noGrp="1"/>
          </p:cNvGraphicFramePr>
          <p:nvPr>
            <p:ph idx="4294967295"/>
            <p:extLst>
              <p:ext uri="{D42A27DB-BD31-4B8C-83A1-F6EECF244321}">
                <p14:modId xmlns:p14="http://schemas.microsoft.com/office/powerpoint/2010/main" val="680815608"/>
              </p:ext>
            </p:extLst>
          </p:nvPr>
        </p:nvGraphicFramePr>
        <p:xfrm>
          <a:off x="8966" y="327561"/>
          <a:ext cx="12183034" cy="6202877"/>
        </p:xfrm>
        <a:graphic>
          <a:graphicData uri="http://schemas.openxmlformats.org/drawingml/2006/table">
            <a:tbl>
              <a:tblPr firstRow="1" bandRow="1">
                <a:tableStyleId>{5C22544A-7EE6-4342-B048-85BDC9FD1C3A}</a:tableStyleId>
              </a:tblPr>
              <a:tblGrid>
                <a:gridCol w="1606122">
                  <a:extLst>
                    <a:ext uri="{9D8B030D-6E8A-4147-A177-3AD203B41FA5}">
                      <a16:colId xmlns:a16="http://schemas.microsoft.com/office/drawing/2014/main" val="1018672688"/>
                    </a:ext>
                  </a:extLst>
                </a:gridCol>
                <a:gridCol w="3265801">
                  <a:extLst>
                    <a:ext uri="{9D8B030D-6E8A-4147-A177-3AD203B41FA5}">
                      <a16:colId xmlns:a16="http://schemas.microsoft.com/office/drawing/2014/main" val="792900517"/>
                    </a:ext>
                  </a:extLst>
                </a:gridCol>
                <a:gridCol w="3456287">
                  <a:extLst>
                    <a:ext uri="{9D8B030D-6E8A-4147-A177-3AD203B41FA5}">
                      <a16:colId xmlns:a16="http://schemas.microsoft.com/office/drawing/2014/main" val="1930416988"/>
                    </a:ext>
                  </a:extLst>
                </a:gridCol>
                <a:gridCol w="3854824">
                  <a:extLst>
                    <a:ext uri="{9D8B030D-6E8A-4147-A177-3AD203B41FA5}">
                      <a16:colId xmlns:a16="http://schemas.microsoft.com/office/drawing/2014/main" val="1224083837"/>
                    </a:ext>
                  </a:extLst>
                </a:gridCol>
              </a:tblGrid>
              <a:tr h="532045">
                <a:tc>
                  <a:txBody>
                    <a:bodyPr/>
                    <a:lstStyle/>
                    <a:p>
                      <a:pPr algn="ctr"/>
                      <a:endParaRPr lang="fr-FR" sz="11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1100" dirty="0">
                          <a:solidFill>
                            <a:schemeClr val="tx1"/>
                          </a:solidFill>
                        </a:rPr>
                        <a:t>Ethiques conséquentialistes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1100" dirty="0">
                          <a:solidFill>
                            <a:schemeClr val="tx1"/>
                          </a:solidFill>
                        </a:rPr>
                        <a:t>Ethiques </a:t>
                      </a:r>
                    </a:p>
                    <a:p>
                      <a:pPr algn="ctr"/>
                      <a:r>
                        <a:rPr lang="fr-FR" sz="1100" dirty="0">
                          <a:solidFill>
                            <a:schemeClr val="tx1"/>
                          </a:solidFill>
                        </a:rPr>
                        <a:t>déontologiques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1100" dirty="0">
                          <a:solidFill>
                            <a:schemeClr val="tx1"/>
                          </a:solidFill>
                        </a:rPr>
                        <a:t>Ethiques </a:t>
                      </a:r>
                    </a:p>
                    <a:p>
                      <a:pPr algn="ctr"/>
                      <a:r>
                        <a:rPr lang="fr-FR" sz="1100" dirty="0">
                          <a:solidFill>
                            <a:schemeClr val="tx1"/>
                          </a:solidFill>
                        </a:rPr>
                        <a:t>de la vertu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extLst>
                  <a:ext uri="{0D108BD9-81ED-4DB2-BD59-A6C34878D82A}">
                    <a16:rowId xmlns:a16="http://schemas.microsoft.com/office/drawing/2014/main" val="2654608983"/>
                  </a:ext>
                </a:extLst>
              </a:tr>
              <a:tr h="947131">
                <a:tc>
                  <a:txBody>
                    <a:bodyPr/>
                    <a:lstStyle/>
                    <a:p>
                      <a:pPr algn="ctr"/>
                      <a:r>
                        <a:rPr lang="fr-FR" sz="1100" b="1" dirty="0">
                          <a:solidFill>
                            <a:schemeClr val="tx1"/>
                          </a:solidFill>
                        </a:rPr>
                        <a:t>Question centrale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marL="342900" indent="-342900">
                        <a:buFont typeface="Arial" panose="020B0604020202020204" pitchFamily="34" charset="0"/>
                        <a:buChar char="•"/>
                      </a:pPr>
                      <a:r>
                        <a:rPr lang="fr-FR" sz="1200" dirty="0">
                          <a:solidFill>
                            <a:schemeClr val="tx1"/>
                          </a:solidFill>
                        </a:rPr>
                        <a:t>Quelles sont les conséquences de mon action? </a:t>
                      </a:r>
                    </a:p>
                    <a:p>
                      <a:pPr marL="342900" indent="-342900">
                        <a:buFont typeface="Arial" panose="020B0604020202020204" pitchFamily="34" charset="0"/>
                        <a:buChar char="•"/>
                      </a:pPr>
                      <a:r>
                        <a:rPr lang="fr-FR" sz="1200" dirty="0">
                          <a:solidFill>
                            <a:schemeClr val="tx1"/>
                          </a:solidFill>
                        </a:rPr>
                        <a:t>Les conséquences sont-elles positives ou négatives?</a:t>
                      </a:r>
                    </a:p>
                    <a:p>
                      <a:pPr marL="342900" indent="-342900">
                        <a:buFont typeface="Arial" panose="020B0604020202020204" pitchFamily="34" charset="0"/>
                        <a:buChar char="•"/>
                      </a:pPr>
                      <a:r>
                        <a:rPr lang="fr-FR" sz="1200" dirty="0">
                          <a:solidFill>
                            <a:schemeClr val="tx1"/>
                          </a:solidFill>
                        </a:rPr>
                        <a:t>Quelle est l’action qui favorise le plus grand bien (plaisir) du plus grand nombre?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pPr marL="342900" indent="-342900">
                        <a:buFont typeface="Arial" panose="020B0604020202020204" pitchFamily="34" charset="0"/>
                        <a:buChar char="•"/>
                      </a:pPr>
                      <a:r>
                        <a:rPr lang="fr-FR" sz="1200" dirty="0">
                          <a:solidFill>
                            <a:schemeClr val="tx1"/>
                          </a:solidFill>
                        </a:rPr>
                        <a:t>Quel est mon devoir?</a:t>
                      </a:r>
                    </a:p>
                    <a:p>
                      <a:pPr marL="342900" indent="-342900">
                        <a:buFont typeface="Arial" panose="020B0604020202020204" pitchFamily="34" charset="0"/>
                        <a:buChar char="•"/>
                      </a:pPr>
                      <a:r>
                        <a:rPr lang="fr-FR" sz="1200" dirty="0">
                          <a:solidFill>
                            <a:schemeClr val="tx1"/>
                          </a:solidFill>
                        </a:rPr>
                        <a:t>Qu’est-ce qui est bon, Qu’est-ce qui est mauvais?</a:t>
                      </a:r>
                    </a:p>
                    <a:p>
                      <a:pPr marL="342900" indent="-342900">
                        <a:buFont typeface="Arial" panose="020B0604020202020204" pitchFamily="34" charset="0"/>
                        <a:buChar char="•"/>
                      </a:pPr>
                      <a:r>
                        <a:rPr lang="fr-FR" sz="1200" dirty="0">
                          <a:solidFill>
                            <a:schemeClr val="tx1"/>
                          </a:solidFill>
                        </a:rPr>
                        <a:t>Qu’est-ce qui est juste/injuste?</a:t>
                      </a:r>
                    </a:p>
                    <a:p>
                      <a:pPr marL="342900" indent="-342900">
                        <a:buFont typeface="Arial" panose="020B0604020202020204" pitchFamily="34" charset="0"/>
                        <a:buChar char="•"/>
                      </a:pPr>
                      <a:r>
                        <a:rPr lang="fr-FR" sz="1200" dirty="0">
                          <a:solidFill>
                            <a:schemeClr val="tx1"/>
                          </a:solidFill>
                        </a:rPr>
                        <a:t>L’action respecte-elle la règle?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pPr marL="342900" indent="-342900">
                        <a:buFont typeface="Arial" panose="020B0604020202020204" pitchFamily="34" charset="0"/>
                        <a:buChar char="•"/>
                      </a:pP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1831841121"/>
                  </a:ext>
                </a:extLst>
              </a:tr>
              <a:tr h="850270">
                <a:tc>
                  <a:txBody>
                    <a:bodyPr/>
                    <a:lstStyle/>
                    <a:p>
                      <a:pPr algn="ctr"/>
                      <a:r>
                        <a:rPr lang="fr-FR" sz="1100" b="1" dirty="0">
                          <a:solidFill>
                            <a:schemeClr val="tx1"/>
                          </a:solidFill>
                        </a:rPr>
                        <a:t>Critère d’évaluation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marL="342900" indent="-342900">
                        <a:buFont typeface="Arial" panose="020B0604020202020204" pitchFamily="34" charset="0"/>
                        <a:buChar char="•"/>
                      </a:pPr>
                      <a:r>
                        <a:rPr lang="fr-FR" sz="1200" dirty="0">
                          <a:solidFill>
                            <a:schemeClr val="tx1"/>
                          </a:solidFill>
                        </a:rPr>
                        <a:t>Effets de l’action, le résultat</a:t>
                      </a:r>
                    </a:p>
                    <a:p>
                      <a:pPr marL="342900" indent="-342900">
                        <a:buFont typeface="Arial" panose="020B0604020202020204" pitchFamily="34" charset="0"/>
                        <a:buChar char="•"/>
                      </a:pPr>
                      <a:r>
                        <a:rPr lang="fr-FR" sz="1200" dirty="0">
                          <a:solidFill>
                            <a:schemeClr val="tx1"/>
                          </a:solidFill>
                        </a:rPr>
                        <a:t>Calcul</a:t>
                      </a:r>
                    </a:p>
                    <a:p>
                      <a:pPr marL="342900" indent="-342900">
                        <a:buFont typeface="Arial" panose="020B0604020202020204" pitchFamily="34" charset="0"/>
                        <a:buChar char="•"/>
                      </a:pPr>
                      <a:r>
                        <a:rPr lang="fr-FR" sz="1200" dirty="0">
                          <a:solidFill>
                            <a:schemeClr val="tx1"/>
                          </a:solidFill>
                        </a:rPr>
                        <a:t>Prise en compte du besoin de la personne à qui est destinée l’action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pPr marL="342900" indent="-342900">
                        <a:buFont typeface="Arial" panose="020B0604020202020204" pitchFamily="34" charset="0"/>
                        <a:buChar char="•"/>
                      </a:pPr>
                      <a:r>
                        <a:rPr lang="fr-FR" sz="1200" dirty="0">
                          <a:solidFill>
                            <a:schemeClr val="tx1"/>
                          </a:solidFill>
                        </a:rPr>
                        <a:t>Moralité de l’action selon le respect des normes (sociales établies)</a:t>
                      </a:r>
                    </a:p>
                    <a:p>
                      <a:pPr marL="342900" indent="-342900">
                        <a:buFont typeface="Arial" panose="020B0604020202020204" pitchFamily="34" charset="0"/>
                        <a:buChar char="•"/>
                      </a:pPr>
                      <a:r>
                        <a:rPr lang="fr-FR" sz="1200" dirty="0">
                          <a:solidFill>
                            <a:schemeClr val="tx1"/>
                          </a:solidFill>
                        </a:rPr>
                        <a:t>Respecter les règles/Pose d’interdits (prescrit)</a:t>
                      </a:r>
                    </a:p>
                    <a:p>
                      <a:pPr marL="342900" indent="-342900">
                        <a:buFont typeface="Arial" panose="020B0604020202020204" pitchFamily="34" charset="0"/>
                        <a:buChar char="•"/>
                      </a:pPr>
                      <a:r>
                        <a:rPr lang="fr-FR" sz="1200" dirty="0">
                          <a:solidFill>
                            <a:schemeClr val="tx1"/>
                          </a:solidFill>
                        </a:rPr>
                        <a:t>Universalité de la règle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pPr marL="342900" indent="-342900">
                        <a:buFont typeface="Arial" panose="020B0604020202020204" pitchFamily="34" charset="0"/>
                        <a:buChar char="•"/>
                      </a:pP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3631720124"/>
                  </a:ext>
                </a:extLst>
              </a:tr>
              <a:tr h="2457707">
                <a:tc>
                  <a:txBody>
                    <a:bodyPr/>
                    <a:lstStyle/>
                    <a:p>
                      <a:pPr algn="ctr"/>
                      <a:r>
                        <a:rPr lang="fr-FR" sz="1100" b="1" dirty="0">
                          <a:solidFill>
                            <a:schemeClr val="tx1"/>
                          </a:solidFill>
                        </a:rPr>
                        <a:t>Points forts &amp; points faibles de cette approche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marL="0" indent="0">
                        <a:buFont typeface="Arial" panose="020B0604020202020204" pitchFamily="34" charset="0"/>
                        <a:buNone/>
                      </a:pPr>
                      <a:r>
                        <a:rPr lang="fr-FR" sz="1200" dirty="0">
                          <a:solidFill>
                            <a:schemeClr val="tx1"/>
                          </a:solidFill>
                        </a:rPr>
                        <a:t>+++</a:t>
                      </a:r>
                    </a:p>
                    <a:p>
                      <a:pPr marL="342900" indent="-342900">
                        <a:buFont typeface="Arial" panose="020B0604020202020204" pitchFamily="34" charset="0"/>
                        <a:buChar char="•"/>
                      </a:pPr>
                      <a:r>
                        <a:rPr lang="fr-FR" sz="1200" dirty="0">
                          <a:solidFill>
                            <a:schemeClr val="tx1"/>
                          </a:solidFill>
                        </a:rPr>
                        <a:t>Le plus grand bien pour le plus grand nombre</a:t>
                      </a:r>
                    </a:p>
                    <a:p>
                      <a:pPr marL="342900" indent="-342900">
                        <a:buFont typeface="Arial" panose="020B0604020202020204" pitchFamily="34" charset="0"/>
                        <a:buChar char="•"/>
                      </a:pPr>
                      <a:r>
                        <a:rPr lang="fr-FR" sz="1200" dirty="0">
                          <a:solidFill>
                            <a:schemeClr val="tx1"/>
                          </a:solidFill>
                        </a:rPr>
                        <a:t>Le résultat positif est garanti</a:t>
                      </a:r>
                    </a:p>
                    <a:p>
                      <a:pPr marL="342900" indent="-342900">
                        <a:buFont typeface="Arial" panose="020B0604020202020204" pitchFamily="34" charset="0"/>
                        <a:buChar char="•"/>
                      </a:pPr>
                      <a:r>
                        <a:rPr lang="fr-FR" sz="1200" dirty="0">
                          <a:solidFill>
                            <a:schemeClr val="tx1"/>
                          </a:solidFill>
                        </a:rPr>
                        <a:t>Stabilité de l’ordre social</a:t>
                      </a:r>
                    </a:p>
                    <a:p>
                      <a:pPr marL="342900" indent="-342900">
                        <a:buFont typeface="Arial" panose="020B0604020202020204" pitchFamily="34" charset="0"/>
                        <a:buChar char="•"/>
                      </a:pPr>
                      <a:r>
                        <a:rPr lang="fr-FR" sz="1200" dirty="0">
                          <a:solidFill>
                            <a:schemeClr val="tx1"/>
                          </a:solidFill>
                        </a:rPr>
                        <a:t>Prise en compte de tous les êtres vivants</a:t>
                      </a:r>
                    </a:p>
                    <a:p>
                      <a:pPr marL="342900" indent="-342900">
                        <a:buFont typeface="Arial" panose="020B0604020202020204" pitchFamily="34" charset="0"/>
                        <a:buChar char="•"/>
                      </a:pPr>
                      <a:endParaRPr lang="fr-FR" sz="1200" dirty="0">
                        <a:solidFill>
                          <a:schemeClr val="tx1"/>
                        </a:solidFill>
                      </a:endParaRPr>
                    </a:p>
                    <a:p>
                      <a:pPr marL="0" indent="0">
                        <a:buFont typeface="Arial" panose="020B0604020202020204" pitchFamily="34" charset="0"/>
                        <a:buNone/>
                      </a:pPr>
                      <a:r>
                        <a:rPr lang="fr-FR" sz="1200" dirty="0">
                          <a:solidFill>
                            <a:schemeClr val="tx1"/>
                          </a:solidFill>
                        </a:rPr>
                        <a:t>---</a:t>
                      </a:r>
                    </a:p>
                    <a:p>
                      <a:pPr marL="342900" indent="-342900">
                        <a:buFont typeface="Arial" panose="020B0604020202020204" pitchFamily="34" charset="0"/>
                        <a:buChar char="•"/>
                      </a:pPr>
                      <a:r>
                        <a:rPr lang="fr-FR" sz="1200" dirty="0">
                          <a:solidFill>
                            <a:schemeClr val="tx1"/>
                          </a:solidFill>
                        </a:rPr>
                        <a:t>L’importance de la chance ou du contexte</a:t>
                      </a:r>
                    </a:p>
                    <a:p>
                      <a:pPr marL="342900" indent="-342900">
                        <a:buFont typeface="Arial" panose="020B0604020202020204" pitchFamily="34" charset="0"/>
                        <a:buChar char="•"/>
                      </a:pPr>
                      <a:r>
                        <a:rPr lang="fr-FR" sz="1200" dirty="0">
                          <a:solidFill>
                            <a:schemeClr val="tx1"/>
                          </a:solidFill>
                        </a:rPr>
                        <a:t>L’intention ne compte pas…une intention mauvaise peut être positive si les conséquences sont positives</a:t>
                      </a:r>
                    </a:p>
                    <a:p>
                      <a:pPr marL="342900" indent="-342900">
                        <a:buFont typeface="Arial" panose="020B0604020202020204" pitchFamily="34" charset="0"/>
                        <a:buChar char="•"/>
                      </a:pPr>
                      <a:r>
                        <a:rPr lang="fr-FR" sz="1200" dirty="0">
                          <a:solidFill>
                            <a:schemeClr val="tx1"/>
                          </a:solidFill>
                        </a:rPr>
                        <a:t>Donne le droit de sacrifier un groupe, une minorité au nom du plus grand nombre….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r>
                        <a:rPr lang="fr-FR" sz="1200" dirty="0">
                          <a:solidFill>
                            <a:schemeClr val="tx1"/>
                          </a:solidFill>
                        </a:rPr>
                        <a:t>+++</a:t>
                      </a:r>
                    </a:p>
                    <a:p>
                      <a:pPr marL="342900" indent="-342900">
                        <a:buFont typeface="Arial" panose="020B0604020202020204" pitchFamily="34" charset="0"/>
                        <a:buChar char="•"/>
                      </a:pPr>
                      <a:r>
                        <a:rPr lang="fr-FR" sz="1200" dirty="0">
                          <a:solidFill>
                            <a:schemeClr val="tx1"/>
                          </a:solidFill>
                        </a:rPr>
                        <a:t>Système équitable: les règles sont les mêmes pour </a:t>
                      </a:r>
                      <a:r>
                        <a:rPr lang="fr-FR" sz="1200" dirty="0" err="1">
                          <a:solidFill>
                            <a:schemeClr val="tx1"/>
                          </a:solidFill>
                        </a:rPr>
                        <a:t>toustes</a:t>
                      </a:r>
                      <a:endParaRPr lang="fr-FR" sz="1200" dirty="0">
                        <a:solidFill>
                          <a:schemeClr val="tx1"/>
                        </a:solidFill>
                      </a:endParaRPr>
                    </a:p>
                    <a:p>
                      <a:pPr marL="342900" indent="-342900">
                        <a:buFont typeface="Arial" panose="020B0604020202020204" pitchFamily="34" charset="0"/>
                        <a:buChar char="•"/>
                      </a:pPr>
                      <a:r>
                        <a:rPr lang="fr-FR" sz="1200" dirty="0">
                          <a:solidFill>
                            <a:schemeClr val="tx1"/>
                          </a:solidFill>
                        </a:rPr>
                        <a:t>Les intentions comptent</a:t>
                      </a:r>
                    </a:p>
                    <a:p>
                      <a:endParaRPr lang="fr-FR" sz="1200" dirty="0">
                        <a:solidFill>
                          <a:schemeClr val="tx1"/>
                        </a:solidFill>
                      </a:endParaRPr>
                    </a:p>
                    <a:p>
                      <a:endParaRPr lang="fr-FR" sz="1200" dirty="0">
                        <a:solidFill>
                          <a:schemeClr val="tx1"/>
                        </a:solidFill>
                      </a:endParaRPr>
                    </a:p>
                    <a:p>
                      <a:endParaRPr lang="fr-FR" sz="1200" dirty="0">
                        <a:solidFill>
                          <a:schemeClr val="tx1"/>
                        </a:solidFill>
                      </a:endParaRPr>
                    </a:p>
                    <a:p>
                      <a:r>
                        <a:rPr lang="fr-FR" sz="1200" dirty="0">
                          <a:solidFill>
                            <a:schemeClr val="tx1"/>
                          </a:solidFill>
                        </a:rPr>
                        <a:t>--- </a:t>
                      </a:r>
                    </a:p>
                    <a:p>
                      <a:pPr marL="342900" indent="-342900">
                        <a:buFont typeface="Arial" panose="020B0604020202020204" pitchFamily="34" charset="0"/>
                        <a:buChar char="•"/>
                      </a:pPr>
                      <a:r>
                        <a:rPr lang="fr-FR" sz="1200" dirty="0">
                          <a:solidFill>
                            <a:schemeClr val="tx1"/>
                          </a:solidFill>
                        </a:rPr>
                        <a:t>Principes généraux abstraits qui laissent peu de place au personnel</a:t>
                      </a:r>
                    </a:p>
                    <a:p>
                      <a:pPr marL="342900" indent="-342900">
                        <a:buFont typeface="Arial" panose="020B0604020202020204" pitchFamily="34" charset="0"/>
                        <a:buChar char="•"/>
                      </a:pPr>
                      <a:r>
                        <a:rPr lang="fr-FR" sz="1200" dirty="0">
                          <a:solidFill>
                            <a:schemeClr val="tx1"/>
                          </a:solidFill>
                        </a:rPr>
                        <a:t>Conflit entres des principes moraux qui rendent les décisions difficiles</a:t>
                      </a:r>
                    </a:p>
                    <a:p>
                      <a:pPr marL="342900" indent="-342900">
                        <a:buFont typeface="Arial" panose="020B0604020202020204" pitchFamily="34" charset="0"/>
                        <a:buChar char="•"/>
                      </a:pPr>
                      <a:r>
                        <a:rPr lang="fr-FR" sz="1200" dirty="0">
                          <a:solidFill>
                            <a:schemeClr val="tx1"/>
                          </a:solidFill>
                        </a:rPr>
                        <a:t>Peu importe les conséquences même si elles sont mauvaises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4178851494"/>
                  </a:ext>
                </a:extLst>
              </a:tr>
              <a:tr h="9800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1" dirty="0">
                          <a:solidFill>
                            <a:schemeClr val="tx1"/>
                          </a:solidFill>
                        </a:rPr>
                        <a:t>Principaux représentants de ce courant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r>
                        <a:rPr lang="fr-FR" sz="1200" dirty="0">
                          <a:solidFill>
                            <a:schemeClr val="tx1"/>
                          </a:solidFill>
                        </a:rPr>
                        <a:t>Peter Singer</a:t>
                      </a:r>
                    </a:p>
                    <a:p>
                      <a:r>
                        <a:rPr lang="fr-FR" sz="1200" dirty="0">
                          <a:solidFill>
                            <a:schemeClr val="tx1"/>
                          </a:solidFill>
                        </a:rPr>
                        <a:t>Jeremy Bentham</a:t>
                      </a:r>
                    </a:p>
                    <a:p>
                      <a:r>
                        <a:rPr lang="fr-FR" sz="1200" dirty="0">
                          <a:solidFill>
                            <a:schemeClr val="tx1"/>
                          </a:solidFill>
                        </a:rPr>
                        <a:t>John Stuart Mill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r>
                        <a:rPr lang="fr-FR" sz="1200" dirty="0">
                          <a:solidFill>
                            <a:schemeClr val="tx1"/>
                          </a:solidFill>
                        </a:rPr>
                        <a:t>Thomas </a:t>
                      </a:r>
                      <a:r>
                        <a:rPr lang="fr-FR" sz="1200" dirty="0" err="1">
                          <a:solidFill>
                            <a:schemeClr val="tx1"/>
                          </a:solidFill>
                        </a:rPr>
                        <a:t>Scanlon</a:t>
                      </a:r>
                      <a:endParaRPr lang="fr-FR" sz="1200" dirty="0">
                        <a:solidFill>
                          <a:schemeClr val="tx1"/>
                        </a:solidFill>
                      </a:endParaRPr>
                    </a:p>
                    <a:p>
                      <a:r>
                        <a:rPr lang="fr-FR" sz="1200" dirty="0">
                          <a:solidFill>
                            <a:schemeClr val="tx1"/>
                          </a:solidFill>
                        </a:rPr>
                        <a:t>Emmanuel Kant</a:t>
                      </a:r>
                    </a:p>
                    <a:p>
                      <a:r>
                        <a:rPr lang="fr-FR" sz="1200">
                          <a:solidFill>
                            <a:schemeClr val="tx1"/>
                          </a:solidFill>
                        </a:rPr>
                        <a:t>Jürgen Habermas</a:t>
                      </a: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1464925175"/>
                  </a:ext>
                </a:extLst>
              </a:tr>
            </a:tbl>
          </a:graphicData>
        </a:graphic>
      </p:graphicFrame>
    </p:spTree>
    <p:extLst>
      <p:ext uri="{BB962C8B-B14F-4D97-AF65-F5344CB8AC3E}">
        <p14:creationId xmlns:p14="http://schemas.microsoft.com/office/powerpoint/2010/main" val="1432285676"/>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lvl="1" algn="ctr">
              <a:defRPr/>
            </a:pPr>
            <a:r>
              <a:rPr lang="fr-CH" sz="3600" dirty="0">
                <a:solidFill>
                  <a:srgbClr val="FF9300"/>
                </a:solidFill>
              </a:rPr>
              <a:t>IV. Les trois principaux courants de l’éthique philosophique</a:t>
            </a:r>
          </a:p>
        </p:txBody>
      </p:sp>
      <p:sp>
        <p:nvSpPr>
          <p:cNvPr id="10243" name="Rectangle 3"/>
          <p:cNvSpPr>
            <a:spLocks noGrp="1" noChangeArrowheads="1"/>
          </p:cNvSpPr>
          <p:nvPr>
            <p:ph type="subTitle" idx="1"/>
          </p:nvPr>
        </p:nvSpPr>
        <p:spPr>
          <a:ln w="38100">
            <a:noFill/>
          </a:ln>
        </p:spPr>
        <p:txBody>
          <a:bodyPr anchor="ctr"/>
          <a:lstStyle/>
          <a:p>
            <a:pPr marL="4763" lvl="1">
              <a:defRPr/>
            </a:pPr>
            <a:r>
              <a:rPr lang="fr-CH" sz="3200" dirty="0"/>
              <a:t>IV.3 Les éthiques de la vertu</a:t>
            </a:r>
            <a:endParaRPr lang="fr-CH" sz="3200" b="1" dirty="0">
              <a:solidFill>
                <a:schemeClr val="tx1"/>
              </a:solidFill>
            </a:endParaRPr>
          </a:p>
        </p:txBody>
      </p:sp>
    </p:spTree>
    <p:extLst>
      <p:ext uri="{BB962C8B-B14F-4D97-AF65-F5344CB8AC3E}">
        <p14:creationId xmlns:p14="http://schemas.microsoft.com/office/powerpoint/2010/main" val="3492011642"/>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992314" y="274638"/>
            <a:ext cx="9492550" cy="1242462"/>
          </a:xfrm>
        </p:spPr>
        <p:txBody>
          <a:bodyPr/>
          <a:lstStyle/>
          <a:p>
            <a:r>
              <a:rPr lang="fr-CH" sz="3200" dirty="0">
                <a:solidFill>
                  <a:srgbClr val="FF9300"/>
                </a:solidFill>
              </a:rPr>
              <a:t>Ethiques de la vertu</a:t>
            </a:r>
            <a:br>
              <a:rPr lang="fr-CH" sz="3200" dirty="0">
                <a:solidFill>
                  <a:srgbClr val="FF9300"/>
                </a:solidFill>
              </a:rPr>
            </a:br>
            <a:endParaRPr lang="fr-FR" sz="3200" dirty="0">
              <a:solidFill>
                <a:srgbClr val="FF9300"/>
              </a:solidFill>
            </a:endParaRPr>
          </a:p>
        </p:txBody>
      </p:sp>
      <p:sp>
        <p:nvSpPr>
          <p:cNvPr id="51203" name="Rectangle 3"/>
          <p:cNvSpPr>
            <a:spLocks noGrp="1" noChangeArrowheads="1"/>
          </p:cNvSpPr>
          <p:nvPr>
            <p:ph sz="quarter" idx="1"/>
          </p:nvPr>
        </p:nvSpPr>
        <p:spPr>
          <a:xfrm>
            <a:off x="905521" y="1454426"/>
            <a:ext cx="9938942" cy="5128936"/>
          </a:xfrm>
        </p:spPr>
        <p:txBody>
          <a:bodyPr/>
          <a:lstStyle/>
          <a:p>
            <a:r>
              <a:rPr lang="fr-CH" sz="2400" b="1" dirty="0"/>
              <a:t>Caractéristiques</a:t>
            </a:r>
          </a:p>
          <a:p>
            <a:pPr>
              <a:buFont typeface="Wingdings" pitchFamily="2" charset="2"/>
              <a:buChar char="Ø"/>
            </a:pPr>
            <a:r>
              <a:rPr lang="fr-CH" sz="2400" dirty="0"/>
              <a:t> Action accomplie en vue du </a:t>
            </a:r>
            <a:r>
              <a:rPr lang="fr-CH" sz="2400" u="sng" dirty="0"/>
              <a:t>Bien suprême</a:t>
            </a:r>
            <a:r>
              <a:rPr lang="fr-CH" sz="2400" dirty="0"/>
              <a:t> </a:t>
            </a:r>
            <a:r>
              <a:rPr lang="fr-CH" sz="2400" dirty="0">
                <a:sym typeface="Wingdings" pitchFamily="2" charset="2"/>
              </a:rPr>
              <a:t> le Bonheur</a:t>
            </a:r>
            <a:endParaRPr lang="fr-CH" sz="2400" dirty="0"/>
          </a:p>
          <a:p>
            <a:pPr>
              <a:buFont typeface="Wingdings" pitchFamily="2" charset="2"/>
              <a:buChar char="Ø"/>
            </a:pPr>
            <a:r>
              <a:rPr lang="fr-CH" sz="2400" dirty="0"/>
              <a:t> Action bonne = action conforme à notre </a:t>
            </a:r>
            <a:r>
              <a:rPr lang="fr-CH" sz="2400" u="sng" dirty="0"/>
              <a:t>nature</a:t>
            </a:r>
            <a:r>
              <a:rPr lang="fr-CH" sz="2400" dirty="0"/>
              <a:t> et à notre </a:t>
            </a:r>
            <a:r>
              <a:rPr lang="fr-CH" sz="2400" u="sng" dirty="0"/>
              <a:t>fonction propre</a:t>
            </a:r>
            <a:r>
              <a:rPr lang="fr-CH" sz="2400" dirty="0"/>
              <a:t> = action </a:t>
            </a:r>
            <a:r>
              <a:rPr lang="fr-CH" sz="2400" u="sng" dirty="0"/>
              <a:t>vertueuse</a:t>
            </a:r>
          </a:p>
          <a:p>
            <a:pPr>
              <a:buFont typeface="Wingdings" pitchFamily="2" charset="2"/>
              <a:buChar char="Ø"/>
            </a:pPr>
            <a:r>
              <a:rPr lang="fr-CH" sz="2400" dirty="0"/>
              <a:t> Exercice de la vertu nous rend vertueux</a:t>
            </a:r>
          </a:p>
          <a:p>
            <a:pPr>
              <a:buFont typeface="Wingdings" pitchFamily="2" charset="2"/>
              <a:buChar char="Ø"/>
            </a:pPr>
            <a:r>
              <a:rPr lang="fr-CH" sz="2400" dirty="0"/>
              <a:t> La vertu est «excellence» et «</a:t>
            </a:r>
            <a:r>
              <a:rPr lang="fr-CH" sz="2400" dirty="0" err="1"/>
              <a:t>médieté</a:t>
            </a:r>
            <a:r>
              <a:rPr lang="fr-CH" sz="2400" dirty="0"/>
              <a:t>» (ex. le courage)</a:t>
            </a:r>
          </a:p>
          <a:p>
            <a:endParaRPr lang="fr-CH" sz="1100" dirty="0"/>
          </a:p>
          <a:p>
            <a:r>
              <a:rPr lang="fr-CH" sz="2400" b="1" dirty="0"/>
              <a:t>Auteurs</a:t>
            </a:r>
          </a:p>
          <a:p>
            <a:pPr>
              <a:buFont typeface="Wingdings" pitchFamily="2" charset="2"/>
              <a:buChar char="Ø"/>
            </a:pPr>
            <a:r>
              <a:rPr lang="fr-CH" sz="2400" dirty="0"/>
              <a:t> Aristote, </a:t>
            </a:r>
            <a:r>
              <a:rPr lang="fr-CH" sz="2400" dirty="0" err="1"/>
              <a:t>Alasdair</a:t>
            </a:r>
            <a:r>
              <a:rPr lang="fr-CH" sz="2400" dirty="0"/>
              <a:t> </a:t>
            </a:r>
            <a:r>
              <a:rPr lang="fr-CH" sz="2400" dirty="0" err="1"/>
              <a:t>MacIntyre</a:t>
            </a:r>
            <a:r>
              <a:rPr lang="fr-CH" sz="2400" dirty="0"/>
              <a:t>, </a:t>
            </a:r>
            <a:r>
              <a:rPr lang="fr-CH" sz="2400" dirty="0" err="1"/>
              <a:t>Stantley</a:t>
            </a:r>
            <a:r>
              <a:rPr lang="fr-CH" sz="2400" dirty="0"/>
              <a:t> </a:t>
            </a:r>
            <a:r>
              <a:rPr lang="fr-CH" sz="2400" dirty="0" err="1"/>
              <a:t>Hauerwas</a:t>
            </a:r>
            <a:endParaRPr lang="fr-CH" sz="2400" dirty="0"/>
          </a:p>
          <a:p>
            <a:endParaRPr lang="fr-FR" sz="2400" dirty="0"/>
          </a:p>
        </p:txBody>
      </p:sp>
      <p:sp>
        <p:nvSpPr>
          <p:cNvPr id="21508" name="Rectangle 4"/>
          <p:cNvSpPr>
            <a:spLocks noGrp="1" noChangeArrowheads="1"/>
          </p:cNvSpPr>
          <p:nvPr>
            <p:ph type="body" sz="half" idx="4294967295"/>
          </p:nvPr>
        </p:nvSpPr>
        <p:spPr>
          <a:xfrm>
            <a:off x="6918326" y="1447800"/>
            <a:ext cx="3749675" cy="4572000"/>
          </a:xfrm>
        </p:spPr>
        <p:txBody>
          <a:bodyPr/>
          <a:lstStyle/>
          <a:p>
            <a:endParaRPr lang="fr-FR" dirty="0"/>
          </a:p>
          <a:p>
            <a:endParaRPr lang="fr-FR" dirty="0"/>
          </a:p>
        </p:txBody>
      </p:sp>
    </p:spTree>
    <p:extLst>
      <p:ext uri="{BB962C8B-B14F-4D97-AF65-F5344CB8AC3E}">
        <p14:creationId xmlns:p14="http://schemas.microsoft.com/office/powerpoint/2010/main" val="13180417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03">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120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1203">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120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120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120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120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P spid="5120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992314" y="274638"/>
            <a:ext cx="9765677" cy="1325562"/>
          </a:xfrm>
        </p:spPr>
        <p:txBody>
          <a:bodyPr anchor="t"/>
          <a:lstStyle/>
          <a:p>
            <a:r>
              <a:rPr lang="fr-CH" sz="3200" dirty="0">
                <a:solidFill>
                  <a:srgbClr val="FF9300"/>
                </a:solidFill>
              </a:rPr>
              <a:t>Aristote (IVème siècle av. J.-C.)</a:t>
            </a:r>
            <a:endParaRPr lang="fr-FR" sz="3200" dirty="0">
              <a:solidFill>
                <a:srgbClr val="FF9300"/>
              </a:solidFill>
            </a:endParaRPr>
          </a:p>
        </p:txBody>
      </p:sp>
      <p:sp>
        <p:nvSpPr>
          <p:cNvPr id="22531" name="Rectangle 3"/>
          <p:cNvSpPr>
            <a:spLocks noGrp="1" noChangeArrowheads="1"/>
          </p:cNvSpPr>
          <p:nvPr>
            <p:ph type="body" idx="1"/>
          </p:nvPr>
        </p:nvSpPr>
        <p:spPr>
          <a:xfrm>
            <a:off x="993913" y="1501154"/>
            <a:ext cx="9978674" cy="5207759"/>
          </a:xfrm>
        </p:spPr>
        <p:txBody>
          <a:bodyPr/>
          <a:lstStyle/>
          <a:p>
            <a:r>
              <a:rPr lang="fr-CH" sz="2400" dirty="0"/>
              <a:t>« Dans toute action, dans tout choix, </a:t>
            </a:r>
            <a:r>
              <a:rPr lang="fr-CH" sz="2400" b="1" dirty="0"/>
              <a:t>le bien c’est la fin</a:t>
            </a:r>
            <a:r>
              <a:rPr lang="fr-CH" sz="2400" dirty="0"/>
              <a:t>, car c’est en vue de cette fin qu’on accomplit toujours le reste. […] S’il y a quelque chose qui soit la fin de tous nos actes, c’est cette chose-là qui sera le bien réalisable […]. </a:t>
            </a:r>
            <a:r>
              <a:rPr lang="fr-CH" sz="2400" b="1" dirty="0"/>
              <a:t>Nous appelons parfait </a:t>
            </a:r>
            <a:r>
              <a:rPr lang="fr-CH" sz="2400" dirty="0"/>
              <a:t>au sens absolu </a:t>
            </a:r>
            <a:r>
              <a:rPr lang="fr-CH" sz="2400" b="1" dirty="0"/>
              <a:t>ce qui est toujours désirable en soi-même </a:t>
            </a:r>
            <a:r>
              <a:rPr lang="fr-CH" sz="2400" dirty="0"/>
              <a:t>et ne l’est jamais en vue d’autre chose. Or </a:t>
            </a:r>
            <a:r>
              <a:rPr lang="fr-CH" sz="2400" b="1" dirty="0"/>
              <a:t>le bonheur semble être au suprême degré une fin de ce genre</a:t>
            </a:r>
            <a:r>
              <a:rPr lang="fr-CH" sz="2400" dirty="0"/>
              <a:t>, car nous le choisissons toujours pour lui-même et jamais en vue d’autre chose »</a:t>
            </a:r>
          </a:p>
          <a:p>
            <a:pPr algn="r"/>
            <a:r>
              <a:rPr lang="fr-CH" sz="2400" dirty="0"/>
              <a:t>(Aristote, Livre I, chapitre 5)</a:t>
            </a:r>
            <a:endParaRPr lang="fr-FR" sz="2400" dirty="0"/>
          </a:p>
        </p:txBody>
      </p:sp>
    </p:spTree>
    <p:extLst>
      <p:ext uri="{BB962C8B-B14F-4D97-AF65-F5344CB8AC3E}">
        <p14:creationId xmlns:p14="http://schemas.microsoft.com/office/powerpoint/2010/main" val="19964447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128687" y="304802"/>
            <a:ext cx="8218487" cy="1143000"/>
          </a:xfrm>
        </p:spPr>
        <p:txBody>
          <a:bodyPr anchor="t"/>
          <a:lstStyle/>
          <a:p>
            <a:r>
              <a:rPr lang="fr-CH" sz="3200" dirty="0">
                <a:solidFill>
                  <a:srgbClr val="FF9300"/>
                </a:solidFill>
              </a:rPr>
              <a:t>Stanley </a:t>
            </a:r>
            <a:r>
              <a:rPr lang="fr-CH" sz="3200" dirty="0" err="1">
                <a:solidFill>
                  <a:srgbClr val="FF9300"/>
                </a:solidFill>
              </a:rPr>
              <a:t>Hauerwas</a:t>
            </a:r>
            <a:r>
              <a:rPr lang="fr-CH" sz="3200" dirty="0">
                <a:solidFill>
                  <a:srgbClr val="FF9300"/>
                </a:solidFill>
              </a:rPr>
              <a:t> (1940-...)</a:t>
            </a:r>
            <a:endParaRPr lang="fr-FR" sz="3200" dirty="0">
              <a:solidFill>
                <a:srgbClr val="FF9300"/>
              </a:solidFill>
            </a:endParaRPr>
          </a:p>
        </p:txBody>
      </p:sp>
      <p:sp>
        <p:nvSpPr>
          <p:cNvPr id="23555" name="Rectangle 3"/>
          <p:cNvSpPr>
            <a:spLocks noGrp="1" noChangeArrowheads="1"/>
          </p:cNvSpPr>
          <p:nvPr>
            <p:ph type="body" idx="1"/>
          </p:nvPr>
        </p:nvSpPr>
        <p:spPr>
          <a:xfrm>
            <a:off x="844826" y="1918252"/>
            <a:ext cx="10495722" cy="4562061"/>
          </a:xfrm>
        </p:spPr>
        <p:txBody>
          <a:bodyPr/>
          <a:lstStyle/>
          <a:p>
            <a:r>
              <a:rPr lang="fr-CH" sz="2400" dirty="0"/>
              <a:t>« </a:t>
            </a:r>
            <a:r>
              <a:rPr lang="fr-CH" sz="2400" b="1" dirty="0"/>
              <a:t>Nous ne créons pas les valeurs morales, les principes et les vertus </a:t>
            </a:r>
            <a:r>
              <a:rPr lang="fr-CH" sz="2400" dirty="0"/>
              <a:t>; ce sont plutôt ces valeurs, principes et vertus qui constituent une vie que nous devons nous approprier. L’idée même que nous puissions choisir ce qui a du prix mine notre confiance en sa valeur […]. Nos convictions morales les plus importantes sont </a:t>
            </a:r>
            <a:r>
              <a:rPr lang="fr-CH" sz="2400" b="1" dirty="0"/>
              <a:t>comme l’air que nous respirons</a:t>
            </a:r>
            <a:r>
              <a:rPr lang="fr-CH" sz="2400" dirty="0"/>
              <a:t> : nous ne nous en apercevons jamais car notre vie en dépend » (</a:t>
            </a:r>
            <a:r>
              <a:rPr lang="fr-CH" sz="2400" dirty="0" err="1"/>
              <a:t>Hauerwas</a:t>
            </a:r>
            <a:r>
              <a:rPr lang="fr-CH" sz="2400" dirty="0"/>
              <a:t>, 1983, 44)</a:t>
            </a:r>
          </a:p>
        </p:txBody>
      </p:sp>
    </p:spTree>
    <p:extLst>
      <p:ext uri="{BB962C8B-B14F-4D97-AF65-F5344CB8AC3E}">
        <p14:creationId xmlns:p14="http://schemas.microsoft.com/office/powerpoint/2010/main" val="31679417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au 6">
            <a:extLst>
              <a:ext uri="{FF2B5EF4-FFF2-40B4-BE49-F238E27FC236}">
                <a16:creationId xmlns:a16="http://schemas.microsoft.com/office/drawing/2014/main" id="{38AF1288-10A4-5185-C23B-85908CCF6C11}"/>
              </a:ext>
            </a:extLst>
          </p:cNvPr>
          <p:cNvGraphicFramePr>
            <a:graphicFrameLocks noGrp="1"/>
          </p:cNvGraphicFramePr>
          <p:nvPr>
            <p:ph idx="4294967295"/>
          </p:nvPr>
        </p:nvGraphicFramePr>
        <p:xfrm>
          <a:off x="8966" y="327561"/>
          <a:ext cx="12183034" cy="6202877"/>
        </p:xfrm>
        <a:graphic>
          <a:graphicData uri="http://schemas.openxmlformats.org/drawingml/2006/table">
            <a:tbl>
              <a:tblPr firstRow="1" bandRow="1">
                <a:tableStyleId>{5C22544A-7EE6-4342-B048-85BDC9FD1C3A}</a:tableStyleId>
              </a:tblPr>
              <a:tblGrid>
                <a:gridCol w="1606122">
                  <a:extLst>
                    <a:ext uri="{9D8B030D-6E8A-4147-A177-3AD203B41FA5}">
                      <a16:colId xmlns:a16="http://schemas.microsoft.com/office/drawing/2014/main" val="1018672688"/>
                    </a:ext>
                  </a:extLst>
                </a:gridCol>
                <a:gridCol w="3265801">
                  <a:extLst>
                    <a:ext uri="{9D8B030D-6E8A-4147-A177-3AD203B41FA5}">
                      <a16:colId xmlns:a16="http://schemas.microsoft.com/office/drawing/2014/main" val="792900517"/>
                    </a:ext>
                  </a:extLst>
                </a:gridCol>
                <a:gridCol w="3456287">
                  <a:extLst>
                    <a:ext uri="{9D8B030D-6E8A-4147-A177-3AD203B41FA5}">
                      <a16:colId xmlns:a16="http://schemas.microsoft.com/office/drawing/2014/main" val="1930416988"/>
                    </a:ext>
                  </a:extLst>
                </a:gridCol>
                <a:gridCol w="3854824">
                  <a:extLst>
                    <a:ext uri="{9D8B030D-6E8A-4147-A177-3AD203B41FA5}">
                      <a16:colId xmlns:a16="http://schemas.microsoft.com/office/drawing/2014/main" val="1224083837"/>
                    </a:ext>
                  </a:extLst>
                </a:gridCol>
              </a:tblGrid>
              <a:tr h="532045">
                <a:tc>
                  <a:txBody>
                    <a:bodyPr/>
                    <a:lstStyle/>
                    <a:p>
                      <a:pPr algn="ctr"/>
                      <a:endParaRPr lang="fr-FR" sz="11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1100" dirty="0">
                          <a:solidFill>
                            <a:schemeClr val="tx1"/>
                          </a:solidFill>
                        </a:rPr>
                        <a:t>Ethiques conséquentialistes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1100" dirty="0">
                          <a:solidFill>
                            <a:schemeClr val="tx1"/>
                          </a:solidFill>
                        </a:rPr>
                        <a:t>Ethiques </a:t>
                      </a:r>
                    </a:p>
                    <a:p>
                      <a:pPr algn="ctr"/>
                      <a:r>
                        <a:rPr lang="fr-FR" sz="1100" dirty="0">
                          <a:solidFill>
                            <a:schemeClr val="tx1"/>
                          </a:solidFill>
                        </a:rPr>
                        <a:t>déontologiques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algn="ctr"/>
                      <a:r>
                        <a:rPr lang="fr-FR" sz="1100" dirty="0">
                          <a:solidFill>
                            <a:schemeClr val="tx1"/>
                          </a:solidFill>
                        </a:rPr>
                        <a:t>Ethiques </a:t>
                      </a:r>
                    </a:p>
                    <a:p>
                      <a:pPr algn="ctr"/>
                      <a:r>
                        <a:rPr lang="fr-FR" sz="1100" dirty="0">
                          <a:solidFill>
                            <a:schemeClr val="tx1"/>
                          </a:solidFill>
                        </a:rPr>
                        <a:t>de la vertu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extLst>
                  <a:ext uri="{0D108BD9-81ED-4DB2-BD59-A6C34878D82A}">
                    <a16:rowId xmlns:a16="http://schemas.microsoft.com/office/drawing/2014/main" val="2654608983"/>
                  </a:ext>
                </a:extLst>
              </a:tr>
              <a:tr h="947131">
                <a:tc>
                  <a:txBody>
                    <a:bodyPr/>
                    <a:lstStyle/>
                    <a:p>
                      <a:pPr algn="ctr"/>
                      <a:r>
                        <a:rPr lang="fr-FR" sz="1100" b="1" dirty="0">
                          <a:solidFill>
                            <a:schemeClr val="tx1"/>
                          </a:solidFill>
                        </a:rPr>
                        <a:t>Question centrale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marL="342900" indent="-342900">
                        <a:buFont typeface="Arial" panose="020B0604020202020204" pitchFamily="34" charset="0"/>
                        <a:buChar char="•"/>
                      </a:pPr>
                      <a:r>
                        <a:rPr lang="fr-FR" sz="1200" dirty="0">
                          <a:solidFill>
                            <a:schemeClr val="tx1"/>
                          </a:solidFill>
                        </a:rPr>
                        <a:t>Quelles sont les conséquences de mon action? </a:t>
                      </a:r>
                    </a:p>
                    <a:p>
                      <a:pPr marL="342900" indent="-342900">
                        <a:buFont typeface="Arial" panose="020B0604020202020204" pitchFamily="34" charset="0"/>
                        <a:buChar char="•"/>
                      </a:pPr>
                      <a:r>
                        <a:rPr lang="fr-FR" sz="1200" dirty="0">
                          <a:solidFill>
                            <a:schemeClr val="tx1"/>
                          </a:solidFill>
                        </a:rPr>
                        <a:t>Les conséquences sont-elles positives ou négatives?</a:t>
                      </a:r>
                    </a:p>
                    <a:p>
                      <a:pPr marL="342900" indent="-342900">
                        <a:buFont typeface="Arial" panose="020B0604020202020204" pitchFamily="34" charset="0"/>
                        <a:buChar char="•"/>
                      </a:pPr>
                      <a:r>
                        <a:rPr lang="fr-FR" sz="1200" dirty="0">
                          <a:solidFill>
                            <a:schemeClr val="tx1"/>
                          </a:solidFill>
                        </a:rPr>
                        <a:t>Quelle est l’action qui favorise le plus grand bien (plaisir) du plus grand nombre?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pPr marL="342900" indent="-342900">
                        <a:buFont typeface="Arial" panose="020B0604020202020204" pitchFamily="34" charset="0"/>
                        <a:buChar char="•"/>
                      </a:pPr>
                      <a:r>
                        <a:rPr lang="fr-FR" sz="1200" dirty="0">
                          <a:solidFill>
                            <a:schemeClr val="tx1"/>
                          </a:solidFill>
                        </a:rPr>
                        <a:t>Quel est mon devoir?</a:t>
                      </a:r>
                    </a:p>
                    <a:p>
                      <a:pPr marL="342900" indent="-342900">
                        <a:buFont typeface="Arial" panose="020B0604020202020204" pitchFamily="34" charset="0"/>
                        <a:buChar char="•"/>
                      </a:pPr>
                      <a:r>
                        <a:rPr lang="fr-FR" sz="1200" dirty="0">
                          <a:solidFill>
                            <a:schemeClr val="tx1"/>
                          </a:solidFill>
                        </a:rPr>
                        <a:t>Qu’est-ce qui est bon, Qu’est-ce qui est mauvais?</a:t>
                      </a:r>
                    </a:p>
                    <a:p>
                      <a:pPr marL="342900" indent="-342900">
                        <a:buFont typeface="Arial" panose="020B0604020202020204" pitchFamily="34" charset="0"/>
                        <a:buChar char="•"/>
                      </a:pPr>
                      <a:r>
                        <a:rPr lang="fr-FR" sz="1200" dirty="0">
                          <a:solidFill>
                            <a:schemeClr val="tx1"/>
                          </a:solidFill>
                        </a:rPr>
                        <a:t>Qu’est-ce qui est juste/injuste?</a:t>
                      </a:r>
                    </a:p>
                    <a:p>
                      <a:pPr marL="342900" indent="-342900">
                        <a:buFont typeface="Arial" panose="020B0604020202020204" pitchFamily="34" charset="0"/>
                        <a:buChar char="•"/>
                      </a:pPr>
                      <a:r>
                        <a:rPr lang="fr-FR" sz="1200" dirty="0">
                          <a:solidFill>
                            <a:schemeClr val="tx1"/>
                          </a:solidFill>
                        </a:rPr>
                        <a:t>L’action respecte-elle la règle?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pPr marL="342900" indent="-342900">
                        <a:buFont typeface="Arial" panose="020B0604020202020204" pitchFamily="34" charset="0"/>
                        <a:buChar char="•"/>
                      </a:pPr>
                      <a:r>
                        <a:rPr lang="fr-FR" sz="1200" dirty="0">
                          <a:solidFill>
                            <a:schemeClr val="tx1"/>
                          </a:solidFill>
                        </a:rPr>
                        <a:t>Comment devenir une bonne personne?</a:t>
                      </a:r>
                    </a:p>
                    <a:p>
                      <a:pPr marL="342900" indent="-342900">
                        <a:buFont typeface="Arial" panose="020B0604020202020204" pitchFamily="34" charset="0"/>
                        <a:buChar char="•"/>
                      </a:pPr>
                      <a:r>
                        <a:rPr lang="fr-FR" sz="1200" dirty="0">
                          <a:solidFill>
                            <a:schemeClr val="tx1"/>
                          </a:solidFill>
                        </a:rPr>
                        <a:t>Comment agir pour m’accomplir et devenir heureux/heureuse?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1831841121"/>
                  </a:ext>
                </a:extLst>
              </a:tr>
              <a:tr h="850270">
                <a:tc>
                  <a:txBody>
                    <a:bodyPr/>
                    <a:lstStyle/>
                    <a:p>
                      <a:pPr algn="ctr"/>
                      <a:r>
                        <a:rPr lang="fr-FR" sz="1100" b="1" dirty="0">
                          <a:solidFill>
                            <a:schemeClr val="tx1"/>
                          </a:solidFill>
                        </a:rPr>
                        <a:t>Critère d’évaluation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marL="342900" indent="-342900">
                        <a:buFont typeface="Arial" panose="020B0604020202020204" pitchFamily="34" charset="0"/>
                        <a:buChar char="•"/>
                      </a:pPr>
                      <a:r>
                        <a:rPr lang="fr-FR" sz="1200" dirty="0">
                          <a:solidFill>
                            <a:schemeClr val="tx1"/>
                          </a:solidFill>
                        </a:rPr>
                        <a:t>Effets de l’action, le résultat</a:t>
                      </a:r>
                    </a:p>
                    <a:p>
                      <a:pPr marL="342900" indent="-342900">
                        <a:buFont typeface="Arial" panose="020B0604020202020204" pitchFamily="34" charset="0"/>
                        <a:buChar char="•"/>
                      </a:pPr>
                      <a:r>
                        <a:rPr lang="fr-FR" sz="1200" dirty="0">
                          <a:solidFill>
                            <a:schemeClr val="tx1"/>
                          </a:solidFill>
                        </a:rPr>
                        <a:t>Calcul</a:t>
                      </a:r>
                    </a:p>
                    <a:p>
                      <a:pPr marL="342900" indent="-342900">
                        <a:buFont typeface="Arial" panose="020B0604020202020204" pitchFamily="34" charset="0"/>
                        <a:buChar char="•"/>
                      </a:pPr>
                      <a:r>
                        <a:rPr lang="fr-FR" sz="1200" dirty="0">
                          <a:solidFill>
                            <a:schemeClr val="tx1"/>
                          </a:solidFill>
                        </a:rPr>
                        <a:t>Prise en compte du besoin de la personne à qui est destinée l’action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pPr marL="342900" indent="-342900">
                        <a:buFont typeface="Arial" panose="020B0604020202020204" pitchFamily="34" charset="0"/>
                        <a:buChar char="•"/>
                      </a:pPr>
                      <a:r>
                        <a:rPr lang="fr-FR" sz="1200" dirty="0">
                          <a:solidFill>
                            <a:schemeClr val="tx1"/>
                          </a:solidFill>
                        </a:rPr>
                        <a:t>Moralité de l’action selon le respect des normes (sociales établies)</a:t>
                      </a:r>
                    </a:p>
                    <a:p>
                      <a:pPr marL="342900" indent="-342900">
                        <a:buFont typeface="Arial" panose="020B0604020202020204" pitchFamily="34" charset="0"/>
                        <a:buChar char="•"/>
                      </a:pPr>
                      <a:r>
                        <a:rPr lang="fr-FR" sz="1200" dirty="0">
                          <a:solidFill>
                            <a:schemeClr val="tx1"/>
                          </a:solidFill>
                        </a:rPr>
                        <a:t>Respecter les règles/Pose d’interdits (prescrit)</a:t>
                      </a:r>
                    </a:p>
                    <a:p>
                      <a:pPr marL="342900" indent="-342900">
                        <a:buFont typeface="Arial" panose="020B0604020202020204" pitchFamily="34" charset="0"/>
                        <a:buChar char="•"/>
                      </a:pPr>
                      <a:r>
                        <a:rPr lang="fr-FR" sz="1200" dirty="0">
                          <a:solidFill>
                            <a:schemeClr val="tx1"/>
                          </a:solidFill>
                        </a:rPr>
                        <a:t>Universalité de la règle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pPr marL="342900" indent="-342900">
                        <a:buFont typeface="Arial" panose="020B0604020202020204" pitchFamily="34" charset="0"/>
                        <a:buChar char="•"/>
                      </a:pPr>
                      <a:r>
                        <a:rPr lang="fr-FR" sz="1200" dirty="0">
                          <a:solidFill>
                            <a:schemeClr val="tx1"/>
                          </a:solidFill>
                        </a:rPr>
                        <a:t>Action vertueuse qui contribue au bonheur (excellence et </a:t>
                      </a:r>
                      <a:r>
                        <a:rPr lang="fr-FR" sz="1200" dirty="0" err="1">
                          <a:solidFill>
                            <a:schemeClr val="tx1"/>
                          </a:solidFill>
                        </a:rPr>
                        <a:t>médieté</a:t>
                      </a:r>
                      <a:r>
                        <a:rPr lang="fr-FR" sz="1200" dirty="0">
                          <a:solidFill>
                            <a:schemeClr val="tx1"/>
                          </a:solidFill>
                        </a:rPr>
                        <a:t> entre deux vices </a:t>
                      </a:r>
                      <a:r>
                        <a:rPr lang="fr-FR" sz="1200" dirty="0">
                          <a:solidFill>
                            <a:schemeClr val="tx1"/>
                          </a:solidFill>
                          <a:sym typeface="Wingdings" pitchFamily="2" charset="2"/>
                        </a:rPr>
                        <a:t> ex. courage</a:t>
                      </a:r>
                      <a:r>
                        <a:rPr lang="fr-FR" sz="1200" dirty="0">
                          <a:solidFill>
                            <a:schemeClr val="tx1"/>
                          </a:solidFill>
                        </a:rPr>
                        <a:t>)</a:t>
                      </a:r>
                    </a:p>
                    <a:p>
                      <a:pPr marL="342900" indent="-342900">
                        <a:buFont typeface="Arial" panose="020B0604020202020204" pitchFamily="34" charset="0"/>
                        <a:buChar char="•"/>
                      </a:pPr>
                      <a:r>
                        <a:rPr lang="fr-FR" sz="1200" dirty="0">
                          <a:solidFill>
                            <a:schemeClr val="tx1"/>
                          </a:solidFill>
                        </a:rPr>
                        <a:t>Centré sur la personne et non sur l’action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3631720124"/>
                  </a:ext>
                </a:extLst>
              </a:tr>
              <a:tr h="2457707">
                <a:tc>
                  <a:txBody>
                    <a:bodyPr/>
                    <a:lstStyle/>
                    <a:p>
                      <a:pPr algn="ctr"/>
                      <a:r>
                        <a:rPr lang="fr-FR" sz="1100" b="1" dirty="0">
                          <a:solidFill>
                            <a:schemeClr val="tx1"/>
                          </a:solidFill>
                        </a:rPr>
                        <a:t>Points forts &amp; points faibles de cette approche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pPr marL="0" indent="0">
                        <a:buFont typeface="Arial" panose="020B0604020202020204" pitchFamily="34" charset="0"/>
                        <a:buNone/>
                      </a:pPr>
                      <a:r>
                        <a:rPr lang="fr-FR" sz="1200" dirty="0">
                          <a:solidFill>
                            <a:schemeClr val="tx1"/>
                          </a:solidFill>
                        </a:rPr>
                        <a:t>+++</a:t>
                      </a:r>
                    </a:p>
                    <a:p>
                      <a:pPr marL="342900" indent="-342900">
                        <a:buFont typeface="Arial" panose="020B0604020202020204" pitchFamily="34" charset="0"/>
                        <a:buChar char="•"/>
                      </a:pPr>
                      <a:r>
                        <a:rPr lang="fr-FR" sz="1200" dirty="0">
                          <a:solidFill>
                            <a:schemeClr val="tx1"/>
                          </a:solidFill>
                        </a:rPr>
                        <a:t>Le plus grand bien pour le plus grand nombre</a:t>
                      </a:r>
                    </a:p>
                    <a:p>
                      <a:pPr marL="342900" indent="-342900">
                        <a:buFont typeface="Arial" panose="020B0604020202020204" pitchFamily="34" charset="0"/>
                        <a:buChar char="•"/>
                      </a:pPr>
                      <a:r>
                        <a:rPr lang="fr-FR" sz="1200" dirty="0">
                          <a:solidFill>
                            <a:schemeClr val="tx1"/>
                          </a:solidFill>
                        </a:rPr>
                        <a:t>Le résultat positif est garanti</a:t>
                      </a:r>
                    </a:p>
                    <a:p>
                      <a:pPr marL="342900" indent="-342900">
                        <a:buFont typeface="Arial" panose="020B0604020202020204" pitchFamily="34" charset="0"/>
                        <a:buChar char="•"/>
                      </a:pPr>
                      <a:r>
                        <a:rPr lang="fr-FR" sz="1200" dirty="0">
                          <a:solidFill>
                            <a:schemeClr val="tx1"/>
                          </a:solidFill>
                        </a:rPr>
                        <a:t>Stabilité de l’ordre social</a:t>
                      </a:r>
                    </a:p>
                    <a:p>
                      <a:pPr marL="342900" indent="-342900">
                        <a:buFont typeface="Arial" panose="020B0604020202020204" pitchFamily="34" charset="0"/>
                        <a:buChar char="•"/>
                      </a:pPr>
                      <a:r>
                        <a:rPr lang="fr-FR" sz="1200" dirty="0">
                          <a:solidFill>
                            <a:schemeClr val="tx1"/>
                          </a:solidFill>
                        </a:rPr>
                        <a:t>Prise en compte de tous les êtres vivants</a:t>
                      </a:r>
                    </a:p>
                    <a:p>
                      <a:pPr marL="342900" indent="-342900">
                        <a:buFont typeface="Arial" panose="020B0604020202020204" pitchFamily="34" charset="0"/>
                        <a:buChar char="•"/>
                      </a:pPr>
                      <a:endParaRPr lang="fr-FR" sz="1200" dirty="0">
                        <a:solidFill>
                          <a:schemeClr val="tx1"/>
                        </a:solidFill>
                      </a:endParaRPr>
                    </a:p>
                    <a:p>
                      <a:pPr marL="0" indent="0">
                        <a:buFont typeface="Arial" panose="020B0604020202020204" pitchFamily="34" charset="0"/>
                        <a:buNone/>
                      </a:pPr>
                      <a:r>
                        <a:rPr lang="fr-FR" sz="1200" dirty="0">
                          <a:solidFill>
                            <a:schemeClr val="tx1"/>
                          </a:solidFill>
                        </a:rPr>
                        <a:t>---</a:t>
                      </a:r>
                    </a:p>
                    <a:p>
                      <a:pPr marL="342900" indent="-342900">
                        <a:buFont typeface="Arial" panose="020B0604020202020204" pitchFamily="34" charset="0"/>
                        <a:buChar char="•"/>
                      </a:pPr>
                      <a:r>
                        <a:rPr lang="fr-FR" sz="1200" dirty="0">
                          <a:solidFill>
                            <a:schemeClr val="tx1"/>
                          </a:solidFill>
                        </a:rPr>
                        <a:t>L’importance de la chance ou du contexte</a:t>
                      </a:r>
                    </a:p>
                    <a:p>
                      <a:pPr marL="342900" indent="-342900">
                        <a:buFont typeface="Arial" panose="020B0604020202020204" pitchFamily="34" charset="0"/>
                        <a:buChar char="•"/>
                      </a:pPr>
                      <a:r>
                        <a:rPr lang="fr-FR" sz="1200" dirty="0">
                          <a:solidFill>
                            <a:schemeClr val="tx1"/>
                          </a:solidFill>
                        </a:rPr>
                        <a:t>L’intention ne compte pas…une intention mauvaise peut être positive si les conséquences sont positives</a:t>
                      </a:r>
                    </a:p>
                    <a:p>
                      <a:pPr marL="342900" indent="-342900">
                        <a:buFont typeface="Arial" panose="020B0604020202020204" pitchFamily="34" charset="0"/>
                        <a:buChar char="•"/>
                      </a:pPr>
                      <a:r>
                        <a:rPr lang="fr-FR" sz="1200" dirty="0">
                          <a:solidFill>
                            <a:schemeClr val="tx1"/>
                          </a:solidFill>
                        </a:rPr>
                        <a:t>Donne le droit de sacrifier un groupe, une minorité au nom du plus grand nombre….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r>
                        <a:rPr lang="fr-FR" sz="1200" dirty="0">
                          <a:solidFill>
                            <a:schemeClr val="tx1"/>
                          </a:solidFill>
                        </a:rPr>
                        <a:t>+++</a:t>
                      </a:r>
                    </a:p>
                    <a:p>
                      <a:pPr marL="342900" indent="-342900">
                        <a:buFont typeface="Arial" panose="020B0604020202020204" pitchFamily="34" charset="0"/>
                        <a:buChar char="•"/>
                      </a:pPr>
                      <a:r>
                        <a:rPr lang="fr-FR" sz="1200" dirty="0">
                          <a:solidFill>
                            <a:schemeClr val="tx1"/>
                          </a:solidFill>
                        </a:rPr>
                        <a:t>Système équitable: les règles sont les mêmes pour </a:t>
                      </a:r>
                      <a:r>
                        <a:rPr lang="fr-FR" sz="1200" dirty="0" err="1">
                          <a:solidFill>
                            <a:schemeClr val="tx1"/>
                          </a:solidFill>
                        </a:rPr>
                        <a:t>toustes</a:t>
                      </a:r>
                      <a:endParaRPr lang="fr-FR" sz="1200" dirty="0">
                        <a:solidFill>
                          <a:schemeClr val="tx1"/>
                        </a:solidFill>
                      </a:endParaRPr>
                    </a:p>
                    <a:p>
                      <a:pPr marL="342900" indent="-342900">
                        <a:buFont typeface="Arial" panose="020B0604020202020204" pitchFamily="34" charset="0"/>
                        <a:buChar char="•"/>
                      </a:pPr>
                      <a:r>
                        <a:rPr lang="fr-FR" sz="1200" dirty="0">
                          <a:solidFill>
                            <a:schemeClr val="tx1"/>
                          </a:solidFill>
                        </a:rPr>
                        <a:t>Les intentions comptent</a:t>
                      </a:r>
                    </a:p>
                    <a:p>
                      <a:endParaRPr lang="fr-FR" sz="1200" dirty="0">
                        <a:solidFill>
                          <a:schemeClr val="tx1"/>
                        </a:solidFill>
                      </a:endParaRPr>
                    </a:p>
                    <a:p>
                      <a:endParaRPr lang="fr-FR" sz="1200" dirty="0">
                        <a:solidFill>
                          <a:schemeClr val="tx1"/>
                        </a:solidFill>
                      </a:endParaRPr>
                    </a:p>
                    <a:p>
                      <a:endParaRPr lang="fr-FR" sz="1200" dirty="0">
                        <a:solidFill>
                          <a:schemeClr val="tx1"/>
                        </a:solidFill>
                      </a:endParaRPr>
                    </a:p>
                    <a:p>
                      <a:r>
                        <a:rPr lang="fr-FR" sz="1200" dirty="0">
                          <a:solidFill>
                            <a:schemeClr val="tx1"/>
                          </a:solidFill>
                        </a:rPr>
                        <a:t>--- </a:t>
                      </a:r>
                    </a:p>
                    <a:p>
                      <a:pPr marL="342900" indent="-342900">
                        <a:buFont typeface="Arial" panose="020B0604020202020204" pitchFamily="34" charset="0"/>
                        <a:buChar char="•"/>
                      </a:pPr>
                      <a:r>
                        <a:rPr lang="fr-FR" sz="1200" dirty="0">
                          <a:solidFill>
                            <a:schemeClr val="tx1"/>
                          </a:solidFill>
                        </a:rPr>
                        <a:t>Principes généraux abstraits qui laissent peu de place au personnel</a:t>
                      </a:r>
                    </a:p>
                    <a:p>
                      <a:pPr marL="342900" indent="-342900">
                        <a:buFont typeface="Arial" panose="020B0604020202020204" pitchFamily="34" charset="0"/>
                        <a:buChar char="•"/>
                      </a:pPr>
                      <a:r>
                        <a:rPr lang="fr-FR" sz="1200" dirty="0">
                          <a:solidFill>
                            <a:schemeClr val="tx1"/>
                          </a:solidFill>
                        </a:rPr>
                        <a:t>Conflit entres des principes moraux qui rendent les décisions difficiles</a:t>
                      </a:r>
                    </a:p>
                    <a:p>
                      <a:pPr marL="342900" indent="-342900">
                        <a:buFont typeface="Arial" panose="020B0604020202020204" pitchFamily="34" charset="0"/>
                        <a:buChar char="•"/>
                      </a:pPr>
                      <a:r>
                        <a:rPr lang="fr-FR" sz="1200" dirty="0">
                          <a:solidFill>
                            <a:schemeClr val="tx1"/>
                          </a:solidFill>
                        </a:rPr>
                        <a:t>Peu importe les conséquences même si elles sont mauvaises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r>
                        <a:rPr lang="fr-FR" sz="1200" dirty="0">
                          <a:solidFill>
                            <a:schemeClr val="tx1"/>
                          </a:solidFill>
                        </a:rPr>
                        <a:t>+++ </a:t>
                      </a:r>
                    </a:p>
                    <a:p>
                      <a:pPr marL="342900" indent="-342900">
                        <a:buFont typeface="Arial" panose="020B0604020202020204" pitchFamily="34" charset="0"/>
                        <a:buChar char="•"/>
                      </a:pPr>
                      <a:r>
                        <a:rPr lang="fr-FR" sz="1200" dirty="0">
                          <a:solidFill>
                            <a:schemeClr val="tx1"/>
                          </a:solidFill>
                        </a:rPr>
                        <a:t>Possibilité de s’améliorer</a:t>
                      </a:r>
                    </a:p>
                    <a:p>
                      <a:endParaRPr lang="fr-FR" sz="1200" dirty="0">
                        <a:solidFill>
                          <a:schemeClr val="tx1"/>
                        </a:solidFill>
                      </a:endParaRPr>
                    </a:p>
                    <a:p>
                      <a:endParaRPr lang="fr-FR" sz="1200" dirty="0">
                        <a:solidFill>
                          <a:schemeClr val="tx1"/>
                        </a:solidFill>
                      </a:endParaRPr>
                    </a:p>
                    <a:p>
                      <a:endParaRPr lang="fr-FR" sz="1200" dirty="0">
                        <a:solidFill>
                          <a:schemeClr val="tx1"/>
                        </a:solidFill>
                      </a:endParaRPr>
                    </a:p>
                    <a:p>
                      <a:endParaRPr lang="fr-FR" sz="1200" dirty="0">
                        <a:solidFill>
                          <a:schemeClr val="tx1"/>
                        </a:solidFill>
                      </a:endParaRPr>
                    </a:p>
                    <a:p>
                      <a:endParaRPr lang="fr-FR" sz="1200" dirty="0">
                        <a:solidFill>
                          <a:schemeClr val="tx1"/>
                        </a:solidFill>
                      </a:endParaRPr>
                    </a:p>
                    <a:p>
                      <a:r>
                        <a:rPr lang="fr-FR" sz="1200" dirty="0">
                          <a:solidFill>
                            <a:schemeClr val="tx1"/>
                          </a:solidFill>
                        </a:rPr>
                        <a:t>---</a:t>
                      </a:r>
                    </a:p>
                    <a:p>
                      <a:pPr marL="342900" indent="-342900">
                        <a:buFont typeface="Arial" panose="020B0604020202020204" pitchFamily="34" charset="0"/>
                        <a:buChar char="•"/>
                      </a:pPr>
                      <a:r>
                        <a:rPr lang="fr-FR" sz="1200" dirty="0">
                          <a:solidFill>
                            <a:schemeClr val="tx1"/>
                          </a:solidFill>
                        </a:rPr>
                        <a:t>Importance d’un contexte favorable pour pouvoir exercer les vertus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dirty="0">
                          <a:solidFill>
                            <a:schemeClr val="tx1"/>
                          </a:solidFill>
                        </a:rPr>
                        <a:t>Risque de relativisme</a:t>
                      </a:r>
                    </a:p>
                    <a:p>
                      <a:pPr marL="342900" indent="-342900">
                        <a:buFont typeface="Arial" panose="020B0604020202020204" pitchFamily="34" charset="0"/>
                        <a:buChar char="•"/>
                      </a:pPr>
                      <a:r>
                        <a:rPr lang="fr-FR" sz="1200" dirty="0">
                          <a:solidFill>
                            <a:schemeClr val="tx1"/>
                          </a:solidFill>
                        </a:rPr>
                        <a:t>Approche très personnelle </a:t>
                      </a:r>
                    </a:p>
                    <a:p>
                      <a:pPr marL="342900" indent="-342900">
                        <a:buFont typeface="Arial" panose="020B0604020202020204" pitchFamily="34" charset="0"/>
                        <a:buChar char="•"/>
                      </a:pPr>
                      <a:r>
                        <a:rPr lang="fr-FR" sz="1200" dirty="0">
                          <a:solidFill>
                            <a:schemeClr val="tx1"/>
                          </a:solidFill>
                        </a:rPr>
                        <a:t>Risque de « dressage »</a:t>
                      </a:r>
                    </a:p>
                    <a:p>
                      <a:pPr marL="342900" indent="-342900">
                        <a:buFont typeface="Arial" panose="020B0604020202020204" pitchFamily="34" charset="0"/>
                        <a:buChar char="•"/>
                      </a:pPr>
                      <a:r>
                        <a:rPr lang="fr-FR" sz="1200" dirty="0">
                          <a:solidFill>
                            <a:schemeClr val="tx1"/>
                          </a:solidFill>
                        </a:rPr>
                        <a:t>Ce qui est acquis peut se perdre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4178851494"/>
                  </a:ext>
                </a:extLst>
              </a:tr>
              <a:tr h="9800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100" b="1" dirty="0">
                          <a:solidFill>
                            <a:schemeClr val="tx1"/>
                          </a:solidFill>
                        </a:rPr>
                        <a:t>Principaux représentants de ce courant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300"/>
                    </a:solidFill>
                  </a:tcPr>
                </a:tc>
                <a:tc>
                  <a:txBody>
                    <a:bodyPr/>
                    <a:lstStyle/>
                    <a:p>
                      <a:r>
                        <a:rPr lang="fr-FR" sz="1200" dirty="0">
                          <a:solidFill>
                            <a:schemeClr val="tx1"/>
                          </a:solidFill>
                        </a:rPr>
                        <a:t>Peter Singer</a:t>
                      </a:r>
                    </a:p>
                    <a:p>
                      <a:r>
                        <a:rPr lang="fr-FR" sz="1200" dirty="0">
                          <a:solidFill>
                            <a:schemeClr val="tx1"/>
                          </a:solidFill>
                        </a:rPr>
                        <a:t>Jeremy Bentham</a:t>
                      </a:r>
                    </a:p>
                    <a:p>
                      <a:r>
                        <a:rPr lang="fr-FR" sz="1200" dirty="0">
                          <a:solidFill>
                            <a:schemeClr val="tx1"/>
                          </a:solidFill>
                        </a:rPr>
                        <a:t>John Stuart Mill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r>
                        <a:rPr lang="fr-FR" sz="1200" dirty="0">
                          <a:solidFill>
                            <a:schemeClr val="tx1"/>
                          </a:solidFill>
                        </a:rPr>
                        <a:t>Thomas </a:t>
                      </a:r>
                      <a:r>
                        <a:rPr lang="fr-FR" sz="1200" dirty="0" err="1">
                          <a:solidFill>
                            <a:schemeClr val="tx1"/>
                          </a:solidFill>
                        </a:rPr>
                        <a:t>Scanlon</a:t>
                      </a:r>
                      <a:endParaRPr lang="fr-FR" sz="1200" dirty="0">
                        <a:solidFill>
                          <a:schemeClr val="tx1"/>
                        </a:solidFill>
                      </a:endParaRPr>
                    </a:p>
                    <a:p>
                      <a:r>
                        <a:rPr lang="fr-FR" sz="1200" dirty="0">
                          <a:solidFill>
                            <a:schemeClr val="tx1"/>
                          </a:solidFill>
                        </a:rPr>
                        <a:t>Emmanuel Kant</a:t>
                      </a:r>
                    </a:p>
                    <a:p>
                      <a:r>
                        <a:rPr lang="fr-FR" sz="1200">
                          <a:solidFill>
                            <a:schemeClr val="tx1"/>
                          </a:solidFill>
                        </a:rPr>
                        <a:t>Jürgen Habermas</a:t>
                      </a:r>
                      <a:endParaRPr lang="fr-FR" sz="12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tc>
                  <a:txBody>
                    <a:bodyPr/>
                    <a:lstStyle/>
                    <a:p>
                      <a:r>
                        <a:rPr lang="fr-FR" sz="1200" dirty="0">
                          <a:solidFill>
                            <a:schemeClr val="tx1"/>
                          </a:solidFill>
                        </a:rPr>
                        <a:t>Aristote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AE8B4"/>
                    </a:solidFill>
                  </a:tcPr>
                </a:tc>
                <a:extLst>
                  <a:ext uri="{0D108BD9-81ED-4DB2-BD59-A6C34878D82A}">
                    <a16:rowId xmlns:a16="http://schemas.microsoft.com/office/drawing/2014/main" val="1464925175"/>
                  </a:ext>
                </a:extLst>
              </a:tr>
            </a:tbl>
          </a:graphicData>
        </a:graphic>
      </p:graphicFrame>
    </p:spTree>
    <p:extLst>
      <p:ext uri="{BB962C8B-B14F-4D97-AF65-F5344CB8AC3E}">
        <p14:creationId xmlns:p14="http://schemas.microsoft.com/office/powerpoint/2010/main" val="629702621"/>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a:defRPr/>
            </a:pPr>
            <a:r>
              <a:rPr lang="fr-CH" sz="4000" dirty="0">
                <a:solidFill>
                  <a:srgbClr val="FF9300"/>
                </a:solidFill>
              </a:rPr>
              <a:t>III. Les principes de la bioéthique… et au-delà</a:t>
            </a:r>
          </a:p>
        </p:txBody>
      </p:sp>
      <p:sp>
        <p:nvSpPr>
          <p:cNvPr id="10243" name="Rectangle 3"/>
          <p:cNvSpPr>
            <a:spLocks noGrp="1" noChangeArrowheads="1"/>
          </p:cNvSpPr>
          <p:nvPr>
            <p:ph type="subTitle" idx="1"/>
          </p:nvPr>
        </p:nvSpPr>
        <p:spPr>
          <a:ln w="38100">
            <a:noFill/>
          </a:ln>
        </p:spPr>
        <p:txBody>
          <a:bodyPr anchor="ctr"/>
          <a:lstStyle/>
          <a:p>
            <a:pPr marL="4763" lvl="1">
              <a:defRPr/>
            </a:pPr>
            <a:r>
              <a:rPr lang="fr-CH" sz="3200" dirty="0">
                <a:solidFill>
                  <a:schemeClr val="tx1"/>
                </a:solidFill>
              </a:rPr>
              <a:t>III.4 </a:t>
            </a:r>
            <a:r>
              <a:rPr lang="fr-CH" sz="3200" dirty="0"/>
              <a:t>La dignité</a:t>
            </a:r>
            <a:endParaRPr lang="fr-CH" sz="3200" dirty="0">
              <a:solidFill>
                <a:schemeClr val="tx1"/>
              </a:solidFill>
            </a:endParaRPr>
          </a:p>
        </p:txBody>
      </p:sp>
    </p:spTree>
    <p:extLst>
      <p:ext uri="{BB962C8B-B14F-4D97-AF65-F5344CB8AC3E}">
        <p14:creationId xmlns:p14="http://schemas.microsoft.com/office/powerpoint/2010/main" val="2499552422"/>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063708-95B9-5836-A490-000E4340BB62}"/>
              </a:ext>
            </a:extLst>
          </p:cNvPr>
          <p:cNvSpPr>
            <a:spLocks noGrp="1"/>
          </p:cNvSpPr>
          <p:nvPr>
            <p:ph type="title"/>
          </p:nvPr>
        </p:nvSpPr>
        <p:spPr/>
        <p:txBody>
          <a:bodyPr/>
          <a:lstStyle/>
          <a:p>
            <a:r>
              <a:rPr lang="fr-FR" dirty="0"/>
              <a:t>Ethiques déontologiques, conséquentialismes </a:t>
            </a:r>
            <a:br>
              <a:rPr lang="fr-FR" dirty="0"/>
            </a:br>
            <a:r>
              <a:rPr lang="fr-FR" dirty="0"/>
              <a:t>et éthiques des vertus dans la pratique du TS</a:t>
            </a:r>
          </a:p>
        </p:txBody>
      </p:sp>
      <p:sp>
        <p:nvSpPr>
          <p:cNvPr id="3" name="Espace réservé du contenu 2">
            <a:extLst>
              <a:ext uri="{FF2B5EF4-FFF2-40B4-BE49-F238E27FC236}">
                <a16:creationId xmlns:a16="http://schemas.microsoft.com/office/drawing/2014/main" id="{0048D3D7-28A4-337C-E0A3-E59BBCBE55A2}"/>
              </a:ext>
            </a:extLst>
          </p:cNvPr>
          <p:cNvSpPr>
            <a:spLocks noGrp="1"/>
          </p:cNvSpPr>
          <p:nvPr>
            <p:ph idx="1"/>
          </p:nvPr>
        </p:nvSpPr>
        <p:spPr/>
        <p:txBody>
          <a:bodyPr/>
          <a:lstStyle/>
          <a:p>
            <a:r>
              <a:rPr lang="fr-FR" sz="2400" b="1" dirty="0"/>
              <a:t>Travail en sous-groupes</a:t>
            </a:r>
          </a:p>
          <a:p>
            <a:endParaRPr lang="fr-FR" sz="2400" b="1" dirty="0"/>
          </a:p>
          <a:p>
            <a:pPr algn="ctr"/>
            <a:r>
              <a:rPr lang="fr-CH" sz="3200" dirty="0"/>
              <a:t>Quels liens pouvez-vous faire entre ces trois courants et vos réalités professionnelles? </a:t>
            </a:r>
          </a:p>
          <a:p>
            <a:pPr algn="ctr"/>
            <a:r>
              <a:rPr lang="fr-CH" sz="3200" dirty="0"/>
              <a:t>Comment ces courants résonnent-ils/se matérialisent-ils dans votre pratique?</a:t>
            </a:r>
            <a:endParaRPr lang="fr-FR" sz="3200" dirty="0"/>
          </a:p>
        </p:txBody>
      </p:sp>
    </p:spTree>
    <p:extLst>
      <p:ext uri="{BB962C8B-B14F-4D97-AF65-F5344CB8AC3E}">
        <p14:creationId xmlns:p14="http://schemas.microsoft.com/office/powerpoint/2010/main" val="3923498919"/>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fr-CH" sz="3200" b="1" dirty="0"/>
              <a:t>Diversité des critères et approches éthiques</a:t>
            </a:r>
            <a:endParaRPr lang="fr-FR" sz="3200" b="1" dirty="0"/>
          </a:p>
        </p:txBody>
      </p:sp>
      <p:graphicFrame>
        <p:nvGraphicFramePr>
          <p:cNvPr id="3" name="Tableau 2"/>
          <p:cNvGraphicFramePr>
            <a:graphicFrameLocks noGrp="1"/>
          </p:cNvGraphicFramePr>
          <p:nvPr>
            <p:extLst>
              <p:ext uri="{D42A27DB-BD31-4B8C-83A1-F6EECF244321}">
                <p14:modId xmlns:p14="http://schemas.microsoft.com/office/powerpoint/2010/main" val="661992725"/>
              </p:ext>
            </p:extLst>
          </p:nvPr>
        </p:nvGraphicFramePr>
        <p:xfrm>
          <a:off x="1811337" y="2158212"/>
          <a:ext cx="8569325" cy="4056685"/>
        </p:xfrm>
        <a:graphic>
          <a:graphicData uri="http://schemas.openxmlformats.org/drawingml/2006/table">
            <a:tbl>
              <a:tblPr/>
              <a:tblGrid>
                <a:gridCol w="2663825">
                  <a:extLst>
                    <a:ext uri="{9D8B030D-6E8A-4147-A177-3AD203B41FA5}">
                      <a16:colId xmlns:a16="http://schemas.microsoft.com/office/drawing/2014/main" val="20000"/>
                    </a:ext>
                  </a:extLst>
                </a:gridCol>
                <a:gridCol w="433388">
                  <a:extLst>
                    <a:ext uri="{9D8B030D-6E8A-4147-A177-3AD203B41FA5}">
                      <a16:colId xmlns:a16="http://schemas.microsoft.com/office/drawing/2014/main" val="20001"/>
                    </a:ext>
                  </a:extLst>
                </a:gridCol>
                <a:gridCol w="2014537">
                  <a:extLst>
                    <a:ext uri="{9D8B030D-6E8A-4147-A177-3AD203B41FA5}">
                      <a16:colId xmlns:a16="http://schemas.microsoft.com/office/drawing/2014/main" val="20002"/>
                    </a:ext>
                  </a:extLst>
                </a:gridCol>
                <a:gridCol w="576263">
                  <a:extLst>
                    <a:ext uri="{9D8B030D-6E8A-4147-A177-3AD203B41FA5}">
                      <a16:colId xmlns:a16="http://schemas.microsoft.com/office/drawing/2014/main" val="20003"/>
                    </a:ext>
                  </a:extLst>
                </a:gridCol>
                <a:gridCol w="2881312">
                  <a:extLst>
                    <a:ext uri="{9D8B030D-6E8A-4147-A177-3AD203B41FA5}">
                      <a16:colId xmlns:a16="http://schemas.microsoft.com/office/drawing/2014/main" val="20004"/>
                    </a:ext>
                  </a:extLst>
                </a:gridCol>
              </a:tblGrid>
              <a:tr h="792088">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Respect de la </a:t>
                      </a:r>
                      <a:r>
                        <a:rPr kumimoji="0" lang="fr-CH" sz="2000" b="1" i="0" u="none" strike="noStrike" cap="none" normalizeH="0" baseline="0" dirty="0">
                          <a:ln>
                            <a:noFill/>
                          </a:ln>
                          <a:solidFill>
                            <a:schemeClr val="tx1"/>
                          </a:solidFill>
                          <a:effectLst/>
                          <a:latin typeface="+mn-lt"/>
                          <a:cs typeface="Times New Roman" pitchFamily="18" charset="0"/>
                        </a:rPr>
                        <a:t>morale</a:t>
                      </a:r>
                      <a:endParaRPr kumimoji="0" lang="fr-FR" sz="2000" b="1" i="0" u="none" strike="noStrike" cap="none" normalizeH="0" baseline="0" dirty="0">
                        <a:ln>
                          <a:noFill/>
                        </a:ln>
                        <a:solidFill>
                          <a:schemeClr val="tx1"/>
                        </a:solidFill>
                        <a:effectLst/>
                        <a:latin typeface="+mn-lt"/>
                        <a:cs typeface="Times New Roman" pitchFamily="18" charset="0"/>
                      </a:endParaRPr>
                    </a:p>
                    <a:p>
                      <a:pPr marL="0" marR="0" lvl="0" indent="20638" algn="ctr" defTabSz="914400" rtl="0" eaLnBrk="0" fontAlgn="base" latinLnBrk="0" hangingPunct="0">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(normes/forme/</a:t>
                      </a:r>
                    </a:p>
                    <a:p>
                      <a:pPr marL="0" marR="0" lvl="0" indent="20638" algn="ctr" defTabSz="914400" rtl="0" eaLnBrk="0" fontAlgn="base" latinLnBrk="0" hangingPunct="0">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procédure)</a:t>
                      </a: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CH" sz="2000" b="0" i="0" u="none" strike="noStrike" cap="none" normalizeH="0" baseline="0" dirty="0">
                        <a:ln>
                          <a:noFill/>
                        </a:ln>
                        <a:solidFill>
                          <a:schemeClr val="tx1"/>
                        </a:solidFill>
                        <a:effectLst/>
                        <a:latin typeface="+mn-lt"/>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CH" sz="2000" b="0" i="0" u="none" strike="noStrike" cap="none" normalizeH="0" baseline="0" dirty="0">
                        <a:ln>
                          <a:noFill/>
                        </a:ln>
                        <a:solidFill>
                          <a:schemeClr val="tx1"/>
                        </a:solidFill>
                        <a:effectLst/>
                        <a:latin typeface="+mn-lt"/>
                        <a:cs typeface="Times New Roman" pitchFamily="18" charset="0"/>
                      </a:endParaRP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de-DE"/>
                    </a:p>
                  </a:txBody>
                  <a:tcPr/>
                </a:tc>
                <a:tc hMerge="1">
                  <a:txBody>
                    <a:bodyPr/>
                    <a:lstStyle/>
                    <a:p>
                      <a:endParaRPr lang="de-DE"/>
                    </a:p>
                  </a:txBody>
                  <a:tcPr/>
                </a:tc>
                <a:tc>
                  <a:txBody>
                    <a:bodyPr/>
                    <a:lstStyle/>
                    <a:p>
                      <a:pPr marL="0" marR="0" lvl="0" indent="20638"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Visée </a:t>
                      </a:r>
                      <a:r>
                        <a:rPr kumimoji="0" lang="fr-CH" sz="2000" b="1" i="0" u="none" strike="noStrike" cap="none" normalizeH="0" baseline="0" dirty="0">
                          <a:ln>
                            <a:noFill/>
                          </a:ln>
                          <a:solidFill>
                            <a:schemeClr val="tx1"/>
                          </a:solidFill>
                          <a:effectLst/>
                          <a:latin typeface="+mn-lt"/>
                          <a:cs typeface="Times New Roman" pitchFamily="18" charset="0"/>
                        </a:rPr>
                        <a:t>éthique</a:t>
                      </a:r>
                      <a:endParaRPr kumimoji="0" lang="fr-FR" sz="2000" b="1" i="0" u="none" strike="noStrike" cap="none" normalizeH="0" baseline="0" dirty="0">
                        <a:ln>
                          <a:noFill/>
                        </a:ln>
                        <a:solidFill>
                          <a:schemeClr val="tx1"/>
                        </a:solidFill>
                        <a:effectLst/>
                        <a:latin typeface="+mn-lt"/>
                        <a:cs typeface="Times New Roman" pitchFamily="18" charset="0"/>
                      </a:endParaRPr>
                    </a:p>
                    <a:p>
                      <a:pPr marL="0" marR="0" lvl="0" indent="20638" algn="ctr" defTabSz="914400" rtl="0" eaLnBrk="0" fontAlgn="base" latinLnBrk="0" hangingPunct="0">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(valeurs/contenu/sens)</a:t>
                      </a:r>
                    </a:p>
                    <a:p>
                      <a:pPr marL="0" marR="0" lvl="0" indent="20638" algn="ctr" defTabSz="914400" rtl="0" eaLnBrk="0" fontAlgn="base" latinLnBrk="0" hangingPunct="0">
                        <a:lnSpc>
                          <a:spcPct val="100000"/>
                        </a:lnSpc>
                        <a:spcBef>
                          <a:spcPct val="0"/>
                        </a:spcBef>
                        <a:spcAft>
                          <a:spcPct val="0"/>
                        </a:spcAft>
                        <a:buClrTx/>
                        <a:buSzTx/>
                        <a:buFontTx/>
                        <a:buNone/>
                        <a:tabLst/>
                      </a:pPr>
                      <a:endParaRPr kumimoji="0" lang="fr-CH" sz="2000" b="0" i="0" u="none" strike="noStrike" cap="none" normalizeH="0" baseline="0" dirty="0">
                        <a:ln>
                          <a:noFill/>
                        </a:ln>
                        <a:solidFill>
                          <a:schemeClr val="tx1"/>
                        </a:solidFill>
                        <a:effectLst/>
                        <a:latin typeface="+mn-lt"/>
                        <a:cs typeface="Times New Roman" pitchFamily="18" charset="0"/>
                      </a:endParaRP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24365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Respect inconditionnel de règles/valeurs morales </a:t>
                      </a:r>
                      <a:r>
                        <a:rPr kumimoji="0" lang="fr-CH" sz="2000" b="1" i="0" u="none" strike="noStrike" cap="none" normalizeH="0" baseline="0" dirty="0">
                          <a:ln>
                            <a:noFill/>
                          </a:ln>
                          <a:solidFill>
                            <a:schemeClr val="tx1"/>
                          </a:solidFill>
                          <a:effectLst/>
                          <a:latin typeface="+mn-lt"/>
                          <a:cs typeface="Times New Roman" pitchFamily="18" charset="0"/>
                        </a:rPr>
                        <a:t>données </a:t>
                      </a:r>
                      <a:r>
                        <a:rPr kumimoji="0" lang="fr-CH" sz="2000" b="1" i="1" u="none" strike="noStrike" cap="none" normalizeH="0" baseline="0" dirty="0">
                          <a:ln>
                            <a:noFill/>
                          </a:ln>
                          <a:solidFill>
                            <a:schemeClr val="tx1"/>
                          </a:solidFill>
                          <a:effectLst/>
                          <a:latin typeface="+mn-lt"/>
                          <a:cs typeface="Times New Roman" pitchFamily="18" charset="0"/>
                        </a:rPr>
                        <a:t>a priori</a:t>
                      </a:r>
                      <a:r>
                        <a:rPr kumimoji="0" lang="fr-CH" sz="2000" b="1" i="0" u="none" strike="noStrike" cap="none" normalizeH="0" baseline="0" dirty="0">
                          <a:ln>
                            <a:noFill/>
                          </a:ln>
                          <a:solidFill>
                            <a:schemeClr val="tx1"/>
                          </a:solidFill>
                          <a:effectLst/>
                          <a:latin typeface="+mn-lt"/>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(top-down)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CH" sz="2000" b="0" i="0" u="none" strike="noStrike" cap="none" normalizeH="0" baseline="0" dirty="0">
                        <a:ln>
                          <a:noFill/>
                        </a:ln>
                        <a:solidFill>
                          <a:schemeClr val="tx1"/>
                        </a:solidFill>
                        <a:effectLst/>
                        <a:latin typeface="+mn-lt"/>
                        <a:cs typeface="Times New Roman" pitchFamily="18" charset="0"/>
                      </a:endParaRP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fr-CH" sz="2000" b="0" i="0" u="none" strike="noStrike" cap="none" normalizeH="0" baseline="0" dirty="0">
                        <a:ln>
                          <a:noFill/>
                        </a:ln>
                        <a:solidFill>
                          <a:schemeClr val="tx1"/>
                        </a:solidFill>
                        <a:effectLst/>
                        <a:latin typeface="+mn-lt"/>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a:t>
                      </a: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de-DE"/>
                    </a:p>
                  </a:txBody>
                  <a:tcPr>
                    <a:lnL>
                      <a:noFill/>
                    </a:lnL>
                    <a:lnR>
                      <a:noFill/>
                    </a:lnR>
                    <a:lnT>
                      <a:noFill/>
                    </a:lnT>
                    <a:lnB>
                      <a:noFill/>
                    </a:lnB>
                    <a:lnTlToBr>
                      <a:noFill/>
                    </a:lnTlToBr>
                    <a:lnBlToTr>
                      <a:noFill/>
                    </a:lnBlToTr>
                    <a:noFill/>
                  </a:tcPr>
                </a:tc>
                <a:tc hMerge="1">
                  <a:txBody>
                    <a:bodyPr/>
                    <a:lstStyle/>
                    <a:p>
                      <a:endParaRPr lang="de-DE"/>
                    </a:p>
                  </a:txBody>
                  <a:tcPr>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Recherche d’adéquation à la </a:t>
                      </a:r>
                      <a:r>
                        <a:rPr kumimoji="0" lang="fr-CH" sz="2000" b="1" i="0" u="none" strike="noStrike" cap="none" normalizeH="0" baseline="0" dirty="0">
                          <a:ln>
                            <a:noFill/>
                          </a:ln>
                          <a:solidFill>
                            <a:schemeClr val="tx1"/>
                          </a:solidFill>
                          <a:effectLst/>
                          <a:latin typeface="+mn-lt"/>
                          <a:cs typeface="Times New Roman" pitchFamily="18" charset="0"/>
                        </a:rPr>
                        <a:t>situation</a:t>
                      </a:r>
                      <a:r>
                        <a:rPr kumimoji="0" lang="fr-CH" sz="2000" b="0" i="0" u="none" strike="noStrike" cap="none" normalizeH="0" baseline="0" dirty="0">
                          <a:ln>
                            <a:noFill/>
                          </a:ln>
                          <a:solidFill>
                            <a:schemeClr val="tx1"/>
                          </a:solidFill>
                          <a:effectLst/>
                          <a:latin typeface="+mn-lt"/>
                          <a:cs typeface="Times New Roman" pitchFamily="18" charset="0"/>
                        </a:rPr>
                        <a:t> toujours changeante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a:t>
                      </a:r>
                      <a:r>
                        <a:rPr kumimoji="0" lang="fr-CH" sz="2000" b="0" i="0" u="none" strike="noStrike" cap="none" normalizeH="0" baseline="0" dirty="0" err="1">
                          <a:ln>
                            <a:noFill/>
                          </a:ln>
                          <a:solidFill>
                            <a:schemeClr val="tx1"/>
                          </a:solidFill>
                          <a:effectLst/>
                          <a:latin typeface="+mn-lt"/>
                          <a:cs typeface="Times New Roman" pitchFamily="18" charset="0"/>
                        </a:rPr>
                        <a:t>bottom</a:t>
                      </a:r>
                      <a:r>
                        <a:rPr kumimoji="0" lang="fr-CH" sz="2000" b="0" i="0" u="none" strike="noStrike" cap="none" normalizeH="0" baseline="0" dirty="0">
                          <a:ln>
                            <a:noFill/>
                          </a:ln>
                          <a:solidFill>
                            <a:schemeClr val="tx1"/>
                          </a:solidFill>
                          <a:effectLst/>
                          <a:latin typeface="+mn-lt"/>
                          <a:cs typeface="Times New Roman" pitchFamily="18" charset="0"/>
                        </a:rPr>
                        <a:t>-up)</a:t>
                      </a: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1262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1" i="0" u="none" strike="noStrike" cap="none" normalizeH="0" baseline="0" dirty="0">
                          <a:ln>
                            <a:noFill/>
                          </a:ln>
                          <a:solidFill>
                            <a:schemeClr val="tx1"/>
                          </a:solidFill>
                          <a:effectLst/>
                          <a:latin typeface="+mn-lt"/>
                          <a:cs typeface="Times New Roman" pitchFamily="18" charset="0"/>
                        </a:rPr>
                        <a:t>Motivation</a:t>
                      </a:r>
                      <a:r>
                        <a:rPr kumimoji="0" lang="fr-CH" sz="2000" b="0" i="0" u="none" strike="noStrike" cap="none" normalizeH="0" baseline="0" dirty="0">
                          <a:ln>
                            <a:noFill/>
                          </a:ln>
                          <a:solidFill>
                            <a:schemeClr val="tx1"/>
                          </a:solidFill>
                          <a:effectLst/>
                          <a:latin typeface="+mn-lt"/>
                          <a:cs typeface="Times New Roman" pitchFamily="18" charset="0"/>
                        </a:rPr>
                        <a:t> des agents</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(intérêts, intentions ou finalités et valeurs)</a:t>
                      </a: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a:t>
                      </a: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 </a:t>
                      </a:r>
                      <a:r>
                        <a:rPr kumimoji="0" lang="fr-CH" sz="2000" b="1" i="0" u="none" strike="noStrike" cap="none" normalizeH="0" baseline="0" dirty="0">
                          <a:ln>
                            <a:noFill/>
                          </a:ln>
                          <a:solidFill>
                            <a:schemeClr val="tx1"/>
                          </a:solidFill>
                          <a:effectLst/>
                          <a:latin typeface="+mn-lt"/>
                          <a:cs typeface="Times New Roman" pitchFamily="18" charset="0"/>
                        </a:rPr>
                        <a:t>Moyens</a:t>
                      </a:r>
                      <a:r>
                        <a:rPr kumimoji="0" lang="fr-CH" sz="2000" b="0" i="0" u="none" strike="noStrike" cap="none" normalizeH="0" baseline="0" dirty="0">
                          <a:ln>
                            <a:noFill/>
                          </a:ln>
                          <a:solidFill>
                            <a:schemeClr val="tx1"/>
                          </a:solidFill>
                          <a:effectLst/>
                          <a:latin typeface="+mn-lt"/>
                          <a:cs typeface="Times New Roman" pitchFamily="18" charset="0"/>
                        </a:rPr>
                        <a:t> mis en œuvre</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fr-CH" sz="2000" b="0" i="0" u="none" strike="noStrike" cap="none" normalizeH="0" baseline="0" dirty="0">
                        <a:ln>
                          <a:noFill/>
                        </a:ln>
                        <a:solidFill>
                          <a:schemeClr val="tx1"/>
                        </a:solidFill>
                        <a:effectLst/>
                        <a:latin typeface="+mn-lt"/>
                        <a:cs typeface="Times New Roman" pitchFamily="18" charset="0"/>
                      </a:endParaRPr>
                    </a:p>
                  </a:txBody>
                  <a:tcPr marL="90004" marR="90004" marT="46814" marB="46814" horzOverflow="overflow">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0" i="0" u="none" strike="noStrike" cap="none" normalizeH="0" baseline="0" dirty="0">
                          <a:ln>
                            <a:noFill/>
                          </a:ln>
                          <a:solidFill>
                            <a:schemeClr val="tx1"/>
                          </a:solidFill>
                          <a:effectLst/>
                          <a:latin typeface="+mn-lt"/>
                          <a:cs typeface="Times New Roman" pitchFamily="18" charset="0"/>
                        </a:rPr>
                        <a:t>↔</a:t>
                      </a:r>
                    </a:p>
                  </a:txBody>
                  <a:tcPr marL="90004" marR="90004" marT="46814" marB="46814" horzOverflow="overflow">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CH" sz="2000" b="1" i="0" u="none" strike="noStrike" cap="none" normalizeH="0" baseline="0" dirty="0">
                          <a:ln>
                            <a:noFill/>
                          </a:ln>
                          <a:solidFill>
                            <a:schemeClr val="tx1"/>
                          </a:solidFill>
                          <a:effectLst/>
                          <a:latin typeface="+mn-lt"/>
                          <a:cs typeface="Times New Roman" pitchFamily="18" charset="0"/>
                        </a:rPr>
                        <a:t>Conséquences</a:t>
                      </a:r>
                      <a:r>
                        <a:rPr kumimoji="0" lang="fr-CH" sz="2000" b="0" i="0" u="none" strike="noStrike" cap="none" normalizeH="0" baseline="0" dirty="0">
                          <a:ln>
                            <a:noFill/>
                          </a:ln>
                          <a:solidFill>
                            <a:schemeClr val="tx1"/>
                          </a:solidFill>
                          <a:effectLst/>
                          <a:latin typeface="+mn-lt"/>
                          <a:cs typeface="Times New Roman" pitchFamily="18" charset="0"/>
                        </a:rPr>
                        <a:t> de l’action</a:t>
                      </a:r>
                    </a:p>
                  </a:txBody>
                  <a:tcPr marL="90004" marR="90004" marT="46814" marB="46814"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701459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88485" name="Group 37"/>
          <p:cNvGraphicFramePr>
            <a:graphicFrameLocks noGrp="1"/>
          </p:cNvGraphicFramePr>
          <p:nvPr>
            <p:ph idx="4294967295"/>
            <p:extLst>
              <p:ext uri="{D42A27DB-BD31-4B8C-83A1-F6EECF244321}">
                <p14:modId xmlns:p14="http://schemas.microsoft.com/office/powerpoint/2010/main" val="1219019975"/>
              </p:ext>
            </p:extLst>
          </p:nvPr>
        </p:nvGraphicFramePr>
        <p:xfrm>
          <a:off x="1631505" y="452910"/>
          <a:ext cx="8928990" cy="5952180"/>
        </p:xfrm>
        <a:graphic>
          <a:graphicData uri="http://schemas.openxmlformats.org/drawingml/2006/table">
            <a:tbl>
              <a:tblPr/>
              <a:tblGrid>
                <a:gridCol w="1405304">
                  <a:extLst>
                    <a:ext uri="{9D8B030D-6E8A-4147-A177-3AD203B41FA5}">
                      <a16:colId xmlns:a16="http://schemas.microsoft.com/office/drawing/2014/main" val="20000"/>
                    </a:ext>
                  </a:extLst>
                </a:gridCol>
                <a:gridCol w="2627145">
                  <a:extLst>
                    <a:ext uri="{9D8B030D-6E8A-4147-A177-3AD203B41FA5}">
                      <a16:colId xmlns:a16="http://schemas.microsoft.com/office/drawing/2014/main" val="20001"/>
                    </a:ext>
                  </a:extLst>
                </a:gridCol>
                <a:gridCol w="4896541">
                  <a:extLst>
                    <a:ext uri="{9D8B030D-6E8A-4147-A177-3AD203B41FA5}">
                      <a16:colId xmlns:a16="http://schemas.microsoft.com/office/drawing/2014/main" val="20002"/>
                    </a:ext>
                  </a:extLst>
                </a:gridCol>
              </a:tblGrid>
              <a:tr h="617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1600" b="1" i="0" u="none" strike="noStrike" cap="none" normalizeH="0" baseline="0" dirty="0">
                          <a:ln>
                            <a:noFill/>
                          </a:ln>
                          <a:solidFill>
                            <a:schemeClr val="tx1"/>
                          </a:solidFill>
                          <a:effectLst/>
                          <a:latin typeface="Trebuchet MS" pitchFamily="34" charset="0"/>
                        </a:rPr>
                        <a:t>Critères d’évaluation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H" sz="1600" b="1" i="0" u="none" strike="noStrike" cap="none" normalizeH="0" baseline="0" dirty="0">
                          <a:ln>
                            <a:noFill/>
                          </a:ln>
                          <a:solidFill>
                            <a:schemeClr val="tx1"/>
                          </a:solidFill>
                          <a:effectLst/>
                          <a:latin typeface="Trebuchet MS" pitchFamily="34" charset="0"/>
                        </a:rPr>
                        <a:t>Types de théories</a:t>
                      </a:r>
                      <a:endParaRPr kumimoji="0" lang="fr-FR" sz="1600" b="1"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H" sz="1600" b="1" i="0" u="none" strike="noStrike" cap="none" normalizeH="0" baseline="0" dirty="0">
                          <a:ln>
                            <a:noFill/>
                          </a:ln>
                          <a:solidFill>
                            <a:schemeClr val="tx1"/>
                          </a:solidFill>
                          <a:effectLst/>
                          <a:latin typeface="Trebuchet MS" pitchFamily="34" charset="0"/>
                        </a:rPr>
                        <a:t>Questions</a:t>
                      </a:r>
                      <a:endParaRPr kumimoji="0" lang="fr-FR" sz="1600" b="1"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5360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H" sz="1600" b="0" i="0" u="none" strike="noStrike" cap="none" normalizeH="0" baseline="0">
                          <a:ln>
                            <a:noFill/>
                          </a:ln>
                          <a:solidFill>
                            <a:schemeClr val="tx1"/>
                          </a:solidFill>
                          <a:effectLst/>
                          <a:latin typeface="Trebuchet MS" pitchFamily="34" charset="0"/>
                        </a:rPr>
                        <a:t>Vertu</a:t>
                      </a:r>
                      <a:endParaRPr kumimoji="0" lang="fr-FR" sz="1600" b="0" i="0" u="none" strike="noStrike" cap="none" normalizeH="0" baseline="0">
                        <a:ln>
                          <a:noFill/>
                        </a:ln>
                        <a:solidFill>
                          <a:schemeClr val="tx1"/>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Ethiques de la vertu</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FR" sz="1600" b="0" i="0" u="none" strike="noStrike" cap="none" normalizeH="0" baseline="0" dirty="0">
                          <a:ln>
                            <a:noFill/>
                          </a:ln>
                          <a:solidFill>
                            <a:schemeClr val="tx1"/>
                          </a:solidFill>
                          <a:effectLst/>
                          <a:latin typeface="Trebuchet MS" pitchFamily="34" charset="0"/>
                        </a:rPr>
                        <a:t>Quel comportement mène au </a:t>
                      </a:r>
                      <a:r>
                        <a:rPr kumimoji="0" lang="fr-FR" sz="1600" b="1" i="0" u="none" strike="noStrike" cap="none" normalizeH="0" baseline="0" dirty="0">
                          <a:ln>
                            <a:noFill/>
                          </a:ln>
                          <a:solidFill>
                            <a:schemeClr val="tx1"/>
                          </a:solidFill>
                          <a:effectLst/>
                          <a:latin typeface="Trebuchet MS" pitchFamily="34" charset="0"/>
                        </a:rPr>
                        <a:t>Bien / Bonheur</a:t>
                      </a:r>
                      <a:r>
                        <a:rPr kumimoji="0" lang="fr-FR" sz="1600" b="0" i="0" u="none" strike="noStrike" cap="none" normalizeH="0" baseline="0" dirty="0">
                          <a:ln>
                            <a:noFill/>
                          </a:ln>
                          <a:solidFill>
                            <a:schemeClr val="tx1"/>
                          </a:solidFill>
                          <a:effectLst/>
                          <a:latin typeface="Trebuchet MS" pitchFamily="34" charset="0"/>
                        </a:rPr>
                        <a:t> ? </a:t>
                      </a:r>
                    </a:p>
                    <a:p>
                      <a:pPr marL="0" marR="0" lvl="0" indent="0" algn="l" defTabSz="914400" rtl="0" eaLnBrk="1" fontAlgn="base" latinLnBrk="0" hangingPunct="1">
                        <a:lnSpc>
                          <a:spcPct val="100000"/>
                        </a:lnSpc>
                        <a:spcBef>
                          <a:spcPts val="0"/>
                        </a:spcBef>
                        <a:spcAft>
                          <a:spcPts val="300"/>
                        </a:spcAft>
                        <a:buClrTx/>
                        <a:buSzTx/>
                        <a:buFontTx/>
                        <a:buNone/>
                        <a:tabLst/>
                      </a:pPr>
                      <a:r>
                        <a:rPr kumimoji="0" lang="fr-FR" sz="1600" b="0" i="0" u="none" strike="noStrike" cap="none" normalizeH="0" baseline="0" dirty="0">
                          <a:ln>
                            <a:noFill/>
                          </a:ln>
                          <a:solidFill>
                            <a:schemeClr val="tx1"/>
                          </a:solidFill>
                          <a:effectLst/>
                          <a:latin typeface="Trebuchet MS" pitchFamily="34" charset="0"/>
                        </a:rPr>
                        <a:t>Quel comportement dois-je adopter pour être en </a:t>
                      </a:r>
                      <a:r>
                        <a:rPr kumimoji="0" lang="fr-FR" sz="1600" b="1" i="0" u="none" strike="noStrike" cap="none" normalizeH="0" baseline="0" dirty="0">
                          <a:ln>
                            <a:noFill/>
                          </a:ln>
                          <a:solidFill>
                            <a:schemeClr val="tx1"/>
                          </a:solidFill>
                          <a:effectLst/>
                          <a:latin typeface="Trebuchet MS" pitchFamily="34" charset="0"/>
                        </a:rPr>
                        <a:t>conformité</a:t>
                      </a:r>
                      <a:r>
                        <a:rPr kumimoji="0" lang="fr-FR" sz="1600" b="0" i="0" u="none" strike="noStrike" cap="none" normalizeH="0" baseline="0" dirty="0">
                          <a:ln>
                            <a:noFill/>
                          </a:ln>
                          <a:solidFill>
                            <a:schemeClr val="tx1"/>
                          </a:solidFill>
                          <a:effectLst/>
                          <a:latin typeface="Trebuchet MS" pitchFamily="34" charset="0"/>
                        </a:rPr>
                        <a:t> </a:t>
                      </a:r>
                      <a:r>
                        <a:rPr kumimoji="0" lang="fr-FR" sz="1600" b="1" i="0" u="none" strike="noStrike" cap="none" normalizeH="0" baseline="0" dirty="0">
                          <a:ln>
                            <a:noFill/>
                          </a:ln>
                          <a:solidFill>
                            <a:schemeClr val="tx1"/>
                          </a:solidFill>
                          <a:effectLst/>
                          <a:latin typeface="Trebuchet MS" pitchFamily="34" charset="0"/>
                        </a:rPr>
                        <a:t>avec</a:t>
                      </a:r>
                      <a:r>
                        <a:rPr kumimoji="0" lang="fr-FR" sz="1600" b="0" i="0" u="none" strike="noStrike" cap="none" normalizeH="0" baseline="0" dirty="0">
                          <a:ln>
                            <a:noFill/>
                          </a:ln>
                          <a:solidFill>
                            <a:schemeClr val="tx1"/>
                          </a:solidFill>
                          <a:effectLst/>
                          <a:latin typeface="Trebuchet MS" pitchFamily="34" charset="0"/>
                        </a:rPr>
                        <a:t> </a:t>
                      </a:r>
                      <a:r>
                        <a:rPr kumimoji="0" lang="fr-FR" sz="1600" b="1" i="0" u="none" strike="noStrike" cap="none" normalizeH="0" baseline="0" dirty="0">
                          <a:ln>
                            <a:noFill/>
                          </a:ln>
                          <a:solidFill>
                            <a:schemeClr val="tx1"/>
                          </a:solidFill>
                          <a:effectLst/>
                          <a:latin typeface="Trebuchet MS" pitchFamily="34" charset="0"/>
                        </a:rPr>
                        <a:t>ma</a:t>
                      </a:r>
                      <a:r>
                        <a:rPr kumimoji="0" lang="fr-FR" sz="1600" b="0" i="0" u="none" strike="noStrike" cap="none" normalizeH="0" baseline="0" dirty="0">
                          <a:ln>
                            <a:noFill/>
                          </a:ln>
                          <a:solidFill>
                            <a:schemeClr val="tx1"/>
                          </a:solidFill>
                          <a:effectLst/>
                          <a:latin typeface="Trebuchet MS" pitchFamily="34" charset="0"/>
                        </a:rPr>
                        <a:t> </a:t>
                      </a:r>
                      <a:r>
                        <a:rPr kumimoji="0" lang="fr-FR" sz="1600" b="1" i="0" u="none" strike="noStrike" cap="none" normalizeH="0" baseline="0" dirty="0">
                          <a:ln>
                            <a:noFill/>
                          </a:ln>
                          <a:solidFill>
                            <a:schemeClr val="tx1"/>
                          </a:solidFill>
                          <a:effectLst/>
                          <a:latin typeface="Trebuchet MS" pitchFamily="34" charset="0"/>
                        </a:rPr>
                        <a:t>nature / ma fonction</a:t>
                      </a:r>
                      <a:r>
                        <a:rPr kumimoji="0" lang="fr-FR" sz="1600" b="0" i="0" u="none" strike="noStrike" cap="none" normalizeH="0" baseline="0" dirty="0">
                          <a:ln>
                            <a:noFill/>
                          </a:ln>
                          <a:solidFill>
                            <a:schemeClr val="tx1"/>
                          </a:solidFill>
                          <a:effectLst/>
                          <a:latin typeface="Trebuchet MS" pitchFamily="34" charset="0"/>
                        </a:rPr>
                        <a:t>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7558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Raison</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Ethiques déontologiques</a:t>
                      </a:r>
                    </a:p>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Ethiques de la discussion</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Quel(s) devoir(s) me dicte </a:t>
                      </a:r>
                      <a:r>
                        <a:rPr kumimoji="0" lang="fr-CH" sz="1600" b="1" i="1" u="none" strike="noStrike" cap="none" normalizeH="0" baseline="0" dirty="0">
                          <a:ln>
                            <a:noFill/>
                          </a:ln>
                          <a:solidFill>
                            <a:schemeClr val="tx1"/>
                          </a:solidFill>
                          <a:effectLst/>
                          <a:latin typeface="Trebuchet MS" pitchFamily="34" charset="0"/>
                        </a:rPr>
                        <a:t>la raison</a:t>
                      </a:r>
                      <a:r>
                        <a:rPr kumimoji="0" lang="fr-CH" sz="1600" b="1" i="0" u="none" strike="noStrike" cap="none" normalizeH="0" baseline="0" dirty="0">
                          <a:ln>
                            <a:noFill/>
                          </a:ln>
                          <a:solidFill>
                            <a:schemeClr val="tx1"/>
                          </a:solidFill>
                          <a:effectLst/>
                          <a:latin typeface="Trebuchet MS" pitchFamily="34" charset="0"/>
                        </a:rPr>
                        <a:t> </a:t>
                      </a:r>
                      <a:r>
                        <a:rPr kumimoji="0" lang="fr-CH" sz="1600" b="1" i="1" u="none" strike="noStrike" cap="none" normalizeH="0" baseline="0" dirty="0">
                          <a:ln>
                            <a:noFill/>
                          </a:ln>
                          <a:solidFill>
                            <a:schemeClr val="tx1"/>
                          </a:solidFill>
                          <a:effectLst/>
                          <a:latin typeface="Trebuchet MS" pitchFamily="34" charset="0"/>
                        </a:rPr>
                        <a:t>pure</a:t>
                      </a:r>
                      <a:r>
                        <a:rPr kumimoji="0" lang="fr-CH" sz="1600" b="0" i="1" u="none" strike="noStrike" cap="none" normalizeH="0" baseline="0" dirty="0">
                          <a:ln>
                            <a:noFill/>
                          </a:ln>
                          <a:solidFill>
                            <a:schemeClr val="tx1"/>
                          </a:solidFill>
                          <a:effectLst/>
                          <a:latin typeface="Trebuchet MS" pitchFamily="34" charset="0"/>
                        </a:rPr>
                        <a:t> pratique</a:t>
                      </a:r>
                      <a:r>
                        <a:rPr kumimoji="0" lang="fr-CH" sz="1600" b="0" i="0" u="none" strike="noStrike" cap="none" normalizeH="0" baseline="0" dirty="0">
                          <a:ln>
                            <a:noFill/>
                          </a:ln>
                          <a:solidFill>
                            <a:schemeClr val="tx1"/>
                          </a:solidFill>
                          <a:effectLst/>
                          <a:latin typeface="Trebuchet MS" pitchFamily="34" charset="0"/>
                        </a:rPr>
                        <a:t>? </a:t>
                      </a:r>
                    </a:p>
                    <a:p>
                      <a:pPr marL="0" marR="0" lvl="0" indent="0" algn="l" defTabSz="914400" rtl="0" eaLnBrk="1" fontAlgn="base" latinLnBrk="0" hangingPunct="1">
                        <a:lnSpc>
                          <a:spcPct val="100000"/>
                        </a:lnSpc>
                        <a:spcBef>
                          <a:spcPts val="0"/>
                        </a:spcBef>
                        <a:spcAft>
                          <a:spcPts val="300"/>
                        </a:spcAft>
                        <a:buClrTx/>
                        <a:buSzTx/>
                        <a:buFontTx/>
                        <a:buNone/>
                        <a:tabLst/>
                      </a:pPr>
                      <a:r>
                        <a:rPr kumimoji="0" lang="fr-FR" sz="1600" b="0" i="0" u="none" strike="noStrike" cap="none" normalizeH="0" baseline="0" dirty="0">
                          <a:ln>
                            <a:noFill/>
                          </a:ln>
                          <a:solidFill>
                            <a:schemeClr val="tx1"/>
                          </a:solidFill>
                          <a:effectLst/>
                          <a:latin typeface="Trebuchet MS" pitchFamily="34" charset="0"/>
                        </a:rPr>
                        <a:t>Quelles règles morales sont susceptibles de trouver </a:t>
                      </a:r>
                      <a:r>
                        <a:rPr kumimoji="0" lang="fr-FR" sz="1600" b="1" i="1" u="none" strike="noStrike" cap="none" normalizeH="0" baseline="0" dirty="0">
                          <a:ln>
                            <a:noFill/>
                          </a:ln>
                          <a:solidFill>
                            <a:schemeClr val="tx1"/>
                          </a:solidFill>
                          <a:effectLst/>
                          <a:latin typeface="Trebuchet MS" pitchFamily="34" charset="0"/>
                        </a:rPr>
                        <a:t>l’assentiment d’individus rationnels qui délibèrent ensemble publiquement</a:t>
                      </a:r>
                      <a:r>
                        <a:rPr kumimoji="0" lang="fr-FR" sz="1600" b="0" i="0" u="none" strike="noStrike" cap="none" normalizeH="0" baseline="0" dirty="0">
                          <a:ln>
                            <a:noFill/>
                          </a:ln>
                          <a:solidFill>
                            <a:schemeClr val="tx1"/>
                          </a:solidFill>
                          <a:effectLst/>
                          <a:latin typeface="Trebuchet MS" pitchFamily="34" charset="0"/>
                        </a:rPr>
                        <a:t>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31314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Résultats de l’action</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Ethiques de responsabilité</a:t>
                      </a:r>
                    </a:p>
                    <a:p>
                      <a:pPr marL="0" marR="0" lvl="0" indent="0" algn="l" defTabSz="914400" rtl="0" eaLnBrk="1" fontAlgn="base" latinLnBrk="0" hangingPunct="1">
                        <a:lnSpc>
                          <a:spcPct val="100000"/>
                        </a:lnSpc>
                        <a:spcBef>
                          <a:spcPts val="0"/>
                        </a:spcBef>
                        <a:spcAft>
                          <a:spcPts val="0"/>
                        </a:spcAft>
                        <a:buClrTx/>
                        <a:buSzTx/>
                        <a:buFontTx/>
                        <a:buNone/>
                        <a:tabLst/>
                      </a:pPr>
                      <a:endParaRPr kumimoji="0" lang="fr-CH" sz="1600" b="0" i="0" u="none" strike="noStrike" cap="none" normalizeH="0" baseline="0" dirty="0">
                        <a:ln>
                          <a:noFill/>
                        </a:ln>
                        <a:solidFill>
                          <a:schemeClr val="tx1"/>
                        </a:solidFill>
                        <a:effectLst/>
                        <a:latin typeface="Trebuchet MS" pitchFamily="34" charset="0"/>
                      </a:endParaRPr>
                    </a:p>
                    <a:p>
                      <a:pPr marL="0" marR="0" lvl="0" indent="0" algn="l" defTabSz="914400" rtl="0" eaLnBrk="1" fontAlgn="base" latinLnBrk="0" hangingPunct="1">
                        <a:lnSpc>
                          <a:spcPct val="100000"/>
                        </a:lnSpc>
                        <a:spcBef>
                          <a:spcPts val="0"/>
                        </a:spcBef>
                        <a:spcAft>
                          <a:spcPts val="300"/>
                        </a:spcAft>
                        <a:buClrTx/>
                        <a:buSzTx/>
                        <a:buFontTx/>
                        <a:buNone/>
                        <a:tabLst/>
                      </a:pPr>
                      <a:endParaRPr kumimoji="0" lang="fr-CH" sz="1600" b="0" i="0" u="none" strike="noStrike" cap="none" normalizeH="0" baseline="0" dirty="0">
                        <a:ln>
                          <a:noFill/>
                        </a:ln>
                        <a:solidFill>
                          <a:schemeClr val="tx1"/>
                        </a:solidFill>
                        <a:effectLst/>
                        <a:latin typeface="Trebuchet MS" pitchFamily="34" charset="0"/>
                      </a:endParaRPr>
                    </a:p>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Utilitarismes</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FR" sz="1600" b="0" i="0" u="none" strike="noStrike" cap="none" normalizeH="0" baseline="0" dirty="0">
                          <a:ln>
                            <a:noFill/>
                          </a:ln>
                          <a:solidFill>
                            <a:schemeClr val="tx1"/>
                          </a:solidFill>
                          <a:effectLst/>
                          <a:latin typeface="Trebuchet MS" pitchFamily="34" charset="0"/>
                        </a:rPr>
                        <a:t>Quelles sont les </a:t>
                      </a:r>
                      <a:r>
                        <a:rPr kumimoji="0" lang="fr-FR" sz="1600" b="1" i="1" u="none" strike="noStrike" cap="none" normalizeH="0" baseline="0" dirty="0">
                          <a:ln>
                            <a:noFill/>
                          </a:ln>
                          <a:solidFill>
                            <a:schemeClr val="tx1"/>
                          </a:solidFill>
                          <a:effectLst/>
                          <a:latin typeface="Trebuchet MS" pitchFamily="34" charset="0"/>
                        </a:rPr>
                        <a:t>conséquences / résultats</a:t>
                      </a:r>
                      <a:r>
                        <a:rPr kumimoji="0" lang="fr-FR" sz="1600" b="0" i="0" u="none" strike="noStrike" cap="none" normalizeH="0" baseline="0" dirty="0">
                          <a:ln>
                            <a:noFill/>
                          </a:ln>
                          <a:solidFill>
                            <a:schemeClr val="tx1"/>
                          </a:solidFill>
                          <a:effectLst/>
                          <a:latin typeface="Trebuchet MS" pitchFamily="34" charset="0"/>
                        </a:rPr>
                        <a:t> prévisibles de mon action et comment puis-je éviter ses effets négatifs ? </a:t>
                      </a:r>
                    </a:p>
                    <a:p>
                      <a:pPr marL="0" marR="0" lvl="0" indent="0" algn="l" defTabSz="914400" rtl="0" eaLnBrk="1" fontAlgn="base" latinLnBrk="0" hangingPunct="1">
                        <a:lnSpc>
                          <a:spcPct val="100000"/>
                        </a:lnSpc>
                        <a:spcBef>
                          <a:spcPts val="0"/>
                        </a:spcBef>
                        <a:spcAft>
                          <a:spcPts val="300"/>
                        </a:spcAft>
                        <a:buClrTx/>
                        <a:buSzTx/>
                        <a:buFontTx/>
                        <a:buNone/>
                        <a:tabLst/>
                      </a:pPr>
                      <a:r>
                        <a:rPr kumimoji="0" lang="fr-FR" sz="1600" b="0" i="0" u="none" strike="noStrike" cap="none" normalizeH="0" baseline="0" dirty="0">
                          <a:ln>
                            <a:noFill/>
                          </a:ln>
                          <a:solidFill>
                            <a:schemeClr val="tx1"/>
                          </a:solidFill>
                          <a:effectLst/>
                          <a:latin typeface="Trebuchet MS" pitchFamily="34" charset="0"/>
                        </a:rPr>
                        <a:t>Mon action vise-t-elle à augmenter </a:t>
                      </a:r>
                      <a:r>
                        <a:rPr kumimoji="0" lang="fr-FR" sz="1600" b="1" i="0" u="none" strike="noStrike" cap="none" normalizeH="0" baseline="0" dirty="0">
                          <a:ln>
                            <a:noFill/>
                          </a:ln>
                          <a:solidFill>
                            <a:schemeClr val="tx1"/>
                          </a:solidFill>
                          <a:effectLst/>
                          <a:latin typeface="Trebuchet MS" pitchFamily="34" charset="0"/>
                        </a:rPr>
                        <a:t>le plus grand bien du plus grand nombre </a:t>
                      </a:r>
                      <a:r>
                        <a:rPr kumimoji="0" lang="fr-FR" sz="1600" b="0" i="0" u="none" strike="noStrike" cap="none" normalizeH="0" baseline="0" dirty="0">
                          <a:ln>
                            <a:noFill/>
                          </a:ln>
                          <a:solidFill>
                            <a:schemeClr val="tx1"/>
                          </a:solidFill>
                          <a:effectLst/>
                          <a:latin typeface="Trebuchet MS" pitchFamily="34"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80112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H" sz="1600" b="0" i="0" u="none" strike="noStrike" cap="none" normalizeH="0" baseline="0">
                          <a:ln>
                            <a:noFill/>
                          </a:ln>
                          <a:solidFill>
                            <a:schemeClr val="tx1"/>
                          </a:solidFill>
                          <a:effectLst/>
                          <a:latin typeface="Trebuchet MS" pitchFamily="34" charset="0"/>
                        </a:rPr>
                        <a:t>Situations existentielles</a:t>
                      </a:r>
                      <a:endParaRPr kumimoji="0" lang="fr-FR" sz="1600" b="0" i="0" u="none" strike="noStrike" cap="none" normalizeH="0" baseline="0">
                        <a:ln>
                          <a:noFill/>
                        </a:ln>
                        <a:solidFill>
                          <a:schemeClr val="tx1"/>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Ethiques de situation</a:t>
                      </a:r>
                    </a:p>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Ethiques existentielles</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FR" sz="1600" b="0" i="0" u="none" strike="noStrike" cap="none" normalizeH="0" baseline="0" dirty="0">
                          <a:ln>
                            <a:noFill/>
                          </a:ln>
                          <a:solidFill>
                            <a:schemeClr val="tx1"/>
                          </a:solidFill>
                          <a:effectLst/>
                          <a:latin typeface="Trebuchet MS" pitchFamily="34" charset="0"/>
                        </a:rPr>
                        <a:t>Quelle action serait, </a:t>
                      </a:r>
                      <a:r>
                        <a:rPr kumimoji="0" lang="fr-FR" sz="1600" b="1" i="1" u="none" strike="noStrike" cap="none" normalizeH="0" baseline="0" dirty="0">
                          <a:ln>
                            <a:noFill/>
                          </a:ln>
                          <a:solidFill>
                            <a:schemeClr val="tx1"/>
                          </a:solidFill>
                          <a:effectLst/>
                          <a:latin typeface="Trebuchet MS" pitchFamily="34" charset="0"/>
                        </a:rPr>
                        <a:t>dans cette situation particulière</a:t>
                      </a:r>
                      <a:r>
                        <a:rPr kumimoji="0" lang="fr-FR" sz="1600" b="0" i="1" u="none" strike="noStrike" cap="none" normalizeH="0" baseline="0" dirty="0">
                          <a:ln>
                            <a:noFill/>
                          </a:ln>
                          <a:solidFill>
                            <a:schemeClr val="tx1"/>
                          </a:solidFill>
                          <a:effectLst/>
                          <a:latin typeface="Trebuchet MS" pitchFamily="34" charset="0"/>
                        </a:rPr>
                        <a:t>,</a:t>
                      </a:r>
                      <a:r>
                        <a:rPr kumimoji="0" lang="fr-FR" sz="1600" b="0" i="0" u="none" strike="noStrike" cap="none" normalizeH="0" baseline="0" dirty="0">
                          <a:ln>
                            <a:noFill/>
                          </a:ln>
                          <a:solidFill>
                            <a:schemeClr val="tx1"/>
                          </a:solidFill>
                          <a:effectLst/>
                          <a:latin typeface="Trebuchet MS" pitchFamily="34" charset="0"/>
                        </a:rPr>
                        <a:t> la meilleure, la plus responsable, la plus juste ?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177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H" sz="1600" b="0" i="0" u="none" strike="noStrike" cap="none" normalizeH="0" baseline="0">
                          <a:ln>
                            <a:noFill/>
                          </a:ln>
                          <a:solidFill>
                            <a:schemeClr val="tx1"/>
                          </a:solidFill>
                          <a:effectLst/>
                          <a:latin typeface="Trebuchet MS" pitchFamily="34" charset="0"/>
                        </a:rPr>
                        <a:t>Croyances</a:t>
                      </a:r>
                      <a:endParaRPr kumimoji="0" lang="fr-FR" sz="1600" b="0" i="0" u="none" strike="noStrike" cap="none" normalizeH="0" baseline="0">
                        <a:ln>
                          <a:noFill/>
                        </a:ln>
                        <a:solidFill>
                          <a:schemeClr val="tx1"/>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Ethiques de conviction</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Que me dictent ma </a:t>
                      </a:r>
                      <a:r>
                        <a:rPr kumimoji="0" lang="fr-CH" sz="1600" b="1" i="1" u="none" strike="noStrike" cap="none" normalizeH="0" baseline="0" dirty="0">
                          <a:ln>
                            <a:noFill/>
                          </a:ln>
                          <a:solidFill>
                            <a:schemeClr val="tx1"/>
                          </a:solidFill>
                          <a:effectLst/>
                          <a:latin typeface="Trebuchet MS" pitchFamily="34" charset="0"/>
                        </a:rPr>
                        <a:t>conscience</a:t>
                      </a:r>
                      <a:r>
                        <a:rPr kumimoji="0" lang="fr-CH" sz="1600" b="0" i="0" u="none" strike="noStrike" cap="none" normalizeH="0" baseline="0" dirty="0">
                          <a:ln>
                            <a:noFill/>
                          </a:ln>
                          <a:solidFill>
                            <a:schemeClr val="tx1"/>
                          </a:solidFill>
                          <a:effectLst/>
                          <a:latin typeface="Trebuchet MS" pitchFamily="34" charset="0"/>
                        </a:rPr>
                        <a:t> et/ou mes </a:t>
                      </a:r>
                      <a:r>
                        <a:rPr kumimoji="0" lang="fr-CH" sz="1600" b="1" i="0" u="none" strike="noStrike" cap="none" normalizeH="0" baseline="0" dirty="0">
                          <a:ln>
                            <a:noFill/>
                          </a:ln>
                          <a:solidFill>
                            <a:schemeClr val="tx1"/>
                          </a:solidFill>
                          <a:effectLst/>
                          <a:latin typeface="Trebuchet MS" pitchFamily="34" charset="0"/>
                        </a:rPr>
                        <a:t>convictions</a:t>
                      </a:r>
                      <a:r>
                        <a:rPr kumimoji="0" lang="fr-CH" sz="1600" b="0" i="0" u="none" strike="noStrike" cap="none" normalizeH="0" baseline="0" dirty="0">
                          <a:ln>
                            <a:noFill/>
                          </a:ln>
                          <a:solidFill>
                            <a:schemeClr val="tx1"/>
                          </a:solidFill>
                          <a:effectLst/>
                          <a:latin typeface="Trebuchet MS" pitchFamily="34" charset="0"/>
                        </a:rPr>
                        <a:t> personnelles?</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6375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Nature / </a:t>
                      </a:r>
                      <a:r>
                        <a:rPr kumimoji="0" lang="fr-CH" sz="1600" b="0" i="1" u="none" strike="noStrike" cap="none" normalizeH="0" baseline="0" dirty="0">
                          <a:ln>
                            <a:noFill/>
                          </a:ln>
                          <a:solidFill>
                            <a:schemeClr val="tx1"/>
                          </a:solidFill>
                          <a:effectLst/>
                          <a:latin typeface="Trebuchet MS" pitchFamily="34" charset="0"/>
                        </a:rPr>
                        <a:t>Ethos </a:t>
                      </a:r>
                      <a:r>
                        <a:rPr kumimoji="0" lang="fr-CH" sz="1600" b="0" i="0" u="none" strike="noStrike" cap="none" normalizeH="0" baseline="0" dirty="0">
                          <a:ln>
                            <a:noFill/>
                          </a:ln>
                          <a:solidFill>
                            <a:schemeClr val="tx1"/>
                          </a:solidFill>
                          <a:effectLst/>
                          <a:latin typeface="Trebuchet MS" pitchFamily="34" charset="0"/>
                        </a:rPr>
                        <a:t>social</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Ethiques empiriques</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ts val="0"/>
                        </a:spcBef>
                        <a:spcAft>
                          <a:spcPts val="300"/>
                        </a:spcAft>
                        <a:buClrTx/>
                        <a:buSzTx/>
                        <a:buFontTx/>
                        <a:buNone/>
                        <a:tabLst/>
                      </a:pPr>
                      <a:r>
                        <a:rPr kumimoji="0" lang="fr-CH" sz="1600" b="0" i="0" u="none" strike="noStrike" cap="none" normalizeH="0" baseline="0" dirty="0">
                          <a:ln>
                            <a:noFill/>
                          </a:ln>
                          <a:solidFill>
                            <a:schemeClr val="tx1"/>
                          </a:solidFill>
                          <a:effectLst/>
                          <a:latin typeface="Trebuchet MS" pitchFamily="34" charset="0"/>
                        </a:rPr>
                        <a:t>Que me dictent les </a:t>
                      </a:r>
                      <a:r>
                        <a:rPr kumimoji="0" lang="fr-CH" sz="1600" b="1" i="1" u="none" strike="noStrike" cap="none" normalizeH="0" baseline="0" dirty="0">
                          <a:ln>
                            <a:noFill/>
                          </a:ln>
                          <a:solidFill>
                            <a:schemeClr val="tx1"/>
                          </a:solidFill>
                          <a:effectLst/>
                          <a:latin typeface="Trebuchet MS" pitchFamily="34" charset="0"/>
                        </a:rPr>
                        <a:t>lois de la nature</a:t>
                      </a:r>
                      <a:r>
                        <a:rPr kumimoji="0" lang="fr-CH" sz="1600" b="0" i="0" u="none" strike="noStrike" cap="none" normalizeH="0" baseline="0" dirty="0">
                          <a:ln>
                            <a:noFill/>
                          </a:ln>
                          <a:solidFill>
                            <a:schemeClr val="tx1"/>
                          </a:solidFill>
                          <a:effectLst/>
                          <a:latin typeface="Trebuchet MS" pitchFamily="34" charset="0"/>
                        </a:rPr>
                        <a:t>, </a:t>
                      </a:r>
                      <a:r>
                        <a:rPr kumimoji="0" lang="fr-CH" sz="1600" b="0" i="0" u="none" strike="noStrike" cap="none" normalizeH="0" baseline="0" dirty="0" err="1">
                          <a:ln>
                            <a:noFill/>
                          </a:ln>
                          <a:solidFill>
                            <a:schemeClr val="tx1"/>
                          </a:solidFill>
                          <a:effectLst/>
                          <a:latin typeface="Trebuchet MS" pitchFamily="34" charset="0"/>
                        </a:rPr>
                        <a:t>resp</a:t>
                      </a:r>
                      <a:r>
                        <a:rPr kumimoji="0" lang="fr-CH" sz="1600" b="0" i="0" u="none" strike="noStrike" cap="none" normalizeH="0" baseline="0" dirty="0">
                          <a:ln>
                            <a:noFill/>
                          </a:ln>
                          <a:solidFill>
                            <a:schemeClr val="tx1"/>
                          </a:solidFill>
                          <a:effectLst/>
                          <a:latin typeface="Trebuchet MS" pitchFamily="34" charset="0"/>
                        </a:rPr>
                        <a:t>. les </a:t>
                      </a:r>
                      <a:r>
                        <a:rPr kumimoji="0" lang="fr-CH" sz="1600" b="1" i="1" u="none" strike="noStrike" cap="none" normalizeH="0" baseline="0" dirty="0">
                          <a:ln>
                            <a:noFill/>
                          </a:ln>
                          <a:solidFill>
                            <a:schemeClr val="tx1"/>
                          </a:solidFill>
                          <a:effectLst/>
                          <a:latin typeface="Trebuchet MS" pitchFamily="34" charset="0"/>
                        </a:rPr>
                        <a:t>règles sociales</a:t>
                      </a:r>
                      <a:r>
                        <a:rPr kumimoji="0" lang="fr-CH" sz="1600" b="0" i="0" u="none" strike="noStrike" cap="none" normalizeH="0" baseline="0" dirty="0">
                          <a:ln>
                            <a:noFill/>
                          </a:ln>
                          <a:solidFill>
                            <a:schemeClr val="tx1"/>
                          </a:solidFill>
                          <a:effectLst/>
                          <a:latin typeface="Trebuchet MS" pitchFamily="34" charset="0"/>
                        </a:rPr>
                        <a:t>?</a:t>
                      </a:r>
                      <a:endParaRPr kumimoji="0" lang="fr-FR" sz="1600" b="0" i="0" u="none" strike="noStrike" cap="none" normalizeH="0" baseline="0" dirty="0">
                        <a:ln>
                          <a:noFill/>
                        </a:ln>
                        <a:solidFill>
                          <a:schemeClr val="tx1"/>
                        </a:solidFill>
                        <a:effectLst/>
                        <a:latin typeface="Trebuchet MS"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64760877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a:extLst>
              <a:ext uri="{FF2B5EF4-FFF2-40B4-BE49-F238E27FC236}">
                <a16:creationId xmlns:a16="http://schemas.microsoft.com/office/drawing/2014/main" id="{D2946272-AB8C-7B73-D3C9-3B8C27B8A55F}"/>
              </a:ext>
            </a:extLst>
          </p:cNvPr>
          <p:cNvSpPr>
            <a:spLocks noGrp="1" noChangeArrowheads="1"/>
          </p:cNvSpPr>
          <p:nvPr>
            <p:ph type="title"/>
          </p:nvPr>
        </p:nvSpPr>
        <p:spPr/>
        <p:txBody>
          <a:bodyPr/>
          <a:lstStyle/>
          <a:p>
            <a:r>
              <a:rPr lang="fr-FR" dirty="0"/>
              <a:t>Les 3 moments de l’éthique</a:t>
            </a:r>
            <a:br>
              <a:rPr lang="fr-FR" dirty="0"/>
            </a:br>
            <a:r>
              <a:rPr lang="fr-FR" dirty="0"/>
              <a:t>ou comment gérer la complexité selon Paul Ricoeur</a:t>
            </a:r>
            <a:endParaRPr lang="fr-CH" altLang="fr-FR" b="1" dirty="0"/>
          </a:p>
        </p:txBody>
      </p:sp>
      <p:sp>
        <p:nvSpPr>
          <p:cNvPr id="3" name="Espace réservé du contenu 2">
            <a:extLst>
              <a:ext uri="{FF2B5EF4-FFF2-40B4-BE49-F238E27FC236}">
                <a16:creationId xmlns:a16="http://schemas.microsoft.com/office/drawing/2014/main" id="{50C7B9A1-2F8F-BF4E-D929-B459019AEE0B}"/>
              </a:ext>
            </a:extLst>
          </p:cNvPr>
          <p:cNvSpPr>
            <a:spLocks noGrp="1"/>
          </p:cNvSpPr>
          <p:nvPr>
            <p:ph idx="1"/>
          </p:nvPr>
        </p:nvSpPr>
        <p:spPr/>
        <p:txBody>
          <a:bodyPr>
            <a:normAutofit lnSpcReduction="10000"/>
          </a:bodyPr>
          <a:lstStyle/>
          <a:p>
            <a:pPr>
              <a:defRPr/>
            </a:pPr>
            <a:r>
              <a:rPr lang="fr-CH" sz="2400" dirty="0"/>
              <a:t>1. Le moment </a:t>
            </a:r>
            <a:r>
              <a:rPr lang="fr-CH" sz="2400" b="1" dirty="0"/>
              <a:t>téléologique</a:t>
            </a:r>
            <a:r>
              <a:rPr lang="fr-CH" sz="2400" dirty="0"/>
              <a:t> de la visée éthique et ses trois pôles </a:t>
            </a:r>
          </a:p>
          <a:p>
            <a:pPr>
              <a:defRPr/>
            </a:pPr>
            <a:r>
              <a:rPr lang="fr-CH" sz="2400" dirty="0">
                <a:sym typeface="Wingdings" pitchFamily="2" charset="2"/>
              </a:rPr>
              <a:t>		 BOHNEUR – BIEN – EVALUATIONS – VALEURS (Aristote)</a:t>
            </a:r>
            <a:endParaRPr lang="fr-CH" sz="2400" dirty="0"/>
          </a:p>
          <a:p>
            <a:pPr>
              <a:defRPr/>
            </a:pPr>
            <a:r>
              <a:rPr lang="fr-CH" sz="2400" dirty="0"/>
              <a:t>2. Le moment de </a:t>
            </a:r>
            <a:r>
              <a:rPr lang="fr-CH" sz="2400" b="1" dirty="0"/>
              <a:t>déontologique</a:t>
            </a:r>
          </a:p>
          <a:p>
            <a:pPr>
              <a:defRPr/>
            </a:pPr>
            <a:r>
              <a:rPr lang="fr-CH" sz="2400" b="1" dirty="0"/>
              <a:t>		</a:t>
            </a:r>
            <a:r>
              <a:rPr lang="fr-CH" sz="2400" b="1" dirty="0">
                <a:sym typeface="Wingdings" pitchFamily="2" charset="2"/>
              </a:rPr>
              <a:t> </a:t>
            </a:r>
            <a:r>
              <a:rPr lang="fr-CH" sz="2400" dirty="0">
                <a:sym typeface="Wingdings" pitchFamily="2" charset="2"/>
              </a:rPr>
              <a:t>MORALITE – IMPERATIF – LOIS – INTERDICTION (Kant)</a:t>
            </a:r>
            <a:endParaRPr lang="fr-CH" sz="2400" dirty="0"/>
          </a:p>
          <a:p>
            <a:pPr>
              <a:defRPr/>
            </a:pPr>
            <a:r>
              <a:rPr lang="fr-CH" sz="2400" dirty="0"/>
              <a:t>3. Le moment de </a:t>
            </a:r>
            <a:r>
              <a:rPr lang="fr-CH" sz="2400" b="1" dirty="0"/>
              <a:t>la sagesse pratique </a:t>
            </a:r>
            <a:r>
              <a:rPr lang="fr-CH" sz="2400" dirty="0"/>
              <a:t>(</a:t>
            </a:r>
            <a:r>
              <a:rPr lang="fr-CH" sz="2400" i="1" dirty="0"/>
              <a:t>phronesis</a:t>
            </a:r>
            <a:r>
              <a:rPr lang="fr-CH" sz="2400" dirty="0"/>
              <a:t>) délibérative</a:t>
            </a:r>
          </a:p>
          <a:p>
            <a:pPr>
              <a:defRPr/>
            </a:pPr>
            <a:r>
              <a:rPr lang="fr-CH" sz="2400" dirty="0"/>
              <a:t>		</a:t>
            </a:r>
            <a:r>
              <a:rPr lang="fr-CH" sz="2400" dirty="0">
                <a:sym typeface="Wingdings" pitchFamily="2" charset="2"/>
              </a:rPr>
              <a:t> JUGEMENT MORAL EN SITUATION – SAGESSE PRATIQUE (Retour à 		Aristote)</a:t>
            </a:r>
          </a:p>
          <a:p>
            <a:pPr>
              <a:defRPr/>
            </a:pPr>
            <a:endParaRPr lang="fr-CH" sz="2400" dirty="0">
              <a:sym typeface="Wingdings" pitchFamily="2" charset="2"/>
            </a:endParaRPr>
          </a:p>
          <a:p>
            <a:pPr>
              <a:defRPr/>
            </a:pPr>
            <a:endParaRPr lang="fr-CH" sz="2400" dirty="0"/>
          </a:p>
          <a:p>
            <a:pPr>
              <a:buFont typeface="Wingdings" charset="2"/>
              <a:buNone/>
              <a:defRPr/>
            </a:pPr>
            <a:r>
              <a:rPr lang="fr-CH" sz="2400" dirty="0"/>
              <a:t>        </a:t>
            </a:r>
          </a:p>
          <a:p>
            <a:pPr>
              <a:buFont typeface="Wingdings" charset="2"/>
              <a:buNone/>
              <a:defRPr/>
            </a:pPr>
            <a:r>
              <a:rPr lang="fr-CH" sz="2400" dirty="0"/>
              <a:t>         </a:t>
            </a:r>
          </a:p>
        </p:txBody>
      </p:sp>
      <p:graphicFrame>
        <p:nvGraphicFramePr>
          <p:cNvPr id="2" name="Tableau 3">
            <a:extLst>
              <a:ext uri="{FF2B5EF4-FFF2-40B4-BE49-F238E27FC236}">
                <a16:creationId xmlns:a16="http://schemas.microsoft.com/office/drawing/2014/main" id="{2B49F296-22A2-34AB-E5AA-966DD3E5F316}"/>
              </a:ext>
            </a:extLst>
          </p:cNvPr>
          <p:cNvGraphicFramePr>
            <a:graphicFrameLocks noGrp="1"/>
          </p:cNvGraphicFramePr>
          <p:nvPr>
            <p:extLst>
              <p:ext uri="{D42A27DB-BD31-4B8C-83A1-F6EECF244321}">
                <p14:modId xmlns:p14="http://schemas.microsoft.com/office/powerpoint/2010/main" val="4157059529"/>
              </p:ext>
            </p:extLst>
          </p:nvPr>
        </p:nvGraphicFramePr>
        <p:xfrm>
          <a:off x="1090669" y="4937444"/>
          <a:ext cx="10179585" cy="1554480"/>
        </p:xfrm>
        <a:graphic>
          <a:graphicData uri="http://schemas.openxmlformats.org/drawingml/2006/table">
            <a:tbl>
              <a:tblPr firstRow="1" bandRow="1">
                <a:tableStyleId>{5C22544A-7EE6-4342-B048-85BDC9FD1C3A}</a:tableStyleId>
              </a:tblPr>
              <a:tblGrid>
                <a:gridCol w="10179585">
                  <a:extLst>
                    <a:ext uri="{9D8B030D-6E8A-4147-A177-3AD203B41FA5}">
                      <a16:colId xmlns:a16="http://schemas.microsoft.com/office/drawing/2014/main" val="2817733210"/>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H" sz="2400" b="0" dirty="0">
                          <a:solidFill>
                            <a:schemeClr val="tx1"/>
                          </a:solidFill>
                        </a:rPr>
                        <a:t>«La tâche à laquelle s'attelle Ricoeur va consister à rapprocher </a:t>
                      </a:r>
                    </a:p>
                    <a:p>
                      <a:pPr marL="0" marR="0" lvl="0" indent="0" algn="ctr" defTabSz="914400" rtl="0" eaLnBrk="1" fontAlgn="auto" latinLnBrk="0" hangingPunct="1">
                        <a:lnSpc>
                          <a:spcPct val="100000"/>
                        </a:lnSpc>
                        <a:spcBef>
                          <a:spcPts val="0"/>
                        </a:spcBef>
                        <a:spcAft>
                          <a:spcPts val="0"/>
                        </a:spcAft>
                        <a:buClrTx/>
                        <a:buSzTx/>
                        <a:buFontTx/>
                        <a:buNone/>
                        <a:tabLst/>
                        <a:defRPr/>
                      </a:pPr>
                      <a:r>
                        <a:rPr lang="fr-CH" sz="2400" b="0" dirty="0">
                          <a:solidFill>
                            <a:schemeClr val="tx1"/>
                          </a:solidFill>
                        </a:rPr>
                        <a:t>la </a:t>
                      </a:r>
                      <a:r>
                        <a:rPr lang="fr-CH" sz="2400" b="0" dirty="0">
                          <a:solidFill>
                            <a:srgbClr val="FF9300"/>
                          </a:solidFill>
                        </a:rPr>
                        <a:t>« téléologie » </a:t>
                      </a:r>
                      <a:r>
                        <a:rPr lang="fr-CH" sz="2400" b="0" dirty="0">
                          <a:solidFill>
                            <a:schemeClr val="tx1"/>
                          </a:solidFill>
                        </a:rPr>
                        <a:t>d’une éthique aristotélicienne qui vise le bon, </a:t>
                      </a:r>
                      <a:r>
                        <a:rPr lang="fr-CH" sz="2400" b="0" u="sng" dirty="0">
                          <a:solidFill>
                            <a:schemeClr val="tx1"/>
                          </a:solidFill>
                        </a:rPr>
                        <a:t>et</a:t>
                      </a:r>
                      <a:r>
                        <a:rPr lang="fr-CH" sz="2400" b="0" dirty="0">
                          <a:solidFill>
                            <a:schemeClr val="tx1"/>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fr-CH" sz="2400" b="0" dirty="0">
                          <a:solidFill>
                            <a:schemeClr val="tx1"/>
                          </a:solidFill>
                        </a:rPr>
                        <a:t>la </a:t>
                      </a:r>
                      <a:r>
                        <a:rPr lang="fr-CH" sz="2400" b="0" dirty="0">
                          <a:solidFill>
                            <a:srgbClr val="FF9300"/>
                          </a:solidFill>
                        </a:rPr>
                        <a:t>« déontologie » </a:t>
                      </a:r>
                      <a:r>
                        <a:rPr lang="fr-CH" sz="2400" b="0" dirty="0">
                          <a:solidFill>
                            <a:schemeClr val="tx1"/>
                          </a:solidFill>
                        </a:rPr>
                        <a:t>d’une morale kantienne qui interdit le mal.» </a:t>
                      </a:r>
                    </a:p>
                    <a:p>
                      <a:pPr marL="0" marR="0" lvl="0" indent="0" algn="ctr" defTabSz="914400" rtl="0" eaLnBrk="1" fontAlgn="auto" latinLnBrk="0" hangingPunct="1">
                        <a:lnSpc>
                          <a:spcPct val="100000"/>
                        </a:lnSpc>
                        <a:spcBef>
                          <a:spcPts val="0"/>
                        </a:spcBef>
                        <a:spcAft>
                          <a:spcPts val="0"/>
                        </a:spcAft>
                        <a:buClrTx/>
                        <a:buSzTx/>
                        <a:buFontTx/>
                        <a:buNone/>
                        <a:tabLst/>
                        <a:defRPr/>
                      </a:pPr>
                      <a:r>
                        <a:rPr lang="fr-CH" sz="2400" b="0" dirty="0">
                          <a:solidFill>
                            <a:schemeClr val="tx1"/>
                          </a:solidFill>
                        </a:rPr>
                        <a:t>(Abel, 1996, 87)</a:t>
                      </a:r>
                    </a:p>
                  </a:txBody>
                  <a:tcPr>
                    <a:solidFill>
                      <a:srgbClr val="FAE8B4"/>
                    </a:solidFill>
                  </a:tcPr>
                </a:tc>
                <a:extLst>
                  <a:ext uri="{0D108BD9-81ED-4DB2-BD59-A6C34878D82A}">
                    <a16:rowId xmlns:a16="http://schemas.microsoft.com/office/drawing/2014/main" val="2642185238"/>
                  </a:ext>
                </a:extLst>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a:extLst>
              <a:ext uri="{FF2B5EF4-FFF2-40B4-BE49-F238E27FC236}">
                <a16:creationId xmlns:a16="http://schemas.microsoft.com/office/drawing/2014/main" id="{D2946272-AB8C-7B73-D3C9-3B8C27B8A55F}"/>
              </a:ext>
            </a:extLst>
          </p:cNvPr>
          <p:cNvSpPr>
            <a:spLocks noGrp="1" noChangeArrowheads="1"/>
          </p:cNvSpPr>
          <p:nvPr>
            <p:ph type="title"/>
          </p:nvPr>
        </p:nvSpPr>
        <p:spPr/>
        <p:txBody>
          <a:bodyPr/>
          <a:lstStyle/>
          <a:p>
            <a:r>
              <a:rPr lang="fr-FR" dirty="0"/>
              <a:t>Les 3 moments de l’éthique</a:t>
            </a:r>
            <a:br>
              <a:rPr lang="fr-FR" dirty="0"/>
            </a:br>
            <a:r>
              <a:rPr lang="fr-FR" dirty="0"/>
              <a:t>ou comment gérer la complexité selon Paul Ricoeur</a:t>
            </a:r>
            <a:endParaRPr lang="fr-CH" altLang="fr-FR" b="1" dirty="0"/>
          </a:p>
        </p:txBody>
      </p:sp>
      <p:sp>
        <p:nvSpPr>
          <p:cNvPr id="3" name="Espace réservé du contenu 2">
            <a:extLst>
              <a:ext uri="{FF2B5EF4-FFF2-40B4-BE49-F238E27FC236}">
                <a16:creationId xmlns:a16="http://schemas.microsoft.com/office/drawing/2014/main" id="{50C7B9A1-2F8F-BF4E-D929-B459019AEE0B}"/>
              </a:ext>
            </a:extLst>
          </p:cNvPr>
          <p:cNvSpPr>
            <a:spLocks noGrp="1"/>
          </p:cNvSpPr>
          <p:nvPr>
            <p:ph idx="1"/>
          </p:nvPr>
        </p:nvSpPr>
        <p:spPr>
          <a:xfrm>
            <a:off x="609600" y="2057398"/>
            <a:ext cx="10972800" cy="4525963"/>
          </a:xfrm>
        </p:spPr>
        <p:txBody>
          <a:bodyPr>
            <a:normAutofit/>
          </a:bodyPr>
          <a:lstStyle/>
          <a:p>
            <a:pPr>
              <a:defRPr/>
            </a:pPr>
            <a:endParaRPr lang="fr-CH" dirty="0"/>
          </a:p>
          <a:p>
            <a:pPr>
              <a:defRPr/>
            </a:pPr>
            <a:endParaRPr lang="fr-CH" dirty="0"/>
          </a:p>
        </p:txBody>
      </p:sp>
      <p:sp>
        <p:nvSpPr>
          <p:cNvPr id="5" name="Rectangle : coins arrondis 4">
            <a:extLst>
              <a:ext uri="{FF2B5EF4-FFF2-40B4-BE49-F238E27FC236}">
                <a16:creationId xmlns:a16="http://schemas.microsoft.com/office/drawing/2014/main" id="{9F9D2929-51D4-B65D-FBF2-47285BF2D547}"/>
              </a:ext>
            </a:extLst>
          </p:cNvPr>
          <p:cNvSpPr/>
          <p:nvPr/>
        </p:nvSpPr>
        <p:spPr bwMode="auto">
          <a:xfrm>
            <a:off x="5608819" y="1755475"/>
            <a:ext cx="3402767" cy="1984575"/>
          </a:xfrm>
          <a:prstGeom prst="roundRect">
            <a:avLst/>
          </a:prstGeom>
          <a:solidFill>
            <a:srgbClr val="FAE8B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fr-FR" dirty="0"/>
              <a:t>Visée </a:t>
            </a:r>
            <a:r>
              <a:rPr lang="fr-FR" b="1" dirty="0"/>
              <a:t>éthique</a:t>
            </a:r>
            <a:r>
              <a:rPr lang="fr-FR" dirty="0"/>
              <a:t> du Bien</a:t>
            </a:r>
          </a:p>
          <a:p>
            <a:pPr lvl="0" algn="ctr"/>
            <a:r>
              <a:rPr lang="fr-FR" dirty="0"/>
              <a:t>Evaluation</a:t>
            </a:r>
          </a:p>
          <a:p>
            <a:pPr lvl="0" algn="ctr"/>
            <a:r>
              <a:rPr lang="fr-FR" dirty="0"/>
              <a:t>(Aristote)</a:t>
            </a:r>
          </a:p>
        </p:txBody>
      </p:sp>
      <p:sp>
        <p:nvSpPr>
          <p:cNvPr id="6" name="Rectangle : coins arrondis 5">
            <a:extLst>
              <a:ext uri="{FF2B5EF4-FFF2-40B4-BE49-F238E27FC236}">
                <a16:creationId xmlns:a16="http://schemas.microsoft.com/office/drawing/2014/main" id="{3413DDA7-C7E0-C138-8D76-3740913F6B31}"/>
              </a:ext>
            </a:extLst>
          </p:cNvPr>
          <p:cNvSpPr/>
          <p:nvPr/>
        </p:nvSpPr>
        <p:spPr bwMode="auto">
          <a:xfrm>
            <a:off x="4257207" y="4598516"/>
            <a:ext cx="3402767" cy="2068062"/>
          </a:xfrm>
          <a:prstGeom prst="roundRect">
            <a:avLst/>
          </a:prstGeom>
          <a:solidFill>
            <a:srgbClr val="FF93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lgn="ctr"/>
            <a:r>
              <a:rPr lang="fr-FR" dirty="0"/>
              <a:t>Epreuve </a:t>
            </a:r>
            <a:r>
              <a:rPr lang="fr-FR" b="1" dirty="0"/>
              <a:t>morale</a:t>
            </a:r>
            <a:r>
              <a:rPr lang="fr-FR" dirty="0"/>
              <a:t> de la Loi</a:t>
            </a:r>
          </a:p>
          <a:p>
            <a:pPr lvl="0" algn="ctr"/>
            <a:r>
              <a:rPr lang="fr-FR" dirty="0"/>
              <a:t>Universalisation – Interdiction</a:t>
            </a:r>
          </a:p>
          <a:p>
            <a:pPr lvl="0" algn="ctr"/>
            <a:r>
              <a:rPr lang="fr-FR" dirty="0"/>
              <a:t>Kant</a:t>
            </a:r>
          </a:p>
        </p:txBody>
      </p:sp>
      <p:sp>
        <p:nvSpPr>
          <p:cNvPr id="7" name="Rectangle : coins arrondis 6">
            <a:extLst>
              <a:ext uri="{FF2B5EF4-FFF2-40B4-BE49-F238E27FC236}">
                <a16:creationId xmlns:a16="http://schemas.microsoft.com/office/drawing/2014/main" id="{2060691D-FA65-2BA2-8128-BB95FC3259B8}"/>
              </a:ext>
            </a:extLst>
          </p:cNvPr>
          <p:cNvSpPr/>
          <p:nvPr/>
        </p:nvSpPr>
        <p:spPr bwMode="auto">
          <a:xfrm>
            <a:off x="2408420" y="1974181"/>
            <a:ext cx="3402767" cy="1984575"/>
          </a:xfrm>
          <a:prstGeom prst="roundRect">
            <a:avLst/>
          </a:prstGeom>
          <a:solidFill>
            <a:srgbClr val="FFC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a:r>
              <a:rPr lang="fr-FR" b="1" dirty="0"/>
              <a:t>Sagesse pratique</a:t>
            </a:r>
          </a:p>
          <a:p>
            <a:pPr lvl="0" algn="ctr"/>
            <a:r>
              <a:rPr lang="fr-FR" dirty="0"/>
              <a:t>Jugement moral en situation</a:t>
            </a:r>
          </a:p>
          <a:p>
            <a:pPr lvl="0" algn="ctr"/>
            <a:r>
              <a:rPr lang="fr-FR" dirty="0"/>
              <a:t>(Aristote)</a:t>
            </a:r>
          </a:p>
        </p:txBody>
      </p:sp>
      <p:sp>
        <p:nvSpPr>
          <p:cNvPr id="8" name="Virage 7">
            <a:extLst>
              <a:ext uri="{FF2B5EF4-FFF2-40B4-BE49-F238E27FC236}">
                <a16:creationId xmlns:a16="http://schemas.microsoft.com/office/drawing/2014/main" id="{0B844B93-3DBA-2FFF-91EA-8463C9AD0CD1}"/>
              </a:ext>
            </a:extLst>
          </p:cNvPr>
          <p:cNvSpPr/>
          <p:nvPr/>
        </p:nvSpPr>
        <p:spPr bwMode="auto">
          <a:xfrm rot="9219182">
            <a:off x="8684302" y="3356924"/>
            <a:ext cx="1873770" cy="1926910"/>
          </a:xfrm>
          <a:prstGeom prst="ben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a:ln>
                <a:noFill/>
              </a:ln>
              <a:solidFill>
                <a:schemeClr val="tx1"/>
              </a:solidFill>
              <a:effectLst/>
              <a:latin typeface="Arial" charset="0"/>
            </a:endParaRPr>
          </a:p>
        </p:txBody>
      </p:sp>
      <p:sp>
        <p:nvSpPr>
          <p:cNvPr id="9" name="Virage 8">
            <a:extLst>
              <a:ext uri="{FF2B5EF4-FFF2-40B4-BE49-F238E27FC236}">
                <a16:creationId xmlns:a16="http://schemas.microsoft.com/office/drawing/2014/main" id="{29211B86-CEC1-1AC5-A8D2-058C0008CA47}"/>
              </a:ext>
            </a:extLst>
          </p:cNvPr>
          <p:cNvSpPr/>
          <p:nvPr/>
        </p:nvSpPr>
        <p:spPr bwMode="auto">
          <a:xfrm rot="19003666">
            <a:off x="749508" y="3144912"/>
            <a:ext cx="1873770" cy="1926910"/>
          </a:xfrm>
          <a:prstGeom prst="ben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r"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77438848"/>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a:extLst>
              <a:ext uri="{FF2B5EF4-FFF2-40B4-BE49-F238E27FC236}">
                <a16:creationId xmlns:a16="http://schemas.microsoft.com/office/drawing/2014/main" id="{D2946272-AB8C-7B73-D3C9-3B8C27B8A55F}"/>
              </a:ext>
            </a:extLst>
          </p:cNvPr>
          <p:cNvSpPr>
            <a:spLocks noGrp="1" noChangeArrowheads="1"/>
          </p:cNvSpPr>
          <p:nvPr>
            <p:ph type="title"/>
          </p:nvPr>
        </p:nvSpPr>
        <p:spPr/>
        <p:txBody>
          <a:bodyPr/>
          <a:lstStyle/>
          <a:p>
            <a:r>
              <a:rPr lang="fr-FR" dirty="0"/>
              <a:t>Les 3 moments de l’éthique</a:t>
            </a:r>
            <a:br>
              <a:rPr lang="fr-FR" dirty="0"/>
            </a:br>
            <a:r>
              <a:rPr lang="fr-FR" dirty="0"/>
              <a:t>ou comment gérer la complexité selon Paul Ricoeur</a:t>
            </a:r>
            <a:endParaRPr lang="fr-CH" altLang="fr-FR" b="1" dirty="0"/>
          </a:p>
        </p:txBody>
      </p:sp>
      <p:sp>
        <p:nvSpPr>
          <p:cNvPr id="3" name="Espace réservé du contenu 2">
            <a:extLst>
              <a:ext uri="{FF2B5EF4-FFF2-40B4-BE49-F238E27FC236}">
                <a16:creationId xmlns:a16="http://schemas.microsoft.com/office/drawing/2014/main" id="{50C7B9A1-2F8F-BF4E-D929-B459019AEE0B}"/>
              </a:ext>
            </a:extLst>
          </p:cNvPr>
          <p:cNvSpPr>
            <a:spLocks noGrp="1"/>
          </p:cNvSpPr>
          <p:nvPr>
            <p:ph idx="1"/>
          </p:nvPr>
        </p:nvSpPr>
        <p:spPr/>
        <p:txBody>
          <a:bodyPr>
            <a:normAutofit/>
          </a:bodyPr>
          <a:lstStyle/>
          <a:p>
            <a:pPr marL="457200" indent="-457200">
              <a:buFont typeface="Wingdings" charset="2"/>
              <a:buAutoNum type="arabicPeriod"/>
              <a:defRPr/>
            </a:pPr>
            <a:r>
              <a:rPr lang="fr-CH" sz="2400" dirty="0"/>
              <a:t>Le moment </a:t>
            </a:r>
            <a:r>
              <a:rPr lang="fr-CH" sz="2400" b="1" dirty="0"/>
              <a:t>téléologique</a:t>
            </a:r>
            <a:r>
              <a:rPr lang="fr-CH" sz="2400" dirty="0"/>
              <a:t> de la visée éthique et ses trois pôles</a:t>
            </a:r>
          </a:p>
          <a:p>
            <a:pPr marL="457200" indent="-457200">
              <a:buFont typeface="Wingdings" charset="2"/>
              <a:buAutoNum type="arabicPeriod"/>
              <a:defRPr/>
            </a:pPr>
            <a:endParaRPr lang="fr-CH" sz="400" dirty="0"/>
          </a:p>
          <a:p>
            <a:pPr marL="457200" indent="-457200">
              <a:buAutoNum type="alphaLcParenR"/>
              <a:defRPr/>
            </a:pPr>
            <a:r>
              <a:rPr lang="fr-CH" sz="2400" i="1" dirty="0"/>
              <a:t>Le pôle du </a:t>
            </a:r>
            <a:r>
              <a:rPr lang="fr-CH" sz="2400" i="1" dirty="0">
                <a:solidFill>
                  <a:srgbClr val="FF9300"/>
                </a:solidFill>
              </a:rPr>
              <a:t>«je»</a:t>
            </a:r>
          </a:p>
          <a:p>
            <a:pPr>
              <a:defRPr/>
            </a:pPr>
            <a:endParaRPr lang="fr-CH" sz="900" dirty="0"/>
          </a:p>
          <a:p>
            <a:pPr>
              <a:defRPr/>
            </a:pPr>
            <a:r>
              <a:rPr lang="fr-CH" sz="2400" dirty="0"/>
              <a:t>«Je» suis un être capable d’actions. J’atteste ainsi de mon identité et révèle qui je suis au travers de mes actions. On entre en éthique quand on se pose comme acteur/actrice de nos actions qui à leur façon de notre </a:t>
            </a:r>
            <a:r>
              <a:rPr lang="fr-CH" sz="2400" dirty="0">
                <a:solidFill>
                  <a:srgbClr val="FF9300"/>
                </a:solidFill>
              </a:rPr>
              <a:t>liberté</a:t>
            </a:r>
            <a:r>
              <a:rPr lang="fr-CH" sz="2400" dirty="0"/>
              <a:t> fondamentale </a:t>
            </a:r>
            <a:r>
              <a:rPr lang="fr-CH" sz="2400" dirty="0">
                <a:sym typeface="Wingdings" pitchFamily="2" charset="2"/>
              </a:rPr>
              <a:t> </a:t>
            </a:r>
            <a:r>
              <a:rPr lang="fr-CH" sz="2400" dirty="0">
                <a:solidFill>
                  <a:srgbClr val="FF9300"/>
                </a:solidFill>
                <a:sym typeface="Wingdings" pitchFamily="2" charset="2"/>
              </a:rPr>
              <a:t>attestation</a:t>
            </a:r>
            <a:r>
              <a:rPr lang="fr-CH" sz="2400" dirty="0">
                <a:sym typeface="Wingdings" pitchFamily="2" charset="2"/>
              </a:rPr>
              <a:t> joyeuse de l’individu de son </a:t>
            </a:r>
            <a:r>
              <a:rPr lang="fr-CH" sz="2400" i="1" dirty="0">
                <a:solidFill>
                  <a:srgbClr val="FF9300"/>
                </a:solidFill>
                <a:sym typeface="Wingdings" pitchFamily="2" charset="2"/>
              </a:rPr>
              <a:t>pouvoir-être</a:t>
            </a:r>
            <a:endParaRPr lang="fr-CH" sz="2400" dirty="0">
              <a:solidFill>
                <a:srgbClr val="FF9300"/>
              </a:solidFill>
            </a:endParaRPr>
          </a:p>
          <a:p>
            <a:pPr>
              <a:defRPr/>
            </a:pPr>
            <a:endParaRPr lang="fr-CH" sz="1400" dirty="0"/>
          </a:p>
        </p:txBody>
      </p:sp>
      <p:graphicFrame>
        <p:nvGraphicFramePr>
          <p:cNvPr id="2" name="Tableau 3">
            <a:extLst>
              <a:ext uri="{FF2B5EF4-FFF2-40B4-BE49-F238E27FC236}">
                <a16:creationId xmlns:a16="http://schemas.microsoft.com/office/drawing/2014/main" id="{B59CCCC2-DD48-CD59-A26E-E98164ED3E0B}"/>
              </a:ext>
            </a:extLst>
          </p:cNvPr>
          <p:cNvGraphicFramePr>
            <a:graphicFrameLocks noGrp="1"/>
          </p:cNvGraphicFramePr>
          <p:nvPr>
            <p:extLst>
              <p:ext uri="{D42A27DB-BD31-4B8C-83A1-F6EECF244321}">
                <p14:modId xmlns:p14="http://schemas.microsoft.com/office/powerpoint/2010/main" val="1199381535"/>
              </p:ext>
            </p:extLst>
          </p:nvPr>
        </p:nvGraphicFramePr>
        <p:xfrm>
          <a:off x="757239" y="4594302"/>
          <a:ext cx="10672762" cy="1920240"/>
        </p:xfrm>
        <a:graphic>
          <a:graphicData uri="http://schemas.openxmlformats.org/drawingml/2006/table">
            <a:tbl>
              <a:tblPr firstRow="1" bandRow="1">
                <a:tableStyleId>{5C22544A-7EE6-4342-B048-85BDC9FD1C3A}</a:tableStyleId>
              </a:tblPr>
              <a:tblGrid>
                <a:gridCol w="10672762">
                  <a:extLst>
                    <a:ext uri="{9D8B030D-6E8A-4147-A177-3AD203B41FA5}">
                      <a16:colId xmlns:a16="http://schemas.microsoft.com/office/drawing/2014/main" val="1325069214"/>
                    </a:ext>
                  </a:extLst>
                </a:gridCol>
              </a:tblGrid>
              <a:tr h="17026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H" sz="2400" b="0" dirty="0">
                          <a:solidFill>
                            <a:schemeClr val="tx1"/>
                          </a:solidFill>
                        </a:rPr>
                        <a:t>«On peut, dès maintenant appeler éthique cette </a:t>
                      </a:r>
                      <a:r>
                        <a:rPr lang="fr-CH" sz="2400" b="0" dirty="0" err="1">
                          <a:solidFill>
                            <a:schemeClr val="tx1"/>
                          </a:solidFill>
                        </a:rPr>
                        <a:t>odysée</a:t>
                      </a:r>
                      <a:r>
                        <a:rPr lang="fr-CH" sz="2400" b="0" dirty="0">
                          <a:solidFill>
                            <a:schemeClr val="tx1"/>
                          </a:solidFill>
                        </a:rPr>
                        <a:t> de la liberté à travers le monde des œuvres, ce voyage de la croyance aveugle (</a:t>
                      </a:r>
                      <a:r>
                        <a:rPr lang="fr-CH" sz="2400" b="0" i="1" dirty="0">
                          <a:solidFill>
                            <a:schemeClr val="tx1"/>
                          </a:solidFill>
                        </a:rPr>
                        <a:t>je peux</a:t>
                      </a:r>
                      <a:r>
                        <a:rPr lang="fr-CH" sz="2400" b="0" dirty="0">
                          <a:solidFill>
                            <a:schemeClr val="tx1"/>
                          </a:solidFill>
                        </a:rPr>
                        <a:t>) à l’histoire réel (</a:t>
                      </a:r>
                      <a:r>
                        <a:rPr lang="fr-CH" sz="2400" b="0" i="1" dirty="0">
                          <a:solidFill>
                            <a:schemeClr val="tx1"/>
                          </a:solidFill>
                        </a:rPr>
                        <a:t>je fais</a:t>
                      </a:r>
                      <a:r>
                        <a:rPr lang="fr-CH" sz="2400" b="0" dirty="0">
                          <a:solidFill>
                            <a:schemeClr val="tx1"/>
                          </a:solidFill>
                        </a:rPr>
                        <a:t>). A ce stade (…) un certain négatif se dessine déjà en pointillé, à savoir l’inadéquation ressentie par chacun entre son </a:t>
                      </a:r>
                      <a:r>
                        <a:rPr lang="fr-CH" sz="2400" b="0" dirty="0">
                          <a:solidFill>
                            <a:srgbClr val="FF9300"/>
                          </a:solidFill>
                        </a:rPr>
                        <a:t>désir</a:t>
                      </a:r>
                      <a:r>
                        <a:rPr lang="fr-CH" sz="2400" b="0" dirty="0">
                          <a:solidFill>
                            <a:schemeClr val="tx1"/>
                          </a:solidFill>
                        </a:rPr>
                        <a:t> d’être et toute effectuation» (Ricœur 1985, 42) </a:t>
                      </a:r>
                    </a:p>
                  </a:txBody>
                  <a:tcPr anchor="ctr">
                    <a:solidFill>
                      <a:srgbClr val="FAE8B4"/>
                    </a:solidFill>
                  </a:tcPr>
                </a:tc>
                <a:extLst>
                  <a:ext uri="{0D108BD9-81ED-4DB2-BD59-A6C34878D82A}">
                    <a16:rowId xmlns:a16="http://schemas.microsoft.com/office/drawing/2014/main" val="3422878168"/>
                  </a:ext>
                </a:extLst>
              </a:tr>
            </a:tbl>
          </a:graphicData>
        </a:graphic>
      </p:graphicFrame>
    </p:spTree>
    <p:extLst>
      <p:ext uri="{BB962C8B-B14F-4D97-AF65-F5344CB8AC3E}">
        <p14:creationId xmlns:p14="http://schemas.microsoft.com/office/powerpoint/2010/main" val="1511399819"/>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a:extLst>
              <a:ext uri="{FF2B5EF4-FFF2-40B4-BE49-F238E27FC236}">
                <a16:creationId xmlns:a16="http://schemas.microsoft.com/office/drawing/2014/main" id="{D2946272-AB8C-7B73-D3C9-3B8C27B8A55F}"/>
              </a:ext>
            </a:extLst>
          </p:cNvPr>
          <p:cNvSpPr>
            <a:spLocks noGrp="1" noChangeArrowheads="1"/>
          </p:cNvSpPr>
          <p:nvPr>
            <p:ph type="title"/>
          </p:nvPr>
        </p:nvSpPr>
        <p:spPr/>
        <p:txBody>
          <a:bodyPr/>
          <a:lstStyle/>
          <a:p>
            <a:r>
              <a:rPr lang="fr-FR" dirty="0"/>
              <a:t>Les 3 moments de l’éthique</a:t>
            </a:r>
            <a:br>
              <a:rPr lang="fr-FR" dirty="0"/>
            </a:br>
            <a:r>
              <a:rPr lang="fr-FR" dirty="0"/>
              <a:t>ou comment gérer la complexité selon Paul Ricoeur</a:t>
            </a:r>
            <a:endParaRPr lang="fr-CH" altLang="fr-FR" b="1" dirty="0"/>
          </a:p>
        </p:txBody>
      </p:sp>
      <p:sp>
        <p:nvSpPr>
          <p:cNvPr id="3" name="Espace réservé du contenu 2">
            <a:extLst>
              <a:ext uri="{FF2B5EF4-FFF2-40B4-BE49-F238E27FC236}">
                <a16:creationId xmlns:a16="http://schemas.microsoft.com/office/drawing/2014/main" id="{50C7B9A1-2F8F-BF4E-D929-B459019AEE0B}"/>
              </a:ext>
            </a:extLst>
          </p:cNvPr>
          <p:cNvSpPr>
            <a:spLocks noGrp="1"/>
          </p:cNvSpPr>
          <p:nvPr>
            <p:ph idx="1"/>
          </p:nvPr>
        </p:nvSpPr>
        <p:spPr>
          <a:xfrm>
            <a:off x="609600" y="1845527"/>
            <a:ext cx="10972800" cy="4737835"/>
          </a:xfrm>
        </p:spPr>
        <p:txBody>
          <a:bodyPr anchor="t">
            <a:noAutofit/>
          </a:bodyPr>
          <a:lstStyle/>
          <a:p>
            <a:pPr marL="457200" indent="-457200">
              <a:buFont typeface="Wingdings" charset="2"/>
              <a:buAutoNum type="arabicPeriod"/>
              <a:defRPr/>
            </a:pPr>
            <a:r>
              <a:rPr lang="fr-CH" sz="2400" dirty="0"/>
              <a:t>Le moment </a:t>
            </a:r>
            <a:r>
              <a:rPr lang="fr-CH" sz="2400" b="1" dirty="0"/>
              <a:t>téléologique</a:t>
            </a:r>
            <a:r>
              <a:rPr lang="fr-CH" sz="2400" dirty="0"/>
              <a:t> de la visée éthique… qui se déploie autour des trois pôles</a:t>
            </a:r>
          </a:p>
          <a:p>
            <a:pPr marL="457200" indent="-457200">
              <a:buFont typeface="Wingdings" charset="2"/>
              <a:buAutoNum type="arabicPeriod"/>
              <a:defRPr/>
            </a:pPr>
            <a:endParaRPr lang="fr-CH" sz="1000" dirty="0"/>
          </a:p>
          <a:p>
            <a:pPr>
              <a:defRPr/>
            </a:pPr>
            <a:r>
              <a:rPr lang="fr-CH" sz="2400" i="1" dirty="0"/>
              <a:t>b) Le pôle du </a:t>
            </a:r>
            <a:r>
              <a:rPr lang="fr-CH" sz="2400" b="1" i="1" dirty="0">
                <a:solidFill>
                  <a:srgbClr val="FF9300"/>
                </a:solidFill>
              </a:rPr>
              <a:t>«tu»</a:t>
            </a:r>
          </a:p>
          <a:p>
            <a:pPr>
              <a:defRPr/>
            </a:pPr>
            <a:endParaRPr lang="fr-CH" sz="1050" dirty="0"/>
          </a:p>
          <a:p>
            <a:pPr algn="ctr">
              <a:defRPr/>
            </a:pPr>
            <a:endParaRPr lang="fr-CH" sz="2400" dirty="0"/>
          </a:p>
          <a:p>
            <a:pPr>
              <a:buFont typeface="Wingdings" charset="2"/>
              <a:buNone/>
              <a:defRPr/>
            </a:pPr>
            <a:endParaRPr lang="fr-CH" sz="2400" dirty="0"/>
          </a:p>
        </p:txBody>
      </p:sp>
      <p:graphicFrame>
        <p:nvGraphicFramePr>
          <p:cNvPr id="2" name="Tableau 1">
            <a:extLst>
              <a:ext uri="{FF2B5EF4-FFF2-40B4-BE49-F238E27FC236}">
                <a16:creationId xmlns:a16="http://schemas.microsoft.com/office/drawing/2014/main" id="{B8CFA56D-F9A7-3A89-BF9F-2A3CC950374B}"/>
              </a:ext>
            </a:extLst>
          </p:cNvPr>
          <p:cNvGraphicFramePr>
            <a:graphicFrameLocks noGrp="1"/>
          </p:cNvGraphicFramePr>
          <p:nvPr>
            <p:extLst>
              <p:ext uri="{D42A27DB-BD31-4B8C-83A1-F6EECF244321}">
                <p14:modId xmlns:p14="http://schemas.microsoft.com/office/powerpoint/2010/main" val="2366523428"/>
              </p:ext>
            </p:extLst>
          </p:nvPr>
        </p:nvGraphicFramePr>
        <p:xfrm>
          <a:off x="759619" y="3189248"/>
          <a:ext cx="10672762" cy="3394113"/>
        </p:xfrm>
        <a:graphic>
          <a:graphicData uri="http://schemas.openxmlformats.org/drawingml/2006/table">
            <a:tbl>
              <a:tblPr firstRow="1" bandRow="1">
                <a:tableStyleId>{5C22544A-7EE6-4342-B048-85BDC9FD1C3A}</a:tableStyleId>
              </a:tblPr>
              <a:tblGrid>
                <a:gridCol w="10672762">
                  <a:extLst>
                    <a:ext uri="{9D8B030D-6E8A-4147-A177-3AD203B41FA5}">
                      <a16:colId xmlns:a16="http://schemas.microsoft.com/office/drawing/2014/main" val="1325069214"/>
                    </a:ext>
                  </a:extLst>
                </a:gridCol>
              </a:tblGrid>
              <a:tr h="3394113">
                <a:tc>
                  <a:txBody>
                    <a:bodyPr/>
                    <a:lstStyle/>
                    <a:p>
                      <a:pPr algn="ctr">
                        <a:defRPr/>
                      </a:pPr>
                      <a:r>
                        <a:rPr lang="fr-CH" sz="2400" b="0" dirty="0">
                          <a:solidFill>
                            <a:schemeClr val="tx1"/>
                          </a:solidFill>
                        </a:rPr>
                        <a:t>«On entre véritable en éthique, quand, à l’affirmation par soi de la liberté, s’ajoute la volonté que</a:t>
                      </a:r>
                      <a:r>
                        <a:rPr lang="fr-CH" sz="2400" b="1" dirty="0">
                          <a:solidFill>
                            <a:schemeClr val="tx1"/>
                          </a:solidFill>
                        </a:rPr>
                        <a:t> </a:t>
                      </a:r>
                      <a:r>
                        <a:rPr lang="fr-CH" sz="2400" b="1" dirty="0">
                          <a:solidFill>
                            <a:srgbClr val="FF9300"/>
                          </a:solidFill>
                        </a:rPr>
                        <a:t>la liberté de l’</a:t>
                      </a:r>
                      <a:r>
                        <a:rPr lang="fr-CH" sz="2400" b="1" i="1" dirty="0">
                          <a:solidFill>
                            <a:srgbClr val="FF9300"/>
                          </a:solidFill>
                        </a:rPr>
                        <a:t>autre</a:t>
                      </a:r>
                      <a:r>
                        <a:rPr lang="fr-CH" sz="2400" b="1" dirty="0">
                          <a:solidFill>
                            <a:srgbClr val="FF9300"/>
                          </a:solidFill>
                        </a:rPr>
                        <a:t> </a:t>
                      </a:r>
                      <a:r>
                        <a:rPr lang="fr-CH" sz="2400" b="0" dirty="0">
                          <a:solidFill>
                            <a:schemeClr val="tx1"/>
                          </a:solidFill>
                        </a:rPr>
                        <a:t>soit. </a:t>
                      </a:r>
                      <a:r>
                        <a:rPr lang="fr-CH" sz="2400" b="0" i="1" dirty="0">
                          <a:solidFill>
                            <a:schemeClr val="tx1"/>
                          </a:solidFill>
                        </a:rPr>
                        <a:t> Je </a:t>
                      </a:r>
                      <a:r>
                        <a:rPr lang="fr-CH" sz="2400" b="0" dirty="0">
                          <a:solidFill>
                            <a:schemeClr val="tx1"/>
                          </a:solidFill>
                        </a:rPr>
                        <a:t>veux que </a:t>
                      </a:r>
                      <a:r>
                        <a:rPr lang="fr-CH" sz="2400" b="0" i="1" dirty="0">
                          <a:solidFill>
                            <a:schemeClr val="tx1"/>
                          </a:solidFill>
                        </a:rPr>
                        <a:t>ta</a:t>
                      </a:r>
                      <a:r>
                        <a:rPr lang="fr-CH" sz="2400" b="0" dirty="0">
                          <a:solidFill>
                            <a:schemeClr val="tx1"/>
                          </a:solidFill>
                        </a:rPr>
                        <a:t> liberté soit.» (Ricœur 1985, 42)</a:t>
                      </a:r>
                    </a:p>
                    <a:p>
                      <a:pPr>
                        <a:defRPr/>
                      </a:pPr>
                      <a:endParaRPr lang="fr-CH" sz="1200" b="0" dirty="0">
                        <a:solidFill>
                          <a:schemeClr val="tx1"/>
                        </a:solidFill>
                      </a:endParaRPr>
                    </a:p>
                    <a:p>
                      <a:pPr algn="ctr">
                        <a:defRPr/>
                      </a:pPr>
                      <a:r>
                        <a:rPr lang="fr-CH" sz="2400" b="0" dirty="0">
                          <a:solidFill>
                            <a:schemeClr val="tx1"/>
                          </a:solidFill>
                        </a:rPr>
                        <a:t>« </a:t>
                      </a:r>
                      <a:r>
                        <a:rPr lang="fr-CH" sz="2400" b="1" dirty="0">
                          <a:solidFill>
                            <a:srgbClr val="FF9300"/>
                          </a:solidFill>
                        </a:rPr>
                        <a:t>L’autre est </a:t>
                      </a:r>
                      <a:r>
                        <a:rPr lang="fr-CH" sz="2400" b="1" i="1" dirty="0">
                          <a:solidFill>
                            <a:srgbClr val="FF9300"/>
                          </a:solidFill>
                        </a:rPr>
                        <a:t>je </a:t>
                      </a:r>
                      <a:r>
                        <a:rPr lang="fr-CH" sz="2400" b="1" dirty="0">
                          <a:solidFill>
                            <a:srgbClr val="FF9300"/>
                          </a:solidFill>
                        </a:rPr>
                        <a:t>pour lui-même, donc liberté comme moi</a:t>
                      </a:r>
                      <a:r>
                        <a:rPr lang="fr-CH" sz="2400" b="0" dirty="0">
                          <a:solidFill>
                            <a:schemeClr val="tx1"/>
                          </a:solidFill>
                        </a:rPr>
                        <a:t>, liberté qui elle aussi se pose, croit en elle-même, cherche à s’attester.» (Ricœur 1985, 43)</a:t>
                      </a:r>
                    </a:p>
                    <a:p>
                      <a:pPr algn="ctr">
                        <a:defRPr/>
                      </a:pPr>
                      <a:endParaRPr lang="fr-CH" sz="1200" b="0" dirty="0">
                        <a:solidFill>
                          <a:schemeClr val="tx1"/>
                        </a:solidFill>
                      </a:endParaRPr>
                    </a:p>
                    <a:p>
                      <a:pPr algn="ctr">
                        <a:defRPr/>
                      </a:pPr>
                      <a:r>
                        <a:rPr lang="fr-CH" sz="2400" b="0" dirty="0">
                          <a:solidFill>
                            <a:schemeClr val="tx1"/>
                          </a:solidFill>
                        </a:rPr>
                        <a:t>«Un nouveau </a:t>
                      </a:r>
                      <a:r>
                        <a:rPr lang="fr-CH" sz="2400" b="0" i="1" dirty="0">
                          <a:solidFill>
                            <a:schemeClr val="tx1"/>
                          </a:solidFill>
                        </a:rPr>
                        <a:t>négatif</a:t>
                      </a:r>
                      <a:r>
                        <a:rPr lang="fr-CH" sz="2400" b="0" dirty="0">
                          <a:solidFill>
                            <a:schemeClr val="tx1"/>
                          </a:solidFill>
                        </a:rPr>
                        <a:t> se dessine: non plus l’inadéquation de moi à moi-même, mais </a:t>
                      </a:r>
                      <a:r>
                        <a:rPr lang="fr-CH" sz="2400" b="1" dirty="0">
                          <a:solidFill>
                            <a:srgbClr val="FF9300"/>
                          </a:solidFill>
                        </a:rPr>
                        <a:t>l’opposition d’une liberté à l’autre</a:t>
                      </a:r>
                      <a:r>
                        <a:rPr lang="fr-CH" sz="2400" b="0" dirty="0">
                          <a:solidFill>
                            <a:schemeClr val="tx1"/>
                          </a:solidFill>
                        </a:rPr>
                        <a:t>, l’affrontement dans la sphère de l’action.» (Ricœur 1985, 43)</a:t>
                      </a:r>
                    </a:p>
                  </a:txBody>
                  <a:tcPr anchor="ctr">
                    <a:solidFill>
                      <a:srgbClr val="FAE8B4"/>
                    </a:solidFill>
                  </a:tcPr>
                </a:tc>
                <a:extLst>
                  <a:ext uri="{0D108BD9-81ED-4DB2-BD59-A6C34878D82A}">
                    <a16:rowId xmlns:a16="http://schemas.microsoft.com/office/drawing/2014/main" val="3422878168"/>
                  </a:ext>
                </a:extLst>
              </a:tr>
            </a:tbl>
          </a:graphicData>
        </a:graphic>
      </p:graphicFrame>
    </p:spTree>
    <p:extLst>
      <p:ext uri="{BB962C8B-B14F-4D97-AF65-F5344CB8AC3E}">
        <p14:creationId xmlns:p14="http://schemas.microsoft.com/office/powerpoint/2010/main" val="2261786338"/>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re 1">
            <a:extLst>
              <a:ext uri="{FF2B5EF4-FFF2-40B4-BE49-F238E27FC236}">
                <a16:creationId xmlns:a16="http://schemas.microsoft.com/office/drawing/2014/main" id="{D2946272-AB8C-7B73-D3C9-3B8C27B8A55F}"/>
              </a:ext>
            </a:extLst>
          </p:cNvPr>
          <p:cNvSpPr>
            <a:spLocks noGrp="1" noChangeArrowheads="1"/>
          </p:cNvSpPr>
          <p:nvPr>
            <p:ph type="title"/>
          </p:nvPr>
        </p:nvSpPr>
        <p:spPr/>
        <p:txBody>
          <a:bodyPr/>
          <a:lstStyle/>
          <a:p>
            <a:r>
              <a:rPr lang="fr-FR" dirty="0"/>
              <a:t>Les 3 moments de l’éthique</a:t>
            </a:r>
            <a:br>
              <a:rPr lang="fr-FR" dirty="0"/>
            </a:br>
            <a:r>
              <a:rPr lang="fr-FR" dirty="0"/>
              <a:t>ou comment gérer la complexité selon Paul Ricoeur</a:t>
            </a:r>
            <a:endParaRPr lang="fr-CH" altLang="fr-FR" b="1" dirty="0"/>
          </a:p>
        </p:txBody>
      </p:sp>
      <p:sp>
        <p:nvSpPr>
          <p:cNvPr id="3" name="Espace réservé du contenu 2">
            <a:extLst>
              <a:ext uri="{FF2B5EF4-FFF2-40B4-BE49-F238E27FC236}">
                <a16:creationId xmlns:a16="http://schemas.microsoft.com/office/drawing/2014/main" id="{50C7B9A1-2F8F-BF4E-D929-B459019AEE0B}"/>
              </a:ext>
            </a:extLst>
          </p:cNvPr>
          <p:cNvSpPr>
            <a:spLocks noGrp="1"/>
          </p:cNvSpPr>
          <p:nvPr>
            <p:ph idx="1"/>
          </p:nvPr>
        </p:nvSpPr>
        <p:spPr/>
        <p:txBody>
          <a:bodyPr anchor="t">
            <a:normAutofit/>
          </a:bodyPr>
          <a:lstStyle/>
          <a:p>
            <a:pPr marL="457200" indent="-457200">
              <a:buFont typeface="Wingdings" charset="2"/>
              <a:buAutoNum type="arabicPeriod"/>
              <a:defRPr/>
            </a:pPr>
            <a:r>
              <a:rPr lang="fr-CH" sz="2400" dirty="0"/>
              <a:t>Le moment </a:t>
            </a:r>
            <a:r>
              <a:rPr lang="fr-CH" sz="2400" b="1" dirty="0"/>
              <a:t>téléologique</a:t>
            </a:r>
            <a:r>
              <a:rPr lang="fr-CH" sz="2400" dirty="0"/>
              <a:t> de la visée éthique… qui se déploie autour des trois pôles</a:t>
            </a:r>
          </a:p>
          <a:p>
            <a:pPr marL="457200" indent="-457200">
              <a:buFont typeface="Wingdings" charset="2"/>
              <a:buAutoNum type="arabicPeriod"/>
              <a:defRPr/>
            </a:pPr>
            <a:endParaRPr lang="fr-CH" sz="1200" dirty="0"/>
          </a:p>
          <a:p>
            <a:pPr>
              <a:defRPr/>
            </a:pPr>
            <a:r>
              <a:rPr lang="fr-CH" sz="2400" i="1" dirty="0"/>
              <a:t>b) Le pôle du </a:t>
            </a:r>
            <a:r>
              <a:rPr lang="fr-CH" sz="2400" b="1" i="1" dirty="0">
                <a:solidFill>
                  <a:srgbClr val="FF9300"/>
                </a:solidFill>
              </a:rPr>
              <a:t>«il»</a:t>
            </a:r>
          </a:p>
          <a:p>
            <a:pPr>
              <a:defRPr/>
            </a:pPr>
            <a:endParaRPr lang="fr-CH" sz="2400" dirty="0"/>
          </a:p>
          <a:p>
            <a:pPr>
              <a:defRPr/>
            </a:pPr>
            <a:r>
              <a:rPr lang="fr-CH" sz="2400" dirty="0"/>
              <a:t>C’est là pour Ricoeur la position de la «règle» qui joue le rôle neutre du tiers </a:t>
            </a:r>
            <a:r>
              <a:rPr lang="fr-CH" sz="2400" u="sng" dirty="0"/>
              <a:t>entre les individus</a:t>
            </a:r>
            <a:r>
              <a:rPr lang="fr-CH" sz="2400" dirty="0"/>
              <a:t>. Mais c’est aussi plus largement la position de </a:t>
            </a:r>
            <a:r>
              <a:rPr lang="fr-CH" sz="2400" u="sng" dirty="0"/>
              <a:t>toutes les institutions déjà là</a:t>
            </a:r>
            <a:r>
              <a:rPr lang="fr-CH" sz="2400" dirty="0"/>
              <a:t> avant nous, qui permettent et structurent nos interactions (le langage notamment). L’éthique est sous cet angle assimilable à la </a:t>
            </a:r>
            <a:r>
              <a:rPr lang="fr-CH" sz="2400" b="1" dirty="0">
                <a:solidFill>
                  <a:srgbClr val="FF9300"/>
                </a:solidFill>
              </a:rPr>
              <a:t>socialisation</a:t>
            </a:r>
            <a:r>
              <a:rPr lang="fr-CH" sz="2400" dirty="0"/>
              <a:t>.</a:t>
            </a:r>
          </a:p>
          <a:p>
            <a:pPr>
              <a:defRPr/>
            </a:pPr>
            <a:endParaRPr lang="fr-CH" sz="2400" dirty="0"/>
          </a:p>
          <a:p>
            <a:pPr>
              <a:buFont typeface="Wingdings" charset="2"/>
              <a:buNone/>
              <a:defRPr/>
            </a:pPr>
            <a:endParaRPr lang="fr-CH" sz="2400" dirty="0"/>
          </a:p>
        </p:txBody>
      </p:sp>
    </p:spTree>
    <p:extLst>
      <p:ext uri="{BB962C8B-B14F-4D97-AF65-F5344CB8AC3E}">
        <p14:creationId xmlns:p14="http://schemas.microsoft.com/office/powerpoint/2010/main" val="4118951425"/>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52C613-6DB2-D7A4-BA34-E399BA619259}"/>
              </a:ext>
            </a:extLst>
          </p:cNvPr>
          <p:cNvSpPr>
            <a:spLocks noGrp="1"/>
          </p:cNvSpPr>
          <p:nvPr>
            <p:ph type="title"/>
          </p:nvPr>
        </p:nvSpPr>
        <p:spPr/>
        <p:txBody>
          <a:bodyPr/>
          <a:lstStyle/>
          <a:p>
            <a:r>
              <a:rPr lang="fr-FR" dirty="0"/>
              <a:t>Les 3 moments de l’éthique</a:t>
            </a:r>
            <a:br>
              <a:rPr lang="fr-FR" dirty="0"/>
            </a:br>
            <a:r>
              <a:rPr lang="fr-FR" dirty="0"/>
              <a:t>ou comment gérer la complexité selon Paul Ricoeur</a:t>
            </a:r>
          </a:p>
        </p:txBody>
      </p:sp>
      <p:sp>
        <p:nvSpPr>
          <p:cNvPr id="3" name="Espace réservé du contenu 2">
            <a:extLst>
              <a:ext uri="{FF2B5EF4-FFF2-40B4-BE49-F238E27FC236}">
                <a16:creationId xmlns:a16="http://schemas.microsoft.com/office/drawing/2014/main" id="{3DD7C034-DD20-CD52-CF8C-DE7039E4C4C8}"/>
              </a:ext>
            </a:extLst>
          </p:cNvPr>
          <p:cNvSpPr>
            <a:spLocks noGrp="1"/>
          </p:cNvSpPr>
          <p:nvPr>
            <p:ph idx="1"/>
          </p:nvPr>
        </p:nvSpPr>
        <p:spPr>
          <a:xfrm>
            <a:off x="609600" y="1600201"/>
            <a:ext cx="10972800" cy="4983161"/>
          </a:xfrm>
        </p:spPr>
        <p:txBody>
          <a:bodyPr/>
          <a:lstStyle/>
          <a:p>
            <a:pPr>
              <a:defRPr/>
            </a:pPr>
            <a:r>
              <a:rPr lang="fr-CH" sz="2400" b="1" dirty="0"/>
              <a:t>Parenthèse autour des valeurs</a:t>
            </a:r>
          </a:p>
          <a:p>
            <a:pPr>
              <a:defRPr/>
            </a:pPr>
            <a:r>
              <a:rPr lang="fr-CH" sz="2400" dirty="0"/>
              <a:t>Les valeurs sont des réalités mixtes. Elles renvoient à la fois à des </a:t>
            </a:r>
            <a:r>
              <a:rPr lang="fr-CH" sz="2400" b="1" dirty="0"/>
              <a:t>préférences individuelles </a:t>
            </a:r>
            <a:r>
              <a:rPr lang="fr-CH" sz="2400" u="sng" dirty="0"/>
              <a:t>et</a:t>
            </a:r>
            <a:r>
              <a:rPr lang="fr-CH" sz="2400" dirty="0"/>
              <a:t> des </a:t>
            </a:r>
            <a:r>
              <a:rPr lang="fr-CH" sz="2400" b="1" dirty="0"/>
              <a:t>règles sociales qui préexistent aux préférences des individus</a:t>
            </a:r>
            <a:r>
              <a:rPr lang="fr-CH" sz="2400" dirty="0"/>
              <a:t>.</a:t>
            </a:r>
          </a:p>
          <a:p>
            <a:pPr algn="ctr">
              <a:buFont typeface="Wingdings" charset="2"/>
              <a:buNone/>
              <a:defRPr/>
            </a:pPr>
            <a:endParaRPr lang="fr-CH" sz="1100" dirty="0"/>
          </a:p>
          <a:p>
            <a:pPr algn="ctr">
              <a:buFont typeface="Wingdings" charset="2"/>
              <a:buNone/>
              <a:defRPr/>
            </a:pPr>
            <a:endParaRPr lang="fr-CH" sz="1100" dirty="0"/>
          </a:p>
          <a:p>
            <a:pPr algn="ctr">
              <a:defRPr/>
            </a:pPr>
            <a:endParaRPr lang="fr-CH" sz="1100" dirty="0"/>
          </a:p>
          <a:p>
            <a:pPr algn="ctr">
              <a:buFont typeface="Wingdings" charset="2"/>
              <a:buNone/>
              <a:defRPr/>
            </a:pPr>
            <a:endParaRPr lang="fr-CH" sz="2400" dirty="0"/>
          </a:p>
          <a:p>
            <a:pPr algn="ctr">
              <a:buFont typeface="Wingdings" charset="2"/>
              <a:buNone/>
              <a:defRPr/>
            </a:pPr>
            <a:endParaRPr lang="fr-CH" sz="2400" dirty="0"/>
          </a:p>
          <a:p>
            <a:endParaRPr lang="fr-FR" sz="2400" dirty="0"/>
          </a:p>
        </p:txBody>
      </p:sp>
      <p:graphicFrame>
        <p:nvGraphicFramePr>
          <p:cNvPr id="7" name="Tableau 7">
            <a:extLst>
              <a:ext uri="{FF2B5EF4-FFF2-40B4-BE49-F238E27FC236}">
                <a16:creationId xmlns:a16="http://schemas.microsoft.com/office/drawing/2014/main" id="{0AB9F140-109C-6AD9-4A57-3D663ACA8F9C}"/>
              </a:ext>
            </a:extLst>
          </p:cNvPr>
          <p:cNvGraphicFramePr>
            <a:graphicFrameLocks noGrp="1"/>
          </p:cNvGraphicFramePr>
          <p:nvPr>
            <p:extLst>
              <p:ext uri="{D42A27DB-BD31-4B8C-83A1-F6EECF244321}">
                <p14:modId xmlns:p14="http://schemas.microsoft.com/office/powerpoint/2010/main" val="4195462042"/>
              </p:ext>
            </p:extLst>
          </p:nvPr>
        </p:nvGraphicFramePr>
        <p:xfrm>
          <a:off x="609600" y="3245699"/>
          <a:ext cx="10792858" cy="2651760"/>
        </p:xfrm>
        <a:graphic>
          <a:graphicData uri="http://schemas.openxmlformats.org/drawingml/2006/table">
            <a:tbl>
              <a:tblPr firstRow="1" bandRow="1">
                <a:tableStyleId>{5C22544A-7EE6-4342-B048-85BDC9FD1C3A}</a:tableStyleId>
              </a:tblPr>
              <a:tblGrid>
                <a:gridCol w="10792858">
                  <a:extLst>
                    <a:ext uri="{9D8B030D-6E8A-4147-A177-3AD203B41FA5}">
                      <a16:colId xmlns:a16="http://schemas.microsoft.com/office/drawing/2014/main" val="4074469096"/>
                    </a:ext>
                  </a:extLst>
                </a:gridCol>
              </a:tblGrid>
              <a:tr h="370840">
                <a:tc>
                  <a:txBody>
                    <a:bodyPr/>
                    <a:lstStyle/>
                    <a:p>
                      <a:pPr algn="ctr">
                        <a:buFont typeface="Wingdings" charset="2"/>
                        <a:buNone/>
                        <a:defRPr/>
                      </a:pPr>
                      <a:r>
                        <a:rPr lang="fr-CH" sz="2400" b="0" dirty="0">
                          <a:solidFill>
                            <a:schemeClr val="tx1"/>
                          </a:solidFill>
                        </a:rPr>
                        <a:t>«Dans le mot valeur il y a d’abord le verbe </a:t>
                      </a:r>
                      <a:r>
                        <a:rPr lang="fr-CH" sz="2400" b="1" i="1" dirty="0">
                          <a:solidFill>
                            <a:srgbClr val="FF9300"/>
                          </a:solidFill>
                        </a:rPr>
                        <a:t>évaluer</a:t>
                      </a:r>
                      <a:r>
                        <a:rPr lang="fr-CH" sz="2400" b="0" dirty="0">
                          <a:solidFill>
                            <a:schemeClr val="tx1"/>
                          </a:solidFill>
                        </a:rPr>
                        <a:t>, lequel à son tour renvoie à </a:t>
                      </a:r>
                      <a:r>
                        <a:rPr lang="fr-CH" sz="2400" b="1" i="1" dirty="0">
                          <a:solidFill>
                            <a:srgbClr val="FF9300"/>
                          </a:solidFill>
                        </a:rPr>
                        <a:t>préférer</a:t>
                      </a:r>
                      <a:r>
                        <a:rPr lang="fr-CH" sz="2400" b="0" i="1" dirty="0">
                          <a:solidFill>
                            <a:schemeClr val="tx1"/>
                          </a:solidFill>
                        </a:rPr>
                        <a:t> </a:t>
                      </a:r>
                      <a:r>
                        <a:rPr lang="fr-CH" sz="2400" b="0" dirty="0">
                          <a:solidFill>
                            <a:schemeClr val="tx1"/>
                          </a:solidFill>
                        </a:rPr>
                        <a:t>(…) Or la préférence est l’apanage d’un être de volonté et de </a:t>
                      </a:r>
                      <a:r>
                        <a:rPr lang="fr-CH" sz="2400" b="1" dirty="0">
                          <a:solidFill>
                            <a:srgbClr val="FF9300"/>
                          </a:solidFill>
                        </a:rPr>
                        <a:t>liberté</a:t>
                      </a:r>
                      <a:r>
                        <a:rPr lang="fr-CH" sz="2400" b="0" dirty="0">
                          <a:solidFill>
                            <a:schemeClr val="tx1"/>
                          </a:solidFill>
                        </a:rPr>
                        <a:t>»</a:t>
                      </a:r>
                    </a:p>
                    <a:p>
                      <a:pPr algn="ctr">
                        <a:buFont typeface="Wingdings" charset="2"/>
                        <a:buNone/>
                        <a:defRPr/>
                      </a:pPr>
                      <a:endParaRPr lang="fr-CH" sz="2400" b="0" dirty="0">
                        <a:solidFill>
                          <a:schemeClr val="tx1"/>
                        </a:solidFill>
                      </a:endParaRPr>
                    </a:p>
                    <a:p>
                      <a:pPr algn="ctr">
                        <a:buFont typeface="Wingdings" charset="2"/>
                        <a:buNone/>
                        <a:defRPr/>
                      </a:pPr>
                      <a:r>
                        <a:rPr lang="fr-CH" sz="2400" b="0" dirty="0">
                          <a:solidFill>
                            <a:schemeClr val="tx1"/>
                          </a:solidFill>
                        </a:rPr>
                        <a:t>« Les valeurs se présentent comme des </a:t>
                      </a:r>
                      <a:r>
                        <a:rPr lang="fr-CH" sz="2400" b="1" dirty="0">
                          <a:solidFill>
                            <a:srgbClr val="FF9300"/>
                          </a:solidFill>
                        </a:rPr>
                        <a:t>étalons de la mesure </a:t>
                      </a:r>
                      <a:r>
                        <a:rPr lang="fr-CH" sz="2400" b="0" dirty="0">
                          <a:solidFill>
                            <a:schemeClr val="tx1"/>
                          </a:solidFill>
                        </a:rPr>
                        <a:t>qui</a:t>
                      </a:r>
                      <a:r>
                        <a:rPr lang="fr-CH" sz="2400" b="0" u="sng" dirty="0">
                          <a:solidFill>
                            <a:schemeClr val="tx1"/>
                          </a:solidFill>
                        </a:rPr>
                        <a:t> </a:t>
                      </a:r>
                      <a:r>
                        <a:rPr lang="fr-CH" sz="2400" b="0" u="none" dirty="0">
                          <a:solidFill>
                            <a:schemeClr val="tx1"/>
                          </a:solidFill>
                        </a:rPr>
                        <a:t>transcendent les évaluations individuelles (…) et pourtant les valeurs ne sont pas des essences éternelles. Elles sont liées aux </a:t>
                      </a:r>
                      <a:r>
                        <a:rPr lang="fr-CH" sz="2400" b="1" u="none" dirty="0">
                          <a:solidFill>
                            <a:srgbClr val="FF9300"/>
                          </a:solidFill>
                        </a:rPr>
                        <a:t>préférences</a:t>
                      </a:r>
                      <a:r>
                        <a:rPr lang="fr-CH" sz="2400" b="0" u="none" dirty="0">
                          <a:solidFill>
                            <a:schemeClr val="tx1"/>
                          </a:solidFill>
                        </a:rPr>
                        <a:t>, aux évaluations des personnes individuelles et finalement à une </a:t>
                      </a:r>
                      <a:r>
                        <a:rPr lang="fr-CH" sz="2400" b="1" u="none" dirty="0">
                          <a:solidFill>
                            <a:srgbClr val="FF9300"/>
                          </a:solidFill>
                        </a:rPr>
                        <a:t>histoire des mœurs</a:t>
                      </a:r>
                      <a:r>
                        <a:rPr lang="fr-CH" sz="2400" b="0" u="none" dirty="0">
                          <a:solidFill>
                            <a:schemeClr val="tx1"/>
                          </a:solidFill>
                        </a:rPr>
                        <a:t>» </a:t>
                      </a:r>
                      <a:r>
                        <a:rPr lang="fr-CH" sz="2400" b="0" dirty="0">
                          <a:solidFill>
                            <a:schemeClr val="tx1"/>
                          </a:solidFill>
                        </a:rPr>
                        <a:t>( Ricœur 1985, 44)</a:t>
                      </a:r>
                    </a:p>
                  </a:txBody>
                  <a:tcPr>
                    <a:solidFill>
                      <a:srgbClr val="FAE8B4"/>
                    </a:solidFill>
                  </a:tcPr>
                </a:tc>
                <a:extLst>
                  <a:ext uri="{0D108BD9-81ED-4DB2-BD59-A6C34878D82A}">
                    <a16:rowId xmlns:a16="http://schemas.microsoft.com/office/drawing/2014/main" val="4157093089"/>
                  </a:ext>
                </a:extLst>
              </a:tr>
            </a:tbl>
          </a:graphicData>
        </a:graphic>
      </p:graphicFrame>
    </p:spTree>
    <p:extLst>
      <p:ext uri="{BB962C8B-B14F-4D97-AF65-F5344CB8AC3E}">
        <p14:creationId xmlns:p14="http://schemas.microsoft.com/office/powerpoint/2010/main" val="750911877"/>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re 1">
            <a:extLst>
              <a:ext uri="{FF2B5EF4-FFF2-40B4-BE49-F238E27FC236}">
                <a16:creationId xmlns:a16="http://schemas.microsoft.com/office/drawing/2014/main" id="{D10DB4A1-AA98-C777-3621-547D6EB115CA}"/>
              </a:ext>
            </a:extLst>
          </p:cNvPr>
          <p:cNvSpPr>
            <a:spLocks noGrp="1" noChangeArrowheads="1"/>
          </p:cNvSpPr>
          <p:nvPr>
            <p:ph type="title"/>
          </p:nvPr>
        </p:nvSpPr>
        <p:spPr/>
        <p:txBody>
          <a:bodyPr/>
          <a:lstStyle/>
          <a:p>
            <a:r>
              <a:rPr lang="fr-FR" dirty="0"/>
              <a:t>Les 3 moments de l’éthique</a:t>
            </a:r>
            <a:br>
              <a:rPr lang="fr-FR" dirty="0"/>
            </a:br>
            <a:r>
              <a:rPr lang="fr-FR" dirty="0"/>
              <a:t>ou comment gérer la complexité selon Paul Ricoeur</a:t>
            </a:r>
            <a:endParaRPr lang="fr-CH" altLang="fr-FR" b="1" dirty="0"/>
          </a:p>
        </p:txBody>
      </p:sp>
      <p:sp>
        <p:nvSpPr>
          <p:cNvPr id="3" name="Espace réservé du contenu 2">
            <a:extLst>
              <a:ext uri="{FF2B5EF4-FFF2-40B4-BE49-F238E27FC236}">
                <a16:creationId xmlns:a16="http://schemas.microsoft.com/office/drawing/2014/main" id="{C74F8D18-5E0A-0844-C8C6-A5034137B129}"/>
              </a:ext>
            </a:extLst>
          </p:cNvPr>
          <p:cNvSpPr>
            <a:spLocks noGrp="1"/>
          </p:cNvSpPr>
          <p:nvPr>
            <p:ph idx="1"/>
          </p:nvPr>
        </p:nvSpPr>
        <p:spPr>
          <a:xfrm>
            <a:off x="609600" y="1757740"/>
            <a:ext cx="10972800" cy="4525963"/>
          </a:xfrm>
        </p:spPr>
        <p:txBody>
          <a:bodyPr>
            <a:normAutofit/>
          </a:bodyPr>
          <a:lstStyle/>
          <a:p>
            <a:pPr>
              <a:buFont typeface="Wingdings" charset="2"/>
              <a:buNone/>
              <a:defRPr/>
            </a:pPr>
            <a:r>
              <a:rPr lang="fr-CH" sz="2400" dirty="0"/>
              <a:t>2. Le moment </a:t>
            </a:r>
            <a:r>
              <a:rPr lang="fr-CH" sz="2400" b="1" dirty="0"/>
              <a:t>déontologique </a:t>
            </a:r>
            <a:r>
              <a:rPr lang="fr-CH" sz="2400" dirty="0"/>
              <a:t>de la norme</a:t>
            </a:r>
          </a:p>
          <a:p>
            <a:pPr>
              <a:defRPr/>
            </a:pPr>
            <a:endParaRPr lang="fr-CH" sz="2400" dirty="0"/>
          </a:p>
        </p:txBody>
      </p:sp>
      <p:graphicFrame>
        <p:nvGraphicFramePr>
          <p:cNvPr id="4" name="Tableau 4">
            <a:extLst>
              <a:ext uri="{FF2B5EF4-FFF2-40B4-BE49-F238E27FC236}">
                <a16:creationId xmlns:a16="http://schemas.microsoft.com/office/drawing/2014/main" id="{700125A5-8826-C548-81AD-46E68C406E2B}"/>
              </a:ext>
            </a:extLst>
          </p:cNvPr>
          <p:cNvGraphicFramePr>
            <a:graphicFrameLocks noGrp="1"/>
          </p:cNvGraphicFramePr>
          <p:nvPr>
            <p:extLst>
              <p:ext uri="{D42A27DB-BD31-4B8C-83A1-F6EECF244321}">
                <p14:modId xmlns:p14="http://schemas.microsoft.com/office/powerpoint/2010/main" val="84099143"/>
              </p:ext>
            </p:extLst>
          </p:nvPr>
        </p:nvGraphicFramePr>
        <p:xfrm>
          <a:off x="1002535" y="4020722"/>
          <a:ext cx="10179585" cy="822960"/>
        </p:xfrm>
        <a:graphic>
          <a:graphicData uri="http://schemas.openxmlformats.org/drawingml/2006/table">
            <a:tbl>
              <a:tblPr firstRow="1" bandRow="1">
                <a:tableStyleId>{5C22544A-7EE6-4342-B048-85BDC9FD1C3A}</a:tableStyleId>
              </a:tblPr>
              <a:tblGrid>
                <a:gridCol w="10179585">
                  <a:extLst>
                    <a:ext uri="{9D8B030D-6E8A-4147-A177-3AD203B41FA5}">
                      <a16:colId xmlns:a16="http://schemas.microsoft.com/office/drawing/2014/main" val="2441422264"/>
                    </a:ext>
                  </a:extLst>
                </a:gridCol>
              </a:tblGrid>
              <a:tr h="370840">
                <a:tc>
                  <a:txBody>
                    <a:bodyPr/>
                    <a:lstStyle/>
                    <a:p>
                      <a:pPr algn="ctr">
                        <a:buFont typeface="Wingdings" charset="2"/>
                        <a:buNone/>
                        <a:defRPr/>
                      </a:pPr>
                      <a:r>
                        <a:rPr lang="fr-CH" sz="2400" b="0" i="0" dirty="0">
                          <a:solidFill>
                            <a:schemeClr val="tx1"/>
                          </a:solidFill>
                        </a:rPr>
                        <a:t>«La fonction </a:t>
                      </a:r>
                      <a:r>
                        <a:rPr lang="fr-CH" sz="2400" b="0" i="0" kern="1200" dirty="0">
                          <a:solidFill>
                            <a:schemeClr val="tx1"/>
                          </a:solidFill>
                          <a:latin typeface="+mn-lt"/>
                          <a:ea typeface="+mn-ea"/>
                          <a:cs typeface="+mn-cs"/>
                        </a:rPr>
                        <a:t>de </a:t>
                      </a:r>
                      <a:r>
                        <a:rPr lang="fr-CH" sz="2400" b="1" kern="1200" dirty="0">
                          <a:solidFill>
                            <a:srgbClr val="FF9300"/>
                          </a:solidFill>
                          <a:latin typeface="+mn-lt"/>
                          <a:ea typeface="+mn-ea"/>
                          <a:cs typeface="+mn-cs"/>
                        </a:rPr>
                        <a:t>l’interdiction</a:t>
                      </a:r>
                      <a:r>
                        <a:rPr lang="fr-CH" sz="2400" b="0" i="0" dirty="0">
                          <a:solidFill>
                            <a:schemeClr val="tx1"/>
                          </a:solidFill>
                        </a:rPr>
                        <a:t> est de mettre des valeurs à l’abri de l’arbitraire de chacun» (Ricœur 1985, 45)</a:t>
                      </a:r>
                    </a:p>
                  </a:txBody>
                  <a:tcPr>
                    <a:solidFill>
                      <a:srgbClr val="FAE8B4"/>
                    </a:solidFill>
                  </a:tcPr>
                </a:tc>
                <a:extLst>
                  <a:ext uri="{0D108BD9-81ED-4DB2-BD59-A6C34878D82A}">
                    <a16:rowId xmlns:a16="http://schemas.microsoft.com/office/drawing/2014/main" val="957665483"/>
                  </a:ext>
                </a:extLst>
              </a:tr>
            </a:tbl>
          </a:graphicData>
        </a:graphic>
      </p:graphicFrame>
      <p:graphicFrame>
        <p:nvGraphicFramePr>
          <p:cNvPr id="5" name="Tableau 4">
            <a:extLst>
              <a:ext uri="{FF2B5EF4-FFF2-40B4-BE49-F238E27FC236}">
                <a16:creationId xmlns:a16="http://schemas.microsoft.com/office/drawing/2014/main" id="{F735E5A4-CB33-8EA4-E2CD-C07487F05FAD}"/>
              </a:ext>
            </a:extLst>
          </p:cNvPr>
          <p:cNvGraphicFramePr>
            <a:graphicFrameLocks noGrp="1"/>
          </p:cNvGraphicFramePr>
          <p:nvPr>
            <p:extLst>
              <p:ext uri="{D42A27DB-BD31-4B8C-83A1-F6EECF244321}">
                <p14:modId xmlns:p14="http://schemas.microsoft.com/office/powerpoint/2010/main" val="2487113426"/>
              </p:ext>
            </p:extLst>
          </p:nvPr>
        </p:nvGraphicFramePr>
        <p:xfrm>
          <a:off x="1002535" y="2509134"/>
          <a:ext cx="10179585" cy="822960"/>
        </p:xfrm>
        <a:graphic>
          <a:graphicData uri="http://schemas.openxmlformats.org/drawingml/2006/table">
            <a:tbl>
              <a:tblPr firstRow="1" bandRow="1">
                <a:tableStyleId>{5C22544A-7EE6-4342-B048-85BDC9FD1C3A}</a:tableStyleId>
              </a:tblPr>
              <a:tblGrid>
                <a:gridCol w="10179585">
                  <a:extLst>
                    <a:ext uri="{9D8B030D-6E8A-4147-A177-3AD203B41FA5}">
                      <a16:colId xmlns:a16="http://schemas.microsoft.com/office/drawing/2014/main" val="2441422264"/>
                    </a:ext>
                  </a:extLst>
                </a:gridCol>
              </a:tblGrid>
              <a:tr h="636600">
                <a:tc>
                  <a:txBody>
                    <a:bodyPr/>
                    <a:lstStyle/>
                    <a:p>
                      <a:pPr algn="ctr">
                        <a:buFont typeface="Wingdings" charset="2"/>
                        <a:buNone/>
                        <a:defRPr/>
                      </a:pPr>
                      <a:r>
                        <a:rPr lang="fr-CH" sz="2400" b="0" i="0" dirty="0">
                          <a:solidFill>
                            <a:schemeClr val="tx1"/>
                          </a:solidFill>
                        </a:rPr>
                        <a:t>«On passe franchement de l’éthique à la morale avec les notions d’</a:t>
                      </a:r>
                      <a:r>
                        <a:rPr lang="fr-CH" sz="2400" b="0" i="1" dirty="0">
                          <a:solidFill>
                            <a:schemeClr val="tx1"/>
                          </a:solidFill>
                        </a:rPr>
                        <a:t>impératif</a:t>
                      </a:r>
                      <a:r>
                        <a:rPr lang="fr-CH" sz="2400" b="0" i="0" dirty="0">
                          <a:solidFill>
                            <a:schemeClr val="tx1"/>
                          </a:solidFill>
                        </a:rPr>
                        <a:t> et de </a:t>
                      </a:r>
                      <a:r>
                        <a:rPr lang="fr-CH" sz="2400" b="0" i="1" dirty="0">
                          <a:solidFill>
                            <a:schemeClr val="tx1"/>
                          </a:solidFill>
                        </a:rPr>
                        <a:t>loi</a:t>
                      </a:r>
                      <a:r>
                        <a:rPr lang="fr-CH" sz="2400" b="0" i="0" dirty="0">
                          <a:solidFill>
                            <a:schemeClr val="tx1"/>
                          </a:solidFill>
                        </a:rPr>
                        <a:t>» (Ricœur 1985, 44)</a:t>
                      </a:r>
                    </a:p>
                  </a:txBody>
                  <a:tcPr>
                    <a:solidFill>
                      <a:srgbClr val="FAE8B4"/>
                    </a:solidFill>
                  </a:tcPr>
                </a:tc>
                <a:extLst>
                  <a:ext uri="{0D108BD9-81ED-4DB2-BD59-A6C34878D82A}">
                    <a16:rowId xmlns:a16="http://schemas.microsoft.com/office/drawing/2014/main" val="957665483"/>
                  </a:ext>
                </a:extLst>
              </a:tr>
            </a:tbl>
          </a:graphicData>
        </a:graphic>
      </p:graphicFrame>
      <p:graphicFrame>
        <p:nvGraphicFramePr>
          <p:cNvPr id="6" name="Tableau 4">
            <a:extLst>
              <a:ext uri="{FF2B5EF4-FFF2-40B4-BE49-F238E27FC236}">
                <a16:creationId xmlns:a16="http://schemas.microsoft.com/office/drawing/2014/main" id="{6D77237E-EFF8-0370-D028-D8A43597A367}"/>
              </a:ext>
            </a:extLst>
          </p:cNvPr>
          <p:cNvGraphicFramePr>
            <a:graphicFrameLocks noGrp="1"/>
          </p:cNvGraphicFramePr>
          <p:nvPr>
            <p:extLst>
              <p:ext uri="{D42A27DB-BD31-4B8C-83A1-F6EECF244321}">
                <p14:modId xmlns:p14="http://schemas.microsoft.com/office/powerpoint/2010/main" val="2671761046"/>
              </p:ext>
            </p:extLst>
          </p:nvPr>
        </p:nvGraphicFramePr>
        <p:xfrm>
          <a:off x="1002535" y="5532310"/>
          <a:ext cx="10179585" cy="457200"/>
        </p:xfrm>
        <a:graphic>
          <a:graphicData uri="http://schemas.openxmlformats.org/drawingml/2006/table">
            <a:tbl>
              <a:tblPr firstRow="1" bandRow="1">
                <a:tableStyleId>{5C22544A-7EE6-4342-B048-85BDC9FD1C3A}</a:tableStyleId>
              </a:tblPr>
              <a:tblGrid>
                <a:gridCol w="10179585">
                  <a:extLst>
                    <a:ext uri="{9D8B030D-6E8A-4147-A177-3AD203B41FA5}">
                      <a16:colId xmlns:a16="http://schemas.microsoft.com/office/drawing/2014/main" val="2441422264"/>
                    </a:ext>
                  </a:extLst>
                </a:gridCol>
              </a:tblGrid>
              <a:tr h="257754">
                <a:tc>
                  <a:txBody>
                    <a:bodyPr/>
                    <a:lstStyle/>
                    <a:p>
                      <a:pPr algn="ctr">
                        <a:buFont typeface="Wingdings" charset="2"/>
                        <a:buNone/>
                        <a:defRPr/>
                      </a:pPr>
                      <a:r>
                        <a:rPr lang="fr-CH" sz="2400" b="0" i="0" dirty="0">
                          <a:solidFill>
                            <a:schemeClr val="tx1"/>
                          </a:solidFill>
                        </a:rPr>
                        <a:t>«Il y a moralité </a:t>
                      </a:r>
                      <a:r>
                        <a:rPr lang="fr-CH" sz="2400" b="0" i="0" u="sng" dirty="0">
                          <a:solidFill>
                            <a:schemeClr val="tx1"/>
                          </a:solidFill>
                        </a:rPr>
                        <a:t>parce qu’il y a violence</a:t>
                      </a:r>
                      <a:r>
                        <a:rPr lang="fr-CH" sz="2400" b="0" i="0" dirty="0">
                          <a:solidFill>
                            <a:schemeClr val="tx1"/>
                          </a:solidFill>
                        </a:rPr>
                        <a:t>» (Ricœur 1989,22)  </a:t>
                      </a:r>
                    </a:p>
                  </a:txBody>
                  <a:tcPr>
                    <a:solidFill>
                      <a:srgbClr val="FAE8B4"/>
                    </a:solidFill>
                  </a:tcPr>
                </a:tc>
                <a:extLst>
                  <a:ext uri="{0D108BD9-81ED-4DB2-BD59-A6C34878D82A}">
                    <a16:rowId xmlns:a16="http://schemas.microsoft.com/office/drawing/2014/main" val="957665483"/>
                  </a:ext>
                </a:extLst>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FCF918-B974-2DC3-E7E8-F042A83CDBB1}"/>
              </a:ext>
            </a:extLst>
          </p:cNvPr>
          <p:cNvSpPr>
            <a:spLocks noGrp="1"/>
          </p:cNvSpPr>
          <p:nvPr>
            <p:ph type="title"/>
          </p:nvPr>
        </p:nvSpPr>
        <p:spPr/>
        <p:txBody>
          <a:bodyPr anchor="t"/>
          <a:lstStyle/>
          <a:p>
            <a:r>
              <a:rPr lang="fr-FR" sz="3200" dirty="0">
                <a:solidFill>
                  <a:srgbClr val="FF9300"/>
                </a:solidFill>
              </a:rPr>
              <a:t>La dignité</a:t>
            </a:r>
          </a:p>
        </p:txBody>
      </p:sp>
      <p:sp>
        <p:nvSpPr>
          <p:cNvPr id="3" name="Espace réservé du contenu 2">
            <a:extLst>
              <a:ext uri="{FF2B5EF4-FFF2-40B4-BE49-F238E27FC236}">
                <a16:creationId xmlns:a16="http://schemas.microsoft.com/office/drawing/2014/main" id="{07F3D73C-7C91-F7D0-66C2-621D25E8D4C0}"/>
              </a:ext>
            </a:extLst>
          </p:cNvPr>
          <p:cNvSpPr>
            <a:spLocks noGrp="1"/>
          </p:cNvSpPr>
          <p:nvPr>
            <p:ph idx="1"/>
          </p:nvPr>
        </p:nvSpPr>
        <p:spPr>
          <a:xfrm>
            <a:off x="465221" y="1722438"/>
            <a:ext cx="10972800" cy="4525963"/>
          </a:xfrm>
        </p:spPr>
        <p:txBody>
          <a:bodyPr/>
          <a:lstStyle/>
          <a:p>
            <a:r>
              <a:rPr lang="fr-CH" sz="2400" b="1" dirty="0"/>
              <a:t>Principe fondamental du droit et de l’éthique</a:t>
            </a:r>
          </a:p>
          <a:p>
            <a:pPr algn="ctr"/>
            <a:r>
              <a:rPr lang="fr-CH" sz="2400" dirty="0"/>
              <a:t>«Tous les êtres humains naissent libres et égaux en dignité et en droits.» </a:t>
            </a:r>
          </a:p>
          <a:p>
            <a:pPr algn="ctr"/>
            <a:r>
              <a:rPr lang="fr-CH" sz="2400" dirty="0"/>
              <a:t>(Article premier de la déclaration universelle des Droits de l’Homme)</a:t>
            </a:r>
          </a:p>
          <a:p>
            <a:endParaRPr lang="fr-CH" sz="1200" dirty="0"/>
          </a:p>
          <a:p>
            <a:r>
              <a:rPr lang="fr-CH" sz="2400" b="1" dirty="0"/>
              <a:t>Influence de Kant </a:t>
            </a:r>
          </a:p>
          <a:p>
            <a:pPr algn="ctr"/>
            <a:r>
              <a:rPr lang="fr-CH" sz="2400" dirty="0"/>
              <a:t>«Agis de telle sorte que tu traites l’humanité aussi bien dans ta personne que dans la personne de tout autre toujours en même temps comme une fin, et jamais simplement comme un moyen» (Kant 1785)</a:t>
            </a:r>
          </a:p>
          <a:p>
            <a:pPr marL="342900" indent="-342900">
              <a:buFont typeface="Wingdings" pitchFamily="2" charset="2"/>
              <a:buChar char="Ø"/>
            </a:pPr>
            <a:r>
              <a:rPr lang="fr-CH" sz="2400" dirty="0">
                <a:solidFill>
                  <a:srgbClr val="FF9300"/>
                </a:solidFill>
              </a:rPr>
              <a:t>Valeur absolue (supérieure à toutes les autres)</a:t>
            </a:r>
          </a:p>
          <a:p>
            <a:pPr marL="342900" indent="-342900">
              <a:buFont typeface="Wingdings" pitchFamily="2" charset="2"/>
              <a:buChar char="Ø"/>
            </a:pPr>
            <a:r>
              <a:rPr lang="fr-CH" sz="2400" dirty="0">
                <a:solidFill>
                  <a:srgbClr val="FF9300"/>
                </a:solidFill>
              </a:rPr>
              <a:t>Propre aux personnes (contre toute chosification et instrumentalisation)</a:t>
            </a:r>
          </a:p>
          <a:p>
            <a:pPr marL="342900" indent="-342900">
              <a:buFont typeface="Wingdings" pitchFamily="2" charset="2"/>
              <a:buChar char="Ø"/>
            </a:pPr>
            <a:r>
              <a:rPr lang="fr-CH" sz="2400" dirty="0">
                <a:solidFill>
                  <a:srgbClr val="FF9300"/>
                </a:solidFill>
              </a:rPr>
              <a:t>Inaliénable et inconditionnelle</a:t>
            </a:r>
            <a:endParaRPr lang="fr-FR" sz="2400" dirty="0">
              <a:solidFill>
                <a:srgbClr val="FF9300"/>
              </a:solidFill>
            </a:endParaRPr>
          </a:p>
        </p:txBody>
      </p:sp>
    </p:spTree>
    <p:extLst>
      <p:ext uri="{BB962C8B-B14F-4D97-AF65-F5344CB8AC3E}">
        <p14:creationId xmlns:p14="http://schemas.microsoft.com/office/powerpoint/2010/main" val="4169519701"/>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re 1">
            <a:extLst>
              <a:ext uri="{FF2B5EF4-FFF2-40B4-BE49-F238E27FC236}">
                <a16:creationId xmlns:a16="http://schemas.microsoft.com/office/drawing/2014/main" id="{7FC1CA4C-9B4F-EE26-8B28-E6A4E95CEC17}"/>
              </a:ext>
            </a:extLst>
          </p:cNvPr>
          <p:cNvSpPr>
            <a:spLocks noGrp="1" noChangeArrowheads="1"/>
          </p:cNvSpPr>
          <p:nvPr>
            <p:ph type="title"/>
          </p:nvPr>
        </p:nvSpPr>
        <p:spPr/>
        <p:txBody>
          <a:bodyPr/>
          <a:lstStyle/>
          <a:p>
            <a:r>
              <a:rPr lang="fr-FR" dirty="0"/>
              <a:t>Les 3 moments de l’éthique</a:t>
            </a:r>
            <a:br>
              <a:rPr lang="fr-FR" dirty="0"/>
            </a:br>
            <a:r>
              <a:rPr lang="fr-FR" dirty="0"/>
              <a:t>ou comment gérer la complexité selon Paul Ricoeur</a:t>
            </a:r>
            <a:endParaRPr lang="fr-CH" altLang="fr-FR" b="1" dirty="0"/>
          </a:p>
        </p:txBody>
      </p:sp>
      <p:sp>
        <p:nvSpPr>
          <p:cNvPr id="3" name="Espace réservé du contenu 2">
            <a:extLst>
              <a:ext uri="{FF2B5EF4-FFF2-40B4-BE49-F238E27FC236}">
                <a16:creationId xmlns:a16="http://schemas.microsoft.com/office/drawing/2014/main" id="{3CF26938-BEEA-FD64-2A43-B92D75D471A0}"/>
              </a:ext>
            </a:extLst>
          </p:cNvPr>
          <p:cNvSpPr>
            <a:spLocks noGrp="1"/>
          </p:cNvSpPr>
          <p:nvPr>
            <p:ph idx="1"/>
          </p:nvPr>
        </p:nvSpPr>
        <p:spPr>
          <a:xfrm>
            <a:off x="908891" y="1809750"/>
            <a:ext cx="9601200" cy="4773612"/>
          </a:xfrm>
        </p:spPr>
        <p:txBody>
          <a:bodyPr>
            <a:normAutofit/>
          </a:bodyPr>
          <a:lstStyle/>
          <a:p>
            <a:pPr>
              <a:buFont typeface="Wingdings" charset="2"/>
              <a:buNone/>
              <a:defRPr/>
            </a:pPr>
            <a:r>
              <a:rPr lang="fr-CH" sz="2400" dirty="0"/>
              <a:t>3. Le moment délibératif de la </a:t>
            </a:r>
            <a:r>
              <a:rPr lang="fr-CH" sz="2400" b="1" dirty="0"/>
              <a:t>sagesse pratique </a:t>
            </a:r>
            <a:r>
              <a:rPr lang="fr-CH" sz="2400" dirty="0"/>
              <a:t>en situation</a:t>
            </a:r>
          </a:p>
          <a:p>
            <a:pPr>
              <a:buFont typeface="Wingdings" charset="2"/>
              <a:buNone/>
              <a:defRPr/>
            </a:pPr>
            <a:endParaRPr lang="fr-CH" dirty="0"/>
          </a:p>
          <a:p>
            <a:pPr>
              <a:buFont typeface="Wingdings" charset="2"/>
              <a:buNone/>
              <a:defRPr/>
            </a:pPr>
            <a:endParaRPr lang="fr-CH" dirty="0"/>
          </a:p>
          <a:p>
            <a:pPr>
              <a:defRPr/>
            </a:pPr>
            <a:endParaRPr lang="fr-CH" dirty="0"/>
          </a:p>
          <a:p>
            <a:pPr>
              <a:defRPr/>
            </a:pPr>
            <a:endParaRPr lang="fr-CH" dirty="0"/>
          </a:p>
          <a:p>
            <a:pPr>
              <a:defRPr/>
            </a:pPr>
            <a:endParaRPr lang="fr-CH" dirty="0"/>
          </a:p>
          <a:p>
            <a:pPr>
              <a:defRPr/>
            </a:pPr>
            <a:endParaRPr lang="fr-CH" dirty="0"/>
          </a:p>
          <a:p>
            <a:pPr>
              <a:defRPr/>
            </a:pPr>
            <a:endParaRPr lang="fr-CH" dirty="0"/>
          </a:p>
          <a:p>
            <a:pPr>
              <a:defRPr/>
            </a:pPr>
            <a:endParaRPr lang="fr-CH" dirty="0"/>
          </a:p>
        </p:txBody>
      </p:sp>
      <p:graphicFrame>
        <p:nvGraphicFramePr>
          <p:cNvPr id="2" name="Tableau 3">
            <a:extLst>
              <a:ext uri="{FF2B5EF4-FFF2-40B4-BE49-F238E27FC236}">
                <a16:creationId xmlns:a16="http://schemas.microsoft.com/office/drawing/2014/main" id="{C5CF8EFD-52E4-9B07-D598-D75B85CBA2D7}"/>
              </a:ext>
            </a:extLst>
          </p:cNvPr>
          <p:cNvGraphicFramePr>
            <a:graphicFrameLocks noGrp="1"/>
          </p:cNvGraphicFramePr>
          <p:nvPr>
            <p:extLst>
              <p:ext uri="{D42A27DB-BD31-4B8C-83A1-F6EECF244321}">
                <p14:modId xmlns:p14="http://schemas.microsoft.com/office/powerpoint/2010/main" val="2519110721"/>
              </p:ext>
            </p:extLst>
          </p:nvPr>
        </p:nvGraphicFramePr>
        <p:xfrm>
          <a:off x="1336712" y="2642076"/>
          <a:ext cx="9518573" cy="1554480"/>
        </p:xfrm>
        <a:graphic>
          <a:graphicData uri="http://schemas.openxmlformats.org/drawingml/2006/table">
            <a:tbl>
              <a:tblPr firstRow="1" bandRow="1">
                <a:tableStyleId>{5C22544A-7EE6-4342-B048-85BDC9FD1C3A}</a:tableStyleId>
              </a:tblPr>
              <a:tblGrid>
                <a:gridCol w="9518573">
                  <a:extLst>
                    <a:ext uri="{9D8B030D-6E8A-4147-A177-3AD203B41FA5}">
                      <a16:colId xmlns:a16="http://schemas.microsoft.com/office/drawing/2014/main" val="2364025944"/>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H" sz="2400" b="0" dirty="0">
                          <a:solidFill>
                            <a:schemeClr val="tx1"/>
                          </a:solidFill>
                        </a:rPr>
                        <a:t>«La sagesse de jugement consiste à élaborer des </a:t>
                      </a:r>
                      <a:r>
                        <a:rPr lang="fr-CH" sz="2400" b="1" dirty="0">
                          <a:solidFill>
                            <a:srgbClr val="FF9300"/>
                          </a:solidFill>
                        </a:rPr>
                        <a:t>compromis fragiles </a:t>
                      </a:r>
                      <a:r>
                        <a:rPr lang="fr-CH" sz="2400" b="0" dirty="0">
                          <a:solidFill>
                            <a:schemeClr val="tx1"/>
                          </a:solidFill>
                        </a:rPr>
                        <a:t>où il s’agit de trancher moins entre le bien et le mal, entre le blanc et le noir, qu'entre le gris et le gris, ou, cas hautement tragique, entre le mal et le pire» (Ricoeur, 1995, 220)</a:t>
                      </a:r>
                    </a:p>
                  </a:txBody>
                  <a:tcPr>
                    <a:solidFill>
                      <a:srgbClr val="FAE8B4"/>
                    </a:solidFill>
                  </a:tcPr>
                </a:tc>
                <a:extLst>
                  <a:ext uri="{0D108BD9-81ED-4DB2-BD59-A6C34878D82A}">
                    <a16:rowId xmlns:a16="http://schemas.microsoft.com/office/drawing/2014/main" val="955328926"/>
                  </a:ext>
                </a:extLst>
              </a:tr>
            </a:tbl>
          </a:graphicData>
        </a:graphic>
      </p:graphicFrame>
      <p:graphicFrame>
        <p:nvGraphicFramePr>
          <p:cNvPr id="4" name="Tableau 3">
            <a:extLst>
              <a:ext uri="{FF2B5EF4-FFF2-40B4-BE49-F238E27FC236}">
                <a16:creationId xmlns:a16="http://schemas.microsoft.com/office/drawing/2014/main" id="{C9E3D8D6-3E50-1451-42F5-5711F3A2BC99}"/>
              </a:ext>
            </a:extLst>
          </p:cNvPr>
          <p:cNvGraphicFramePr>
            <a:graphicFrameLocks noGrp="1"/>
          </p:cNvGraphicFramePr>
          <p:nvPr>
            <p:extLst>
              <p:ext uri="{D42A27DB-BD31-4B8C-83A1-F6EECF244321}">
                <p14:modId xmlns:p14="http://schemas.microsoft.com/office/powerpoint/2010/main" val="1145445649"/>
              </p:ext>
            </p:extLst>
          </p:nvPr>
        </p:nvGraphicFramePr>
        <p:xfrm>
          <a:off x="1336713" y="4741233"/>
          <a:ext cx="9518573" cy="1554480"/>
        </p:xfrm>
        <a:graphic>
          <a:graphicData uri="http://schemas.openxmlformats.org/drawingml/2006/table">
            <a:tbl>
              <a:tblPr firstRow="1" bandRow="1">
                <a:tableStyleId>{5C22544A-7EE6-4342-B048-85BDC9FD1C3A}</a:tableStyleId>
              </a:tblPr>
              <a:tblGrid>
                <a:gridCol w="9518573">
                  <a:extLst>
                    <a:ext uri="{9D8B030D-6E8A-4147-A177-3AD203B41FA5}">
                      <a16:colId xmlns:a16="http://schemas.microsoft.com/office/drawing/2014/main" val="2364025944"/>
                    </a:ext>
                  </a:extLst>
                </a:gridCol>
              </a:tblGrid>
              <a:tr h="370840">
                <a:tc>
                  <a:txBody>
                    <a:bodyPr/>
                    <a:lstStyle/>
                    <a:p>
                      <a:pPr>
                        <a:defRPr/>
                      </a:pPr>
                      <a:r>
                        <a:rPr lang="fr-CH" sz="2400" b="0" dirty="0">
                          <a:solidFill>
                            <a:schemeClr val="tx1"/>
                          </a:solidFill>
                        </a:rPr>
                        <a:t>«En l’absence d'une règle univoque, et pour échapper à l’arbitraire, la pratique est mise en demeure de s’orienter. Il en est de même pour le jugement qui doit </a:t>
                      </a:r>
                      <a:r>
                        <a:rPr lang="fr-CH" sz="2400" b="1" dirty="0">
                          <a:solidFill>
                            <a:srgbClr val="FF9300"/>
                          </a:solidFill>
                        </a:rPr>
                        <a:t>trancher</a:t>
                      </a:r>
                      <a:r>
                        <a:rPr lang="fr-CH" sz="2400" b="0" dirty="0">
                          <a:solidFill>
                            <a:schemeClr val="tx1"/>
                          </a:solidFill>
                        </a:rPr>
                        <a:t>, c'est-à-dire mettre fin à l’indécision, arrêter la délibération qui pourrait durer à l’infini.» (Abel 1996, 93)</a:t>
                      </a:r>
                    </a:p>
                  </a:txBody>
                  <a:tcPr>
                    <a:solidFill>
                      <a:srgbClr val="FAE8B4"/>
                    </a:solidFill>
                  </a:tcPr>
                </a:tc>
                <a:extLst>
                  <a:ext uri="{0D108BD9-81ED-4DB2-BD59-A6C34878D82A}">
                    <a16:rowId xmlns:a16="http://schemas.microsoft.com/office/drawing/2014/main" val="955328926"/>
                  </a:ext>
                </a:extLst>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re 1">
            <a:extLst>
              <a:ext uri="{FF2B5EF4-FFF2-40B4-BE49-F238E27FC236}">
                <a16:creationId xmlns:a16="http://schemas.microsoft.com/office/drawing/2014/main" id="{7FC1CA4C-9B4F-EE26-8B28-E6A4E95CEC17}"/>
              </a:ext>
            </a:extLst>
          </p:cNvPr>
          <p:cNvSpPr>
            <a:spLocks noGrp="1" noChangeArrowheads="1"/>
          </p:cNvSpPr>
          <p:nvPr>
            <p:ph type="title"/>
          </p:nvPr>
        </p:nvSpPr>
        <p:spPr/>
        <p:txBody>
          <a:bodyPr/>
          <a:lstStyle/>
          <a:p>
            <a:r>
              <a:rPr lang="fr-FR" dirty="0"/>
              <a:t>Les 3 moments de l’éthique</a:t>
            </a:r>
            <a:br>
              <a:rPr lang="fr-FR" dirty="0"/>
            </a:br>
            <a:r>
              <a:rPr lang="fr-FR" dirty="0"/>
              <a:t>ou comment gérer la complexité selon Paul Ricoeur</a:t>
            </a:r>
            <a:endParaRPr lang="fr-CH" altLang="fr-FR" b="1" dirty="0"/>
          </a:p>
        </p:txBody>
      </p:sp>
      <p:sp>
        <p:nvSpPr>
          <p:cNvPr id="3" name="Espace réservé du contenu 2">
            <a:extLst>
              <a:ext uri="{FF2B5EF4-FFF2-40B4-BE49-F238E27FC236}">
                <a16:creationId xmlns:a16="http://schemas.microsoft.com/office/drawing/2014/main" id="{3CF26938-BEEA-FD64-2A43-B92D75D471A0}"/>
              </a:ext>
            </a:extLst>
          </p:cNvPr>
          <p:cNvSpPr>
            <a:spLocks noGrp="1"/>
          </p:cNvSpPr>
          <p:nvPr>
            <p:ph idx="1"/>
          </p:nvPr>
        </p:nvSpPr>
        <p:spPr>
          <a:xfrm>
            <a:off x="891958" y="1809750"/>
            <a:ext cx="9601200" cy="4773612"/>
          </a:xfrm>
        </p:spPr>
        <p:txBody>
          <a:bodyPr>
            <a:normAutofit/>
          </a:bodyPr>
          <a:lstStyle/>
          <a:p>
            <a:pPr>
              <a:buFont typeface="Wingdings" charset="2"/>
              <a:buNone/>
              <a:defRPr/>
            </a:pPr>
            <a:r>
              <a:rPr lang="fr-CH" sz="2400" dirty="0"/>
              <a:t>3. Le moment délibératif de la </a:t>
            </a:r>
            <a:r>
              <a:rPr lang="fr-CH" sz="2400" b="1" dirty="0"/>
              <a:t>sagesse pratique </a:t>
            </a:r>
            <a:r>
              <a:rPr lang="fr-CH" sz="2400" dirty="0"/>
              <a:t>en situation</a:t>
            </a:r>
          </a:p>
          <a:p>
            <a:pPr>
              <a:buFont typeface="Wingdings" charset="2"/>
              <a:buNone/>
              <a:defRPr/>
            </a:pPr>
            <a:endParaRPr lang="fr-CH" dirty="0"/>
          </a:p>
          <a:p>
            <a:pPr>
              <a:buFont typeface="Wingdings" charset="2"/>
              <a:buNone/>
              <a:defRPr/>
            </a:pPr>
            <a:endParaRPr lang="fr-CH" dirty="0"/>
          </a:p>
          <a:p>
            <a:pPr>
              <a:defRPr/>
            </a:pPr>
            <a:endParaRPr lang="fr-CH" dirty="0"/>
          </a:p>
          <a:p>
            <a:pPr>
              <a:defRPr/>
            </a:pPr>
            <a:endParaRPr lang="fr-CH" dirty="0"/>
          </a:p>
          <a:p>
            <a:pPr>
              <a:defRPr/>
            </a:pPr>
            <a:endParaRPr lang="fr-CH" dirty="0"/>
          </a:p>
          <a:p>
            <a:pPr>
              <a:defRPr/>
            </a:pPr>
            <a:endParaRPr lang="fr-CH" dirty="0"/>
          </a:p>
          <a:p>
            <a:pPr>
              <a:defRPr/>
            </a:pPr>
            <a:endParaRPr lang="fr-CH" dirty="0"/>
          </a:p>
          <a:p>
            <a:pPr>
              <a:defRPr/>
            </a:pPr>
            <a:endParaRPr lang="fr-CH" dirty="0"/>
          </a:p>
        </p:txBody>
      </p:sp>
      <p:graphicFrame>
        <p:nvGraphicFramePr>
          <p:cNvPr id="5" name="Tableau 4">
            <a:extLst>
              <a:ext uri="{FF2B5EF4-FFF2-40B4-BE49-F238E27FC236}">
                <a16:creationId xmlns:a16="http://schemas.microsoft.com/office/drawing/2014/main" id="{5DEB3594-19E8-CB37-CBA2-68D61F3A4097}"/>
              </a:ext>
            </a:extLst>
          </p:cNvPr>
          <p:cNvGraphicFramePr>
            <a:graphicFrameLocks noGrp="1"/>
          </p:cNvGraphicFramePr>
          <p:nvPr>
            <p:extLst>
              <p:ext uri="{D42A27DB-BD31-4B8C-83A1-F6EECF244321}">
                <p14:modId xmlns:p14="http://schemas.microsoft.com/office/powerpoint/2010/main" val="3973454003"/>
              </p:ext>
            </p:extLst>
          </p:nvPr>
        </p:nvGraphicFramePr>
        <p:xfrm>
          <a:off x="974585" y="2822946"/>
          <a:ext cx="9518573" cy="3383280"/>
        </p:xfrm>
        <a:graphic>
          <a:graphicData uri="http://schemas.openxmlformats.org/drawingml/2006/table">
            <a:tbl>
              <a:tblPr firstRow="1" bandRow="1">
                <a:tableStyleId>{5C22544A-7EE6-4342-B048-85BDC9FD1C3A}</a:tableStyleId>
              </a:tblPr>
              <a:tblGrid>
                <a:gridCol w="9518573">
                  <a:extLst>
                    <a:ext uri="{9D8B030D-6E8A-4147-A177-3AD203B41FA5}">
                      <a16:colId xmlns:a16="http://schemas.microsoft.com/office/drawing/2014/main" val="2364025944"/>
                    </a:ext>
                  </a:extLst>
                </a:gridCol>
              </a:tblGrid>
              <a:tr h="370840">
                <a:tc>
                  <a:txBody>
                    <a:bodyPr/>
                    <a:lstStyle/>
                    <a:p>
                      <a:pPr algn="ctr">
                        <a:defRPr/>
                      </a:pPr>
                      <a:r>
                        <a:rPr lang="fr-CH" sz="2400" b="0" dirty="0">
                          <a:solidFill>
                            <a:schemeClr val="tx1"/>
                          </a:solidFill>
                        </a:rPr>
                        <a:t>«C’est alors qu’intervient la place de l’imagination dans le jugement (…) « L’imagination invite à </a:t>
                      </a:r>
                      <a:r>
                        <a:rPr lang="fr-CH" sz="2400" b="1" dirty="0">
                          <a:solidFill>
                            <a:srgbClr val="FF9300"/>
                          </a:solidFill>
                        </a:rPr>
                        <a:t>se mettre à la place de tout autre </a:t>
                      </a:r>
                      <a:r>
                        <a:rPr lang="fr-CH" sz="2400" b="0" dirty="0">
                          <a:solidFill>
                            <a:schemeClr val="tx1"/>
                          </a:solidFill>
                        </a:rPr>
                        <a:t>[...] proche ou lointain » (Le </a:t>
                      </a:r>
                      <a:r>
                        <a:rPr lang="fr-CH" sz="2400" b="0" i="1" dirty="0">
                          <a:solidFill>
                            <a:schemeClr val="tx1"/>
                          </a:solidFill>
                        </a:rPr>
                        <a:t>Juste</a:t>
                      </a:r>
                      <a:r>
                        <a:rPr lang="fr-CH" sz="2400" b="0" dirty="0">
                          <a:solidFill>
                            <a:schemeClr val="tx1"/>
                          </a:solidFill>
                        </a:rPr>
                        <a:t>, p. 157) (Elle) sert d’</a:t>
                      </a:r>
                      <a:r>
                        <a:rPr lang="fr-CH" sz="2400" b="0" u="sng" dirty="0">
                          <a:solidFill>
                            <a:schemeClr val="tx1"/>
                          </a:solidFill>
                        </a:rPr>
                        <a:t>intermédiaire</a:t>
                      </a:r>
                      <a:r>
                        <a:rPr lang="fr-CH" sz="2400" b="0" dirty="0">
                          <a:solidFill>
                            <a:schemeClr val="tx1"/>
                          </a:solidFill>
                        </a:rPr>
                        <a:t> </a:t>
                      </a:r>
                      <a:r>
                        <a:rPr lang="fr-CH" sz="2400" b="1" dirty="0">
                          <a:solidFill>
                            <a:srgbClr val="FF9300"/>
                          </a:solidFill>
                        </a:rPr>
                        <a:t>entre une situation concrète </a:t>
                      </a:r>
                      <a:r>
                        <a:rPr lang="fr-CH" sz="2400" b="0" u="sng" dirty="0">
                          <a:solidFill>
                            <a:schemeClr val="tx1"/>
                          </a:solidFill>
                        </a:rPr>
                        <a:t>et</a:t>
                      </a:r>
                      <a:r>
                        <a:rPr lang="fr-CH" sz="2400" b="1" dirty="0">
                          <a:solidFill>
                            <a:srgbClr val="FF9300"/>
                          </a:solidFill>
                        </a:rPr>
                        <a:t> une composition de règles </a:t>
                      </a:r>
                      <a:r>
                        <a:rPr lang="fr-CH" sz="2400" b="0" dirty="0">
                          <a:solidFill>
                            <a:schemeClr val="tx1"/>
                          </a:solidFill>
                        </a:rPr>
                        <a:t>qui lui soient ajustées. L'imagination permet de faire </a:t>
                      </a:r>
                      <a:r>
                        <a:rPr lang="fr-CH" sz="2400" b="0" i="1" dirty="0">
                          <a:solidFill>
                            <a:schemeClr val="tx1"/>
                          </a:solidFill>
                        </a:rPr>
                        <a:t>comme si</a:t>
                      </a:r>
                      <a:r>
                        <a:rPr lang="fr-CH" sz="2400" b="0" dirty="0">
                          <a:solidFill>
                            <a:schemeClr val="tx1"/>
                          </a:solidFill>
                        </a:rPr>
                        <a:t> l’on avait déjà la règle de la solution, et de chercher à retrouver après coup « la règle appropriée sous laquelle placer l’expérience singulière» (…) (On) juge sans règle, et sans préjuger une universalité préalable, même si </a:t>
                      </a:r>
                      <a:r>
                        <a:rPr lang="fr-CH" sz="2400" b="0" u="sng" dirty="0">
                          <a:solidFill>
                            <a:schemeClr val="tx1"/>
                          </a:solidFill>
                        </a:rPr>
                        <a:t>on espère pouvoir partager ce jugement avec quiconque</a:t>
                      </a:r>
                      <a:r>
                        <a:rPr lang="fr-CH" sz="2400" b="0" dirty="0">
                          <a:solidFill>
                            <a:schemeClr val="tx1"/>
                          </a:solidFill>
                        </a:rPr>
                        <a:t>.» (Abel 1996, 95-96)</a:t>
                      </a:r>
                    </a:p>
                  </a:txBody>
                  <a:tcPr>
                    <a:solidFill>
                      <a:srgbClr val="FAE8B4"/>
                    </a:solidFill>
                  </a:tcPr>
                </a:tc>
                <a:extLst>
                  <a:ext uri="{0D108BD9-81ED-4DB2-BD59-A6C34878D82A}">
                    <a16:rowId xmlns:a16="http://schemas.microsoft.com/office/drawing/2014/main" val="955328926"/>
                  </a:ext>
                </a:extLst>
              </a:tr>
            </a:tbl>
          </a:graphicData>
        </a:graphic>
      </p:graphicFrame>
    </p:spTree>
    <p:extLst>
      <p:ext uri="{BB962C8B-B14F-4D97-AF65-F5344CB8AC3E}">
        <p14:creationId xmlns:p14="http://schemas.microsoft.com/office/powerpoint/2010/main" val="302385698"/>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lstStyle/>
          <a:p>
            <a:pPr lvl="1" algn="ctr">
              <a:defRPr/>
            </a:pPr>
            <a:r>
              <a:rPr lang="fr-CH" sz="3600" dirty="0">
                <a:solidFill>
                  <a:srgbClr val="FF9300"/>
                </a:solidFill>
              </a:rPr>
              <a:t>VI. Exploration de thématiques d’éthique sociale actuelles</a:t>
            </a:r>
          </a:p>
        </p:txBody>
      </p:sp>
      <p:sp>
        <p:nvSpPr>
          <p:cNvPr id="10243" name="Rectangle 3"/>
          <p:cNvSpPr>
            <a:spLocks noGrp="1" noChangeArrowheads="1"/>
          </p:cNvSpPr>
          <p:nvPr>
            <p:ph type="subTitle" idx="1"/>
          </p:nvPr>
        </p:nvSpPr>
        <p:spPr>
          <a:ln w="38100">
            <a:noFill/>
          </a:ln>
        </p:spPr>
        <p:txBody>
          <a:bodyPr anchor="ctr"/>
          <a:lstStyle/>
          <a:p>
            <a:pPr marL="4763" lvl="1">
              <a:defRPr/>
            </a:pPr>
            <a:r>
              <a:rPr lang="fr-CH" sz="3200" b="1" dirty="0">
                <a:solidFill>
                  <a:schemeClr val="tx1"/>
                </a:solidFill>
              </a:rPr>
              <a:t>Classe inversée</a:t>
            </a:r>
          </a:p>
        </p:txBody>
      </p:sp>
    </p:spTree>
    <p:extLst>
      <p:ext uri="{BB962C8B-B14F-4D97-AF65-F5344CB8AC3E}">
        <p14:creationId xmlns:p14="http://schemas.microsoft.com/office/powerpoint/2010/main" val="742085499"/>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063708-95B9-5836-A490-000E4340BB62}"/>
              </a:ext>
            </a:extLst>
          </p:cNvPr>
          <p:cNvSpPr>
            <a:spLocks noGrp="1"/>
          </p:cNvSpPr>
          <p:nvPr>
            <p:ph type="title"/>
          </p:nvPr>
        </p:nvSpPr>
        <p:spPr/>
        <p:txBody>
          <a:bodyPr/>
          <a:lstStyle/>
          <a:p>
            <a:r>
              <a:rPr lang="fr-FR" dirty="0"/>
              <a:t>Classe inversée autour de </a:t>
            </a:r>
            <a:br>
              <a:rPr lang="fr-FR" dirty="0"/>
            </a:br>
            <a:r>
              <a:rPr lang="fr-FR" dirty="0"/>
              <a:t>thématiques actuelles en éthique sociale</a:t>
            </a:r>
          </a:p>
        </p:txBody>
      </p:sp>
      <p:sp>
        <p:nvSpPr>
          <p:cNvPr id="3" name="Espace réservé du contenu 2">
            <a:extLst>
              <a:ext uri="{FF2B5EF4-FFF2-40B4-BE49-F238E27FC236}">
                <a16:creationId xmlns:a16="http://schemas.microsoft.com/office/drawing/2014/main" id="{0048D3D7-28A4-337C-E0A3-E59BBCBE55A2}"/>
              </a:ext>
            </a:extLst>
          </p:cNvPr>
          <p:cNvSpPr>
            <a:spLocks noGrp="1"/>
          </p:cNvSpPr>
          <p:nvPr>
            <p:ph idx="1"/>
          </p:nvPr>
        </p:nvSpPr>
        <p:spPr/>
        <p:txBody>
          <a:bodyPr/>
          <a:lstStyle/>
          <a:p>
            <a:r>
              <a:rPr lang="fr-FR" sz="2400" b="1" dirty="0"/>
              <a:t>Choix des thématiques et composition des groupes de travail</a:t>
            </a:r>
          </a:p>
          <a:p>
            <a:r>
              <a:rPr lang="fr-FR" sz="2400" dirty="0"/>
              <a:t>Choisissez, parmi les thématiques suivantes, une thématique que vous souhaiteriez explorer</a:t>
            </a:r>
          </a:p>
          <a:p>
            <a:pPr marL="1085850" lvl="1" indent="-342900">
              <a:buFont typeface="Wingdings" pitchFamily="2" charset="2"/>
              <a:buChar char="Ø"/>
            </a:pPr>
            <a:r>
              <a:rPr lang="fr-FR" sz="1600" kern="100" dirty="0">
                <a:effectLst/>
                <a:latin typeface="Arial" panose="020B0604020202020204" pitchFamily="34" charset="0"/>
                <a:ea typeface="Calibri" panose="020F0502020204030204" pitchFamily="34" charset="0"/>
                <a:cs typeface="Times New Roman" panose="02020603050405020304" pitchFamily="18" charset="0"/>
              </a:rPr>
              <a:t>« Transidentité »: Philippe, Tania</a:t>
            </a:r>
          </a:p>
          <a:p>
            <a:pPr marL="1085850" lvl="1" indent="-342900">
              <a:buFont typeface="Wingdings" pitchFamily="2" charset="2"/>
              <a:buChar char="Ø"/>
            </a:pPr>
            <a:r>
              <a:rPr lang="fr-FR" sz="1600" kern="100" dirty="0">
                <a:effectLst/>
                <a:latin typeface="Arial" panose="020B0604020202020204" pitchFamily="34" charset="0"/>
                <a:ea typeface="Calibri" panose="020F0502020204030204" pitchFamily="34" charset="0"/>
                <a:cs typeface="Times New Roman" panose="02020603050405020304" pitchFamily="18" charset="0"/>
              </a:rPr>
              <a:t>« </a:t>
            </a:r>
            <a:r>
              <a:rPr lang="fr-FR" sz="1600" kern="100" dirty="0" err="1">
                <a:effectLst/>
                <a:latin typeface="Arial" panose="020B0604020202020204" pitchFamily="34" charset="0"/>
                <a:ea typeface="Calibri" panose="020F0502020204030204" pitchFamily="34" charset="0"/>
                <a:cs typeface="Times New Roman" panose="02020603050405020304" pitchFamily="18" charset="0"/>
              </a:rPr>
              <a:t>Wokisme</a:t>
            </a:r>
            <a:r>
              <a:rPr lang="fr-FR" sz="1600" kern="100" dirty="0">
                <a:effectLst/>
                <a:latin typeface="Arial" panose="020B0604020202020204" pitchFamily="34" charset="0"/>
                <a:ea typeface="Calibri" panose="020F0502020204030204" pitchFamily="34" charset="0"/>
                <a:cs typeface="Times New Roman" panose="02020603050405020304" pitchFamily="18" charset="0"/>
              </a:rPr>
              <a:t> »: Rufus, </a:t>
            </a:r>
            <a:r>
              <a:rPr lang="fr-FR" sz="1600" kern="100" dirty="0" err="1">
                <a:effectLst/>
                <a:latin typeface="Arial" panose="020B0604020202020204" pitchFamily="34" charset="0"/>
                <a:ea typeface="Calibri" panose="020F0502020204030204" pitchFamily="34" charset="0"/>
                <a:cs typeface="Times New Roman" panose="02020603050405020304" pitchFamily="18" charset="0"/>
              </a:rPr>
              <a:t>Wilfredo</a:t>
            </a:r>
            <a:r>
              <a:rPr lang="fr-FR" sz="1600" kern="100" dirty="0">
                <a:effectLst/>
                <a:latin typeface="Arial" panose="020B0604020202020204" pitchFamily="34" charset="0"/>
                <a:ea typeface="Calibri" panose="020F0502020204030204" pitchFamily="34" charset="0"/>
                <a:cs typeface="Times New Roman" panose="02020603050405020304" pitchFamily="18" charset="0"/>
              </a:rPr>
              <a:t>, Dorothée, Myriam</a:t>
            </a:r>
            <a:endParaRPr lang="fr-CH"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1085850" lvl="1" indent="-342900">
              <a:buFont typeface="Wingdings" pitchFamily="2" charset="2"/>
              <a:buChar char="Ø"/>
            </a:pPr>
            <a:r>
              <a:rPr lang="fr-FR" sz="1600" kern="100" dirty="0">
                <a:effectLst/>
                <a:latin typeface="Arial" panose="020B0604020202020204" pitchFamily="34" charset="0"/>
                <a:ea typeface="Calibri" panose="020F0502020204030204" pitchFamily="34" charset="0"/>
                <a:cs typeface="Times New Roman" panose="02020603050405020304" pitchFamily="18" charset="0"/>
              </a:rPr>
              <a:t>« Assistance sexuelle », Cornelia, Julie,  Laetitia, Rafael</a:t>
            </a:r>
            <a:endParaRPr lang="fr-CH"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1085850" lvl="1" indent="-342900">
              <a:buFont typeface="Wingdings" pitchFamily="2" charset="2"/>
              <a:buChar char="Ø"/>
            </a:pPr>
            <a:r>
              <a:rPr lang="fr-FR" sz="1600" kern="100" dirty="0">
                <a:effectLst/>
                <a:latin typeface="Arial" panose="020B0604020202020204" pitchFamily="34" charset="0"/>
                <a:ea typeface="Calibri" panose="020F0502020204030204" pitchFamily="34" charset="0"/>
                <a:cs typeface="Times New Roman" panose="02020603050405020304" pitchFamily="18" charset="0"/>
              </a:rPr>
              <a:t>« Distribution contrôlée de stupéfiants »: </a:t>
            </a:r>
            <a:r>
              <a:rPr lang="fr-FR" sz="1600" kern="100" dirty="0" err="1">
                <a:effectLst/>
                <a:latin typeface="Arial" panose="020B0604020202020204" pitchFamily="34" charset="0"/>
                <a:ea typeface="Calibri" panose="020F0502020204030204" pitchFamily="34" charset="0"/>
                <a:cs typeface="Times New Roman" panose="02020603050405020304" pitchFamily="18" charset="0"/>
              </a:rPr>
              <a:t>Baktash</a:t>
            </a:r>
            <a:r>
              <a:rPr lang="fr-FR" sz="1600" kern="100" dirty="0">
                <a:effectLst/>
                <a:latin typeface="Arial" panose="020B0604020202020204" pitchFamily="34" charset="0"/>
                <a:ea typeface="Calibri" panose="020F0502020204030204" pitchFamily="34" charset="0"/>
                <a:cs typeface="Times New Roman" panose="02020603050405020304" pitchFamily="18" charset="0"/>
              </a:rPr>
              <a:t>, Camille, Maude, </a:t>
            </a:r>
            <a:endParaRPr lang="fr-CH"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1085850" lvl="1" indent="-342900">
              <a:buFont typeface="Wingdings" pitchFamily="2" charset="2"/>
              <a:buChar char="Ø"/>
            </a:pPr>
            <a:r>
              <a:rPr lang="fr-FR" sz="1600" kern="100" dirty="0">
                <a:effectLst/>
                <a:latin typeface="Arial" panose="020B0604020202020204" pitchFamily="34" charset="0"/>
                <a:ea typeface="Calibri" panose="020F0502020204030204" pitchFamily="34" charset="0"/>
                <a:cs typeface="Times New Roman" panose="02020603050405020304" pitchFamily="18" charset="0"/>
              </a:rPr>
              <a:t>« Placement sous contrainte (</a:t>
            </a:r>
            <a:r>
              <a:rPr lang="fr-FR" sz="1600" kern="100" dirty="0" err="1">
                <a:effectLst/>
                <a:latin typeface="Arial" panose="020B0604020202020204" pitchFamily="34" charset="0"/>
                <a:ea typeface="Calibri" panose="020F0502020204030204" pitchFamily="34" charset="0"/>
                <a:cs typeface="Times New Roman" panose="02020603050405020304" pitchFamily="18" charset="0"/>
              </a:rPr>
              <a:t>Plafa</a:t>
            </a:r>
            <a:r>
              <a:rPr lang="fr-FR" sz="1600" kern="100" dirty="0">
                <a:effectLst/>
                <a:latin typeface="Arial" panose="020B0604020202020204" pitchFamily="34" charset="0"/>
                <a:ea typeface="Calibri" panose="020F0502020204030204" pitchFamily="34" charset="0"/>
                <a:cs typeface="Times New Roman" panose="02020603050405020304" pitchFamily="18" charset="0"/>
              </a:rPr>
              <a:t>) » : Loris, Alessio, Alicia, Laetitia </a:t>
            </a:r>
            <a:endParaRPr lang="fr-CH"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1085850" lvl="1" indent="-342900">
              <a:buFont typeface="Wingdings" pitchFamily="2" charset="2"/>
              <a:buChar char="Ø"/>
            </a:pPr>
            <a:r>
              <a:rPr lang="fr-FR" sz="1600" kern="100" dirty="0">
                <a:latin typeface="Arial" panose="020B0604020202020204" pitchFamily="34" charset="0"/>
                <a:ea typeface="Calibri" panose="020F0502020204030204" pitchFamily="34" charset="0"/>
                <a:cs typeface="Times New Roman" panose="02020603050405020304" pitchFamily="18" charset="0"/>
              </a:rPr>
              <a:t>« Antispécisme » Tamara</a:t>
            </a:r>
            <a:endParaRPr lang="fr-FR" sz="2400" dirty="0"/>
          </a:p>
          <a:p>
            <a:endParaRPr lang="fr-FR" sz="2400" dirty="0"/>
          </a:p>
          <a:p>
            <a:r>
              <a:rPr lang="fr-FR" sz="2400" dirty="0"/>
              <a:t>Composez des groupes de 3 personnes (4 max).</a:t>
            </a:r>
          </a:p>
        </p:txBody>
      </p:sp>
    </p:spTree>
    <p:extLst>
      <p:ext uri="{BB962C8B-B14F-4D97-AF65-F5344CB8AC3E}">
        <p14:creationId xmlns:p14="http://schemas.microsoft.com/office/powerpoint/2010/main" val="40566444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D22E4E-415B-0FAF-AB67-3365B9703D13}"/>
              </a:ext>
            </a:extLst>
          </p:cNvPr>
          <p:cNvSpPr>
            <a:spLocks noGrp="1"/>
          </p:cNvSpPr>
          <p:nvPr>
            <p:ph type="title"/>
          </p:nvPr>
        </p:nvSpPr>
        <p:spPr/>
        <p:txBody>
          <a:bodyPr/>
          <a:lstStyle/>
          <a:p>
            <a:r>
              <a:rPr lang="fr-FR" dirty="0"/>
              <a:t>Classe inversée autour de </a:t>
            </a:r>
            <a:br>
              <a:rPr lang="fr-FR" dirty="0"/>
            </a:br>
            <a:r>
              <a:rPr lang="fr-FR" dirty="0"/>
              <a:t>thématiques actuelles en éthique sociale</a:t>
            </a:r>
          </a:p>
        </p:txBody>
      </p:sp>
      <p:sp>
        <p:nvSpPr>
          <p:cNvPr id="3" name="Espace réservé du contenu 2">
            <a:extLst>
              <a:ext uri="{FF2B5EF4-FFF2-40B4-BE49-F238E27FC236}">
                <a16:creationId xmlns:a16="http://schemas.microsoft.com/office/drawing/2014/main" id="{AEB79FD8-F21E-63CE-9DD7-0D52195B8D81}"/>
              </a:ext>
            </a:extLst>
          </p:cNvPr>
          <p:cNvSpPr>
            <a:spLocks noGrp="1"/>
          </p:cNvSpPr>
          <p:nvPr>
            <p:ph idx="1"/>
          </p:nvPr>
        </p:nvSpPr>
        <p:spPr/>
        <p:txBody>
          <a:bodyPr/>
          <a:lstStyle/>
          <a:p>
            <a:pPr marL="342900" indent="-342900">
              <a:buFont typeface="Arial" panose="020B0604020202020204" pitchFamily="34" charset="0"/>
              <a:buChar char="•"/>
            </a:pPr>
            <a:r>
              <a:rPr lang="fr-FR" dirty="0"/>
              <a:t>Prenez le temps de vous répartir les différents ressources mises à disposition sur le </a:t>
            </a:r>
            <a:r>
              <a:rPr lang="fr-FR" dirty="0" err="1"/>
              <a:t>Netboard</a:t>
            </a:r>
            <a:r>
              <a:rPr lang="fr-FR" dirty="0"/>
              <a:t> traitant de votre thématique (5’)</a:t>
            </a:r>
          </a:p>
          <a:p>
            <a:pPr marL="342900" indent="-342900">
              <a:buFont typeface="Arial" panose="020B0604020202020204" pitchFamily="34" charset="0"/>
              <a:buChar char="•"/>
            </a:pPr>
            <a:r>
              <a:rPr lang="fr-FR" dirty="0"/>
              <a:t>En individuel, prenez connaissances des ressources que vous avez choisies de consulter (45’)</a:t>
            </a:r>
          </a:p>
          <a:p>
            <a:pPr marL="342900" indent="-342900">
              <a:buFont typeface="Arial" panose="020B0604020202020204" pitchFamily="34" charset="0"/>
              <a:buChar char="•"/>
            </a:pPr>
            <a:r>
              <a:rPr lang="fr-FR" dirty="0"/>
              <a:t>Regroupez-vous et échangez autour de la thématique du groupe (45’)</a:t>
            </a:r>
          </a:p>
          <a:p>
            <a:pPr marL="342900" indent="-342900">
              <a:buFont typeface="Arial" panose="020B0604020202020204" pitchFamily="34" charset="0"/>
              <a:buChar char="•"/>
            </a:pPr>
            <a:r>
              <a:rPr lang="fr-FR" dirty="0"/>
              <a:t>Préparez une restitution écrite (1 page) et orale (7-10’) de votre thématique, en veillant </a:t>
            </a:r>
            <a:r>
              <a:rPr lang="fr-FR" u="sng" dirty="0"/>
              <a:t>notamment</a:t>
            </a:r>
            <a:r>
              <a:rPr lang="fr-FR" dirty="0"/>
              <a:t> à répondre aux questions suivantes:</a:t>
            </a:r>
          </a:p>
          <a:p>
            <a:pPr lvl="1">
              <a:buFont typeface="Wingdings" pitchFamily="2" charset="2"/>
              <a:buChar char="Ø"/>
            </a:pPr>
            <a:r>
              <a:rPr lang="fr-FR" dirty="0"/>
              <a:t>De quoi parle-t-on ? (délimitation du sujet, définition(s), les parties en présence, etc.)</a:t>
            </a:r>
          </a:p>
          <a:p>
            <a:pPr lvl="1">
              <a:buFont typeface="Wingdings" pitchFamily="2" charset="2"/>
              <a:buChar char="Ø"/>
            </a:pPr>
            <a:r>
              <a:rPr lang="fr-FR" dirty="0"/>
              <a:t>Quels sont les principaux enjeux qui entourent cette thématique? (questions éthiques qui se posent, principaux arguments avancés par les parties en présence, les valeurs, normes ou principes moraux touchés, etc.) ? Explicitez votre propos.</a:t>
            </a:r>
          </a:p>
          <a:p>
            <a:pPr lvl="1">
              <a:buFont typeface="Wingdings" pitchFamily="2" charset="2"/>
              <a:buChar char="Ø"/>
            </a:pPr>
            <a:r>
              <a:rPr lang="fr-FR" dirty="0"/>
              <a:t>Comment </a:t>
            </a:r>
            <a:r>
              <a:rPr lang="fr-FR" dirty="0" err="1"/>
              <a:t>chacun.e</a:t>
            </a:r>
            <a:r>
              <a:rPr lang="fr-FR" dirty="0"/>
              <a:t> d’entre vous se positionne-t-il sur le sujet (soyez attentifs aux différences et aux nuances) ? Qu’est-ce qui fonde principalement votre position (les arguments qui vous ont le plus convaincus)?</a:t>
            </a:r>
          </a:p>
          <a:p>
            <a:pPr marL="457200" lvl="1" indent="0">
              <a:buNone/>
            </a:pPr>
            <a:endParaRPr lang="fr-FR" dirty="0"/>
          </a:p>
          <a:p>
            <a:pPr marL="1085850" lvl="1" indent="-342900">
              <a:buFont typeface="Wingdings" pitchFamily="2" charset="2"/>
              <a:buChar char="Ø"/>
            </a:pPr>
            <a:endParaRPr lang="fr-FR" dirty="0"/>
          </a:p>
        </p:txBody>
      </p:sp>
    </p:spTree>
    <p:extLst>
      <p:ext uri="{BB962C8B-B14F-4D97-AF65-F5344CB8AC3E}">
        <p14:creationId xmlns:p14="http://schemas.microsoft.com/office/powerpoint/2010/main" val="3315804387"/>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re 2"/>
          <p:cNvSpPr>
            <a:spLocks noGrp="1"/>
          </p:cNvSpPr>
          <p:nvPr>
            <p:ph type="ctrTitle"/>
          </p:nvPr>
        </p:nvSpPr>
        <p:spPr/>
        <p:txBody>
          <a:bodyPr anchor="t">
            <a:normAutofit/>
          </a:bodyPr>
          <a:lstStyle/>
          <a:p>
            <a:pPr>
              <a:defRPr/>
            </a:pPr>
            <a:r>
              <a:rPr lang="fr-CH" sz="4000" dirty="0"/>
              <a:t>Références</a:t>
            </a:r>
          </a:p>
        </p:txBody>
      </p:sp>
      <p:sp>
        <p:nvSpPr>
          <p:cNvPr id="10243" name="Rectangle 3"/>
          <p:cNvSpPr>
            <a:spLocks noGrp="1" noChangeArrowheads="1"/>
          </p:cNvSpPr>
          <p:nvPr>
            <p:ph type="subTitle" idx="1"/>
          </p:nvPr>
        </p:nvSpPr>
        <p:spPr>
          <a:ln w="38100">
            <a:noFill/>
          </a:ln>
        </p:spPr>
        <p:txBody>
          <a:bodyPr anchor="ctr"/>
          <a:lstStyle/>
          <a:p>
            <a:pPr marL="0" lvl="1">
              <a:defRPr/>
            </a:pPr>
            <a:endParaRPr lang="fr-CH" sz="3200" dirty="0">
              <a:solidFill>
                <a:schemeClr val="tx1"/>
              </a:solidFill>
            </a:endParaRPr>
          </a:p>
        </p:txBody>
      </p:sp>
    </p:spTree>
    <p:extLst>
      <p:ext uri="{BB962C8B-B14F-4D97-AF65-F5344CB8AC3E}">
        <p14:creationId xmlns:p14="http://schemas.microsoft.com/office/powerpoint/2010/main" val="387159200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chor="t"/>
          <a:lstStyle/>
          <a:p>
            <a:r>
              <a:rPr lang="fr-CH" sz="3200" dirty="0"/>
              <a:t>Références bibliographiques</a:t>
            </a:r>
          </a:p>
        </p:txBody>
      </p:sp>
      <p:sp>
        <p:nvSpPr>
          <p:cNvPr id="3" name="Espace réservé du contenu 2"/>
          <p:cNvSpPr>
            <a:spLocks noGrp="1"/>
          </p:cNvSpPr>
          <p:nvPr>
            <p:ph idx="1"/>
          </p:nvPr>
        </p:nvSpPr>
        <p:spPr>
          <a:xfrm>
            <a:off x="728134" y="1417638"/>
            <a:ext cx="10415354" cy="4288895"/>
          </a:xfrm>
        </p:spPr>
        <p:txBody>
          <a:bodyPr/>
          <a:lstStyle/>
          <a:p>
            <a:pPr>
              <a:spcBef>
                <a:spcPts val="600"/>
              </a:spcBef>
              <a:spcAft>
                <a:spcPts val="600"/>
              </a:spcAft>
              <a:defRPr/>
            </a:pPr>
            <a:r>
              <a:rPr lang="fr-CH" sz="1800" cap="small" dirty="0">
                <a:latin typeface="Lato" panose="020F0502020204030203" pitchFamily="34" charset="0"/>
                <a:ea typeface="Lato" panose="020F0502020204030203" pitchFamily="34" charset="0"/>
                <a:cs typeface="Lato" panose="020F0502020204030203" pitchFamily="34" charset="0"/>
              </a:rPr>
              <a:t>Abel </a:t>
            </a:r>
            <a:r>
              <a:rPr lang="fr-CH" sz="1800" dirty="0">
                <a:latin typeface="Lato" panose="020F0502020204030203" pitchFamily="34" charset="0"/>
                <a:ea typeface="Lato" panose="020F0502020204030203" pitchFamily="34" charset="0"/>
                <a:cs typeface="Lato" panose="020F0502020204030203" pitchFamily="34" charset="0"/>
              </a:rPr>
              <a:t>Olivier, «La sagesse pratique», in: Paul Ricoeur, 1996, 87-113. </a:t>
            </a:r>
          </a:p>
          <a:p>
            <a:pPr>
              <a:spcBef>
                <a:spcPts val="600"/>
              </a:spcBef>
              <a:spcAft>
                <a:spcPts val="600"/>
              </a:spcAft>
              <a:defRPr/>
            </a:pPr>
            <a:r>
              <a:rPr lang="fr-FR" altLang="fr-FR" sz="1800" cap="small" dirty="0">
                <a:latin typeface="Lato" panose="020F0502020204030203" pitchFamily="34" charset="0"/>
                <a:ea typeface="Lato" panose="020F0502020204030203" pitchFamily="34" charset="0"/>
                <a:cs typeface="Lato" panose="020F0502020204030203" pitchFamily="34" charset="0"/>
              </a:rPr>
              <a:t>Aristote</a:t>
            </a:r>
            <a:r>
              <a:rPr lang="fr-FR" altLang="fr-FR" sz="1800" dirty="0">
                <a:latin typeface="Lato" panose="020F0502020204030203" pitchFamily="34" charset="0"/>
                <a:ea typeface="Lato" panose="020F0502020204030203" pitchFamily="34" charset="0"/>
                <a:cs typeface="Lato" panose="020F0502020204030203" pitchFamily="34" charset="0"/>
              </a:rPr>
              <a:t>, </a:t>
            </a:r>
            <a:r>
              <a:rPr lang="fr-FR" altLang="fr-FR" sz="1800" i="1" dirty="0">
                <a:latin typeface="Lato" panose="020F0502020204030203" pitchFamily="34" charset="0"/>
                <a:ea typeface="Lato" panose="020F0502020204030203" pitchFamily="34" charset="0"/>
                <a:cs typeface="Lato" panose="020F0502020204030203" pitchFamily="34" charset="0"/>
              </a:rPr>
              <a:t>Ethique à Nicomaque</a:t>
            </a:r>
            <a:r>
              <a:rPr lang="fr-FR" altLang="fr-FR" sz="1800" dirty="0">
                <a:latin typeface="Lato" panose="020F0502020204030203" pitchFamily="34" charset="0"/>
                <a:ea typeface="Lato" panose="020F0502020204030203" pitchFamily="34" charset="0"/>
                <a:cs typeface="Lato" panose="020F0502020204030203" pitchFamily="34" charset="0"/>
              </a:rPr>
              <a:t>, Paris, Vrin, 1983 (IV</a:t>
            </a:r>
            <a:r>
              <a:rPr lang="fr-FR" altLang="fr-FR" sz="1800" baseline="30000" dirty="0">
                <a:latin typeface="Lato" panose="020F0502020204030203" pitchFamily="34" charset="0"/>
                <a:ea typeface="Lato" panose="020F0502020204030203" pitchFamily="34" charset="0"/>
                <a:cs typeface="Lato" panose="020F0502020204030203" pitchFamily="34" charset="0"/>
              </a:rPr>
              <a:t>ème</a:t>
            </a:r>
            <a:r>
              <a:rPr lang="fr-FR" altLang="fr-FR" sz="1800" dirty="0">
                <a:latin typeface="Lato" panose="020F0502020204030203" pitchFamily="34" charset="0"/>
                <a:ea typeface="Lato" panose="020F0502020204030203" pitchFamily="34" charset="0"/>
                <a:cs typeface="Lato" panose="020F0502020204030203" pitchFamily="34" charset="0"/>
              </a:rPr>
              <a:t> s. av. J.-C.).</a:t>
            </a:r>
            <a:endParaRPr lang="fr-FR" altLang="fr-FR" sz="1800" cap="small" dirty="0">
              <a:latin typeface="Lato" panose="020F0502020204030203" pitchFamily="34" charset="0"/>
              <a:ea typeface="Lato" panose="020F0502020204030203" pitchFamily="34" charset="0"/>
              <a:cs typeface="Lato" panose="020F0502020204030203" pitchFamily="34" charset="0"/>
            </a:endParaRPr>
          </a:p>
          <a:p>
            <a:pPr>
              <a:spcBef>
                <a:spcPts val="600"/>
              </a:spcBef>
              <a:spcAft>
                <a:spcPts val="600"/>
              </a:spcAft>
              <a:defRPr/>
            </a:pPr>
            <a:r>
              <a:rPr lang="fr-FR" altLang="fr-FR" sz="1800" cap="small" dirty="0">
                <a:latin typeface="Lato" panose="020F0502020204030203" pitchFamily="34" charset="0"/>
                <a:ea typeface="Lato" panose="020F0502020204030203" pitchFamily="34" charset="0"/>
                <a:cs typeface="Lato" panose="020F0502020204030203" pitchFamily="34" charset="0"/>
              </a:rPr>
              <a:t>Canto-</a:t>
            </a:r>
            <a:r>
              <a:rPr lang="fr-FR" altLang="fr-FR" sz="1800" cap="small" dirty="0" err="1">
                <a:latin typeface="Lato" panose="020F0502020204030203" pitchFamily="34" charset="0"/>
                <a:ea typeface="Lato" panose="020F0502020204030203" pitchFamily="34" charset="0"/>
                <a:cs typeface="Lato" panose="020F0502020204030203" pitchFamily="34" charset="0"/>
              </a:rPr>
              <a:t>Sperber</a:t>
            </a:r>
            <a:r>
              <a:rPr lang="fr-FR" altLang="fr-FR" sz="1800" dirty="0">
                <a:latin typeface="Lato" panose="020F0502020204030203" pitchFamily="34" charset="0"/>
                <a:ea typeface="Lato" panose="020F0502020204030203" pitchFamily="34" charset="0"/>
                <a:cs typeface="Lato" panose="020F0502020204030203" pitchFamily="34" charset="0"/>
              </a:rPr>
              <a:t> Monique (</a:t>
            </a:r>
            <a:r>
              <a:rPr lang="fr-FR" altLang="fr-FR" sz="1800" dirty="0" err="1">
                <a:latin typeface="Lato" panose="020F0502020204030203" pitchFamily="34" charset="0"/>
                <a:ea typeface="Lato" panose="020F0502020204030203" pitchFamily="34" charset="0"/>
                <a:cs typeface="Lato" panose="020F0502020204030203" pitchFamily="34" charset="0"/>
              </a:rPr>
              <a:t>dir</a:t>
            </a:r>
            <a:r>
              <a:rPr lang="fr-FR" altLang="fr-FR" sz="1800" dirty="0">
                <a:latin typeface="Lato" panose="020F0502020204030203" pitchFamily="34" charset="0"/>
                <a:ea typeface="Lato" panose="020F0502020204030203" pitchFamily="34" charset="0"/>
                <a:cs typeface="Lato" panose="020F0502020204030203" pitchFamily="34" charset="0"/>
              </a:rPr>
              <a:t>.), </a:t>
            </a:r>
            <a:r>
              <a:rPr lang="fr-FR" altLang="fr-FR" sz="1800" i="1" dirty="0">
                <a:latin typeface="Lato" panose="020F0502020204030203" pitchFamily="34" charset="0"/>
                <a:ea typeface="Lato" panose="020F0502020204030203" pitchFamily="34" charset="0"/>
                <a:cs typeface="Lato" panose="020F0502020204030203" pitchFamily="34" charset="0"/>
              </a:rPr>
              <a:t>Dictionnaire d’éthique et de philosophie morale</a:t>
            </a:r>
            <a:r>
              <a:rPr lang="fr-FR" altLang="fr-FR" sz="1800" dirty="0">
                <a:latin typeface="Lato" panose="020F0502020204030203" pitchFamily="34" charset="0"/>
                <a:ea typeface="Lato" panose="020F0502020204030203" pitchFamily="34" charset="0"/>
                <a:cs typeface="Lato" panose="020F0502020204030203" pitchFamily="34" charset="0"/>
              </a:rPr>
              <a:t>, Paris, PUF, 2005</a:t>
            </a:r>
            <a:r>
              <a:rPr lang="fr-FR" altLang="fr-FR" sz="1800" baseline="30000" dirty="0">
                <a:latin typeface="Lato" panose="020F0502020204030203" pitchFamily="34" charset="0"/>
                <a:ea typeface="Lato" panose="020F0502020204030203" pitchFamily="34" charset="0"/>
                <a:cs typeface="Lato" panose="020F0502020204030203" pitchFamily="34" charset="0"/>
              </a:rPr>
              <a:t>4</a:t>
            </a:r>
            <a:r>
              <a:rPr lang="fr-FR" altLang="fr-FR" sz="1800" dirty="0">
                <a:latin typeface="Lato" panose="020F0502020204030203" pitchFamily="34" charset="0"/>
                <a:ea typeface="Lato" panose="020F0502020204030203" pitchFamily="34" charset="0"/>
                <a:cs typeface="Lato" panose="020F0502020204030203" pitchFamily="34" charset="0"/>
              </a:rPr>
              <a:t> (1996).</a:t>
            </a:r>
          </a:p>
          <a:p>
            <a:pPr>
              <a:spcBef>
                <a:spcPts val="600"/>
              </a:spcBef>
              <a:spcAft>
                <a:spcPts val="600"/>
              </a:spcAft>
              <a:defRPr/>
            </a:pPr>
            <a:r>
              <a:rPr lang="fr-FR" altLang="fr-FR" sz="1800" cap="small" dirty="0">
                <a:latin typeface="Lato" panose="020F0502020204030203" pitchFamily="34" charset="0"/>
                <a:ea typeface="Lato" panose="020F0502020204030203" pitchFamily="34" charset="0"/>
                <a:cs typeface="Lato" panose="020F0502020204030203" pitchFamily="34" charset="0"/>
              </a:rPr>
              <a:t>Habermas</a:t>
            </a:r>
            <a:r>
              <a:rPr lang="fr-FR" altLang="fr-FR" sz="1800" dirty="0">
                <a:latin typeface="Lato" panose="020F0502020204030203" pitchFamily="34" charset="0"/>
                <a:ea typeface="Lato" panose="020F0502020204030203" pitchFamily="34" charset="0"/>
                <a:cs typeface="Lato" panose="020F0502020204030203" pitchFamily="34" charset="0"/>
              </a:rPr>
              <a:t> Jürgen, </a:t>
            </a:r>
            <a:r>
              <a:rPr lang="fr-FR" altLang="fr-FR" sz="1800" i="1" dirty="0">
                <a:latin typeface="Lato" panose="020F0502020204030203" pitchFamily="34" charset="0"/>
                <a:ea typeface="Lato" panose="020F0502020204030203" pitchFamily="34" charset="0"/>
                <a:cs typeface="Lato" panose="020F0502020204030203" pitchFamily="34" charset="0"/>
              </a:rPr>
              <a:t>Morale et communication. Conscience morale et activité communicationnelle</a:t>
            </a:r>
            <a:r>
              <a:rPr lang="fr-FR" altLang="fr-FR" sz="1800" dirty="0">
                <a:latin typeface="Lato" panose="020F0502020204030203" pitchFamily="34" charset="0"/>
                <a:ea typeface="Lato" panose="020F0502020204030203" pitchFamily="34" charset="0"/>
                <a:cs typeface="Lato" panose="020F0502020204030203" pitchFamily="34" charset="0"/>
              </a:rPr>
              <a:t>, Cerf, Paris, 1996 (1983).</a:t>
            </a:r>
            <a:endParaRPr lang="fr-FR" sz="1800" cap="small" dirty="0">
              <a:highlight>
                <a:srgbClr val="FFFF00"/>
              </a:highlight>
              <a:latin typeface="Lato" panose="020F0502020204030203" pitchFamily="34" charset="0"/>
              <a:ea typeface="Lato" panose="020F0502020204030203" pitchFamily="34" charset="0"/>
              <a:cs typeface="Lato" panose="020F0502020204030203" pitchFamily="34" charset="0"/>
              <a:sym typeface="Wingdings" pitchFamily="2" charset="2"/>
            </a:endParaRPr>
          </a:p>
          <a:p>
            <a:pPr>
              <a:spcBef>
                <a:spcPts val="600"/>
              </a:spcBef>
              <a:spcAft>
                <a:spcPts val="600"/>
              </a:spcAft>
              <a:defRPr/>
            </a:pPr>
            <a:r>
              <a:rPr lang="fr-FR" sz="1800" cap="small" dirty="0" err="1">
                <a:latin typeface="Lato" panose="020F0502020204030203" pitchFamily="34" charset="0"/>
                <a:ea typeface="Lato" panose="020F0502020204030203" pitchFamily="34" charset="0"/>
                <a:cs typeface="Lato" panose="020F0502020204030203" pitchFamily="34" charset="0"/>
                <a:sym typeface="Wingdings" pitchFamily="2" charset="2"/>
              </a:rPr>
              <a:t>Höffe</a:t>
            </a:r>
            <a:r>
              <a:rPr lang="fr-FR" sz="1800" dirty="0">
                <a:latin typeface="Lato" panose="020F0502020204030203" pitchFamily="34" charset="0"/>
                <a:ea typeface="Lato" panose="020F0502020204030203" pitchFamily="34" charset="0"/>
                <a:cs typeface="Lato" panose="020F0502020204030203" pitchFamily="34" charset="0"/>
                <a:sym typeface="Wingdings" pitchFamily="2" charset="2"/>
              </a:rPr>
              <a:t> </a:t>
            </a:r>
            <a:r>
              <a:rPr lang="fr-FR" sz="1800" dirty="0" err="1">
                <a:latin typeface="Lato" panose="020F0502020204030203" pitchFamily="34" charset="0"/>
                <a:ea typeface="Lato" panose="020F0502020204030203" pitchFamily="34" charset="0"/>
                <a:cs typeface="Lato" panose="020F0502020204030203" pitchFamily="34" charset="0"/>
                <a:sym typeface="Wingdings" pitchFamily="2" charset="2"/>
              </a:rPr>
              <a:t>Otfried</a:t>
            </a:r>
            <a:r>
              <a:rPr lang="fr-FR" sz="1800" dirty="0">
                <a:latin typeface="Lato" panose="020F0502020204030203" pitchFamily="34" charset="0"/>
                <a:ea typeface="Lato" panose="020F0502020204030203" pitchFamily="34" charset="0"/>
                <a:cs typeface="Lato" panose="020F0502020204030203" pitchFamily="34" charset="0"/>
                <a:sym typeface="Wingdings" pitchFamily="2" charset="2"/>
              </a:rPr>
              <a:t>, </a:t>
            </a:r>
            <a:r>
              <a:rPr lang="fr-FR" sz="1800" i="1" dirty="0">
                <a:latin typeface="Lato" panose="020F0502020204030203" pitchFamily="34" charset="0"/>
                <a:ea typeface="Lato" panose="020F0502020204030203" pitchFamily="34" charset="0"/>
                <a:cs typeface="Lato" panose="020F0502020204030203" pitchFamily="34" charset="0"/>
                <a:sym typeface="Wingdings" pitchFamily="2" charset="2"/>
              </a:rPr>
              <a:t>Petit dictionnaire d’éthique</a:t>
            </a:r>
            <a:r>
              <a:rPr lang="fr-FR" sz="1800" dirty="0">
                <a:latin typeface="Lato" panose="020F0502020204030203" pitchFamily="34" charset="0"/>
                <a:ea typeface="Lato" panose="020F0502020204030203" pitchFamily="34" charset="0"/>
                <a:cs typeface="Lato" panose="020F0502020204030203" pitchFamily="34" charset="0"/>
                <a:sym typeface="Wingdings" pitchFamily="2" charset="2"/>
              </a:rPr>
              <a:t>, </a:t>
            </a:r>
            <a:r>
              <a:rPr lang="fr-FR" sz="1800" dirty="0">
                <a:latin typeface="Lato" panose="020F0502020204030203" pitchFamily="34" charset="0"/>
                <a:ea typeface="Lato" panose="020F0502020204030203" pitchFamily="34" charset="0"/>
                <a:cs typeface="Lato" panose="020F0502020204030203" pitchFamily="34" charset="0"/>
              </a:rPr>
              <a:t>Paris-Fribourg, Cerf-Editions Universitaires, </a:t>
            </a:r>
            <a:r>
              <a:rPr lang="fr-FR" sz="1800" dirty="0">
                <a:latin typeface="Lato" panose="020F0502020204030203" pitchFamily="34" charset="0"/>
                <a:ea typeface="Lato" panose="020F0502020204030203" pitchFamily="34" charset="0"/>
                <a:cs typeface="Lato" panose="020F0502020204030203" pitchFamily="34" charset="0"/>
                <a:sym typeface="Wingdings" pitchFamily="2" charset="2"/>
              </a:rPr>
              <a:t>1993.</a:t>
            </a:r>
          </a:p>
          <a:p>
            <a:pPr>
              <a:spcBef>
                <a:spcPts val="600"/>
              </a:spcBef>
              <a:spcAft>
                <a:spcPts val="600"/>
              </a:spcAft>
              <a:defRPr/>
            </a:pPr>
            <a:r>
              <a:rPr lang="fr-FR" altLang="fr-FR" sz="1800" cap="small" dirty="0">
                <a:latin typeface="Lato" panose="020F0502020204030203" pitchFamily="34" charset="0"/>
                <a:ea typeface="Lato" panose="020F0502020204030203" pitchFamily="34" charset="0"/>
                <a:cs typeface="Lato" panose="020F0502020204030203" pitchFamily="34" charset="0"/>
                <a:sym typeface="Wingdings" pitchFamily="2" charset="2"/>
              </a:rPr>
              <a:t>Kant </a:t>
            </a:r>
            <a:r>
              <a:rPr lang="fr-FR" altLang="fr-FR" sz="1800" dirty="0">
                <a:latin typeface="Lato" panose="020F0502020204030203" pitchFamily="34" charset="0"/>
                <a:ea typeface="Lato" panose="020F0502020204030203" pitchFamily="34" charset="0"/>
                <a:cs typeface="Lato" panose="020F0502020204030203" pitchFamily="34" charset="0"/>
                <a:sym typeface="Wingdings" pitchFamily="2" charset="2"/>
              </a:rPr>
              <a:t>Emmanuel,</a:t>
            </a:r>
            <a:r>
              <a:rPr lang="fr-FR" altLang="fr-FR" sz="1800" i="1" dirty="0">
                <a:latin typeface="Lato" panose="020F0502020204030203" pitchFamily="34" charset="0"/>
                <a:ea typeface="Lato" panose="020F0502020204030203" pitchFamily="34" charset="0"/>
                <a:cs typeface="Lato" panose="020F0502020204030203" pitchFamily="34" charset="0"/>
                <a:sym typeface="Wingdings" pitchFamily="2" charset="2"/>
              </a:rPr>
              <a:t> « </a:t>
            </a:r>
            <a:r>
              <a:rPr lang="fr-FR" altLang="fr-FR" sz="1800" dirty="0">
                <a:latin typeface="Lato" panose="020F0502020204030203" pitchFamily="34" charset="0"/>
                <a:ea typeface="Lato" panose="020F0502020204030203" pitchFamily="34" charset="0"/>
                <a:cs typeface="Lato" panose="020F0502020204030203" pitchFamily="34" charset="0"/>
                <a:sym typeface="Wingdings" pitchFamily="2" charset="2"/>
              </a:rPr>
              <a:t>Fondements de la métaphysique des mœurs », Œuvres philosophiques II. Des </a:t>
            </a:r>
            <a:r>
              <a:rPr lang="fr-FR" altLang="fr-FR" sz="1800" i="1" dirty="0">
                <a:latin typeface="Lato" panose="020F0502020204030203" pitchFamily="34" charset="0"/>
                <a:ea typeface="Lato" panose="020F0502020204030203" pitchFamily="34" charset="0"/>
                <a:cs typeface="Lato" panose="020F0502020204030203" pitchFamily="34" charset="0"/>
                <a:sym typeface="Wingdings" pitchFamily="2" charset="2"/>
              </a:rPr>
              <a:t>prolégomènes</a:t>
            </a:r>
            <a:r>
              <a:rPr lang="fr-FR" altLang="fr-FR" sz="1800" dirty="0">
                <a:latin typeface="Lato" panose="020F0502020204030203" pitchFamily="34" charset="0"/>
                <a:ea typeface="Lato" panose="020F0502020204030203" pitchFamily="34" charset="0"/>
                <a:cs typeface="Lato" panose="020F0502020204030203" pitchFamily="34" charset="0"/>
                <a:sym typeface="Wingdings" pitchFamily="2" charset="2"/>
              </a:rPr>
              <a:t> aux écrits de 1971, Paris, Gallimard, 219-337. </a:t>
            </a:r>
            <a:endParaRPr lang="fr-CH" altLang="fr-FR" sz="1800" dirty="0">
              <a:latin typeface="Lato" panose="020F0502020204030203" pitchFamily="34" charset="0"/>
              <a:ea typeface="Lato" panose="020F0502020204030203" pitchFamily="34" charset="0"/>
              <a:cs typeface="Lato" panose="020F0502020204030203" pitchFamily="34" charset="0"/>
            </a:endParaRPr>
          </a:p>
          <a:p>
            <a:pPr>
              <a:spcBef>
                <a:spcPts val="600"/>
              </a:spcBef>
              <a:spcAft>
                <a:spcPts val="600"/>
              </a:spcAft>
            </a:pPr>
            <a:r>
              <a:rPr lang="fr-CH" sz="1800" cap="small" dirty="0">
                <a:latin typeface="Lato" panose="020F0502020204030203" pitchFamily="34" charset="0"/>
                <a:ea typeface="Lato" panose="020F0502020204030203" pitchFamily="34" charset="0"/>
                <a:cs typeface="Lato" panose="020F0502020204030203" pitchFamily="34" charset="0"/>
              </a:rPr>
              <a:t>Mill </a:t>
            </a:r>
            <a:r>
              <a:rPr lang="fr-CH" sz="1800" dirty="0">
                <a:latin typeface="Lato" panose="020F0502020204030203" pitchFamily="34" charset="0"/>
                <a:ea typeface="Lato" panose="020F0502020204030203" pitchFamily="34" charset="0"/>
                <a:cs typeface="Lato" panose="020F0502020204030203" pitchFamily="34" charset="0"/>
              </a:rPr>
              <a:t>John Stuart, </a:t>
            </a:r>
            <a:r>
              <a:rPr lang="fr-CH" sz="1800" i="1" dirty="0" err="1">
                <a:latin typeface="Lato" panose="020F0502020204030203" pitchFamily="34" charset="0"/>
                <a:ea typeface="Lato" panose="020F0502020204030203" pitchFamily="34" charset="0"/>
                <a:cs typeface="Lato" panose="020F0502020204030203" pitchFamily="34" charset="0"/>
              </a:rPr>
              <a:t>Utilitarianism</a:t>
            </a:r>
            <a:r>
              <a:rPr lang="fr-CH" sz="1800" dirty="0">
                <a:latin typeface="Lato" panose="020F0502020204030203" pitchFamily="34" charset="0"/>
                <a:ea typeface="Lato" panose="020F0502020204030203" pitchFamily="34" charset="0"/>
                <a:cs typeface="Lato" panose="020F0502020204030203" pitchFamily="34" charset="0"/>
              </a:rPr>
              <a:t>, London, Fontana </a:t>
            </a:r>
            <a:r>
              <a:rPr lang="fr-CH" sz="1800" dirty="0" err="1">
                <a:latin typeface="Lato" panose="020F0502020204030203" pitchFamily="34" charset="0"/>
                <a:ea typeface="Lato" panose="020F0502020204030203" pitchFamily="34" charset="0"/>
                <a:cs typeface="Lato" panose="020F0502020204030203" pitchFamily="34" charset="0"/>
              </a:rPr>
              <a:t>Press</a:t>
            </a:r>
            <a:r>
              <a:rPr lang="fr-CH" sz="1800" dirty="0">
                <a:latin typeface="Lato" panose="020F0502020204030203" pitchFamily="34" charset="0"/>
                <a:ea typeface="Lato" panose="020F0502020204030203" pitchFamily="34" charset="0"/>
                <a:cs typeface="Lato" panose="020F0502020204030203" pitchFamily="34" charset="0"/>
              </a:rPr>
              <a:t>, 1962 (1851).</a:t>
            </a:r>
          </a:p>
          <a:p>
            <a:pPr>
              <a:spcBef>
                <a:spcPts val="600"/>
              </a:spcBef>
              <a:spcAft>
                <a:spcPts val="600"/>
              </a:spcAft>
            </a:pPr>
            <a:r>
              <a:rPr lang="fr-FR" altLang="fr-FR" sz="1800" cap="small" dirty="0">
                <a:latin typeface="Lato" panose="020F0502020204030203" pitchFamily="34" charset="0"/>
                <a:ea typeface="Lato" panose="020F0502020204030203" pitchFamily="34" charset="0"/>
                <a:cs typeface="Lato" panose="020F0502020204030203" pitchFamily="34" charset="0"/>
              </a:rPr>
              <a:t>Ogien</a:t>
            </a:r>
            <a:r>
              <a:rPr lang="fr-FR" altLang="fr-FR" sz="1800" dirty="0">
                <a:latin typeface="Lato" panose="020F0502020204030203" pitchFamily="34" charset="0"/>
                <a:ea typeface="Lato" panose="020F0502020204030203" pitchFamily="34" charset="0"/>
                <a:cs typeface="Lato" panose="020F0502020204030203" pitchFamily="34" charset="0"/>
              </a:rPr>
              <a:t> </a:t>
            </a:r>
            <a:r>
              <a:rPr lang="fr-FR" altLang="fr-FR" sz="1800" dirty="0" err="1">
                <a:latin typeface="Lato" panose="020F0502020204030203" pitchFamily="34" charset="0"/>
                <a:ea typeface="Lato" panose="020F0502020204030203" pitchFamily="34" charset="0"/>
                <a:cs typeface="Lato" panose="020F0502020204030203" pitchFamily="34" charset="0"/>
              </a:rPr>
              <a:t>Ruwen</a:t>
            </a:r>
            <a:r>
              <a:rPr lang="fr-FR" altLang="fr-FR" sz="1800" dirty="0">
                <a:latin typeface="Lato" panose="020F0502020204030203" pitchFamily="34" charset="0"/>
                <a:ea typeface="Lato" panose="020F0502020204030203" pitchFamily="34" charset="0"/>
                <a:cs typeface="Lato" panose="020F0502020204030203" pitchFamily="34" charset="0"/>
              </a:rPr>
              <a:t>, «Le normatif et l’évaluatif», in: </a:t>
            </a:r>
            <a:r>
              <a:rPr lang="fr-FR" altLang="fr-FR" sz="1800" i="1" dirty="0">
                <a:latin typeface="Lato" panose="020F0502020204030203" pitchFamily="34" charset="0"/>
                <a:ea typeface="Lato" panose="020F0502020204030203" pitchFamily="34" charset="0"/>
                <a:cs typeface="Lato" panose="020F0502020204030203" pitchFamily="34" charset="0"/>
              </a:rPr>
              <a:t>Le rasoir de Kant et autres essais de philosophie pratique</a:t>
            </a:r>
            <a:r>
              <a:rPr lang="fr-FR" altLang="fr-FR" sz="1800" dirty="0">
                <a:latin typeface="Lato" panose="020F0502020204030203" pitchFamily="34" charset="0"/>
                <a:ea typeface="Lato" panose="020F0502020204030203" pitchFamily="34" charset="0"/>
                <a:cs typeface="Lato" panose="020F0502020204030203" pitchFamily="34" charset="0"/>
              </a:rPr>
              <a:t>, Paris/Tel Aviv, Editions de l’Eclat, 2003, 95-123.</a:t>
            </a:r>
            <a:endParaRPr lang="fr-CH" sz="180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851954676"/>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re 5"/>
          <p:cNvSpPr>
            <a:spLocks noGrp="1"/>
          </p:cNvSpPr>
          <p:nvPr>
            <p:ph type="title"/>
          </p:nvPr>
        </p:nvSpPr>
        <p:spPr bwMode="auto">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r>
              <a:rPr lang="fr-CH" altLang="fr-FR" sz="3200" dirty="0">
                <a:ea typeface="ＭＳ Ｐゴシック" pitchFamily="34" charset="-128"/>
              </a:rPr>
              <a:t>Références bibliographiques</a:t>
            </a:r>
          </a:p>
        </p:txBody>
      </p:sp>
      <p:sp>
        <p:nvSpPr>
          <p:cNvPr id="48131" name="Espace réservé du contenu 6"/>
          <p:cNvSpPr>
            <a:spLocks noGrp="1"/>
          </p:cNvSpPr>
          <p:nvPr>
            <p:ph idx="1"/>
          </p:nvPr>
        </p:nvSpPr>
        <p:spPr>
          <a:xfrm>
            <a:off x="812800" y="1446743"/>
            <a:ext cx="10566399" cy="5165724"/>
          </a:xfrm>
        </p:spPr>
        <p:txBody>
          <a:bodyPr>
            <a:noAutofit/>
          </a:bodyPr>
          <a:lstStyle/>
          <a:p>
            <a:pPr>
              <a:spcBef>
                <a:spcPts val="600"/>
              </a:spcBef>
              <a:spcAft>
                <a:spcPts val="600"/>
              </a:spcAft>
            </a:pPr>
            <a:r>
              <a:rPr lang="fr-FR" sz="1800" cap="small" dirty="0">
                <a:effectLst/>
                <a:latin typeface="Lato" panose="020F0502020204030203" pitchFamily="34" charset="0"/>
                <a:ea typeface="Lato" panose="020F0502020204030203" pitchFamily="34" charset="0"/>
                <a:cs typeface="Lato" panose="020F0502020204030203" pitchFamily="34" charset="0"/>
              </a:rPr>
              <a:t>Ricoeur </a:t>
            </a:r>
            <a:r>
              <a:rPr lang="fr-FR" sz="1800" dirty="0">
                <a:effectLst/>
                <a:latin typeface="Lato" panose="020F0502020204030203" pitchFamily="34" charset="0"/>
                <a:ea typeface="Lato" panose="020F0502020204030203" pitchFamily="34" charset="0"/>
                <a:cs typeface="Lato" panose="020F0502020204030203" pitchFamily="34" charset="0"/>
              </a:rPr>
              <a:t>Paul, « Avant la loi morale: l’éthique », in: </a:t>
            </a:r>
            <a:r>
              <a:rPr lang="fr-FR" sz="1800" i="1" dirty="0" err="1">
                <a:effectLst/>
                <a:latin typeface="Lato" panose="020F0502020204030203" pitchFamily="34" charset="0"/>
                <a:ea typeface="Lato" panose="020F0502020204030203" pitchFamily="34" charset="0"/>
                <a:cs typeface="Lato" panose="020F0502020204030203" pitchFamily="34" charset="0"/>
              </a:rPr>
              <a:t>Encyclopaedia</a:t>
            </a:r>
            <a:r>
              <a:rPr lang="fr-FR" sz="1800" i="1" dirty="0">
                <a:effectLst/>
                <a:latin typeface="Lato" panose="020F0502020204030203" pitchFamily="34" charset="0"/>
                <a:ea typeface="Lato" panose="020F0502020204030203" pitchFamily="34" charset="0"/>
                <a:cs typeface="Lato" panose="020F0502020204030203" pitchFamily="34" charset="0"/>
              </a:rPr>
              <a:t> </a:t>
            </a:r>
            <a:r>
              <a:rPr lang="fr-FR" sz="1800" i="1" dirty="0" err="1">
                <a:effectLst/>
                <a:latin typeface="Lato" panose="020F0502020204030203" pitchFamily="34" charset="0"/>
                <a:ea typeface="Lato" panose="020F0502020204030203" pitchFamily="34" charset="0"/>
                <a:cs typeface="Lato" panose="020F0502020204030203" pitchFamily="34" charset="0"/>
              </a:rPr>
              <a:t>Universalis</a:t>
            </a:r>
            <a:r>
              <a:rPr lang="fr-FR" sz="1800" i="1" dirty="0">
                <a:effectLst/>
                <a:latin typeface="Lato" panose="020F0502020204030203" pitchFamily="34" charset="0"/>
                <a:ea typeface="Lato" panose="020F0502020204030203" pitchFamily="34" charset="0"/>
                <a:cs typeface="Lato" panose="020F0502020204030203" pitchFamily="34" charset="0"/>
              </a:rPr>
              <a:t>. Symposium,</a:t>
            </a:r>
            <a:r>
              <a:rPr lang="fr-FR" sz="1800" dirty="0">
                <a:effectLst/>
                <a:latin typeface="Lato" panose="020F0502020204030203" pitchFamily="34" charset="0"/>
                <a:ea typeface="Lato" panose="020F0502020204030203" pitchFamily="34" charset="0"/>
                <a:cs typeface="Lato" panose="020F0502020204030203" pitchFamily="34" charset="0"/>
              </a:rPr>
              <a:t> Paris, Les enjeux, 1985, 42-45</a:t>
            </a:r>
            <a:r>
              <a:rPr lang="fr-CH" sz="1800" dirty="0">
                <a:latin typeface="Lato" panose="020F0502020204030203" pitchFamily="34" charset="0"/>
                <a:ea typeface="Lato" panose="020F0502020204030203" pitchFamily="34" charset="0"/>
                <a:cs typeface="Lato" panose="020F0502020204030203" pitchFamily="34" charset="0"/>
              </a:rPr>
              <a:t>.</a:t>
            </a:r>
          </a:p>
          <a:p>
            <a:pPr>
              <a:spcBef>
                <a:spcPts val="600"/>
              </a:spcBef>
              <a:spcAft>
                <a:spcPts val="600"/>
              </a:spcAft>
            </a:pPr>
            <a:r>
              <a:rPr lang="fr-CH" sz="1800" dirty="0">
                <a:latin typeface="Lato" panose="020F0502020204030203" pitchFamily="34" charset="0"/>
                <a:ea typeface="Lato" panose="020F0502020204030203" pitchFamily="34" charset="0"/>
                <a:cs typeface="Lato" panose="020F0502020204030203" pitchFamily="34" charset="0"/>
              </a:rPr>
              <a:t>____, «Les structures téléologique et déontologique de l’action Aristote et/ou Kant?», in: Nadeau J.-G. (</a:t>
            </a:r>
            <a:r>
              <a:rPr lang="fr-CH" sz="1800" dirty="0" err="1">
                <a:latin typeface="Lato" panose="020F0502020204030203" pitchFamily="34" charset="0"/>
                <a:ea typeface="Lato" panose="020F0502020204030203" pitchFamily="34" charset="0"/>
                <a:cs typeface="Lato" panose="020F0502020204030203" pitchFamily="34" charset="0"/>
              </a:rPr>
              <a:t>dir</a:t>
            </a:r>
            <a:r>
              <a:rPr lang="fr-CH" sz="1800" dirty="0">
                <a:latin typeface="Lato" panose="020F0502020204030203" pitchFamily="34" charset="0"/>
                <a:ea typeface="Lato" panose="020F0502020204030203" pitchFamily="34" charset="0"/>
                <a:cs typeface="Lato" panose="020F0502020204030203" pitchFamily="34" charset="0"/>
              </a:rPr>
              <a:t>.), </a:t>
            </a:r>
            <a:r>
              <a:rPr lang="fr-CH" sz="1800" i="1" dirty="0">
                <a:latin typeface="Lato" panose="020F0502020204030203" pitchFamily="34" charset="0"/>
                <a:ea typeface="Lato" panose="020F0502020204030203" pitchFamily="34" charset="0"/>
                <a:cs typeface="Lato" panose="020F0502020204030203" pitchFamily="34" charset="0"/>
              </a:rPr>
              <a:t>L’interprétation un défi de l’action pastorale </a:t>
            </a:r>
            <a:r>
              <a:rPr lang="fr-CH" sz="1800" dirty="0">
                <a:latin typeface="Lato" panose="020F0502020204030203" pitchFamily="34" charset="0"/>
                <a:ea typeface="Lato" panose="020F0502020204030203" pitchFamily="34" charset="0"/>
                <a:cs typeface="Lato" panose="020F0502020204030203" pitchFamily="34" charset="0"/>
              </a:rPr>
              <a:t>(Cahiers d’études pastorales 6), Montréal, Fides, 1989, 15-27.</a:t>
            </a:r>
          </a:p>
          <a:p>
            <a:pPr>
              <a:spcBef>
                <a:spcPts val="600"/>
              </a:spcBef>
              <a:spcAft>
                <a:spcPts val="600"/>
              </a:spcAft>
            </a:pPr>
            <a:r>
              <a:rPr lang="fr-FR" altLang="fr-FR" sz="1800" dirty="0">
                <a:latin typeface="Lato" panose="020F0502020204030203" pitchFamily="34" charset="0"/>
                <a:ea typeface="Lato" panose="020F0502020204030203" pitchFamily="34" charset="0"/>
                <a:cs typeface="Lato" panose="020F0502020204030203" pitchFamily="34" charset="0"/>
              </a:rPr>
              <a:t>_____</a:t>
            </a:r>
            <a:r>
              <a:rPr lang="fr-CH" sz="1800" dirty="0">
                <a:latin typeface="Lato" panose="020F0502020204030203" pitchFamily="34" charset="0"/>
                <a:ea typeface="Lato" panose="020F0502020204030203" pitchFamily="34" charset="0"/>
                <a:cs typeface="Lato" panose="020F0502020204030203" pitchFamily="34" charset="0"/>
              </a:rPr>
              <a:t>, </a:t>
            </a:r>
            <a:r>
              <a:rPr lang="fr-CH" sz="1800" i="1" dirty="0">
                <a:latin typeface="Lato" panose="020F0502020204030203" pitchFamily="34" charset="0"/>
                <a:ea typeface="Lato" panose="020F0502020204030203" pitchFamily="34" charset="0"/>
                <a:cs typeface="Lato" panose="020F0502020204030203" pitchFamily="34" charset="0"/>
              </a:rPr>
              <a:t>Soi-même comme un autre</a:t>
            </a:r>
            <a:r>
              <a:rPr lang="fr-CH" sz="1800" dirty="0">
                <a:latin typeface="Lato" panose="020F0502020204030203" pitchFamily="34" charset="0"/>
                <a:ea typeface="Lato" panose="020F0502020204030203" pitchFamily="34" charset="0"/>
                <a:cs typeface="Lato" panose="020F0502020204030203" pitchFamily="34" charset="0"/>
              </a:rPr>
              <a:t>. Seuil 1990.</a:t>
            </a:r>
          </a:p>
          <a:p>
            <a:pPr>
              <a:spcBef>
                <a:spcPts val="600"/>
              </a:spcBef>
              <a:spcAft>
                <a:spcPts val="600"/>
              </a:spcAft>
            </a:pPr>
            <a:r>
              <a:rPr lang="fr-FR" altLang="fr-FR" sz="1800" dirty="0">
                <a:latin typeface="Lato" panose="020F0502020204030203" pitchFamily="34" charset="0"/>
                <a:ea typeface="Lato" panose="020F0502020204030203" pitchFamily="34" charset="0"/>
                <a:cs typeface="Lato" panose="020F0502020204030203" pitchFamily="34" charset="0"/>
              </a:rPr>
              <a:t>_____,« </a:t>
            </a:r>
            <a:r>
              <a:rPr lang="fr-CH" sz="1800" dirty="0">
                <a:latin typeface="Lato" panose="020F0502020204030203" pitchFamily="34" charset="0"/>
                <a:ea typeface="Lato" panose="020F0502020204030203" pitchFamily="34" charset="0"/>
                <a:cs typeface="Lato" panose="020F0502020204030203" pitchFamily="34" charset="0"/>
              </a:rPr>
              <a:t>Postface au Temps de la responsabilité» (1991), </a:t>
            </a:r>
            <a:r>
              <a:rPr lang="fr-CH" sz="1800" i="1" dirty="0">
                <a:latin typeface="Lato" panose="020F0502020204030203" pitchFamily="34" charset="0"/>
                <a:ea typeface="Lato" panose="020F0502020204030203" pitchFamily="34" charset="0"/>
                <a:cs typeface="Lato" panose="020F0502020204030203" pitchFamily="34" charset="0"/>
              </a:rPr>
              <a:t>Lectures 1</a:t>
            </a:r>
            <a:r>
              <a:rPr lang="fr-CH" sz="1800" dirty="0">
                <a:latin typeface="Lato" panose="020F0502020204030203" pitchFamily="34" charset="0"/>
                <a:ea typeface="Lato" panose="020F0502020204030203" pitchFamily="34" charset="0"/>
                <a:cs typeface="Lato" panose="020F0502020204030203" pitchFamily="34" charset="0"/>
              </a:rPr>
              <a:t>, Paris, Seuil, 1991, 272-289.</a:t>
            </a:r>
          </a:p>
          <a:p>
            <a:pPr>
              <a:spcBef>
                <a:spcPts val="600"/>
              </a:spcBef>
              <a:spcAft>
                <a:spcPts val="600"/>
              </a:spcAft>
            </a:pPr>
            <a:r>
              <a:rPr lang="fr-CH" sz="1800" dirty="0">
                <a:latin typeface="Lato" panose="020F0502020204030203" pitchFamily="34" charset="0"/>
                <a:ea typeface="Lato" panose="020F0502020204030203" pitchFamily="34" charset="0"/>
                <a:cs typeface="Lato" panose="020F0502020204030203" pitchFamily="34" charset="0"/>
              </a:rPr>
              <a:t>_____, «La conscience et la loi», in: Le Juste, 1995, 209-221.</a:t>
            </a:r>
          </a:p>
          <a:p>
            <a:pPr>
              <a:spcBef>
                <a:spcPts val="600"/>
              </a:spcBef>
              <a:spcAft>
                <a:spcPts val="600"/>
              </a:spcAft>
            </a:pPr>
            <a:r>
              <a:rPr lang="fr-CH" sz="1800" cap="small" dirty="0">
                <a:latin typeface="Lato" panose="020F0502020204030203" pitchFamily="34" charset="0"/>
                <a:ea typeface="Lato" panose="020F0502020204030203" pitchFamily="34" charset="0"/>
                <a:cs typeface="Lato" panose="020F0502020204030203" pitchFamily="34" charset="0"/>
              </a:rPr>
              <a:t>Singer</a:t>
            </a:r>
            <a:r>
              <a:rPr lang="fr-CH" sz="1800" dirty="0">
                <a:latin typeface="Lato" panose="020F0502020204030203" pitchFamily="34" charset="0"/>
                <a:ea typeface="Lato" panose="020F0502020204030203" pitchFamily="34" charset="0"/>
                <a:cs typeface="Lato" panose="020F0502020204030203" pitchFamily="34" charset="0"/>
              </a:rPr>
              <a:t> Peter, </a:t>
            </a:r>
            <a:r>
              <a:rPr lang="fr-CH" sz="1800" i="1" dirty="0">
                <a:latin typeface="Lato" panose="020F0502020204030203" pitchFamily="34" charset="0"/>
                <a:ea typeface="Lato" panose="020F0502020204030203" pitchFamily="34" charset="0"/>
                <a:cs typeface="Lato" panose="020F0502020204030203" pitchFamily="34" charset="0"/>
              </a:rPr>
              <a:t>La libération animale, </a:t>
            </a:r>
            <a:r>
              <a:rPr lang="fr-CH" sz="1800" dirty="0">
                <a:latin typeface="Lato" panose="020F0502020204030203" pitchFamily="34" charset="0"/>
                <a:ea typeface="Lato" panose="020F0502020204030203" pitchFamily="34" charset="0"/>
                <a:cs typeface="Lato" panose="020F0502020204030203" pitchFamily="34" charset="0"/>
              </a:rPr>
              <a:t>Payot, 2012 (1975).</a:t>
            </a:r>
          </a:p>
          <a:p>
            <a:pPr>
              <a:spcBef>
                <a:spcPts val="600"/>
              </a:spcBef>
              <a:spcAft>
                <a:spcPts val="600"/>
              </a:spcAft>
            </a:pPr>
            <a:r>
              <a:rPr lang="fr-CH" sz="1800" cap="small" dirty="0" err="1">
                <a:latin typeface="Lato" panose="020F0502020204030203" pitchFamily="34" charset="0"/>
                <a:ea typeface="Lato" panose="020F0502020204030203" pitchFamily="34" charset="0"/>
                <a:cs typeface="Lato" panose="020F0502020204030203" pitchFamily="34" charset="0"/>
              </a:rPr>
              <a:t>Svandra</a:t>
            </a:r>
            <a:r>
              <a:rPr lang="fr-CH" sz="1800" dirty="0">
                <a:latin typeface="Lato" panose="020F0502020204030203" pitchFamily="34" charset="0"/>
                <a:ea typeface="Lato" panose="020F0502020204030203" pitchFamily="34" charset="0"/>
                <a:cs typeface="Lato" panose="020F0502020204030203" pitchFamily="34" charset="0"/>
              </a:rPr>
              <a:t> Philippe, Repenser l’éthique avec Paul Ricœur. Le soin : entre responsabilité, sollicitude et justice, in: </a:t>
            </a:r>
            <a:r>
              <a:rPr lang="fr-CH" sz="1800" i="1" dirty="0">
                <a:latin typeface="Lato" panose="020F0502020204030203" pitchFamily="34" charset="0"/>
                <a:ea typeface="Lato" panose="020F0502020204030203" pitchFamily="34" charset="0"/>
                <a:cs typeface="Lato" panose="020F0502020204030203" pitchFamily="34" charset="0"/>
              </a:rPr>
              <a:t>Recherche en soins infirmiers </a:t>
            </a:r>
            <a:r>
              <a:rPr lang="fr-CH" sz="1800" dirty="0">
                <a:latin typeface="Lato" panose="020F0502020204030203" pitchFamily="34" charset="0"/>
                <a:ea typeface="Lato" panose="020F0502020204030203" pitchFamily="34" charset="0"/>
                <a:cs typeface="Lato" panose="020F0502020204030203" pitchFamily="34" charset="0"/>
              </a:rPr>
              <a:t>2016/1 (n° 124), 19 à 27 </a:t>
            </a:r>
            <a:endParaRPr lang="fr-FR" sz="1800" dirty="0">
              <a:latin typeface="Lato" panose="020F0502020204030203" pitchFamily="34" charset="0"/>
              <a:ea typeface="Lato" panose="020F0502020204030203" pitchFamily="34" charset="0"/>
              <a:cs typeface="Lato" panose="020F0502020204030203" pitchFamily="34" charset="0"/>
            </a:endParaRPr>
          </a:p>
          <a:p>
            <a:pPr>
              <a:spcBef>
                <a:spcPts val="600"/>
              </a:spcBef>
              <a:spcAft>
                <a:spcPts val="600"/>
              </a:spcAft>
              <a:defRPr/>
            </a:pPr>
            <a:r>
              <a:rPr lang="fr-FR" sz="1800" cap="small" dirty="0">
                <a:latin typeface="Lato" panose="020F0502020204030203" pitchFamily="34" charset="0"/>
                <a:ea typeface="Lato" panose="020F0502020204030203" pitchFamily="34" charset="0"/>
                <a:cs typeface="Lato" panose="020F0502020204030203" pitchFamily="34" charset="0"/>
              </a:rPr>
              <a:t>Weber </a:t>
            </a:r>
            <a:r>
              <a:rPr lang="fr-FR" sz="1800" dirty="0">
                <a:latin typeface="Lato" panose="020F0502020204030203" pitchFamily="34" charset="0"/>
                <a:ea typeface="Lato" panose="020F0502020204030203" pitchFamily="34" charset="0"/>
                <a:cs typeface="Lato" panose="020F0502020204030203" pitchFamily="34" charset="0"/>
              </a:rPr>
              <a:t>Max, « Le métier et la vocation d’homme politique » (1919), in: </a:t>
            </a:r>
            <a:r>
              <a:rPr lang="fr-FR" sz="1800" i="1" dirty="0">
                <a:latin typeface="Lato" panose="020F0502020204030203" pitchFamily="34" charset="0"/>
                <a:ea typeface="Lato" panose="020F0502020204030203" pitchFamily="34" charset="0"/>
                <a:cs typeface="Lato" panose="020F0502020204030203" pitchFamily="34" charset="0"/>
              </a:rPr>
              <a:t>Le savant et le politique</a:t>
            </a:r>
            <a:r>
              <a:rPr lang="fr-FR" sz="1800" dirty="0">
                <a:latin typeface="Lato" panose="020F0502020204030203" pitchFamily="34" charset="0"/>
                <a:ea typeface="Lato" panose="020F0502020204030203" pitchFamily="34" charset="0"/>
                <a:cs typeface="Lato" panose="020F0502020204030203" pitchFamily="34" charset="0"/>
              </a:rPr>
              <a:t>, Paris, Union générale d’Editions, 1963 (1959), 123-222.</a:t>
            </a:r>
            <a:endParaRPr lang="fr-CH" sz="1800" dirty="0">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615264033"/>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FCF918-B974-2DC3-E7E8-F042A83CDBB1}"/>
              </a:ext>
            </a:extLst>
          </p:cNvPr>
          <p:cNvSpPr>
            <a:spLocks noGrp="1"/>
          </p:cNvSpPr>
          <p:nvPr>
            <p:ph type="title"/>
          </p:nvPr>
        </p:nvSpPr>
        <p:spPr/>
        <p:txBody>
          <a:bodyPr anchor="t"/>
          <a:lstStyle/>
          <a:p>
            <a:r>
              <a:rPr lang="fr-FR" sz="3200" dirty="0">
                <a:solidFill>
                  <a:srgbClr val="FF9300"/>
                </a:solidFill>
              </a:rPr>
              <a:t>La dignité</a:t>
            </a:r>
          </a:p>
        </p:txBody>
      </p:sp>
      <p:sp>
        <p:nvSpPr>
          <p:cNvPr id="3" name="Espace réservé du contenu 2">
            <a:extLst>
              <a:ext uri="{FF2B5EF4-FFF2-40B4-BE49-F238E27FC236}">
                <a16:creationId xmlns:a16="http://schemas.microsoft.com/office/drawing/2014/main" id="{07F3D73C-7C91-F7D0-66C2-621D25E8D4C0}"/>
              </a:ext>
            </a:extLst>
          </p:cNvPr>
          <p:cNvSpPr>
            <a:spLocks noGrp="1"/>
          </p:cNvSpPr>
          <p:nvPr>
            <p:ph idx="1"/>
          </p:nvPr>
        </p:nvSpPr>
        <p:spPr>
          <a:xfrm>
            <a:off x="465221" y="1722438"/>
            <a:ext cx="10972800" cy="4525963"/>
          </a:xfrm>
        </p:spPr>
        <p:txBody>
          <a:bodyPr/>
          <a:lstStyle/>
          <a:p>
            <a:pPr algn="ctr"/>
            <a:r>
              <a:rPr lang="fr-FR" sz="2400" dirty="0"/>
              <a:t>Tout le monde s’accorde pour dire que la dignité </a:t>
            </a:r>
          </a:p>
          <a:p>
            <a:pPr algn="ctr"/>
            <a:r>
              <a:rPr lang="fr-FR" sz="2400" dirty="0"/>
              <a:t>est un principe éthique et juridique fondamental. </a:t>
            </a:r>
          </a:p>
          <a:p>
            <a:pPr algn="ctr"/>
            <a:r>
              <a:rPr lang="fr-FR" sz="2400" dirty="0"/>
              <a:t>Cela étant, sa signification et sa portée n’est pas si évidente!</a:t>
            </a:r>
          </a:p>
          <a:p>
            <a:pPr algn="ctr"/>
            <a:endParaRPr lang="fr-FR" sz="2400" dirty="0"/>
          </a:p>
          <a:p>
            <a:pPr algn="ctr"/>
            <a:r>
              <a:rPr lang="fr-FR" sz="2400" b="1" dirty="0"/>
              <a:t>Pour illustrer cela, un exemple célèbre:</a:t>
            </a:r>
          </a:p>
          <a:p>
            <a:pPr algn="ctr"/>
            <a:r>
              <a:rPr lang="fr-FR" sz="2400" b="1" dirty="0"/>
              <a:t>l’affaire Manuel </a:t>
            </a:r>
            <a:r>
              <a:rPr lang="fr-FR" sz="2400" b="1" dirty="0" err="1"/>
              <a:t>Wackenheim</a:t>
            </a:r>
            <a:r>
              <a:rPr lang="fr-FR" sz="2400" b="1" dirty="0"/>
              <a:t> contre la France </a:t>
            </a:r>
          </a:p>
          <a:p>
            <a:pPr algn="ctr"/>
            <a:r>
              <a:rPr lang="fr-FR" sz="2400" b="1" dirty="0"/>
              <a:t>ou</a:t>
            </a:r>
          </a:p>
          <a:p>
            <a:pPr algn="ctr"/>
            <a:r>
              <a:rPr lang="fr-FR" sz="2400" b="1" dirty="0"/>
              <a:t>« Peut-on lancer un nain qui le veut bien? »</a:t>
            </a:r>
          </a:p>
        </p:txBody>
      </p:sp>
    </p:spTree>
    <p:extLst>
      <p:ext uri="{BB962C8B-B14F-4D97-AF65-F5344CB8AC3E}">
        <p14:creationId xmlns:p14="http://schemas.microsoft.com/office/powerpoint/2010/main" val="146912633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1FCF918-B974-2DC3-E7E8-F042A83CDBB1}"/>
              </a:ext>
            </a:extLst>
          </p:cNvPr>
          <p:cNvSpPr>
            <a:spLocks noGrp="1"/>
          </p:cNvSpPr>
          <p:nvPr>
            <p:ph type="title"/>
          </p:nvPr>
        </p:nvSpPr>
        <p:spPr/>
        <p:txBody>
          <a:bodyPr anchor="t"/>
          <a:lstStyle/>
          <a:p>
            <a:r>
              <a:rPr lang="fr-FR" sz="3200" dirty="0">
                <a:solidFill>
                  <a:srgbClr val="FF9300"/>
                </a:solidFill>
              </a:rPr>
              <a:t>La dignité</a:t>
            </a:r>
          </a:p>
        </p:txBody>
      </p:sp>
      <p:sp>
        <p:nvSpPr>
          <p:cNvPr id="3" name="Espace réservé du contenu 2">
            <a:extLst>
              <a:ext uri="{FF2B5EF4-FFF2-40B4-BE49-F238E27FC236}">
                <a16:creationId xmlns:a16="http://schemas.microsoft.com/office/drawing/2014/main" id="{07F3D73C-7C91-F7D0-66C2-621D25E8D4C0}"/>
              </a:ext>
            </a:extLst>
          </p:cNvPr>
          <p:cNvSpPr>
            <a:spLocks noGrp="1"/>
          </p:cNvSpPr>
          <p:nvPr>
            <p:ph idx="1"/>
          </p:nvPr>
        </p:nvSpPr>
        <p:spPr/>
        <p:txBody>
          <a:bodyPr/>
          <a:lstStyle/>
          <a:p>
            <a:r>
              <a:rPr lang="fr-FR" sz="2400" dirty="0"/>
              <a:t>Lecture ou écoute en individuel du texte de Guillaume Durand* (25 minutes).</a:t>
            </a:r>
          </a:p>
          <a:p>
            <a:pPr marL="342900" indent="-342900">
              <a:buFont typeface="Arial" panose="020B0604020202020204" pitchFamily="34" charset="0"/>
              <a:buChar char="•"/>
            </a:pPr>
            <a:endParaRPr lang="fr-FR" dirty="0"/>
          </a:p>
          <a:p>
            <a:pPr marL="342900" indent="-342900">
              <a:buFont typeface="Arial" panose="020B0604020202020204" pitchFamily="34" charset="0"/>
              <a:buChar char="•"/>
            </a:pPr>
            <a:r>
              <a:rPr lang="fr-FR" dirty="0"/>
              <a:t>Quels sont les 3 principaux points que vous retenez de cette discussion autour de l’affaire </a:t>
            </a:r>
            <a:r>
              <a:rPr lang="fr-FR" dirty="0" err="1"/>
              <a:t>Wackenheim</a:t>
            </a:r>
            <a:r>
              <a:rPr lang="fr-FR" dirty="0"/>
              <a:t> et de la notion de « dignité »?</a:t>
            </a:r>
          </a:p>
          <a:p>
            <a:pPr marL="342900" indent="-342900">
              <a:buFont typeface="Arial" panose="020B0604020202020204" pitchFamily="34" charset="0"/>
              <a:buChar char="•"/>
            </a:pPr>
            <a:r>
              <a:rPr lang="fr-FR" dirty="0"/>
              <a:t>Quels liens ou quels parallèles pouvez-vous faire entre cette affaire et les situations que vous rencontrez dans votre pratique professionnelle?</a:t>
            </a:r>
          </a:p>
          <a:p>
            <a:pPr marL="342900" indent="-342900">
              <a:buFont typeface="Arial" panose="020B0604020202020204" pitchFamily="34" charset="0"/>
              <a:buChar char="•"/>
            </a:pPr>
            <a:endParaRPr lang="fr-FR" dirty="0"/>
          </a:p>
          <a:p>
            <a:endParaRPr lang="fr-FR" dirty="0"/>
          </a:p>
          <a:p>
            <a:r>
              <a:rPr lang="fr-FR" sz="2400" dirty="0"/>
              <a:t>Echange en plénum 20’</a:t>
            </a:r>
          </a:p>
          <a:p>
            <a:endParaRPr lang="fr-FR" sz="2400" dirty="0"/>
          </a:p>
          <a:p>
            <a:pPr>
              <a:spcBef>
                <a:spcPts val="900"/>
              </a:spcBef>
              <a:spcAft>
                <a:spcPts val="600"/>
              </a:spcAft>
            </a:pPr>
            <a:r>
              <a:rPr lang="fr-FR" sz="2400" dirty="0"/>
              <a:t>*</a:t>
            </a:r>
            <a:r>
              <a:rPr lang="fr-FR" sz="2400" i="1" dirty="0"/>
              <a:t>Puis-je lancer un nain qui le veut bien?</a:t>
            </a:r>
            <a:r>
              <a:rPr lang="fr-FR" sz="2400" dirty="0"/>
              <a:t>,</a:t>
            </a:r>
            <a:r>
              <a:rPr lang="fr-FR" sz="2400" i="1" dirty="0"/>
              <a:t> </a:t>
            </a:r>
            <a:r>
              <a:rPr lang="fr-FR" sz="2400" dirty="0"/>
              <a:t>Editions </a:t>
            </a:r>
            <a:r>
              <a:rPr lang="fr-FR" sz="2400" dirty="0" err="1"/>
              <a:t>M-Editer</a:t>
            </a:r>
            <a:r>
              <a:rPr lang="fr-FR" sz="2400" dirty="0"/>
              <a:t>, 2011 (Podcast audio et conférence version papier).</a:t>
            </a:r>
          </a:p>
          <a:p>
            <a:endParaRPr lang="fr-FR" dirty="0"/>
          </a:p>
          <a:p>
            <a:endParaRPr lang="fr-FR" dirty="0"/>
          </a:p>
          <a:p>
            <a:endParaRPr lang="fr-FR" dirty="0"/>
          </a:p>
        </p:txBody>
      </p:sp>
    </p:spTree>
    <p:extLst>
      <p:ext uri="{BB962C8B-B14F-4D97-AF65-F5344CB8AC3E}">
        <p14:creationId xmlns:p14="http://schemas.microsoft.com/office/powerpoint/2010/main" val="589899974"/>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B48691-90AD-BD12-F8C4-6BBE22A2A4BD}"/>
              </a:ext>
            </a:extLst>
          </p:cNvPr>
          <p:cNvSpPr>
            <a:spLocks noGrp="1"/>
          </p:cNvSpPr>
          <p:nvPr>
            <p:ph type="title"/>
          </p:nvPr>
        </p:nvSpPr>
        <p:spPr/>
        <p:txBody>
          <a:bodyPr anchor="t"/>
          <a:lstStyle/>
          <a:p>
            <a:r>
              <a:rPr lang="fr-FR" sz="3200" dirty="0">
                <a:solidFill>
                  <a:srgbClr val="FF9300"/>
                </a:solidFill>
              </a:rPr>
              <a:t>La dignité</a:t>
            </a:r>
            <a:br>
              <a:rPr lang="fr-FR" sz="3200" dirty="0">
                <a:solidFill>
                  <a:srgbClr val="FF9300"/>
                </a:solidFill>
              </a:rPr>
            </a:br>
            <a:r>
              <a:rPr lang="fr-FR" sz="3200" dirty="0">
                <a:solidFill>
                  <a:srgbClr val="FF9300"/>
                </a:solidFill>
              </a:rPr>
              <a:t>Eléments de synthèse</a:t>
            </a:r>
          </a:p>
        </p:txBody>
      </p:sp>
      <p:sp>
        <p:nvSpPr>
          <p:cNvPr id="3" name="Espace réservé du contenu 2">
            <a:extLst>
              <a:ext uri="{FF2B5EF4-FFF2-40B4-BE49-F238E27FC236}">
                <a16:creationId xmlns:a16="http://schemas.microsoft.com/office/drawing/2014/main" id="{ABB218B5-ED4A-FF5A-7699-CB283D2B07EE}"/>
              </a:ext>
            </a:extLst>
          </p:cNvPr>
          <p:cNvSpPr>
            <a:spLocks noGrp="1"/>
          </p:cNvSpPr>
          <p:nvPr>
            <p:ph idx="1"/>
          </p:nvPr>
        </p:nvSpPr>
        <p:spPr/>
        <p:txBody>
          <a:bodyPr/>
          <a:lstStyle/>
          <a:p>
            <a:r>
              <a:rPr lang="fr-CH" sz="2400" b="1" dirty="0">
                <a:effectLst/>
              </a:rPr>
              <a:t>Argument 1 du Conseil d’Etat français</a:t>
            </a:r>
          </a:p>
          <a:p>
            <a:r>
              <a:rPr lang="fr-CH" sz="2400" dirty="0">
                <a:effectLst/>
              </a:rPr>
              <a:t>«Le but du lancer de nains – et ce qui fait tout son intérêt pour le spectateur – n’est</a:t>
            </a:r>
            <a:r>
              <a:rPr lang="fr-CH" sz="2400" dirty="0"/>
              <a:t> </a:t>
            </a:r>
            <a:r>
              <a:rPr lang="fr-CH" sz="2400" dirty="0">
                <a:effectLst/>
              </a:rPr>
              <a:t>évidemment pas de lancer un poids le plus loin possible, mais de lancer avec violence, et sans aucun</a:t>
            </a:r>
            <a:r>
              <a:rPr lang="fr-CH" sz="2400" dirty="0"/>
              <a:t> </a:t>
            </a:r>
            <a:r>
              <a:rPr lang="fr-CH" sz="2400" dirty="0">
                <a:effectLst/>
              </a:rPr>
              <a:t>égard pour elle, une personne humaine, qui se trouve ainsi traitée </a:t>
            </a:r>
            <a:r>
              <a:rPr lang="fr-CH" sz="2400" u="sng" dirty="0">
                <a:effectLst/>
              </a:rPr>
              <a:t>comme un simple projectile,</a:t>
            </a:r>
            <a:r>
              <a:rPr lang="fr-CH" sz="2400" u="sng" dirty="0"/>
              <a:t> </a:t>
            </a:r>
            <a:r>
              <a:rPr lang="fr-CH" sz="2400" u="sng" dirty="0">
                <a:effectLst/>
              </a:rPr>
              <a:t>c’est-à-dire rabaissée au rang d’objet</a:t>
            </a:r>
            <a:r>
              <a:rPr lang="fr-CH" sz="2400" dirty="0">
                <a:effectLst/>
              </a:rPr>
              <a:t>.» </a:t>
            </a:r>
          </a:p>
          <a:p>
            <a:endParaRPr lang="fr-FR" sz="2400" dirty="0"/>
          </a:p>
          <a:p>
            <a:r>
              <a:rPr lang="fr-FR" sz="2400" b="1" dirty="0"/>
              <a:t>Contre-argument 1 de Guillaume Durand</a:t>
            </a:r>
          </a:p>
          <a:p>
            <a:r>
              <a:rPr lang="fr-FR" sz="2400" dirty="0"/>
              <a:t>« La personne projetée ne se réduit pas au statut de simple projectile, elle demeure pour elle-même une personne et à tout moment, elle peut dire ‘non’ ».</a:t>
            </a:r>
          </a:p>
        </p:txBody>
      </p:sp>
    </p:spTree>
    <p:extLst>
      <p:ext uri="{BB962C8B-B14F-4D97-AF65-F5344CB8AC3E}">
        <p14:creationId xmlns:p14="http://schemas.microsoft.com/office/powerpoint/2010/main" val="2585959409"/>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B48691-90AD-BD12-F8C4-6BBE22A2A4BD}"/>
              </a:ext>
            </a:extLst>
          </p:cNvPr>
          <p:cNvSpPr>
            <a:spLocks noGrp="1"/>
          </p:cNvSpPr>
          <p:nvPr>
            <p:ph type="title"/>
          </p:nvPr>
        </p:nvSpPr>
        <p:spPr/>
        <p:txBody>
          <a:bodyPr anchor="t"/>
          <a:lstStyle/>
          <a:p>
            <a:r>
              <a:rPr lang="fr-FR" sz="3200" dirty="0">
                <a:solidFill>
                  <a:srgbClr val="FF9300"/>
                </a:solidFill>
              </a:rPr>
              <a:t>La dignité</a:t>
            </a:r>
            <a:br>
              <a:rPr lang="fr-FR" sz="3200" dirty="0">
                <a:solidFill>
                  <a:srgbClr val="FF9300"/>
                </a:solidFill>
              </a:rPr>
            </a:br>
            <a:r>
              <a:rPr lang="fr-FR" sz="3200" dirty="0">
                <a:solidFill>
                  <a:srgbClr val="FF9300"/>
                </a:solidFill>
              </a:rPr>
              <a:t>Eléments de synthèse</a:t>
            </a:r>
          </a:p>
        </p:txBody>
      </p:sp>
      <p:sp>
        <p:nvSpPr>
          <p:cNvPr id="3" name="Espace réservé du contenu 2">
            <a:extLst>
              <a:ext uri="{FF2B5EF4-FFF2-40B4-BE49-F238E27FC236}">
                <a16:creationId xmlns:a16="http://schemas.microsoft.com/office/drawing/2014/main" id="{ABB218B5-ED4A-FF5A-7699-CB283D2B07EE}"/>
              </a:ext>
            </a:extLst>
          </p:cNvPr>
          <p:cNvSpPr>
            <a:spLocks noGrp="1"/>
          </p:cNvSpPr>
          <p:nvPr>
            <p:ph idx="1"/>
          </p:nvPr>
        </p:nvSpPr>
        <p:spPr/>
        <p:txBody>
          <a:bodyPr/>
          <a:lstStyle/>
          <a:p>
            <a:r>
              <a:rPr lang="fr-CH" sz="2400" b="1" dirty="0">
                <a:effectLst/>
              </a:rPr>
              <a:t>Argument 2 du Conseil d’Etat français</a:t>
            </a:r>
          </a:p>
          <a:p>
            <a:r>
              <a:rPr lang="fr-CH" sz="2400" dirty="0">
                <a:effectLst/>
              </a:rPr>
              <a:t>«Ce n’est pas n’importe quelle personne</a:t>
            </a:r>
            <a:r>
              <a:rPr lang="fr-CH" sz="2400" dirty="0"/>
              <a:t> </a:t>
            </a:r>
            <a:r>
              <a:rPr lang="fr-CH" sz="2400" dirty="0">
                <a:effectLst/>
              </a:rPr>
              <a:t>qui est lancée, mais (…) un nain. Or, cet état de fait (…) s’explique (surtout par) l’intérêt que suscite (…) </a:t>
            </a:r>
            <a:r>
              <a:rPr lang="fr-CH" sz="2400" u="sng" dirty="0">
                <a:effectLst/>
              </a:rPr>
              <a:t>la mise en évidence d’anomalies</a:t>
            </a:r>
            <a:r>
              <a:rPr lang="fr-CH" sz="2400" u="sng" dirty="0"/>
              <a:t> </a:t>
            </a:r>
            <a:r>
              <a:rPr lang="fr-CH" sz="2400" u="sng" dirty="0">
                <a:effectLst/>
              </a:rPr>
              <a:t>physiques</a:t>
            </a:r>
            <a:r>
              <a:rPr lang="fr-CH" sz="2400" dirty="0">
                <a:effectLst/>
              </a:rPr>
              <a:t> telles que l’achondroplasie, ou d’autres formes de nanisme. Aussi cette attraction</a:t>
            </a:r>
            <a:r>
              <a:rPr lang="fr-CH" sz="2400" dirty="0"/>
              <a:t> </a:t>
            </a:r>
            <a:r>
              <a:rPr lang="fr-CH" sz="2400" dirty="0">
                <a:effectLst/>
              </a:rPr>
              <a:t>renvoie-t-elle </a:t>
            </a:r>
            <a:r>
              <a:rPr lang="fr-CH" sz="2400" dirty="0"/>
              <a:t>(…) </a:t>
            </a:r>
            <a:r>
              <a:rPr lang="fr-CH" sz="2400" dirty="0">
                <a:effectLst/>
              </a:rPr>
              <a:t>au sentiment obscur et</a:t>
            </a:r>
            <a:r>
              <a:rPr lang="fr-CH" sz="2400" dirty="0"/>
              <a:t> </a:t>
            </a:r>
            <a:r>
              <a:rPr lang="fr-CH" sz="2400" dirty="0">
                <a:effectLst/>
              </a:rPr>
              <a:t>profondément pervers selon lequel </a:t>
            </a:r>
            <a:r>
              <a:rPr lang="fr-CH" sz="2400" u="sng" dirty="0">
                <a:effectLst/>
              </a:rPr>
              <a:t>certaines personnes constitueraient, du fait de leur handicap ou</a:t>
            </a:r>
            <a:r>
              <a:rPr lang="fr-CH" sz="2400" u="sng" dirty="0"/>
              <a:t> </a:t>
            </a:r>
            <a:r>
              <a:rPr lang="fr-CH" sz="2400" u="sng" dirty="0">
                <a:effectLst/>
              </a:rPr>
              <a:t>de leur apparence physique, des êtres humains de second rang</a:t>
            </a:r>
            <a:r>
              <a:rPr lang="fr-CH" sz="2400" dirty="0">
                <a:effectLst/>
              </a:rPr>
              <a:t>, et susceptibles, dès lors, d’être traités</a:t>
            </a:r>
            <a:r>
              <a:rPr lang="fr-CH" sz="2400" dirty="0"/>
              <a:t> </a:t>
            </a:r>
            <a:r>
              <a:rPr lang="fr-CH" sz="2400" dirty="0">
                <a:effectLst/>
              </a:rPr>
              <a:t>comme tels.»</a:t>
            </a:r>
          </a:p>
          <a:p>
            <a:pPr marL="342900" indent="-342900">
              <a:buFont typeface="Wingdings" pitchFamily="2" charset="2"/>
              <a:buChar char="Ø"/>
            </a:pPr>
            <a:r>
              <a:rPr lang="fr-CH" sz="2400" dirty="0"/>
              <a:t>Le lancer de nain porte atteinte à la dignité de la personne handicapée</a:t>
            </a:r>
          </a:p>
          <a:p>
            <a:endParaRPr lang="fr-FR" sz="500" b="1" dirty="0"/>
          </a:p>
          <a:p>
            <a:r>
              <a:rPr lang="fr-FR" sz="2400" b="1" dirty="0"/>
              <a:t>Contre-argument 2 de Guillaume Durand</a:t>
            </a:r>
          </a:p>
          <a:p>
            <a:r>
              <a:rPr lang="fr-CH" sz="2400" dirty="0"/>
              <a:t>«</a:t>
            </a:r>
            <a:r>
              <a:rPr lang="fr-CH" sz="2400" u="sng" dirty="0"/>
              <a:t>La dignité</a:t>
            </a:r>
            <a:r>
              <a:rPr lang="fr-CH" sz="2400" dirty="0"/>
              <a:t>, en tant que valeur absolue, </a:t>
            </a:r>
            <a:r>
              <a:rPr lang="fr-CH" sz="2400" u="sng" dirty="0"/>
              <a:t>n’est pas liée à une quelconque particularité</a:t>
            </a:r>
            <a:r>
              <a:rPr lang="fr-CH" sz="2400" dirty="0"/>
              <a:t>, qu’elle soit sociale, ethnique ou physique, c’est là l’un des apports de Kant»</a:t>
            </a:r>
            <a:endParaRPr lang="fr-CH" sz="2400" dirty="0">
              <a:effectLst/>
            </a:endParaRPr>
          </a:p>
        </p:txBody>
      </p:sp>
    </p:spTree>
    <p:extLst>
      <p:ext uri="{BB962C8B-B14F-4D97-AF65-F5344CB8AC3E}">
        <p14:creationId xmlns:p14="http://schemas.microsoft.com/office/powerpoint/2010/main" val="4277304483"/>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sld>
</file>

<file path=ppt/theme/theme1.xml><?xml version="1.0" encoding="utf-8"?>
<a:theme xmlns:a="http://schemas.openxmlformats.org/drawingml/2006/main" name="EMBA_Module 10 A">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2800" b="0" i="0" u="none" strike="noStrike" cap="none" normalizeH="0" baseline="0" smtClean="0">
            <a:ln>
              <a:noFill/>
            </a:ln>
            <a:solidFill>
              <a:schemeClr val="tx1"/>
            </a:solidFill>
            <a:effectLst/>
            <a:latin typeface="Arial" charset="0"/>
          </a:defRPr>
        </a:defPPr>
      </a:lst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EMBA_Module 10 A">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fr-FR" sz="2800" b="0" i="0" u="none" strike="noStrike" cap="none" normalizeH="0" baseline="0" smtClean="0">
            <a:ln>
              <a:noFill/>
            </a:ln>
            <a:solidFill>
              <a:schemeClr val="tx1"/>
            </a:solidFill>
            <a:effectLst/>
            <a:latin typeface="Arial" charset="0"/>
          </a:defRPr>
        </a:defPPr>
      </a:lst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7712</TotalTime>
  <Words>5458</Words>
  <Application>Microsoft Macintosh PowerPoint</Application>
  <PresentationFormat>Grand écran</PresentationFormat>
  <Paragraphs>626</Paragraphs>
  <Slides>57</Slides>
  <Notes>49</Notes>
  <HiddenSlides>0</HiddenSlides>
  <MMClips>0</MMClips>
  <ScaleCrop>false</ScaleCrop>
  <HeadingPairs>
    <vt:vector size="6" baseType="variant">
      <vt:variant>
        <vt:lpstr>Polices utilisées</vt:lpstr>
      </vt:variant>
      <vt:variant>
        <vt:i4>6</vt:i4>
      </vt:variant>
      <vt:variant>
        <vt:lpstr>Thème</vt:lpstr>
      </vt:variant>
      <vt:variant>
        <vt:i4>2</vt:i4>
      </vt:variant>
      <vt:variant>
        <vt:lpstr>Titres des diapositives</vt:lpstr>
      </vt:variant>
      <vt:variant>
        <vt:i4>57</vt:i4>
      </vt:variant>
    </vt:vector>
  </HeadingPairs>
  <TitlesOfParts>
    <vt:vector size="65" baseType="lpstr">
      <vt:lpstr>ＭＳ Ｐゴシック</vt:lpstr>
      <vt:lpstr>Arial</vt:lpstr>
      <vt:lpstr>Calibri</vt:lpstr>
      <vt:lpstr>Lato</vt:lpstr>
      <vt:lpstr>Trebuchet MS</vt:lpstr>
      <vt:lpstr>Wingdings</vt:lpstr>
      <vt:lpstr>EMBA_Module 10 A</vt:lpstr>
      <vt:lpstr>1_EMBA_Module 10 A</vt:lpstr>
      <vt:lpstr>Philosophie et éthique en TS</vt:lpstr>
      <vt:lpstr>Réactivation - réactivation J1</vt:lpstr>
      <vt:lpstr>Programme Journées 1 et 2</vt:lpstr>
      <vt:lpstr>III. Les principes de la bioéthique… et au-delà</vt:lpstr>
      <vt:lpstr>La dignité</vt:lpstr>
      <vt:lpstr>La dignité</vt:lpstr>
      <vt:lpstr>La dignité</vt:lpstr>
      <vt:lpstr>La dignité Eléments de synthèse</vt:lpstr>
      <vt:lpstr>La dignité Eléments de synthèse</vt:lpstr>
      <vt:lpstr>La dignité Eléments de synthèse</vt:lpstr>
      <vt:lpstr>La dignité Eléments de synthèse</vt:lpstr>
      <vt:lpstr>La dignité Eléments de synthèse</vt:lpstr>
      <vt:lpstr>IV. Identité et responsabilité</vt:lpstr>
      <vt:lpstr>Identité et responsabilité</vt:lpstr>
      <vt:lpstr>Identité et responsabilité</vt:lpstr>
      <vt:lpstr>Identité et responsabilité</vt:lpstr>
      <vt:lpstr>Identité et responsabilité</vt:lpstr>
      <vt:lpstr>Identité et responsabilité IPSE et IDEM chez Ricoeur</vt:lpstr>
      <vt:lpstr>Identité et responsabilité IPSE et IDEM chez Ricoeur</vt:lpstr>
      <vt:lpstr>V. Les trois principaux courants de l’éthique philosophique et leur traduction dans la pratique  </vt:lpstr>
      <vt:lpstr>Les trois principaux courants  de l’éthique philosophique </vt:lpstr>
      <vt:lpstr>Les trois principaux courants  de l’éthique philosophique </vt:lpstr>
      <vt:lpstr>Ethiques déontologiques &amp; conséquentialismes Approfondissements</vt:lpstr>
      <vt:lpstr>Présentation PowerPoint</vt:lpstr>
      <vt:lpstr>IV. Les trois principaux courants de l’éthique philosophique</vt:lpstr>
      <vt:lpstr>Ethiques déontologiques</vt:lpstr>
      <vt:lpstr>Emmanuel Kant (1724-1804)</vt:lpstr>
      <vt:lpstr>Emmanuel Kant (1724-1804)</vt:lpstr>
      <vt:lpstr>Jürgen Habermas (1929-…)</vt:lpstr>
      <vt:lpstr>IV. Les trois principaux courants de l’éthique philosophique</vt:lpstr>
      <vt:lpstr>Ethiques conséquentialistes </vt:lpstr>
      <vt:lpstr>Ethiques utilitaristes </vt:lpstr>
      <vt:lpstr>John Stuart Mill (1806-1873)</vt:lpstr>
      <vt:lpstr>Présentation PowerPoint</vt:lpstr>
      <vt:lpstr>IV. Les trois principaux courants de l’éthique philosophique</vt:lpstr>
      <vt:lpstr>Ethiques de la vertu </vt:lpstr>
      <vt:lpstr>Aristote (IVème siècle av. J.-C.)</vt:lpstr>
      <vt:lpstr>Stanley Hauerwas (1940-...)</vt:lpstr>
      <vt:lpstr>Présentation PowerPoint</vt:lpstr>
      <vt:lpstr>Ethiques déontologiques, conséquentialismes  et éthiques des vertus dans la pratique du TS</vt:lpstr>
      <vt:lpstr>Diversité des critères et approches éthiques</vt:lpstr>
      <vt:lpstr>Présentation PowerPoint</vt:lpstr>
      <vt:lpstr>Les 3 moments de l’éthique ou comment gérer la complexité selon Paul Ricoeur</vt:lpstr>
      <vt:lpstr>Les 3 moments de l’éthique ou comment gérer la complexité selon Paul Ricoeur</vt:lpstr>
      <vt:lpstr>Les 3 moments de l’éthique ou comment gérer la complexité selon Paul Ricoeur</vt:lpstr>
      <vt:lpstr>Les 3 moments de l’éthique ou comment gérer la complexité selon Paul Ricoeur</vt:lpstr>
      <vt:lpstr>Les 3 moments de l’éthique ou comment gérer la complexité selon Paul Ricoeur</vt:lpstr>
      <vt:lpstr>Les 3 moments de l’éthique ou comment gérer la complexité selon Paul Ricoeur</vt:lpstr>
      <vt:lpstr>Les 3 moments de l’éthique ou comment gérer la complexité selon Paul Ricoeur</vt:lpstr>
      <vt:lpstr>Les 3 moments de l’éthique ou comment gérer la complexité selon Paul Ricoeur</vt:lpstr>
      <vt:lpstr>Les 3 moments de l’éthique ou comment gérer la complexité selon Paul Ricoeur</vt:lpstr>
      <vt:lpstr>VI. Exploration de thématiques d’éthique sociale actuelles</vt:lpstr>
      <vt:lpstr>Classe inversée autour de  thématiques actuelles en éthique sociale</vt:lpstr>
      <vt:lpstr>Classe inversée autour de  thématiques actuelles en éthique sociale</vt:lpstr>
      <vt:lpstr>Références</vt:lpstr>
      <vt:lpstr>Références bibliographiques</vt:lpstr>
      <vt:lpstr>Références bibliographiques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Mouvements Citoyens</dc:title>
  <dc:creator>Céline Ehrwein</dc:creator>
  <cp:lastModifiedBy>Céline Ehrwein</cp:lastModifiedBy>
  <cp:revision>267</cp:revision>
  <cp:lastPrinted>2025-03-03T06:59:20Z</cp:lastPrinted>
  <dcterms:created xsi:type="dcterms:W3CDTF">2020-04-16T09:47:04Z</dcterms:created>
  <dcterms:modified xsi:type="dcterms:W3CDTF">2025-03-03T16:42:07Z</dcterms:modified>
</cp:coreProperties>
</file>