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5" r:id="rId2"/>
  </p:sldMasterIdLst>
  <p:notesMasterIdLst>
    <p:notesMasterId r:id="rId65"/>
  </p:notesMasterIdLst>
  <p:sldIdLst>
    <p:sldId id="608" r:id="rId3"/>
    <p:sldId id="956" r:id="rId4"/>
    <p:sldId id="774" r:id="rId5"/>
    <p:sldId id="845" r:id="rId6"/>
    <p:sldId id="609" r:id="rId7"/>
    <p:sldId id="856" r:id="rId8"/>
    <p:sldId id="662" r:id="rId9"/>
    <p:sldId id="849" r:id="rId10"/>
    <p:sldId id="656" r:id="rId11"/>
    <p:sldId id="802" r:id="rId12"/>
    <p:sldId id="788" r:id="rId13"/>
    <p:sldId id="782" r:id="rId14"/>
    <p:sldId id="803" r:id="rId15"/>
    <p:sldId id="753" r:id="rId16"/>
    <p:sldId id="617" r:id="rId17"/>
    <p:sldId id="618" r:id="rId18"/>
    <p:sldId id="784" r:id="rId19"/>
    <p:sldId id="846" r:id="rId20"/>
    <p:sldId id="672" r:id="rId21"/>
    <p:sldId id="848" r:id="rId22"/>
    <p:sldId id="669" r:id="rId23"/>
    <p:sldId id="670" r:id="rId24"/>
    <p:sldId id="691" r:id="rId25"/>
    <p:sldId id="855" r:id="rId26"/>
    <p:sldId id="786" r:id="rId27"/>
    <p:sldId id="796" r:id="rId28"/>
    <p:sldId id="791" r:id="rId29"/>
    <p:sldId id="790" r:id="rId30"/>
    <p:sldId id="792" r:id="rId31"/>
    <p:sldId id="683" r:id="rId32"/>
    <p:sldId id="789" r:id="rId33"/>
    <p:sldId id="911" r:id="rId34"/>
    <p:sldId id="950" r:id="rId35"/>
    <p:sldId id="947" r:id="rId36"/>
    <p:sldId id="854" r:id="rId37"/>
    <p:sldId id="903" r:id="rId38"/>
    <p:sldId id="952" r:id="rId39"/>
    <p:sldId id="954" r:id="rId40"/>
    <p:sldId id="953" r:id="rId41"/>
    <p:sldId id="904" r:id="rId42"/>
    <p:sldId id="905" r:id="rId43"/>
    <p:sldId id="906" r:id="rId44"/>
    <p:sldId id="870" r:id="rId45"/>
    <p:sldId id="934" r:id="rId46"/>
    <p:sldId id="948" r:id="rId47"/>
    <p:sldId id="955" r:id="rId48"/>
    <p:sldId id="957" r:id="rId49"/>
    <p:sldId id="958" r:id="rId50"/>
    <p:sldId id="871" r:id="rId51"/>
    <p:sldId id="942" r:id="rId52"/>
    <p:sldId id="944" r:id="rId53"/>
    <p:sldId id="951" r:id="rId54"/>
    <p:sldId id="941" r:id="rId55"/>
    <p:sldId id="939" r:id="rId56"/>
    <p:sldId id="940" r:id="rId57"/>
    <p:sldId id="943" r:id="rId58"/>
    <p:sldId id="925" r:id="rId59"/>
    <p:sldId id="926" r:id="rId60"/>
    <p:sldId id="928" r:id="rId61"/>
    <p:sldId id="929" r:id="rId62"/>
    <p:sldId id="931" r:id="rId63"/>
    <p:sldId id="932" r:id="rId64"/>
  </p:sldIdLst>
  <p:sldSz cx="12192000" cy="6858000"/>
  <p:notesSz cx="9144000" cy="6858000"/>
  <p:defaultTextStyle>
    <a:defPPr>
      <a:defRPr lang="fr-FR"/>
    </a:defPPr>
    <a:lvl1pPr algn="r" rtl="0" fontAlgn="base">
      <a:spcBef>
        <a:spcPct val="0"/>
      </a:spcBef>
      <a:spcAft>
        <a:spcPct val="0"/>
      </a:spcAft>
      <a:defRPr sz="2800" kern="1200">
        <a:solidFill>
          <a:schemeClr val="tx1"/>
        </a:solidFill>
        <a:latin typeface="Arial" charset="0"/>
        <a:ea typeface="+mn-ea"/>
        <a:cs typeface="+mn-cs"/>
      </a:defRPr>
    </a:lvl1pPr>
    <a:lvl2pPr marL="457200" algn="r" rtl="0" fontAlgn="base">
      <a:spcBef>
        <a:spcPct val="0"/>
      </a:spcBef>
      <a:spcAft>
        <a:spcPct val="0"/>
      </a:spcAft>
      <a:defRPr sz="2800" kern="1200">
        <a:solidFill>
          <a:schemeClr val="tx1"/>
        </a:solidFill>
        <a:latin typeface="Arial" charset="0"/>
        <a:ea typeface="+mn-ea"/>
        <a:cs typeface="+mn-cs"/>
      </a:defRPr>
    </a:lvl2pPr>
    <a:lvl3pPr marL="914400" algn="r" rtl="0" fontAlgn="base">
      <a:spcBef>
        <a:spcPct val="0"/>
      </a:spcBef>
      <a:spcAft>
        <a:spcPct val="0"/>
      </a:spcAft>
      <a:defRPr sz="2800" kern="1200">
        <a:solidFill>
          <a:schemeClr val="tx1"/>
        </a:solidFill>
        <a:latin typeface="Arial" charset="0"/>
        <a:ea typeface="+mn-ea"/>
        <a:cs typeface="+mn-cs"/>
      </a:defRPr>
    </a:lvl3pPr>
    <a:lvl4pPr marL="1371600" algn="r" rtl="0" fontAlgn="base">
      <a:spcBef>
        <a:spcPct val="0"/>
      </a:spcBef>
      <a:spcAft>
        <a:spcPct val="0"/>
      </a:spcAft>
      <a:defRPr sz="2800" kern="1200">
        <a:solidFill>
          <a:schemeClr val="tx1"/>
        </a:solidFill>
        <a:latin typeface="Arial" charset="0"/>
        <a:ea typeface="+mn-ea"/>
        <a:cs typeface="+mn-cs"/>
      </a:defRPr>
    </a:lvl4pPr>
    <a:lvl5pPr marL="1828800" algn="r" rtl="0" fontAlgn="base">
      <a:spcBef>
        <a:spcPct val="0"/>
      </a:spcBef>
      <a:spcAft>
        <a:spcPct val="0"/>
      </a:spcAft>
      <a:defRPr sz="2800" kern="1200">
        <a:solidFill>
          <a:schemeClr val="tx1"/>
        </a:solidFill>
        <a:latin typeface="Arial" charset="0"/>
        <a:ea typeface="+mn-ea"/>
        <a:cs typeface="+mn-cs"/>
      </a:defRPr>
    </a:lvl5pPr>
    <a:lvl6pPr marL="2286000" algn="l" defTabSz="914400" rtl="0" eaLnBrk="1" latinLnBrk="0" hangingPunct="1">
      <a:defRPr sz="2800" kern="1200">
        <a:solidFill>
          <a:schemeClr val="tx1"/>
        </a:solidFill>
        <a:latin typeface="Arial" charset="0"/>
        <a:ea typeface="+mn-ea"/>
        <a:cs typeface="+mn-cs"/>
      </a:defRPr>
    </a:lvl6pPr>
    <a:lvl7pPr marL="2743200" algn="l" defTabSz="914400" rtl="0" eaLnBrk="1" latinLnBrk="0" hangingPunct="1">
      <a:defRPr sz="2800" kern="1200">
        <a:solidFill>
          <a:schemeClr val="tx1"/>
        </a:solidFill>
        <a:latin typeface="Arial" charset="0"/>
        <a:ea typeface="+mn-ea"/>
        <a:cs typeface="+mn-cs"/>
      </a:defRPr>
    </a:lvl7pPr>
    <a:lvl8pPr marL="3200400" algn="l" defTabSz="914400" rtl="0" eaLnBrk="1" latinLnBrk="0" hangingPunct="1">
      <a:defRPr sz="2800" kern="1200">
        <a:solidFill>
          <a:schemeClr val="tx1"/>
        </a:solidFill>
        <a:latin typeface="Arial" charset="0"/>
        <a:ea typeface="+mn-ea"/>
        <a:cs typeface="+mn-cs"/>
      </a:defRPr>
    </a:lvl8pPr>
    <a:lvl9pPr marL="3657600" algn="l" defTabSz="914400" rtl="0" eaLnBrk="1" latinLnBrk="0" hangingPunct="1">
      <a:defRPr sz="2800" kern="1200">
        <a:solidFill>
          <a:schemeClr val="tx1"/>
        </a:solidFill>
        <a:latin typeface="Arial"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300"/>
    <a:srgbClr val="FAE8B4"/>
    <a:srgbClr val="FFD13F"/>
    <a:srgbClr val="FFE285"/>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3720" autoAdjust="0"/>
    <p:restoredTop sz="94660"/>
  </p:normalViewPr>
  <p:slideViewPr>
    <p:cSldViewPr snapToGrid="0">
      <p:cViewPr varScale="1">
        <p:scale>
          <a:sx n="105" d="100"/>
          <a:sy n="105" d="100"/>
        </p:scale>
        <p:origin x="224" y="672"/>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s>
</file>

<file path=ppt/diagrams/_rels/data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image" Target="../media/image2.svg"/></Relationships>
</file>

<file path=ppt/diagrams/_rels/drawing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image" Target="../media/image2.svg"/></Relationships>
</file>

<file path=ppt/diagrams/colors1.xml><?xml version="1.0" encoding="utf-8"?>
<dgm:colorsDef xmlns:dgm="http://schemas.openxmlformats.org/drawingml/2006/diagram" xmlns:a="http://schemas.openxmlformats.org/drawingml/2006/main" uniqueId="urn:microsoft.com/office/officeart/2005/8/colors/accent2_2#1">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1A59C24-27E3-4784-BE67-3B6961F92EEB}" type="doc">
      <dgm:prSet loTypeId="urn:microsoft.com/office/officeart/2018/2/layout/IconVerticalSolidList" loCatId="icon" qsTypeId="urn:microsoft.com/office/officeart/2005/8/quickstyle/simple1#1" qsCatId="simple" csTypeId="urn:microsoft.com/office/officeart/2005/8/colors/accent2_2#1" csCatId="accent2" phldr="1"/>
      <dgm:spPr/>
      <dgm:t>
        <a:bodyPr/>
        <a:lstStyle/>
        <a:p>
          <a:endParaRPr lang="en-US"/>
        </a:p>
      </dgm:t>
    </dgm:pt>
    <dgm:pt modelId="{C683C49B-ED14-47DA-84DD-F0948AF3A4A5}">
      <dgm:prSet/>
      <dgm:spPr/>
      <dgm:t>
        <a:bodyPr/>
        <a:lstStyle/>
        <a:p>
          <a:pPr>
            <a:lnSpc>
              <a:spcPct val="100000"/>
            </a:lnSpc>
          </a:pPr>
          <a:r>
            <a:rPr lang="fr-CH" dirty="0"/>
            <a:t>Comprendre les courants philosophiques impactant le travail social</a:t>
          </a:r>
          <a:endParaRPr lang="en-US" dirty="0"/>
        </a:p>
      </dgm:t>
    </dgm:pt>
    <dgm:pt modelId="{E192A320-9252-4AC2-A437-A2913D1EC502}" type="parTrans" cxnId="{4A80E96F-268B-4824-92EF-D180169EDE80}">
      <dgm:prSet/>
      <dgm:spPr/>
      <dgm:t>
        <a:bodyPr/>
        <a:lstStyle/>
        <a:p>
          <a:endParaRPr lang="en-US"/>
        </a:p>
      </dgm:t>
    </dgm:pt>
    <dgm:pt modelId="{544C6B16-A60D-4178-BC6D-32748E67A85D}" type="sibTrans" cxnId="{4A80E96F-268B-4824-92EF-D180169EDE80}">
      <dgm:prSet/>
      <dgm:spPr/>
      <dgm:t>
        <a:bodyPr/>
        <a:lstStyle/>
        <a:p>
          <a:endParaRPr lang="en-US"/>
        </a:p>
      </dgm:t>
    </dgm:pt>
    <dgm:pt modelId="{43696E64-A7FE-411F-B7E6-4AE618358461}">
      <dgm:prSet/>
      <dgm:spPr/>
      <dgm:t>
        <a:bodyPr/>
        <a:lstStyle/>
        <a:p>
          <a:pPr>
            <a:lnSpc>
              <a:spcPct val="100000"/>
            </a:lnSpc>
          </a:pPr>
          <a:r>
            <a:rPr lang="fr-CH" dirty="0"/>
            <a:t>Définir les notions de déontologie et d’éthique</a:t>
          </a:r>
          <a:endParaRPr lang="en-US" dirty="0"/>
        </a:p>
      </dgm:t>
    </dgm:pt>
    <dgm:pt modelId="{3CE9166D-B0BB-464F-BD4C-1FC2D7E83CD4}" type="parTrans" cxnId="{F0632A5A-87F1-4A31-A440-A718C2F47904}">
      <dgm:prSet/>
      <dgm:spPr/>
      <dgm:t>
        <a:bodyPr/>
        <a:lstStyle/>
        <a:p>
          <a:endParaRPr lang="en-US"/>
        </a:p>
      </dgm:t>
    </dgm:pt>
    <dgm:pt modelId="{A93989A6-394D-44A5-85DA-592B9F0530A4}" type="sibTrans" cxnId="{F0632A5A-87F1-4A31-A440-A718C2F47904}">
      <dgm:prSet/>
      <dgm:spPr/>
      <dgm:t>
        <a:bodyPr/>
        <a:lstStyle/>
        <a:p>
          <a:endParaRPr lang="en-US"/>
        </a:p>
      </dgm:t>
    </dgm:pt>
    <dgm:pt modelId="{177AF02E-BDF9-46A7-978B-97B8C9C0ED0B}">
      <dgm:prSet/>
      <dgm:spPr/>
      <dgm:t>
        <a:bodyPr/>
        <a:lstStyle/>
        <a:p>
          <a:pPr>
            <a:lnSpc>
              <a:spcPct val="100000"/>
            </a:lnSpc>
          </a:pPr>
          <a:r>
            <a:rPr lang="fr-CH"/>
            <a:t>Développer la réflexion éthique en matière d’intervention éducative/ socioprofessionnelle</a:t>
          </a:r>
          <a:endParaRPr lang="en-US"/>
        </a:p>
      </dgm:t>
    </dgm:pt>
    <dgm:pt modelId="{D6801A30-444D-4ED3-B51E-103080D23AE9}" type="parTrans" cxnId="{5EEF5D78-8374-479F-9BF6-C51BF5C551C4}">
      <dgm:prSet/>
      <dgm:spPr/>
      <dgm:t>
        <a:bodyPr/>
        <a:lstStyle/>
        <a:p>
          <a:endParaRPr lang="en-US"/>
        </a:p>
      </dgm:t>
    </dgm:pt>
    <dgm:pt modelId="{AA7A0148-D302-4244-B409-BA5231FD5FF9}" type="sibTrans" cxnId="{5EEF5D78-8374-479F-9BF6-C51BF5C551C4}">
      <dgm:prSet/>
      <dgm:spPr/>
      <dgm:t>
        <a:bodyPr/>
        <a:lstStyle/>
        <a:p>
          <a:endParaRPr lang="en-US"/>
        </a:p>
      </dgm:t>
    </dgm:pt>
    <dgm:pt modelId="{367782FC-EF14-4112-9A9E-40805B5ACD69}" type="pres">
      <dgm:prSet presAssocID="{61A59C24-27E3-4784-BE67-3B6961F92EEB}" presName="root" presStyleCnt="0">
        <dgm:presLayoutVars>
          <dgm:dir/>
          <dgm:resizeHandles val="exact"/>
        </dgm:presLayoutVars>
      </dgm:prSet>
      <dgm:spPr/>
    </dgm:pt>
    <dgm:pt modelId="{5DDD17C5-3BF1-46C0-A089-025BB0FD1726}" type="pres">
      <dgm:prSet presAssocID="{C683C49B-ED14-47DA-84DD-F0948AF3A4A5}" presName="compNode" presStyleCnt="0"/>
      <dgm:spPr/>
    </dgm:pt>
    <dgm:pt modelId="{37FDC943-AFC7-444D-B106-608D62755E0E}" type="pres">
      <dgm:prSet presAssocID="{C683C49B-ED14-47DA-84DD-F0948AF3A4A5}" presName="bgRect" presStyleLbl="bgShp" presStyleIdx="0" presStyleCnt="3"/>
      <dgm:spPr/>
    </dgm:pt>
    <dgm:pt modelId="{2AD19F9E-F107-413F-BED5-AF1A317EE21B}" type="pres">
      <dgm:prSet presAssocID="{C683C49B-ED14-47DA-84DD-F0948AF3A4A5}"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Head with Gears"/>
        </a:ext>
      </dgm:extLst>
    </dgm:pt>
    <dgm:pt modelId="{EB149B58-32FB-4942-A438-A0BB738AD567}" type="pres">
      <dgm:prSet presAssocID="{C683C49B-ED14-47DA-84DD-F0948AF3A4A5}" presName="spaceRect" presStyleCnt="0"/>
      <dgm:spPr/>
    </dgm:pt>
    <dgm:pt modelId="{E2D42D25-184B-4BB2-8467-5D3BDF0C74B2}" type="pres">
      <dgm:prSet presAssocID="{C683C49B-ED14-47DA-84DD-F0948AF3A4A5}" presName="parTx" presStyleLbl="revTx" presStyleIdx="0" presStyleCnt="3">
        <dgm:presLayoutVars>
          <dgm:chMax val="0"/>
          <dgm:chPref val="0"/>
        </dgm:presLayoutVars>
      </dgm:prSet>
      <dgm:spPr/>
    </dgm:pt>
    <dgm:pt modelId="{493C5C67-0C96-4262-A092-0317FCCCCE6D}" type="pres">
      <dgm:prSet presAssocID="{544C6B16-A60D-4178-BC6D-32748E67A85D}" presName="sibTrans" presStyleCnt="0"/>
      <dgm:spPr/>
    </dgm:pt>
    <dgm:pt modelId="{813ACAB2-970A-334C-AD93-A39D52E96D8E}" type="pres">
      <dgm:prSet presAssocID="{43696E64-A7FE-411F-B7E6-4AE618358461}" presName="compNode" presStyleCnt="0"/>
      <dgm:spPr/>
    </dgm:pt>
    <dgm:pt modelId="{A089AE98-36FB-5046-83DC-1D6B894EF5F2}" type="pres">
      <dgm:prSet presAssocID="{43696E64-A7FE-411F-B7E6-4AE618358461}" presName="bgRect" presStyleLbl="bgShp" presStyleIdx="1" presStyleCnt="3"/>
      <dgm:spPr/>
    </dgm:pt>
    <dgm:pt modelId="{734569B7-64BB-3741-A20B-79A1402D44D0}" type="pres">
      <dgm:prSet presAssocID="{43696E64-A7FE-411F-B7E6-4AE618358461}"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cales of Justice"/>
        </a:ext>
      </dgm:extLst>
    </dgm:pt>
    <dgm:pt modelId="{EA467BEF-DF58-7447-9668-C9F84A4DC31B}" type="pres">
      <dgm:prSet presAssocID="{43696E64-A7FE-411F-B7E6-4AE618358461}" presName="spaceRect" presStyleCnt="0"/>
      <dgm:spPr/>
    </dgm:pt>
    <dgm:pt modelId="{16814568-1C12-4E49-B983-D93EA3B0CE6D}" type="pres">
      <dgm:prSet presAssocID="{43696E64-A7FE-411F-B7E6-4AE618358461}" presName="parTx" presStyleLbl="revTx" presStyleIdx="1" presStyleCnt="3">
        <dgm:presLayoutVars>
          <dgm:chMax val="0"/>
          <dgm:chPref val="0"/>
        </dgm:presLayoutVars>
      </dgm:prSet>
      <dgm:spPr/>
    </dgm:pt>
    <dgm:pt modelId="{98DEAB56-07F4-0841-ACDB-FD5C24EF2F64}" type="pres">
      <dgm:prSet presAssocID="{A93989A6-394D-44A5-85DA-592B9F0530A4}" presName="sibTrans" presStyleCnt="0"/>
      <dgm:spPr/>
    </dgm:pt>
    <dgm:pt modelId="{0E9D1B82-AF0E-4382-B3C9-64655C416D42}" type="pres">
      <dgm:prSet presAssocID="{177AF02E-BDF9-46A7-978B-97B8C9C0ED0B}" presName="compNode" presStyleCnt="0"/>
      <dgm:spPr/>
    </dgm:pt>
    <dgm:pt modelId="{9BAAFD60-0A1F-4870-8E5D-4A5B67C5546E}" type="pres">
      <dgm:prSet presAssocID="{177AF02E-BDF9-46A7-978B-97B8C9C0ED0B}" presName="bgRect" presStyleLbl="bgShp" presStyleIdx="2" presStyleCnt="3"/>
      <dgm:spPr/>
    </dgm:pt>
    <dgm:pt modelId="{4AE4A747-0A70-4A41-A735-D2D06C4F8396}" type="pres">
      <dgm:prSet presAssocID="{177AF02E-BDF9-46A7-978B-97B8C9C0ED0B}"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Thought bubble"/>
        </a:ext>
      </dgm:extLst>
    </dgm:pt>
    <dgm:pt modelId="{7D4AA181-1BE2-4B06-B7B9-157F524F7B9D}" type="pres">
      <dgm:prSet presAssocID="{177AF02E-BDF9-46A7-978B-97B8C9C0ED0B}" presName="spaceRect" presStyleCnt="0"/>
      <dgm:spPr/>
    </dgm:pt>
    <dgm:pt modelId="{1D85D4F7-127A-4416-8CE6-5F4C29211381}" type="pres">
      <dgm:prSet presAssocID="{177AF02E-BDF9-46A7-978B-97B8C9C0ED0B}" presName="parTx" presStyleLbl="revTx" presStyleIdx="2" presStyleCnt="3">
        <dgm:presLayoutVars>
          <dgm:chMax val="0"/>
          <dgm:chPref val="0"/>
        </dgm:presLayoutVars>
      </dgm:prSet>
      <dgm:spPr/>
    </dgm:pt>
  </dgm:ptLst>
  <dgm:cxnLst>
    <dgm:cxn modelId="{7FEFBB05-B485-45DB-A6BE-3B667EA859CE}" type="presOf" srcId="{177AF02E-BDF9-46A7-978B-97B8C9C0ED0B}" destId="{1D85D4F7-127A-4416-8CE6-5F4C29211381}" srcOrd="0" destOrd="0" presId="urn:microsoft.com/office/officeart/2018/2/layout/IconVerticalSolidList"/>
    <dgm:cxn modelId="{06533012-7981-4A08-916B-F0D803C4613F}" type="presOf" srcId="{C683C49B-ED14-47DA-84DD-F0948AF3A4A5}" destId="{E2D42D25-184B-4BB2-8467-5D3BDF0C74B2}" srcOrd="0" destOrd="0" presId="urn:microsoft.com/office/officeart/2018/2/layout/IconVerticalSolidList"/>
    <dgm:cxn modelId="{F0632A5A-87F1-4A31-A440-A718C2F47904}" srcId="{61A59C24-27E3-4784-BE67-3B6961F92EEB}" destId="{43696E64-A7FE-411F-B7E6-4AE618358461}" srcOrd="1" destOrd="0" parTransId="{3CE9166D-B0BB-464F-BD4C-1FC2D7E83CD4}" sibTransId="{A93989A6-394D-44A5-85DA-592B9F0530A4}"/>
    <dgm:cxn modelId="{4A80E96F-268B-4824-92EF-D180169EDE80}" srcId="{61A59C24-27E3-4784-BE67-3B6961F92EEB}" destId="{C683C49B-ED14-47DA-84DD-F0948AF3A4A5}" srcOrd="0" destOrd="0" parTransId="{E192A320-9252-4AC2-A437-A2913D1EC502}" sibTransId="{544C6B16-A60D-4178-BC6D-32748E67A85D}"/>
    <dgm:cxn modelId="{5EEF5D78-8374-479F-9BF6-C51BF5C551C4}" srcId="{61A59C24-27E3-4784-BE67-3B6961F92EEB}" destId="{177AF02E-BDF9-46A7-978B-97B8C9C0ED0B}" srcOrd="2" destOrd="0" parTransId="{D6801A30-444D-4ED3-B51E-103080D23AE9}" sibTransId="{AA7A0148-D302-4244-B409-BA5231FD5FF9}"/>
    <dgm:cxn modelId="{0D91DAE7-13FB-42A7-9E35-DA7F3E87531D}" type="presOf" srcId="{61A59C24-27E3-4784-BE67-3B6961F92EEB}" destId="{367782FC-EF14-4112-9A9E-40805B5ACD69}" srcOrd="0" destOrd="0" presId="urn:microsoft.com/office/officeart/2018/2/layout/IconVerticalSolidList"/>
    <dgm:cxn modelId="{B9A1E0FE-FFC2-A940-810F-7A778CF1FA6F}" type="presOf" srcId="{43696E64-A7FE-411F-B7E6-4AE618358461}" destId="{16814568-1C12-4E49-B983-D93EA3B0CE6D}" srcOrd="0" destOrd="0" presId="urn:microsoft.com/office/officeart/2018/2/layout/IconVerticalSolidList"/>
    <dgm:cxn modelId="{6C9F3378-3217-4DA5-9162-2AF461E80488}" type="presParOf" srcId="{367782FC-EF14-4112-9A9E-40805B5ACD69}" destId="{5DDD17C5-3BF1-46C0-A089-025BB0FD1726}" srcOrd="0" destOrd="0" presId="urn:microsoft.com/office/officeart/2018/2/layout/IconVerticalSolidList"/>
    <dgm:cxn modelId="{2D271C9A-3952-4342-9A5B-7BC945EBD2CD}" type="presParOf" srcId="{5DDD17C5-3BF1-46C0-A089-025BB0FD1726}" destId="{37FDC943-AFC7-444D-B106-608D62755E0E}" srcOrd="0" destOrd="0" presId="urn:microsoft.com/office/officeart/2018/2/layout/IconVerticalSolidList"/>
    <dgm:cxn modelId="{D3276B8F-87F7-4CB6-A3AA-AC502EAC1C80}" type="presParOf" srcId="{5DDD17C5-3BF1-46C0-A089-025BB0FD1726}" destId="{2AD19F9E-F107-413F-BED5-AF1A317EE21B}" srcOrd="1" destOrd="0" presId="urn:microsoft.com/office/officeart/2018/2/layout/IconVerticalSolidList"/>
    <dgm:cxn modelId="{5C53ECB6-C92B-4232-B067-A5EA9090A55A}" type="presParOf" srcId="{5DDD17C5-3BF1-46C0-A089-025BB0FD1726}" destId="{EB149B58-32FB-4942-A438-A0BB738AD567}" srcOrd="2" destOrd="0" presId="urn:microsoft.com/office/officeart/2018/2/layout/IconVerticalSolidList"/>
    <dgm:cxn modelId="{59DCED9D-C55F-47E9-89D1-CA7C134DE9DF}" type="presParOf" srcId="{5DDD17C5-3BF1-46C0-A089-025BB0FD1726}" destId="{E2D42D25-184B-4BB2-8467-5D3BDF0C74B2}" srcOrd="3" destOrd="0" presId="urn:microsoft.com/office/officeart/2018/2/layout/IconVerticalSolidList"/>
    <dgm:cxn modelId="{A3B24B95-276B-4C58-82D8-2F18B6086666}" type="presParOf" srcId="{367782FC-EF14-4112-9A9E-40805B5ACD69}" destId="{493C5C67-0C96-4262-A092-0317FCCCCE6D}" srcOrd="1" destOrd="0" presId="urn:microsoft.com/office/officeart/2018/2/layout/IconVerticalSolidList"/>
    <dgm:cxn modelId="{84AEF332-B6DF-ED47-802E-314D837D27F1}" type="presParOf" srcId="{367782FC-EF14-4112-9A9E-40805B5ACD69}" destId="{813ACAB2-970A-334C-AD93-A39D52E96D8E}" srcOrd="2" destOrd="0" presId="urn:microsoft.com/office/officeart/2018/2/layout/IconVerticalSolidList"/>
    <dgm:cxn modelId="{676030C9-71AB-DF4F-A7CE-D00AD3A7FDBE}" type="presParOf" srcId="{813ACAB2-970A-334C-AD93-A39D52E96D8E}" destId="{A089AE98-36FB-5046-83DC-1D6B894EF5F2}" srcOrd="0" destOrd="0" presId="urn:microsoft.com/office/officeart/2018/2/layout/IconVerticalSolidList"/>
    <dgm:cxn modelId="{DAF6F1D3-7997-BE42-AD3E-938F42FC35C0}" type="presParOf" srcId="{813ACAB2-970A-334C-AD93-A39D52E96D8E}" destId="{734569B7-64BB-3741-A20B-79A1402D44D0}" srcOrd="1" destOrd="0" presId="urn:microsoft.com/office/officeart/2018/2/layout/IconVerticalSolidList"/>
    <dgm:cxn modelId="{75674261-F0D9-7D4C-B1C5-ED1388207A76}" type="presParOf" srcId="{813ACAB2-970A-334C-AD93-A39D52E96D8E}" destId="{EA467BEF-DF58-7447-9668-C9F84A4DC31B}" srcOrd="2" destOrd="0" presId="urn:microsoft.com/office/officeart/2018/2/layout/IconVerticalSolidList"/>
    <dgm:cxn modelId="{B389E6F9-5DF5-7D42-9661-9A9E68CFC528}" type="presParOf" srcId="{813ACAB2-970A-334C-AD93-A39D52E96D8E}" destId="{16814568-1C12-4E49-B983-D93EA3B0CE6D}" srcOrd="3" destOrd="0" presId="urn:microsoft.com/office/officeart/2018/2/layout/IconVerticalSolidList"/>
    <dgm:cxn modelId="{B4EE1A17-7C56-B34B-B556-7AFE3961A668}" type="presParOf" srcId="{367782FC-EF14-4112-9A9E-40805B5ACD69}" destId="{98DEAB56-07F4-0841-ACDB-FD5C24EF2F64}" srcOrd="3" destOrd="0" presId="urn:microsoft.com/office/officeart/2018/2/layout/IconVerticalSolidList"/>
    <dgm:cxn modelId="{E2DD9EDC-F0AD-474C-88F2-D6ECA64FECE2}" type="presParOf" srcId="{367782FC-EF14-4112-9A9E-40805B5ACD69}" destId="{0E9D1B82-AF0E-4382-B3C9-64655C416D42}" srcOrd="4" destOrd="0" presId="urn:microsoft.com/office/officeart/2018/2/layout/IconVerticalSolidList"/>
    <dgm:cxn modelId="{A7C70492-13A4-4653-817A-68E82017422D}" type="presParOf" srcId="{0E9D1B82-AF0E-4382-B3C9-64655C416D42}" destId="{9BAAFD60-0A1F-4870-8E5D-4A5B67C5546E}" srcOrd="0" destOrd="0" presId="urn:microsoft.com/office/officeart/2018/2/layout/IconVerticalSolidList"/>
    <dgm:cxn modelId="{6631025E-7E1B-4EC4-A814-FACE9286E21C}" type="presParOf" srcId="{0E9D1B82-AF0E-4382-B3C9-64655C416D42}" destId="{4AE4A747-0A70-4A41-A735-D2D06C4F8396}" srcOrd="1" destOrd="0" presId="urn:microsoft.com/office/officeart/2018/2/layout/IconVerticalSolidList"/>
    <dgm:cxn modelId="{436F9AC9-3DDF-498A-B384-2E351D2138BB}" type="presParOf" srcId="{0E9D1B82-AF0E-4382-B3C9-64655C416D42}" destId="{7D4AA181-1BE2-4B06-B7B9-157F524F7B9D}" srcOrd="2" destOrd="0" presId="urn:microsoft.com/office/officeart/2018/2/layout/IconVerticalSolidList"/>
    <dgm:cxn modelId="{DC8F3585-1265-4721-8897-AA5CDCD0C64F}" type="presParOf" srcId="{0E9D1B82-AF0E-4382-B3C9-64655C416D42}" destId="{1D85D4F7-127A-4416-8CE6-5F4C29211381}"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DA9F1F6-2C93-4E1A-B530-78B304C8DEC5}" type="doc">
      <dgm:prSet loTypeId="urn:microsoft.com/office/officeart/2008/layout/LinedList" loCatId="list" qsTypeId="urn:microsoft.com/office/officeart/2005/8/quickstyle/simple1#2" qsCatId="simple" csTypeId="urn:microsoft.com/office/officeart/2005/8/colors/accent2_2#2" csCatId="accent2" phldr="1"/>
      <dgm:spPr/>
      <dgm:t>
        <a:bodyPr/>
        <a:lstStyle/>
        <a:p>
          <a:endParaRPr lang="en-US"/>
        </a:p>
      </dgm:t>
    </dgm:pt>
    <dgm:pt modelId="{431C1F6E-9DCF-44D9-85E5-3D865F957CCE}">
      <dgm:prSet custT="1"/>
      <dgm:spPr/>
      <dgm:t>
        <a:bodyPr/>
        <a:lstStyle/>
        <a:p>
          <a:r>
            <a:rPr lang="fr-FR" sz="2800" dirty="0"/>
            <a:t>A l’issue du cours, l’</a:t>
          </a:r>
          <a:r>
            <a:rPr lang="fr-FR" sz="2800" dirty="0" err="1"/>
            <a:t>étudiant.e</a:t>
          </a:r>
          <a:r>
            <a:rPr lang="fr-FR" sz="2800" dirty="0"/>
            <a:t> sera en mesure de :</a:t>
          </a:r>
          <a:endParaRPr lang="en-US" sz="2800" dirty="0"/>
        </a:p>
      </dgm:t>
    </dgm:pt>
    <dgm:pt modelId="{3C06813C-2B87-4101-88D8-B7C540C61045}" type="parTrans" cxnId="{611252BE-11DB-42FD-845F-D99B74BC7487}">
      <dgm:prSet/>
      <dgm:spPr/>
      <dgm:t>
        <a:bodyPr/>
        <a:lstStyle/>
        <a:p>
          <a:endParaRPr lang="en-US"/>
        </a:p>
      </dgm:t>
    </dgm:pt>
    <dgm:pt modelId="{B2E8C904-BCE9-4BEF-840D-C42F54DC1541}" type="sibTrans" cxnId="{611252BE-11DB-42FD-845F-D99B74BC7487}">
      <dgm:prSet/>
      <dgm:spPr/>
      <dgm:t>
        <a:bodyPr/>
        <a:lstStyle/>
        <a:p>
          <a:endParaRPr lang="en-US"/>
        </a:p>
      </dgm:t>
    </dgm:pt>
    <dgm:pt modelId="{10134F8E-B0DA-4F5F-ABCA-C4E14945DA97}">
      <dgm:prSet/>
      <dgm:spPr/>
      <dgm:t>
        <a:bodyPr/>
        <a:lstStyle/>
        <a:p>
          <a:pPr>
            <a:buFont typeface="Arial" panose="020B0604020202020204" pitchFamily="34" charset="0"/>
            <a:buChar char="•"/>
          </a:pPr>
          <a:r>
            <a:rPr lang="fr-FR" dirty="0"/>
            <a:t>- différencier les dimensions axiologiques et normatives, ainsi que les niveaux personnel, interpersonnel et institutionnel de l’éthique</a:t>
          </a:r>
          <a:endParaRPr lang="en-US" dirty="0"/>
        </a:p>
      </dgm:t>
    </dgm:pt>
    <dgm:pt modelId="{C10AE627-98AC-446E-81C4-F5756D272699}" type="parTrans" cxnId="{3ECF0E2A-101F-4F9E-90BD-8C2CFFA88D17}">
      <dgm:prSet/>
      <dgm:spPr/>
      <dgm:t>
        <a:bodyPr/>
        <a:lstStyle/>
        <a:p>
          <a:endParaRPr lang="en-US"/>
        </a:p>
      </dgm:t>
    </dgm:pt>
    <dgm:pt modelId="{10799835-D742-4383-B440-0D5F939EFB56}" type="sibTrans" cxnId="{3ECF0E2A-101F-4F9E-90BD-8C2CFFA88D17}">
      <dgm:prSet/>
      <dgm:spPr/>
      <dgm:t>
        <a:bodyPr/>
        <a:lstStyle/>
        <a:p>
          <a:endParaRPr lang="en-US"/>
        </a:p>
      </dgm:t>
    </dgm:pt>
    <dgm:pt modelId="{84EFCB39-912F-4EC1-ACB6-75EE05BA5CFF}">
      <dgm:prSet/>
      <dgm:spPr/>
      <dgm:t>
        <a:bodyPr/>
        <a:lstStyle/>
        <a:p>
          <a:r>
            <a:rPr lang="fr-FR" dirty="0"/>
            <a:t>- nommer et définir les principaux principes éthiques en présence dans les situations professionnelles qu’il/elle rencontre</a:t>
          </a:r>
          <a:endParaRPr lang="en-US" dirty="0"/>
        </a:p>
      </dgm:t>
    </dgm:pt>
    <dgm:pt modelId="{69394104-7436-49BF-BB51-CD50D8DBE093}" type="parTrans" cxnId="{7433F96B-0C64-4EB0-8E6D-4E789C2B8128}">
      <dgm:prSet/>
      <dgm:spPr/>
      <dgm:t>
        <a:bodyPr/>
        <a:lstStyle/>
        <a:p>
          <a:endParaRPr lang="en-US"/>
        </a:p>
      </dgm:t>
    </dgm:pt>
    <dgm:pt modelId="{2C7F23C7-837D-4E92-802A-3DC0E3AC8A5C}" type="sibTrans" cxnId="{7433F96B-0C64-4EB0-8E6D-4E789C2B8128}">
      <dgm:prSet/>
      <dgm:spPr/>
      <dgm:t>
        <a:bodyPr/>
        <a:lstStyle/>
        <a:p>
          <a:endParaRPr lang="en-US"/>
        </a:p>
      </dgm:t>
    </dgm:pt>
    <dgm:pt modelId="{CF26D3B9-0C44-4111-BC14-26BD82D15C29}">
      <dgm:prSet/>
      <dgm:spPr/>
      <dgm:t>
        <a:bodyPr/>
        <a:lstStyle/>
        <a:p>
          <a:r>
            <a:rPr lang="fr-FR" dirty="0"/>
            <a:t>- repérer et décrire les enjeux éthiques auxquels il/elle est </a:t>
          </a:r>
          <a:r>
            <a:rPr lang="fr-FR" dirty="0" err="1"/>
            <a:t>confronté.e</a:t>
          </a:r>
          <a:r>
            <a:rPr lang="fr-FR" dirty="0"/>
            <a:t> dans son agir professionnel</a:t>
          </a:r>
          <a:r>
            <a:rPr lang="fr-CH" dirty="0"/>
            <a:t> </a:t>
          </a:r>
          <a:endParaRPr lang="en-US" dirty="0"/>
        </a:p>
      </dgm:t>
    </dgm:pt>
    <dgm:pt modelId="{C52E9E12-CC51-43A3-8C8C-26238D1DEEC8}" type="parTrans" cxnId="{BF979D39-423A-4259-9C97-4C3CCE7A2E8E}">
      <dgm:prSet/>
      <dgm:spPr/>
      <dgm:t>
        <a:bodyPr/>
        <a:lstStyle/>
        <a:p>
          <a:endParaRPr lang="en-US"/>
        </a:p>
      </dgm:t>
    </dgm:pt>
    <dgm:pt modelId="{E5B422D9-0937-49BC-8F9F-7C915C71BB93}" type="sibTrans" cxnId="{BF979D39-423A-4259-9C97-4C3CCE7A2E8E}">
      <dgm:prSet/>
      <dgm:spPr/>
      <dgm:t>
        <a:bodyPr/>
        <a:lstStyle/>
        <a:p>
          <a:endParaRPr lang="en-US"/>
        </a:p>
      </dgm:t>
    </dgm:pt>
    <dgm:pt modelId="{D647B9B2-7380-A24B-AAAA-4911257B59BA}" type="pres">
      <dgm:prSet presAssocID="{4DA9F1F6-2C93-4E1A-B530-78B304C8DEC5}" presName="vert0" presStyleCnt="0">
        <dgm:presLayoutVars>
          <dgm:dir/>
          <dgm:animOne val="branch"/>
          <dgm:animLvl val="lvl"/>
        </dgm:presLayoutVars>
      </dgm:prSet>
      <dgm:spPr/>
    </dgm:pt>
    <dgm:pt modelId="{2440B3CD-145E-FE43-9B85-97A4D3D238B6}" type="pres">
      <dgm:prSet presAssocID="{431C1F6E-9DCF-44D9-85E5-3D865F957CCE}" presName="thickLine" presStyleLbl="alignNode1" presStyleIdx="0" presStyleCnt="1"/>
      <dgm:spPr/>
    </dgm:pt>
    <dgm:pt modelId="{7F372556-5CBA-6D4E-8089-E458BB381BD0}" type="pres">
      <dgm:prSet presAssocID="{431C1F6E-9DCF-44D9-85E5-3D865F957CCE}" presName="horz1" presStyleCnt="0"/>
      <dgm:spPr/>
    </dgm:pt>
    <dgm:pt modelId="{9FAEF375-28E3-A44F-BA47-6FD741517962}" type="pres">
      <dgm:prSet presAssocID="{431C1F6E-9DCF-44D9-85E5-3D865F957CCE}" presName="tx1" presStyleLbl="revTx" presStyleIdx="0" presStyleCnt="4"/>
      <dgm:spPr/>
    </dgm:pt>
    <dgm:pt modelId="{E90A8334-50CE-BE47-8714-0D532DB07B7B}" type="pres">
      <dgm:prSet presAssocID="{431C1F6E-9DCF-44D9-85E5-3D865F957CCE}" presName="vert1" presStyleCnt="0"/>
      <dgm:spPr/>
    </dgm:pt>
    <dgm:pt modelId="{1EA7F695-52CB-384C-94EE-F18588B499A3}" type="pres">
      <dgm:prSet presAssocID="{10134F8E-B0DA-4F5F-ABCA-C4E14945DA97}" presName="vertSpace2a" presStyleCnt="0"/>
      <dgm:spPr/>
    </dgm:pt>
    <dgm:pt modelId="{91CFCA0D-8854-6047-A62A-8442486FFD8E}" type="pres">
      <dgm:prSet presAssocID="{10134F8E-B0DA-4F5F-ABCA-C4E14945DA97}" presName="horz2" presStyleCnt="0"/>
      <dgm:spPr/>
    </dgm:pt>
    <dgm:pt modelId="{A01A0A7F-8748-AA47-9CE2-1A40D9248446}" type="pres">
      <dgm:prSet presAssocID="{10134F8E-B0DA-4F5F-ABCA-C4E14945DA97}" presName="horzSpace2" presStyleCnt="0"/>
      <dgm:spPr/>
    </dgm:pt>
    <dgm:pt modelId="{B05CF5A2-4F2B-6F49-AA3E-2BBC9D05D0CD}" type="pres">
      <dgm:prSet presAssocID="{10134F8E-B0DA-4F5F-ABCA-C4E14945DA97}" presName="tx2" presStyleLbl="revTx" presStyleIdx="1" presStyleCnt="4"/>
      <dgm:spPr/>
    </dgm:pt>
    <dgm:pt modelId="{41FBA4EA-1883-454E-88AD-A3BE37154C36}" type="pres">
      <dgm:prSet presAssocID="{10134F8E-B0DA-4F5F-ABCA-C4E14945DA97}" presName="vert2" presStyleCnt="0"/>
      <dgm:spPr/>
    </dgm:pt>
    <dgm:pt modelId="{A9A0E0B8-600B-2D4A-8368-835198BAA825}" type="pres">
      <dgm:prSet presAssocID="{10134F8E-B0DA-4F5F-ABCA-C4E14945DA97}" presName="thinLine2b" presStyleLbl="callout" presStyleIdx="0" presStyleCnt="3"/>
      <dgm:spPr/>
    </dgm:pt>
    <dgm:pt modelId="{D81AA4A1-20BF-AF4E-8078-01120D140376}" type="pres">
      <dgm:prSet presAssocID="{10134F8E-B0DA-4F5F-ABCA-C4E14945DA97}" presName="vertSpace2b" presStyleCnt="0"/>
      <dgm:spPr/>
    </dgm:pt>
    <dgm:pt modelId="{3BE85123-CDBE-8142-809B-35D7881B39CF}" type="pres">
      <dgm:prSet presAssocID="{84EFCB39-912F-4EC1-ACB6-75EE05BA5CFF}" presName="horz2" presStyleCnt="0"/>
      <dgm:spPr/>
    </dgm:pt>
    <dgm:pt modelId="{0BD4852D-9C01-944E-A878-E76312BECB50}" type="pres">
      <dgm:prSet presAssocID="{84EFCB39-912F-4EC1-ACB6-75EE05BA5CFF}" presName="horzSpace2" presStyleCnt="0"/>
      <dgm:spPr/>
    </dgm:pt>
    <dgm:pt modelId="{A1B5072B-C677-7342-B860-6B6DF4AB5C2C}" type="pres">
      <dgm:prSet presAssocID="{84EFCB39-912F-4EC1-ACB6-75EE05BA5CFF}" presName="tx2" presStyleLbl="revTx" presStyleIdx="2" presStyleCnt="4"/>
      <dgm:spPr/>
    </dgm:pt>
    <dgm:pt modelId="{CCF6DEAB-B1E2-D841-8489-AF660B9130E9}" type="pres">
      <dgm:prSet presAssocID="{84EFCB39-912F-4EC1-ACB6-75EE05BA5CFF}" presName="vert2" presStyleCnt="0"/>
      <dgm:spPr/>
    </dgm:pt>
    <dgm:pt modelId="{622A962B-7551-1444-B311-7224FCC9C0E8}" type="pres">
      <dgm:prSet presAssocID="{84EFCB39-912F-4EC1-ACB6-75EE05BA5CFF}" presName="thinLine2b" presStyleLbl="callout" presStyleIdx="1" presStyleCnt="3"/>
      <dgm:spPr/>
    </dgm:pt>
    <dgm:pt modelId="{16579F8E-E868-D643-9782-C4C5A381FFE5}" type="pres">
      <dgm:prSet presAssocID="{84EFCB39-912F-4EC1-ACB6-75EE05BA5CFF}" presName="vertSpace2b" presStyleCnt="0"/>
      <dgm:spPr/>
    </dgm:pt>
    <dgm:pt modelId="{F9CC6AD6-68C0-3743-8160-2F954476543A}" type="pres">
      <dgm:prSet presAssocID="{CF26D3B9-0C44-4111-BC14-26BD82D15C29}" presName="horz2" presStyleCnt="0"/>
      <dgm:spPr/>
    </dgm:pt>
    <dgm:pt modelId="{781901B7-3BA8-CB49-8AAA-38A470689D82}" type="pres">
      <dgm:prSet presAssocID="{CF26D3B9-0C44-4111-BC14-26BD82D15C29}" presName="horzSpace2" presStyleCnt="0"/>
      <dgm:spPr/>
    </dgm:pt>
    <dgm:pt modelId="{101386FF-E8D9-3B42-AFFE-E521E5D7C7C6}" type="pres">
      <dgm:prSet presAssocID="{CF26D3B9-0C44-4111-BC14-26BD82D15C29}" presName="tx2" presStyleLbl="revTx" presStyleIdx="3" presStyleCnt="4"/>
      <dgm:spPr/>
    </dgm:pt>
    <dgm:pt modelId="{C627707A-70D5-8741-868A-A87FC618027B}" type="pres">
      <dgm:prSet presAssocID="{CF26D3B9-0C44-4111-BC14-26BD82D15C29}" presName="vert2" presStyleCnt="0"/>
      <dgm:spPr/>
    </dgm:pt>
    <dgm:pt modelId="{4E93C9A4-326B-5540-A307-95D7B6FB5091}" type="pres">
      <dgm:prSet presAssocID="{CF26D3B9-0C44-4111-BC14-26BD82D15C29}" presName="thinLine2b" presStyleLbl="callout" presStyleIdx="2" presStyleCnt="3"/>
      <dgm:spPr/>
    </dgm:pt>
    <dgm:pt modelId="{3B392CF9-ACC4-D74A-972A-0570E66FC077}" type="pres">
      <dgm:prSet presAssocID="{CF26D3B9-0C44-4111-BC14-26BD82D15C29}" presName="vertSpace2b" presStyleCnt="0"/>
      <dgm:spPr/>
    </dgm:pt>
  </dgm:ptLst>
  <dgm:cxnLst>
    <dgm:cxn modelId="{633BE913-F706-3D44-AEF9-D132509E37CC}" type="presOf" srcId="{CF26D3B9-0C44-4111-BC14-26BD82D15C29}" destId="{101386FF-E8D9-3B42-AFFE-E521E5D7C7C6}" srcOrd="0" destOrd="0" presId="urn:microsoft.com/office/officeart/2008/layout/LinedList"/>
    <dgm:cxn modelId="{3ECF0E2A-101F-4F9E-90BD-8C2CFFA88D17}" srcId="{431C1F6E-9DCF-44D9-85E5-3D865F957CCE}" destId="{10134F8E-B0DA-4F5F-ABCA-C4E14945DA97}" srcOrd="0" destOrd="0" parTransId="{C10AE627-98AC-446E-81C4-F5756D272699}" sibTransId="{10799835-D742-4383-B440-0D5F939EFB56}"/>
    <dgm:cxn modelId="{BF979D39-423A-4259-9C97-4C3CCE7A2E8E}" srcId="{431C1F6E-9DCF-44D9-85E5-3D865F957CCE}" destId="{CF26D3B9-0C44-4111-BC14-26BD82D15C29}" srcOrd="2" destOrd="0" parTransId="{C52E9E12-CC51-43A3-8C8C-26238D1DEEC8}" sibTransId="{E5B422D9-0937-49BC-8F9F-7C915C71BB93}"/>
    <dgm:cxn modelId="{876D1E68-9A37-404A-A666-360805BFFDD9}" type="presOf" srcId="{10134F8E-B0DA-4F5F-ABCA-C4E14945DA97}" destId="{B05CF5A2-4F2B-6F49-AA3E-2BBC9D05D0CD}" srcOrd="0" destOrd="0" presId="urn:microsoft.com/office/officeart/2008/layout/LinedList"/>
    <dgm:cxn modelId="{7433F96B-0C64-4EB0-8E6D-4E789C2B8128}" srcId="{431C1F6E-9DCF-44D9-85E5-3D865F957CCE}" destId="{84EFCB39-912F-4EC1-ACB6-75EE05BA5CFF}" srcOrd="1" destOrd="0" parTransId="{69394104-7436-49BF-BB51-CD50D8DBE093}" sibTransId="{2C7F23C7-837D-4E92-802A-3DC0E3AC8A5C}"/>
    <dgm:cxn modelId="{2E68F2B8-B3C3-5642-83A8-831E389E1B7D}" type="presOf" srcId="{431C1F6E-9DCF-44D9-85E5-3D865F957CCE}" destId="{9FAEF375-28E3-A44F-BA47-6FD741517962}" srcOrd="0" destOrd="0" presId="urn:microsoft.com/office/officeart/2008/layout/LinedList"/>
    <dgm:cxn modelId="{611252BE-11DB-42FD-845F-D99B74BC7487}" srcId="{4DA9F1F6-2C93-4E1A-B530-78B304C8DEC5}" destId="{431C1F6E-9DCF-44D9-85E5-3D865F957CCE}" srcOrd="0" destOrd="0" parTransId="{3C06813C-2B87-4101-88D8-B7C540C61045}" sibTransId="{B2E8C904-BCE9-4BEF-840D-C42F54DC1541}"/>
    <dgm:cxn modelId="{DB3017D2-651B-6F4C-9DEC-87737B709C7D}" type="presOf" srcId="{4DA9F1F6-2C93-4E1A-B530-78B304C8DEC5}" destId="{D647B9B2-7380-A24B-AAAA-4911257B59BA}" srcOrd="0" destOrd="0" presId="urn:microsoft.com/office/officeart/2008/layout/LinedList"/>
    <dgm:cxn modelId="{6AE85AD9-73D6-7D41-9FE0-6BDDAF88B61C}" type="presOf" srcId="{84EFCB39-912F-4EC1-ACB6-75EE05BA5CFF}" destId="{A1B5072B-C677-7342-B860-6B6DF4AB5C2C}" srcOrd="0" destOrd="0" presId="urn:microsoft.com/office/officeart/2008/layout/LinedList"/>
    <dgm:cxn modelId="{5C08C26D-DFC6-A74D-9AC1-ABAD94CC7E0D}" type="presParOf" srcId="{D647B9B2-7380-A24B-AAAA-4911257B59BA}" destId="{2440B3CD-145E-FE43-9B85-97A4D3D238B6}" srcOrd="0" destOrd="0" presId="urn:microsoft.com/office/officeart/2008/layout/LinedList"/>
    <dgm:cxn modelId="{B7A385D0-FED5-B64E-A199-5F6CDABE8DE4}" type="presParOf" srcId="{D647B9B2-7380-A24B-AAAA-4911257B59BA}" destId="{7F372556-5CBA-6D4E-8089-E458BB381BD0}" srcOrd="1" destOrd="0" presId="urn:microsoft.com/office/officeart/2008/layout/LinedList"/>
    <dgm:cxn modelId="{78E1638E-653B-8741-9B84-F2CDDA4A2FAE}" type="presParOf" srcId="{7F372556-5CBA-6D4E-8089-E458BB381BD0}" destId="{9FAEF375-28E3-A44F-BA47-6FD741517962}" srcOrd="0" destOrd="0" presId="urn:microsoft.com/office/officeart/2008/layout/LinedList"/>
    <dgm:cxn modelId="{87E3187A-957B-DF4D-B58E-B90EB9B949F3}" type="presParOf" srcId="{7F372556-5CBA-6D4E-8089-E458BB381BD0}" destId="{E90A8334-50CE-BE47-8714-0D532DB07B7B}" srcOrd="1" destOrd="0" presId="urn:microsoft.com/office/officeart/2008/layout/LinedList"/>
    <dgm:cxn modelId="{008E2B87-B825-FB4B-9E79-221CF2806653}" type="presParOf" srcId="{E90A8334-50CE-BE47-8714-0D532DB07B7B}" destId="{1EA7F695-52CB-384C-94EE-F18588B499A3}" srcOrd="0" destOrd="0" presId="urn:microsoft.com/office/officeart/2008/layout/LinedList"/>
    <dgm:cxn modelId="{AB765358-A6D0-7448-84D9-54979649DFFB}" type="presParOf" srcId="{E90A8334-50CE-BE47-8714-0D532DB07B7B}" destId="{91CFCA0D-8854-6047-A62A-8442486FFD8E}" srcOrd="1" destOrd="0" presId="urn:microsoft.com/office/officeart/2008/layout/LinedList"/>
    <dgm:cxn modelId="{70E0AFAF-B11A-ED46-9F5F-948B8B4BA2B8}" type="presParOf" srcId="{91CFCA0D-8854-6047-A62A-8442486FFD8E}" destId="{A01A0A7F-8748-AA47-9CE2-1A40D9248446}" srcOrd="0" destOrd="0" presId="urn:microsoft.com/office/officeart/2008/layout/LinedList"/>
    <dgm:cxn modelId="{414698AA-66E5-1545-906E-3782B7747B76}" type="presParOf" srcId="{91CFCA0D-8854-6047-A62A-8442486FFD8E}" destId="{B05CF5A2-4F2B-6F49-AA3E-2BBC9D05D0CD}" srcOrd="1" destOrd="0" presId="urn:microsoft.com/office/officeart/2008/layout/LinedList"/>
    <dgm:cxn modelId="{4F40C90A-4DDA-8647-9A38-2EEFD08817B6}" type="presParOf" srcId="{91CFCA0D-8854-6047-A62A-8442486FFD8E}" destId="{41FBA4EA-1883-454E-88AD-A3BE37154C36}" srcOrd="2" destOrd="0" presId="urn:microsoft.com/office/officeart/2008/layout/LinedList"/>
    <dgm:cxn modelId="{13C269D5-C143-E349-9922-0F53095CBE6A}" type="presParOf" srcId="{E90A8334-50CE-BE47-8714-0D532DB07B7B}" destId="{A9A0E0B8-600B-2D4A-8368-835198BAA825}" srcOrd="2" destOrd="0" presId="urn:microsoft.com/office/officeart/2008/layout/LinedList"/>
    <dgm:cxn modelId="{23733149-6D58-3143-8495-68514E849600}" type="presParOf" srcId="{E90A8334-50CE-BE47-8714-0D532DB07B7B}" destId="{D81AA4A1-20BF-AF4E-8078-01120D140376}" srcOrd="3" destOrd="0" presId="urn:microsoft.com/office/officeart/2008/layout/LinedList"/>
    <dgm:cxn modelId="{660624B3-161A-5D40-90BE-51AFB04F3EE5}" type="presParOf" srcId="{E90A8334-50CE-BE47-8714-0D532DB07B7B}" destId="{3BE85123-CDBE-8142-809B-35D7881B39CF}" srcOrd="4" destOrd="0" presId="urn:microsoft.com/office/officeart/2008/layout/LinedList"/>
    <dgm:cxn modelId="{407C353C-1B99-794C-BD0E-5A7A1B3A1D5E}" type="presParOf" srcId="{3BE85123-CDBE-8142-809B-35D7881B39CF}" destId="{0BD4852D-9C01-944E-A878-E76312BECB50}" srcOrd="0" destOrd="0" presId="urn:microsoft.com/office/officeart/2008/layout/LinedList"/>
    <dgm:cxn modelId="{4BB611FE-169F-5442-AB41-C2E1333F90BF}" type="presParOf" srcId="{3BE85123-CDBE-8142-809B-35D7881B39CF}" destId="{A1B5072B-C677-7342-B860-6B6DF4AB5C2C}" srcOrd="1" destOrd="0" presId="urn:microsoft.com/office/officeart/2008/layout/LinedList"/>
    <dgm:cxn modelId="{B2F3311C-5270-C447-938B-34F255259565}" type="presParOf" srcId="{3BE85123-CDBE-8142-809B-35D7881B39CF}" destId="{CCF6DEAB-B1E2-D841-8489-AF660B9130E9}" srcOrd="2" destOrd="0" presId="urn:microsoft.com/office/officeart/2008/layout/LinedList"/>
    <dgm:cxn modelId="{E642CBD5-A486-E34E-BE95-E9D7C4668531}" type="presParOf" srcId="{E90A8334-50CE-BE47-8714-0D532DB07B7B}" destId="{622A962B-7551-1444-B311-7224FCC9C0E8}" srcOrd="5" destOrd="0" presId="urn:microsoft.com/office/officeart/2008/layout/LinedList"/>
    <dgm:cxn modelId="{CD6F5BC6-8410-C241-B8B9-489505B0CF1C}" type="presParOf" srcId="{E90A8334-50CE-BE47-8714-0D532DB07B7B}" destId="{16579F8E-E868-D643-9782-C4C5A381FFE5}" srcOrd="6" destOrd="0" presId="urn:microsoft.com/office/officeart/2008/layout/LinedList"/>
    <dgm:cxn modelId="{CC1621CE-B7C8-ED44-B4E1-06A35E1EC10D}" type="presParOf" srcId="{E90A8334-50CE-BE47-8714-0D532DB07B7B}" destId="{F9CC6AD6-68C0-3743-8160-2F954476543A}" srcOrd="7" destOrd="0" presId="urn:microsoft.com/office/officeart/2008/layout/LinedList"/>
    <dgm:cxn modelId="{6FC85910-AEBF-A149-A42E-5FC24ED471CC}" type="presParOf" srcId="{F9CC6AD6-68C0-3743-8160-2F954476543A}" destId="{781901B7-3BA8-CB49-8AAA-38A470689D82}" srcOrd="0" destOrd="0" presId="urn:microsoft.com/office/officeart/2008/layout/LinedList"/>
    <dgm:cxn modelId="{D619281A-C438-ED4B-9394-49A6E9866837}" type="presParOf" srcId="{F9CC6AD6-68C0-3743-8160-2F954476543A}" destId="{101386FF-E8D9-3B42-AFFE-E521E5D7C7C6}" srcOrd="1" destOrd="0" presId="urn:microsoft.com/office/officeart/2008/layout/LinedList"/>
    <dgm:cxn modelId="{6CBDDAE8-716B-1645-B14F-FCBE16C977D9}" type="presParOf" srcId="{F9CC6AD6-68C0-3743-8160-2F954476543A}" destId="{C627707A-70D5-8741-868A-A87FC618027B}" srcOrd="2" destOrd="0" presId="urn:microsoft.com/office/officeart/2008/layout/LinedList"/>
    <dgm:cxn modelId="{C54F7AB1-78D6-C94A-BA60-1AA6011B2487}" type="presParOf" srcId="{E90A8334-50CE-BE47-8714-0D532DB07B7B}" destId="{4E93C9A4-326B-5540-A307-95D7B6FB5091}" srcOrd="8" destOrd="0" presId="urn:microsoft.com/office/officeart/2008/layout/LinedList"/>
    <dgm:cxn modelId="{F176B81C-3D20-5549-84AB-785A04BDA5CD}" type="presParOf" srcId="{E90A8334-50CE-BE47-8714-0D532DB07B7B}" destId="{3B392CF9-ACC4-D74A-972A-0570E66FC077}" srcOrd="9"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FDC943-AFC7-444D-B106-608D62755E0E}">
      <dsp:nvSpPr>
        <dsp:cNvPr id="0" name=""/>
        <dsp:cNvSpPr/>
      </dsp:nvSpPr>
      <dsp:spPr>
        <a:xfrm>
          <a:off x="0" y="552"/>
          <a:ext cx="10972800" cy="129281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AD19F9E-F107-413F-BED5-AF1A317EE21B}">
      <dsp:nvSpPr>
        <dsp:cNvPr id="0" name=""/>
        <dsp:cNvSpPr/>
      </dsp:nvSpPr>
      <dsp:spPr>
        <a:xfrm>
          <a:off x="391077" y="291436"/>
          <a:ext cx="711049" cy="71104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2D42D25-184B-4BB2-8467-5D3BDF0C74B2}">
      <dsp:nvSpPr>
        <dsp:cNvPr id="0" name=""/>
        <dsp:cNvSpPr/>
      </dsp:nvSpPr>
      <dsp:spPr>
        <a:xfrm>
          <a:off x="1493203" y="552"/>
          <a:ext cx="9479596" cy="1292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6823" tIns="136823" rIns="136823" bIns="136823" numCol="1" spcCol="1270" anchor="ctr" anchorCtr="0">
          <a:noAutofit/>
        </a:bodyPr>
        <a:lstStyle/>
        <a:p>
          <a:pPr marL="0" lvl="0" indent="0" algn="l" defTabSz="1111250">
            <a:lnSpc>
              <a:spcPct val="100000"/>
            </a:lnSpc>
            <a:spcBef>
              <a:spcPct val="0"/>
            </a:spcBef>
            <a:spcAft>
              <a:spcPct val="35000"/>
            </a:spcAft>
            <a:buNone/>
          </a:pPr>
          <a:r>
            <a:rPr lang="fr-CH" sz="2500" kern="1200" dirty="0"/>
            <a:t>Comprendre les courants philosophiques impactant le travail social</a:t>
          </a:r>
          <a:endParaRPr lang="en-US" sz="2500" kern="1200" dirty="0"/>
        </a:p>
      </dsp:txBody>
      <dsp:txXfrm>
        <a:off x="1493203" y="552"/>
        <a:ext cx="9479596" cy="1292816"/>
      </dsp:txXfrm>
    </dsp:sp>
    <dsp:sp modelId="{A089AE98-36FB-5046-83DC-1D6B894EF5F2}">
      <dsp:nvSpPr>
        <dsp:cNvPr id="0" name=""/>
        <dsp:cNvSpPr/>
      </dsp:nvSpPr>
      <dsp:spPr>
        <a:xfrm>
          <a:off x="0" y="1616573"/>
          <a:ext cx="10972800" cy="129281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34569B7-64BB-3741-A20B-79A1402D44D0}">
      <dsp:nvSpPr>
        <dsp:cNvPr id="0" name=""/>
        <dsp:cNvSpPr/>
      </dsp:nvSpPr>
      <dsp:spPr>
        <a:xfrm>
          <a:off x="391077" y="1907456"/>
          <a:ext cx="711049" cy="71104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6814568-1C12-4E49-B983-D93EA3B0CE6D}">
      <dsp:nvSpPr>
        <dsp:cNvPr id="0" name=""/>
        <dsp:cNvSpPr/>
      </dsp:nvSpPr>
      <dsp:spPr>
        <a:xfrm>
          <a:off x="1493203" y="1616573"/>
          <a:ext cx="9479596" cy="1292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6823" tIns="136823" rIns="136823" bIns="136823" numCol="1" spcCol="1270" anchor="ctr" anchorCtr="0">
          <a:noAutofit/>
        </a:bodyPr>
        <a:lstStyle/>
        <a:p>
          <a:pPr marL="0" lvl="0" indent="0" algn="l" defTabSz="1111250">
            <a:lnSpc>
              <a:spcPct val="100000"/>
            </a:lnSpc>
            <a:spcBef>
              <a:spcPct val="0"/>
            </a:spcBef>
            <a:spcAft>
              <a:spcPct val="35000"/>
            </a:spcAft>
            <a:buNone/>
          </a:pPr>
          <a:r>
            <a:rPr lang="fr-CH" sz="2500" kern="1200" dirty="0"/>
            <a:t>Définir les notions de déontologie et d’éthique</a:t>
          </a:r>
          <a:endParaRPr lang="en-US" sz="2500" kern="1200" dirty="0"/>
        </a:p>
      </dsp:txBody>
      <dsp:txXfrm>
        <a:off x="1493203" y="1616573"/>
        <a:ext cx="9479596" cy="1292816"/>
      </dsp:txXfrm>
    </dsp:sp>
    <dsp:sp modelId="{9BAAFD60-0A1F-4870-8E5D-4A5B67C5546E}">
      <dsp:nvSpPr>
        <dsp:cNvPr id="0" name=""/>
        <dsp:cNvSpPr/>
      </dsp:nvSpPr>
      <dsp:spPr>
        <a:xfrm>
          <a:off x="0" y="3232593"/>
          <a:ext cx="10972800" cy="129281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AE4A747-0A70-4A41-A735-D2D06C4F8396}">
      <dsp:nvSpPr>
        <dsp:cNvPr id="0" name=""/>
        <dsp:cNvSpPr/>
      </dsp:nvSpPr>
      <dsp:spPr>
        <a:xfrm>
          <a:off x="391077" y="3523477"/>
          <a:ext cx="711049" cy="71104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D85D4F7-127A-4416-8CE6-5F4C29211381}">
      <dsp:nvSpPr>
        <dsp:cNvPr id="0" name=""/>
        <dsp:cNvSpPr/>
      </dsp:nvSpPr>
      <dsp:spPr>
        <a:xfrm>
          <a:off x="1493203" y="3232593"/>
          <a:ext cx="9479596" cy="1292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6823" tIns="136823" rIns="136823" bIns="136823" numCol="1" spcCol="1270" anchor="ctr" anchorCtr="0">
          <a:noAutofit/>
        </a:bodyPr>
        <a:lstStyle/>
        <a:p>
          <a:pPr marL="0" lvl="0" indent="0" algn="l" defTabSz="1111250">
            <a:lnSpc>
              <a:spcPct val="100000"/>
            </a:lnSpc>
            <a:spcBef>
              <a:spcPct val="0"/>
            </a:spcBef>
            <a:spcAft>
              <a:spcPct val="35000"/>
            </a:spcAft>
            <a:buNone/>
          </a:pPr>
          <a:r>
            <a:rPr lang="fr-CH" sz="2500" kern="1200"/>
            <a:t>Développer la réflexion éthique en matière d’intervention éducative/ socioprofessionnelle</a:t>
          </a:r>
          <a:endParaRPr lang="en-US" sz="2500" kern="1200"/>
        </a:p>
      </dsp:txBody>
      <dsp:txXfrm>
        <a:off x="1493203" y="3232593"/>
        <a:ext cx="9479596" cy="12928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40B3CD-145E-FE43-9B85-97A4D3D238B6}">
      <dsp:nvSpPr>
        <dsp:cNvPr id="0" name=""/>
        <dsp:cNvSpPr/>
      </dsp:nvSpPr>
      <dsp:spPr>
        <a:xfrm>
          <a:off x="0" y="0"/>
          <a:ext cx="10972800"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FAEF375-28E3-A44F-BA47-6FD741517962}">
      <dsp:nvSpPr>
        <dsp:cNvPr id="0" name=""/>
        <dsp:cNvSpPr/>
      </dsp:nvSpPr>
      <dsp:spPr>
        <a:xfrm>
          <a:off x="0" y="0"/>
          <a:ext cx="2194560" cy="45259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fr-FR" sz="2800" kern="1200" dirty="0"/>
            <a:t>A l’issue du cours, l’</a:t>
          </a:r>
          <a:r>
            <a:rPr lang="fr-FR" sz="2800" kern="1200" dirty="0" err="1"/>
            <a:t>étudiant.e</a:t>
          </a:r>
          <a:r>
            <a:rPr lang="fr-FR" sz="2800" kern="1200" dirty="0"/>
            <a:t> sera en mesure de :</a:t>
          </a:r>
          <a:endParaRPr lang="en-US" sz="2800" kern="1200" dirty="0"/>
        </a:p>
      </dsp:txBody>
      <dsp:txXfrm>
        <a:off x="0" y="0"/>
        <a:ext cx="2194560" cy="4525963"/>
      </dsp:txXfrm>
    </dsp:sp>
    <dsp:sp modelId="{B05CF5A2-4F2B-6F49-AA3E-2BBC9D05D0CD}">
      <dsp:nvSpPr>
        <dsp:cNvPr id="0" name=""/>
        <dsp:cNvSpPr/>
      </dsp:nvSpPr>
      <dsp:spPr>
        <a:xfrm>
          <a:off x="2359152" y="70718"/>
          <a:ext cx="8613648" cy="14143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Font typeface="Arial" panose="020B0604020202020204" pitchFamily="34" charset="0"/>
            <a:buNone/>
          </a:pPr>
          <a:r>
            <a:rPr lang="fr-FR" sz="2800" kern="1200" dirty="0"/>
            <a:t>- différencier les dimensions axiologiques et normatives, ainsi que les niveaux personnel, interpersonnel et institutionnel de l’éthique</a:t>
          </a:r>
          <a:endParaRPr lang="en-US" sz="2800" kern="1200" dirty="0"/>
        </a:p>
      </dsp:txBody>
      <dsp:txXfrm>
        <a:off x="2359152" y="70718"/>
        <a:ext cx="8613648" cy="1414363"/>
      </dsp:txXfrm>
    </dsp:sp>
    <dsp:sp modelId="{A9A0E0B8-600B-2D4A-8368-835198BAA825}">
      <dsp:nvSpPr>
        <dsp:cNvPr id="0" name=""/>
        <dsp:cNvSpPr/>
      </dsp:nvSpPr>
      <dsp:spPr>
        <a:xfrm>
          <a:off x="2194560" y="1485081"/>
          <a:ext cx="8778240"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1B5072B-C677-7342-B860-6B6DF4AB5C2C}">
      <dsp:nvSpPr>
        <dsp:cNvPr id="0" name=""/>
        <dsp:cNvSpPr/>
      </dsp:nvSpPr>
      <dsp:spPr>
        <a:xfrm>
          <a:off x="2359152" y="1555799"/>
          <a:ext cx="8613648" cy="14143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fr-FR" sz="2800" kern="1200" dirty="0"/>
            <a:t>- nommer et définir les principaux principes éthiques en présence dans les situations professionnelles qu’il/elle rencontre</a:t>
          </a:r>
          <a:endParaRPr lang="en-US" sz="2800" kern="1200" dirty="0"/>
        </a:p>
      </dsp:txBody>
      <dsp:txXfrm>
        <a:off x="2359152" y="1555799"/>
        <a:ext cx="8613648" cy="1414363"/>
      </dsp:txXfrm>
    </dsp:sp>
    <dsp:sp modelId="{622A962B-7551-1444-B311-7224FCC9C0E8}">
      <dsp:nvSpPr>
        <dsp:cNvPr id="0" name=""/>
        <dsp:cNvSpPr/>
      </dsp:nvSpPr>
      <dsp:spPr>
        <a:xfrm>
          <a:off x="2194560" y="2970163"/>
          <a:ext cx="8778240"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01386FF-E8D9-3B42-AFFE-E521E5D7C7C6}">
      <dsp:nvSpPr>
        <dsp:cNvPr id="0" name=""/>
        <dsp:cNvSpPr/>
      </dsp:nvSpPr>
      <dsp:spPr>
        <a:xfrm>
          <a:off x="2359152" y="3040881"/>
          <a:ext cx="8613648" cy="14143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fr-FR" sz="2800" kern="1200" dirty="0"/>
            <a:t>- repérer et décrire les enjeux éthiques auxquels il/elle est </a:t>
          </a:r>
          <a:r>
            <a:rPr lang="fr-FR" sz="2800" kern="1200" dirty="0" err="1"/>
            <a:t>confronté.e</a:t>
          </a:r>
          <a:r>
            <a:rPr lang="fr-FR" sz="2800" kern="1200" dirty="0"/>
            <a:t> dans son agir professionnel</a:t>
          </a:r>
          <a:r>
            <a:rPr lang="fr-CH" sz="2800" kern="1200" dirty="0"/>
            <a:t> </a:t>
          </a:r>
          <a:endParaRPr lang="en-US" sz="2800" kern="1200" dirty="0"/>
        </a:p>
      </dsp:txBody>
      <dsp:txXfrm>
        <a:off x="2359152" y="3040881"/>
        <a:ext cx="8613648" cy="1414363"/>
      </dsp:txXfrm>
    </dsp:sp>
    <dsp:sp modelId="{4E93C9A4-326B-5540-A307-95D7B6FB5091}">
      <dsp:nvSpPr>
        <dsp:cNvPr id="0" name=""/>
        <dsp:cNvSpPr/>
      </dsp:nvSpPr>
      <dsp:spPr>
        <a:xfrm>
          <a:off x="2194560" y="4455244"/>
          <a:ext cx="8778240"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9C499C0B-497B-0244-A299-B734B4695BCF}" type="datetimeFigureOut">
              <a:rPr lang="fr-FR" smtClean="0"/>
              <a:t>07/09/2026</a:t>
            </a:fld>
            <a:endParaRPr lang="fr-FR"/>
          </a:p>
        </p:txBody>
      </p:sp>
      <p:sp>
        <p:nvSpPr>
          <p:cNvPr id="4" name="Espace réservé de l'image des diapositives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DBAE2092-2132-0541-AAD1-0F1FA79EB959}" type="slidenum">
              <a:rPr lang="fr-FR" smtClean="0"/>
              <a:t>‹N°›</a:t>
            </a:fld>
            <a:endParaRPr lang="fr-FR"/>
          </a:p>
        </p:txBody>
      </p:sp>
    </p:spTree>
    <p:extLst>
      <p:ext uri="{BB962C8B-B14F-4D97-AF65-F5344CB8AC3E}">
        <p14:creationId xmlns:p14="http://schemas.microsoft.com/office/powerpoint/2010/main" val="35185794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a:ln>
            <a:miter lim="800000"/>
            <a:headEnd/>
            <a:tailEnd/>
          </a:ln>
        </p:spPr>
        <p:txBody>
          <a:bodyPr/>
          <a:lstStyle/>
          <a:p>
            <a:fld id="{C91865D4-0DC6-4D74-9231-5F5F46C5375F}" type="slidenum">
              <a:rPr lang="fr-FR" smtClean="0"/>
              <a:pPr/>
              <a:t>1</a:t>
            </a:fld>
            <a:endParaRPr lang="fr-FR" dirty="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pPr eaLnBrk="1" hangingPunct="1"/>
            <a:endParaRPr lang="fr-FR" dirty="0"/>
          </a:p>
        </p:txBody>
      </p:sp>
    </p:spTree>
    <p:extLst>
      <p:ext uri="{BB962C8B-B14F-4D97-AF65-F5344CB8AC3E}">
        <p14:creationId xmlns:p14="http://schemas.microsoft.com/office/powerpoint/2010/main" val="9023473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891124" eaLnBrk="0" hangingPunct="0">
              <a:spcBef>
                <a:spcPct val="30000"/>
              </a:spcBef>
              <a:defRPr sz="1200">
                <a:solidFill>
                  <a:schemeClr val="tx1"/>
                </a:solidFill>
                <a:latin typeface="Arial" charset="0"/>
                <a:ea typeface="ＭＳ Ｐゴシック" pitchFamily="34" charset="-128"/>
              </a:defRPr>
            </a:lvl1pPr>
            <a:lvl2pPr marL="37619315" indent="-37165881" defTabSz="891124" eaLnBrk="0" hangingPunct="0">
              <a:spcBef>
                <a:spcPct val="30000"/>
              </a:spcBef>
              <a:defRPr sz="1200">
                <a:solidFill>
                  <a:schemeClr val="tx1"/>
                </a:solidFill>
                <a:latin typeface="Arial" charset="0"/>
                <a:ea typeface="ＭＳ Ｐゴシック" pitchFamily="34" charset="-128"/>
              </a:defRPr>
            </a:lvl2pPr>
            <a:lvl3pPr marL="1133586" indent="-226717" defTabSz="891124" eaLnBrk="0" hangingPunct="0">
              <a:spcBef>
                <a:spcPct val="30000"/>
              </a:spcBef>
              <a:defRPr sz="1200">
                <a:solidFill>
                  <a:schemeClr val="tx1"/>
                </a:solidFill>
                <a:latin typeface="Arial" charset="0"/>
                <a:ea typeface="ＭＳ Ｐゴシック" pitchFamily="34" charset="-128"/>
              </a:defRPr>
            </a:lvl3pPr>
            <a:lvl4pPr marL="1587021" indent="-226717" defTabSz="891124" eaLnBrk="0" hangingPunct="0">
              <a:spcBef>
                <a:spcPct val="30000"/>
              </a:spcBef>
              <a:defRPr sz="1200">
                <a:solidFill>
                  <a:schemeClr val="tx1"/>
                </a:solidFill>
                <a:latin typeface="Arial" charset="0"/>
                <a:ea typeface="ＭＳ Ｐゴシック" pitchFamily="34" charset="-128"/>
              </a:defRPr>
            </a:lvl4pPr>
            <a:lvl5pPr marL="2040455" indent="-226717" defTabSz="891124" eaLnBrk="0" hangingPunct="0">
              <a:spcBef>
                <a:spcPct val="30000"/>
              </a:spcBef>
              <a:defRPr sz="1200">
                <a:solidFill>
                  <a:schemeClr val="tx1"/>
                </a:solidFill>
                <a:latin typeface="Arial" charset="0"/>
                <a:ea typeface="ＭＳ Ｐゴシック" pitchFamily="34" charset="-128"/>
              </a:defRPr>
            </a:lvl5pPr>
            <a:lvl6pPr marL="2493890" indent="-226717" defTabSz="891124" eaLnBrk="0" fontAlgn="base" hangingPunct="0">
              <a:spcBef>
                <a:spcPct val="30000"/>
              </a:spcBef>
              <a:spcAft>
                <a:spcPct val="0"/>
              </a:spcAft>
              <a:defRPr sz="1200">
                <a:solidFill>
                  <a:schemeClr val="tx1"/>
                </a:solidFill>
                <a:latin typeface="Arial" charset="0"/>
                <a:ea typeface="ＭＳ Ｐゴシック" pitchFamily="34" charset="-128"/>
              </a:defRPr>
            </a:lvl6pPr>
            <a:lvl7pPr marL="2947323" indent="-226717" defTabSz="891124" eaLnBrk="0" fontAlgn="base" hangingPunct="0">
              <a:spcBef>
                <a:spcPct val="30000"/>
              </a:spcBef>
              <a:spcAft>
                <a:spcPct val="0"/>
              </a:spcAft>
              <a:defRPr sz="1200">
                <a:solidFill>
                  <a:schemeClr val="tx1"/>
                </a:solidFill>
                <a:latin typeface="Arial" charset="0"/>
                <a:ea typeface="ＭＳ Ｐゴシック" pitchFamily="34" charset="-128"/>
              </a:defRPr>
            </a:lvl7pPr>
            <a:lvl8pPr marL="3400758" indent="-226717" defTabSz="891124" eaLnBrk="0" fontAlgn="base" hangingPunct="0">
              <a:spcBef>
                <a:spcPct val="30000"/>
              </a:spcBef>
              <a:spcAft>
                <a:spcPct val="0"/>
              </a:spcAft>
              <a:defRPr sz="1200">
                <a:solidFill>
                  <a:schemeClr val="tx1"/>
                </a:solidFill>
                <a:latin typeface="Arial" charset="0"/>
                <a:ea typeface="ＭＳ Ｐゴシック" pitchFamily="34" charset="-128"/>
              </a:defRPr>
            </a:lvl8pPr>
            <a:lvl9pPr marL="3854192" indent="-226717" defTabSz="891124"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65461B6D-FD3D-4439-B04D-67C7FBD7F153}" type="slidenum">
              <a:rPr lang="fr-FR" altLang="fr-FR" smtClean="0"/>
              <a:pPr eaLnBrk="1" hangingPunct="1">
                <a:spcBef>
                  <a:spcPct val="0"/>
                </a:spcBef>
              </a:pPr>
              <a:t>22</a:t>
            </a:fld>
            <a:endParaRPr lang="fr-FR" altLang="fr-FR"/>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fr-FR" altLang="fr-FR" dirty="0">
              <a:ea typeface="ＭＳ Ｐゴシック" pitchFamily="34" charset="-128"/>
            </a:endParaRPr>
          </a:p>
        </p:txBody>
      </p:sp>
    </p:spTree>
    <p:extLst>
      <p:ext uri="{BB962C8B-B14F-4D97-AF65-F5344CB8AC3E}">
        <p14:creationId xmlns:p14="http://schemas.microsoft.com/office/powerpoint/2010/main" val="32976844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miter lim="800000"/>
            <a:headEnd/>
            <a:tailEnd/>
          </a:ln>
        </p:spPr>
        <p:txBody>
          <a:bodyPr/>
          <a:lstStyle/>
          <a:p>
            <a:fld id="{07CAEE76-C3E0-440D-ABC7-98F7B6660E47}" type="slidenum">
              <a:rPr lang="fr-FR" smtClean="0"/>
              <a:pPr/>
              <a:t>24</a:t>
            </a:fld>
            <a:endParaRPr lang="fr-FR" dirty="0"/>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p:spPr>
        <p:txBody>
          <a:bodyPr/>
          <a:lstStyle/>
          <a:p>
            <a:pPr eaLnBrk="1" hangingPunct="1"/>
            <a:endParaRPr lang="fr-FR" dirty="0"/>
          </a:p>
        </p:txBody>
      </p:sp>
    </p:spTree>
    <p:extLst>
      <p:ext uri="{BB962C8B-B14F-4D97-AF65-F5344CB8AC3E}">
        <p14:creationId xmlns:p14="http://schemas.microsoft.com/office/powerpoint/2010/main" val="9437719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3A02648B-6CDC-4262-9C62-2BCCC8C4ECF5}" type="slidenum">
              <a:rPr lang="fr-FR" smtClean="0"/>
              <a:pPr>
                <a:defRPr/>
              </a:pPr>
              <a:t>25</a:t>
            </a:fld>
            <a:endParaRPr lang="fr-FR"/>
          </a:p>
        </p:txBody>
      </p:sp>
    </p:spTree>
    <p:extLst>
      <p:ext uri="{BB962C8B-B14F-4D97-AF65-F5344CB8AC3E}">
        <p14:creationId xmlns:p14="http://schemas.microsoft.com/office/powerpoint/2010/main" val="33413145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3A02648B-6CDC-4262-9C62-2BCCC8C4ECF5}" type="slidenum">
              <a:rPr lang="fr-FR" smtClean="0"/>
              <a:pPr>
                <a:defRPr/>
              </a:pPr>
              <a:t>28</a:t>
            </a:fld>
            <a:endParaRPr lang="fr-FR"/>
          </a:p>
        </p:txBody>
      </p:sp>
    </p:spTree>
    <p:extLst>
      <p:ext uri="{BB962C8B-B14F-4D97-AF65-F5344CB8AC3E}">
        <p14:creationId xmlns:p14="http://schemas.microsoft.com/office/powerpoint/2010/main" val="4550364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91124" eaLnBrk="0" hangingPunct="0">
              <a:spcBef>
                <a:spcPct val="30000"/>
              </a:spcBef>
              <a:defRPr sz="1200">
                <a:solidFill>
                  <a:schemeClr val="tx1"/>
                </a:solidFill>
                <a:latin typeface="Arial" charset="0"/>
                <a:ea typeface="ＭＳ Ｐゴシック" pitchFamily="34" charset="-128"/>
              </a:defRPr>
            </a:lvl1pPr>
            <a:lvl2pPr marL="37619315" indent="-37165881" defTabSz="891124" eaLnBrk="0" hangingPunct="0">
              <a:spcBef>
                <a:spcPct val="30000"/>
              </a:spcBef>
              <a:defRPr sz="1200">
                <a:solidFill>
                  <a:schemeClr val="tx1"/>
                </a:solidFill>
                <a:latin typeface="Arial" charset="0"/>
                <a:ea typeface="ＭＳ Ｐゴシック" pitchFamily="34" charset="-128"/>
              </a:defRPr>
            </a:lvl2pPr>
            <a:lvl3pPr marL="1133586" indent="-226717" defTabSz="891124" eaLnBrk="0" hangingPunct="0">
              <a:spcBef>
                <a:spcPct val="30000"/>
              </a:spcBef>
              <a:defRPr sz="1200">
                <a:solidFill>
                  <a:schemeClr val="tx1"/>
                </a:solidFill>
                <a:latin typeface="Arial" charset="0"/>
                <a:ea typeface="ＭＳ Ｐゴシック" pitchFamily="34" charset="-128"/>
              </a:defRPr>
            </a:lvl3pPr>
            <a:lvl4pPr marL="1587021" indent="-226717" defTabSz="891124" eaLnBrk="0" hangingPunct="0">
              <a:spcBef>
                <a:spcPct val="30000"/>
              </a:spcBef>
              <a:defRPr sz="1200">
                <a:solidFill>
                  <a:schemeClr val="tx1"/>
                </a:solidFill>
                <a:latin typeface="Arial" charset="0"/>
                <a:ea typeface="ＭＳ Ｐゴシック" pitchFamily="34" charset="-128"/>
              </a:defRPr>
            </a:lvl4pPr>
            <a:lvl5pPr marL="2040455" indent="-226717" defTabSz="891124" eaLnBrk="0" hangingPunct="0">
              <a:spcBef>
                <a:spcPct val="30000"/>
              </a:spcBef>
              <a:defRPr sz="1200">
                <a:solidFill>
                  <a:schemeClr val="tx1"/>
                </a:solidFill>
                <a:latin typeface="Arial" charset="0"/>
                <a:ea typeface="ＭＳ Ｐゴシック" pitchFamily="34" charset="-128"/>
              </a:defRPr>
            </a:lvl5pPr>
            <a:lvl6pPr marL="2493890" indent="-226717" defTabSz="891124" eaLnBrk="0" fontAlgn="base" hangingPunct="0">
              <a:spcBef>
                <a:spcPct val="30000"/>
              </a:spcBef>
              <a:spcAft>
                <a:spcPct val="0"/>
              </a:spcAft>
              <a:defRPr sz="1200">
                <a:solidFill>
                  <a:schemeClr val="tx1"/>
                </a:solidFill>
                <a:latin typeface="Arial" charset="0"/>
                <a:ea typeface="ＭＳ Ｐゴシック" pitchFamily="34" charset="-128"/>
              </a:defRPr>
            </a:lvl6pPr>
            <a:lvl7pPr marL="2947323" indent="-226717" defTabSz="891124" eaLnBrk="0" fontAlgn="base" hangingPunct="0">
              <a:spcBef>
                <a:spcPct val="30000"/>
              </a:spcBef>
              <a:spcAft>
                <a:spcPct val="0"/>
              </a:spcAft>
              <a:defRPr sz="1200">
                <a:solidFill>
                  <a:schemeClr val="tx1"/>
                </a:solidFill>
                <a:latin typeface="Arial" charset="0"/>
                <a:ea typeface="ＭＳ Ｐゴシック" pitchFamily="34" charset="-128"/>
              </a:defRPr>
            </a:lvl7pPr>
            <a:lvl8pPr marL="3400758" indent="-226717" defTabSz="891124" eaLnBrk="0" fontAlgn="base" hangingPunct="0">
              <a:spcBef>
                <a:spcPct val="30000"/>
              </a:spcBef>
              <a:spcAft>
                <a:spcPct val="0"/>
              </a:spcAft>
              <a:defRPr sz="1200">
                <a:solidFill>
                  <a:schemeClr val="tx1"/>
                </a:solidFill>
                <a:latin typeface="Arial" charset="0"/>
                <a:ea typeface="ＭＳ Ｐゴシック" pitchFamily="34" charset="-128"/>
              </a:defRPr>
            </a:lvl8pPr>
            <a:lvl9pPr marL="3854192" indent="-226717" defTabSz="891124"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0D4346D9-16E5-4B74-89F8-AF3EDBC8D6BF}" type="slidenum">
              <a:rPr lang="fr-FR" altLang="fr-FR" smtClean="0"/>
              <a:pPr eaLnBrk="1" hangingPunct="1">
                <a:spcBef>
                  <a:spcPct val="0"/>
                </a:spcBef>
              </a:pPr>
              <a:t>30</a:t>
            </a:fld>
            <a:endParaRPr lang="fr-FR" altLang="fr-FR"/>
          </a:p>
        </p:txBody>
      </p:sp>
      <p:sp>
        <p:nvSpPr>
          <p:cNvPr id="105475" name="Rectangle 2"/>
          <p:cNvSpPr>
            <a:spLocks noGrp="1" noRot="1" noChangeAspect="1" noChangeArrowheads="1" noTextEdit="1"/>
          </p:cNvSpPr>
          <p:nvPr>
            <p:ph type="sldImg"/>
          </p:nvPr>
        </p:nvSpPr>
        <p:spPr>
          <a:ln/>
        </p:spPr>
      </p:sp>
      <p:sp>
        <p:nvSpPr>
          <p:cNvPr id="1054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ea typeface="ＭＳ Ｐゴシック" pitchFamily="34" charset="-128"/>
            </a:endParaRPr>
          </a:p>
        </p:txBody>
      </p:sp>
    </p:spTree>
    <p:extLst>
      <p:ext uri="{BB962C8B-B14F-4D97-AF65-F5344CB8AC3E}">
        <p14:creationId xmlns:p14="http://schemas.microsoft.com/office/powerpoint/2010/main" val="13909539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miter lim="800000"/>
            <a:headEnd/>
            <a:tailEnd/>
          </a:ln>
        </p:spPr>
        <p:txBody>
          <a:bodyPr/>
          <a:lstStyle/>
          <a:p>
            <a:fld id="{07CAEE76-C3E0-440D-ABC7-98F7B6660E47}" type="slidenum">
              <a:rPr lang="fr-FR" smtClean="0"/>
              <a:pPr/>
              <a:t>32</a:t>
            </a:fld>
            <a:endParaRPr lang="fr-FR" dirty="0"/>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p:spPr>
        <p:txBody>
          <a:bodyPr/>
          <a:lstStyle/>
          <a:p>
            <a:pPr eaLnBrk="1" hangingPunct="1"/>
            <a:endParaRPr lang="fr-FR" dirty="0"/>
          </a:p>
        </p:txBody>
      </p:sp>
    </p:spTree>
    <p:extLst>
      <p:ext uri="{BB962C8B-B14F-4D97-AF65-F5344CB8AC3E}">
        <p14:creationId xmlns:p14="http://schemas.microsoft.com/office/powerpoint/2010/main" val="20020012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algn="r" eaLnBrk="0" fontAlgn="base" hangingPunct="0">
              <a:spcBef>
                <a:spcPct val="0"/>
              </a:spcBef>
              <a:spcAft>
                <a:spcPct val="0"/>
              </a:spcAft>
              <a:defRPr sz="2800">
                <a:solidFill>
                  <a:schemeClr val="tx1"/>
                </a:solidFill>
                <a:latin typeface="Arial" charset="0"/>
              </a:defRPr>
            </a:lvl6pPr>
            <a:lvl7pPr marL="2971800" indent="-228600" algn="r" eaLnBrk="0" fontAlgn="base" hangingPunct="0">
              <a:spcBef>
                <a:spcPct val="0"/>
              </a:spcBef>
              <a:spcAft>
                <a:spcPct val="0"/>
              </a:spcAft>
              <a:defRPr sz="2800">
                <a:solidFill>
                  <a:schemeClr val="tx1"/>
                </a:solidFill>
                <a:latin typeface="Arial" charset="0"/>
              </a:defRPr>
            </a:lvl7pPr>
            <a:lvl8pPr marL="3429000" indent="-228600" algn="r" eaLnBrk="0" fontAlgn="base" hangingPunct="0">
              <a:spcBef>
                <a:spcPct val="0"/>
              </a:spcBef>
              <a:spcAft>
                <a:spcPct val="0"/>
              </a:spcAft>
              <a:defRPr sz="2800">
                <a:solidFill>
                  <a:schemeClr val="tx1"/>
                </a:solidFill>
                <a:latin typeface="Arial" charset="0"/>
              </a:defRPr>
            </a:lvl8pPr>
            <a:lvl9pPr marL="3886200" indent="-228600" algn="r" eaLnBrk="0" fontAlgn="base" hangingPunct="0">
              <a:spcBef>
                <a:spcPct val="0"/>
              </a:spcBef>
              <a:spcAft>
                <a:spcPct val="0"/>
              </a:spcAft>
              <a:defRPr sz="2800">
                <a:solidFill>
                  <a:schemeClr val="tx1"/>
                </a:solidFill>
                <a:latin typeface="Arial" charset="0"/>
              </a:defRPr>
            </a:lvl9pPr>
          </a:lstStyle>
          <a:p>
            <a:pPr eaLnBrk="1" hangingPunct="1"/>
            <a:fld id="{8E838213-BCC4-45F6-BF2A-B1DBB4C88780}" type="slidenum">
              <a:rPr lang="fr-FR" sz="1200" smtClean="0"/>
              <a:pPr eaLnBrk="1" hangingPunct="1"/>
              <a:t>34</a:t>
            </a:fld>
            <a:endParaRPr lang="fr-FR" sz="120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p>
        </p:txBody>
      </p:sp>
    </p:spTree>
    <p:extLst>
      <p:ext uri="{BB962C8B-B14F-4D97-AF65-F5344CB8AC3E}">
        <p14:creationId xmlns:p14="http://schemas.microsoft.com/office/powerpoint/2010/main" val="24789283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miter lim="800000"/>
            <a:headEnd/>
            <a:tailEnd/>
          </a:ln>
        </p:spPr>
        <p:txBody>
          <a:bodyPr/>
          <a:lstStyle/>
          <a:p>
            <a:fld id="{07CAEE76-C3E0-440D-ABC7-98F7B6660E47}" type="slidenum">
              <a:rPr lang="fr-FR" smtClean="0"/>
              <a:pPr/>
              <a:t>35</a:t>
            </a:fld>
            <a:endParaRPr lang="fr-FR" dirty="0"/>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p:spPr>
        <p:txBody>
          <a:bodyPr/>
          <a:lstStyle/>
          <a:p>
            <a:pPr eaLnBrk="1" hangingPunct="1"/>
            <a:endParaRPr lang="fr-FR" dirty="0"/>
          </a:p>
        </p:txBody>
      </p:sp>
    </p:spTree>
    <p:extLst>
      <p:ext uri="{BB962C8B-B14F-4D97-AF65-F5344CB8AC3E}">
        <p14:creationId xmlns:p14="http://schemas.microsoft.com/office/powerpoint/2010/main" val="7800623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algn="r" eaLnBrk="0" fontAlgn="base" hangingPunct="0">
              <a:spcBef>
                <a:spcPct val="0"/>
              </a:spcBef>
              <a:spcAft>
                <a:spcPct val="0"/>
              </a:spcAft>
              <a:defRPr sz="2800">
                <a:solidFill>
                  <a:schemeClr val="tx1"/>
                </a:solidFill>
                <a:latin typeface="Arial" charset="0"/>
              </a:defRPr>
            </a:lvl6pPr>
            <a:lvl7pPr marL="2971800" indent="-228600" algn="r" eaLnBrk="0" fontAlgn="base" hangingPunct="0">
              <a:spcBef>
                <a:spcPct val="0"/>
              </a:spcBef>
              <a:spcAft>
                <a:spcPct val="0"/>
              </a:spcAft>
              <a:defRPr sz="2800">
                <a:solidFill>
                  <a:schemeClr val="tx1"/>
                </a:solidFill>
                <a:latin typeface="Arial" charset="0"/>
              </a:defRPr>
            </a:lvl7pPr>
            <a:lvl8pPr marL="3429000" indent="-228600" algn="r" eaLnBrk="0" fontAlgn="base" hangingPunct="0">
              <a:spcBef>
                <a:spcPct val="0"/>
              </a:spcBef>
              <a:spcAft>
                <a:spcPct val="0"/>
              </a:spcAft>
              <a:defRPr sz="2800">
                <a:solidFill>
                  <a:schemeClr val="tx1"/>
                </a:solidFill>
                <a:latin typeface="Arial" charset="0"/>
              </a:defRPr>
            </a:lvl8pPr>
            <a:lvl9pPr marL="3886200" indent="-228600" algn="r" eaLnBrk="0" fontAlgn="base" hangingPunct="0">
              <a:spcBef>
                <a:spcPct val="0"/>
              </a:spcBef>
              <a:spcAft>
                <a:spcPct val="0"/>
              </a:spcAft>
              <a:defRPr sz="2800">
                <a:solidFill>
                  <a:schemeClr val="tx1"/>
                </a:solidFill>
                <a:latin typeface="Arial" charset="0"/>
              </a:defRPr>
            </a:lvl9pPr>
          </a:lstStyle>
          <a:p>
            <a:pPr eaLnBrk="1" hangingPunct="1"/>
            <a:fld id="{8E838213-BCC4-45F6-BF2A-B1DBB4C88780}" type="slidenum">
              <a:rPr lang="fr-FR" sz="1200" smtClean="0"/>
              <a:pPr eaLnBrk="1" hangingPunct="1"/>
              <a:t>36</a:t>
            </a:fld>
            <a:endParaRPr lang="fr-FR" sz="120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p>
        </p:txBody>
      </p:sp>
    </p:spTree>
    <p:extLst>
      <p:ext uri="{BB962C8B-B14F-4D97-AF65-F5344CB8AC3E}">
        <p14:creationId xmlns:p14="http://schemas.microsoft.com/office/powerpoint/2010/main" val="2211259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algn="r" eaLnBrk="0" fontAlgn="base" hangingPunct="0">
              <a:spcBef>
                <a:spcPct val="0"/>
              </a:spcBef>
              <a:spcAft>
                <a:spcPct val="0"/>
              </a:spcAft>
              <a:defRPr sz="2800">
                <a:solidFill>
                  <a:schemeClr val="tx1"/>
                </a:solidFill>
                <a:latin typeface="Arial" charset="0"/>
              </a:defRPr>
            </a:lvl6pPr>
            <a:lvl7pPr marL="2971800" indent="-228600" algn="r" eaLnBrk="0" fontAlgn="base" hangingPunct="0">
              <a:spcBef>
                <a:spcPct val="0"/>
              </a:spcBef>
              <a:spcAft>
                <a:spcPct val="0"/>
              </a:spcAft>
              <a:defRPr sz="2800">
                <a:solidFill>
                  <a:schemeClr val="tx1"/>
                </a:solidFill>
                <a:latin typeface="Arial" charset="0"/>
              </a:defRPr>
            </a:lvl7pPr>
            <a:lvl8pPr marL="3429000" indent="-228600" algn="r" eaLnBrk="0" fontAlgn="base" hangingPunct="0">
              <a:spcBef>
                <a:spcPct val="0"/>
              </a:spcBef>
              <a:spcAft>
                <a:spcPct val="0"/>
              </a:spcAft>
              <a:defRPr sz="2800">
                <a:solidFill>
                  <a:schemeClr val="tx1"/>
                </a:solidFill>
                <a:latin typeface="Arial" charset="0"/>
              </a:defRPr>
            </a:lvl8pPr>
            <a:lvl9pPr marL="3886200" indent="-228600" algn="r" eaLnBrk="0" fontAlgn="base" hangingPunct="0">
              <a:spcBef>
                <a:spcPct val="0"/>
              </a:spcBef>
              <a:spcAft>
                <a:spcPct val="0"/>
              </a:spcAft>
              <a:defRPr sz="2800">
                <a:solidFill>
                  <a:schemeClr val="tx1"/>
                </a:solidFill>
                <a:latin typeface="Arial" charset="0"/>
              </a:defRPr>
            </a:lvl9pPr>
          </a:lstStyle>
          <a:p>
            <a:pPr eaLnBrk="1" hangingPunct="1"/>
            <a:fld id="{8E838213-BCC4-45F6-BF2A-B1DBB4C88780}" type="slidenum">
              <a:rPr lang="fr-FR" sz="1200" smtClean="0"/>
              <a:pPr eaLnBrk="1" hangingPunct="1"/>
              <a:t>40</a:t>
            </a:fld>
            <a:endParaRPr lang="fr-FR" sz="120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p>
        </p:txBody>
      </p:sp>
    </p:spTree>
    <p:extLst>
      <p:ext uri="{BB962C8B-B14F-4D97-AF65-F5344CB8AC3E}">
        <p14:creationId xmlns:p14="http://schemas.microsoft.com/office/powerpoint/2010/main" val="37108552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a:ln>
            <a:miter lim="800000"/>
            <a:headEnd/>
            <a:tailEnd/>
          </a:ln>
        </p:spPr>
        <p:txBody>
          <a:bodyPr/>
          <a:lstStyle/>
          <a:p>
            <a:fld id="{7B1AC975-E55E-48F4-9656-9E9502ABD935}" type="slidenum">
              <a:rPr lang="fr-FR" smtClean="0"/>
              <a:pPr/>
              <a:t>5</a:t>
            </a:fld>
            <a:endParaRPr lang="fr-FR" dirty="0"/>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p:spPr>
        <p:txBody>
          <a:bodyPr/>
          <a:lstStyle/>
          <a:p>
            <a:pPr eaLnBrk="1" hangingPunct="1"/>
            <a:endParaRPr lang="fr-FR" dirty="0"/>
          </a:p>
        </p:txBody>
      </p:sp>
    </p:spTree>
    <p:extLst>
      <p:ext uri="{BB962C8B-B14F-4D97-AF65-F5344CB8AC3E}">
        <p14:creationId xmlns:p14="http://schemas.microsoft.com/office/powerpoint/2010/main" val="15184651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algn="r" eaLnBrk="0" fontAlgn="base" hangingPunct="0">
              <a:spcBef>
                <a:spcPct val="0"/>
              </a:spcBef>
              <a:spcAft>
                <a:spcPct val="0"/>
              </a:spcAft>
              <a:defRPr sz="2800">
                <a:solidFill>
                  <a:schemeClr val="tx1"/>
                </a:solidFill>
                <a:latin typeface="Arial" charset="0"/>
              </a:defRPr>
            </a:lvl6pPr>
            <a:lvl7pPr marL="2971800" indent="-228600" algn="r" eaLnBrk="0" fontAlgn="base" hangingPunct="0">
              <a:spcBef>
                <a:spcPct val="0"/>
              </a:spcBef>
              <a:spcAft>
                <a:spcPct val="0"/>
              </a:spcAft>
              <a:defRPr sz="2800">
                <a:solidFill>
                  <a:schemeClr val="tx1"/>
                </a:solidFill>
                <a:latin typeface="Arial" charset="0"/>
              </a:defRPr>
            </a:lvl7pPr>
            <a:lvl8pPr marL="3429000" indent="-228600" algn="r" eaLnBrk="0" fontAlgn="base" hangingPunct="0">
              <a:spcBef>
                <a:spcPct val="0"/>
              </a:spcBef>
              <a:spcAft>
                <a:spcPct val="0"/>
              </a:spcAft>
              <a:defRPr sz="2800">
                <a:solidFill>
                  <a:schemeClr val="tx1"/>
                </a:solidFill>
                <a:latin typeface="Arial" charset="0"/>
              </a:defRPr>
            </a:lvl8pPr>
            <a:lvl9pPr marL="3886200" indent="-228600" algn="r" eaLnBrk="0" fontAlgn="base" hangingPunct="0">
              <a:spcBef>
                <a:spcPct val="0"/>
              </a:spcBef>
              <a:spcAft>
                <a:spcPct val="0"/>
              </a:spcAft>
              <a:defRPr sz="2800">
                <a:solidFill>
                  <a:schemeClr val="tx1"/>
                </a:solidFill>
                <a:latin typeface="Arial" charset="0"/>
              </a:defRPr>
            </a:lvl9pPr>
          </a:lstStyle>
          <a:p>
            <a:pPr eaLnBrk="1" hangingPunct="1"/>
            <a:fld id="{8E838213-BCC4-45F6-BF2A-B1DBB4C88780}" type="slidenum">
              <a:rPr lang="fr-FR" sz="1200" smtClean="0"/>
              <a:pPr eaLnBrk="1" hangingPunct="1"/>
              <a:t>41</a:t>
            </a:fld>
            <a:endParaRPr lang="fr-FR" sz="120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p>
        </p:txBody>
      </p:sp>
    </p:spTree>
    <p:extLst>
      <p:ext uri="{BB962C8B-B14F-4D97-AF65-F5344CB8AC3E}">
        <p14:creationId xmlns:p14="http://schemas.microsoft.com/office/powerpoint/2010/main" val="17735457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algn="r" eaLnBrk="0" fontAlgn="base" hangingPunct="0">
              <a:spcBef>
                <a:spcPct val="0"/>
              </a:spcBef>
              <a:spcAft>
                <a:spcPct val="0"/>
              </a:spcAft>
              <a:defRPr sz="2800">
                <a:solidFill>
                  <a:schemeClr val="tx1"/>
                </a:solidFill>
                <a:latin typeface="Arial" charset="0"/>
              </a:defRPr>
            </a:lvl6pPr>
            <a:lvl7pPr marL="2971800" indent="-228600" algn="r" eaLnBrk="0" fontAlgn="base" hangingPunct="0">
              <a:spcBef>
                <a:spcPct val="0"/>
              </a:spcBef>
              <a:spcAft>
                <a:spcPct val="0"/>
              </a:spcAft>
              <a:defRPr sz="2800">
                <a:solidFill>
                  <a:schemeClr val="tx1"/>
                </a:solidFill>
                <a:latin typeface="Arial" charset="0"/>
              </a:defRPr>
            </a:lvl7pPr>
            <a:lvl8pPr marL="3429000" indent="-228600" algn="r" eaLnBrk="0" fontAlgn="base" hangingPunct="0">
              <a:spcBef>
                <a:spcPct val="0"/>
              </a:spcBef>
              <a:spcAft>
                <a:spcPct val="0"/>
              </a:spcAft>
              <a:defRPr sz="2800">
                <a:solidFill>
                  <a:schemeClr val="tx1"/>
                </a:solidFill>
                <a:latin typeface="Arial" charset="0"/>
              </a:defRPr>
            </a:lvl8pPr>
            <a:lvl9pPr marL="3886200" indent="-228600" algn="r" eaLnBrk="0" fontAlgn="base" hangingPunct="0">
              <a:spcBef>
                <a:spcPct val="0"/>
              </a:spcBef>
              <a:spcAft>
                <a:spcPct val="0"/>
              </a:spcAft>
              <a:defRPr sz="2800">
                <a:solidFill>
                  <a:schemeClr val="tx1"/>
                </a:solidFill>
                <a:latin typeface="Arial" charset="0"/>
              </a:defRPr>
            </a:lvl9pPr>
          </a:lstStyle>
          <a:p>
            <a:pPr eaLnBrk="1" hangingPunct="1"/>
            <a:fld id="{D25A8FC4-A89E-4F2E-80A0-AF99EDC4B62C}" type="slidenum">
              <a:rPr lang="fr-FR" sz="1200" smtClean="0"/>
              <a:pPr eaLnBrk="1" hangingPunct="1"/>
              <a:t>42</a:t>
            </a:fld>
            <a:endParaRPr lang="fr-FR" sz="120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p>
        </p:txBody>
      </p:sp>
    </p:spTree>
    <p:extLst>
      <p:ext uri="{BB962C8B-B14F-4D97-AF65-F5344CB8AC3E}">
        <p14:creationId xmlns:p14="http://schemas.microsoft.com/office/powerpoint/2010/main" val="29120752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miter lim="800000"/>
            <a:headEnd/>
            <a:tailEnd/>
          </a:ln>
        </p:spPr>
        <p:txBody>
          <a:bodyPr/>
          <a:lstStyle/>
          <a:p>
            <a:fld id="{07CAEE76-C3E0-440D-ABC7-98F7B6660E47}" type="slidenum">
              <a:rPr lang="fr-FR" smtClean="0"/>
              <a:pPr/>
              <a:t>43</a:t>
            </a:fld>
            <a:endParaRPr lang="fr-FR" dirty="0"/>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p:spPr>
        <p:txBody>
          <a:bodyPr/>
          <a:lstStyle/>
          <a:p>
            <a:pPr eaLnBrk="1" hangingPunct="1"/>
            <a:endParaRPr lang="fr-FR" dirty="0"/>
          </a:p>
        </p:txBody>
      </p:sp>
    </p:spTree>
    <p:extLst>
      <p:ext uri="{BB962C8B-B14F-4D97-AF65-F5344CB8AC3E}">
        <p14:creationId xmlns:p14="http://schemas.microsoft.com/office/powerpoint/2010/main" val="37975674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miter lim="800000"/>
            <a:headEnd/>
            <a:tailEnd/>
          </a:ln>
        </p:spPr>
        <p:txBody>
          <a:bodyPr/>
          <a:lstStyle/>
          <a:p>
            <a:fld id="{07CAEE76-C3E0-440D-ABC7-98F7B6660E47}" type="slidenum">
              <a:rPr lang="fr-FR" smtClean="0"/>
              <a:pPr/>
              <a:t>49</a:t>
            </a:fld>
            <a:endParaRPr lang="fr-FR" dirty="0"/>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p:spPr>
        <p:txBody>
          <a:bodyPr/>
          <a:lstStyle/>
          <a:p>
            <a:pPr eaLnBrk="1" hangingPunct="1"/>
            <a:endParaRPr lang="fr-FR" dirty="0"/>
          </a:p>
        </p:txBody>
      </p:sp>
    </p:spTree>
    <p:extLst>
      <p:ext uri="{BB962C8B-B14F-4D97-AF65-F5344CB8AC3E}">
        <p14:creationId xmlns:p14="http://schemas.microsoft.com/office/powerpoint/2010/main" val="17721332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miter lim="800000"/>
            <a:headEnd/>
            <a:tailEnd/>
          </a:ln>
        </p:spPr>
        <p:txBody>
          <a:bodyPr/>
          <a:lstStyle/>
          <a:p>
            <a:fld id="{07CAEE76-C3E0-440D-ABC7-98F7B6660E47}" type="slidenum">
              <a:rPr lang="fr-FR" smtClean="0"/>
              <a:pPr/>
              <a:t>57</a:t>
            </a:fld>
            <a:endParaRPr lang="fr-FR" dirty="0"/>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p:spPr>
        <p:txBody>
          <a:bodyPr/>
          <a:lstStyle/>
          <a:p>
            <a:pPr eaLnBrk="1" hangingPunct="1"/>
            <a:endParaRPr lang="fr-FR" dirty="0"/>
          </a:p>
        </p:txBody>
      </p:sp>
    </p:spTree>
    <p:extLst>
      <p:ext uri="{BB962C8B-B14F-4D97-AF65-F5344CB8AC3E}">
        <p14:creationId xmlns:p14="http://schemas.microsoft.com/office/powerpoint/2010/main" val="38439420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miter lim="800000"/>
            <a:headEnd/>
            <a:tailEnd/>
          </a:ln>
        </p:spPr>
        <p:txBody>
          <a:bodyPr/>
          <a:lstStyle/>
          <a:p>
            <a:fld id="{07CAEE76-C3E0-440D-ABC7-98F7B6660E47}" type="slidenum">
              <a:rPr lang="fr-FR" smtClean="0"/>
              <a:pPr/>
              <a:t>9</a:t>
            </a:fld>
            <a:endParaRPr lang="fr-FR" dirty="0"/>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p:spPr>
        <p:txBody>
          <a:bodyPr/>
          <a:lstStyle/>
          <a:p>
            <a:pPr eaLnBrk="1" hangingPunct="1"/>
            <a:endParaRPr lang="fr-FR" dirty="0"/>
          </a:p>
        </p:txBody>
      </p:sp>
    </p:spTree>
    <p:extLst>
      <p:ext uri="{BB962C8B-B14F-4D97-AF65-F5344CB8AC3E}">
        <p14:creationId xmlns:p14="http://schemas.microsoft.com/office/powerpoint/2010/main" val="41233139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defRPr>
            </a:lvl1pPr>
            <a:lvl2pPr marL="749116" indent="-288122" eaLnBrk="0" hangingPunct="0">
              <a:defRPr sz="2800">
                <a:solidFill>
                  <a:schemeClr val="tx1"/>
                </a:solidFill>
                <a:latin typeface="Arial" charset="0"/>
              </a:defRPr>
            </a:lvl2pPr>
            <a:lvl3pPr marL="1152487" indent="-230497" eaLnBrk="0" hangingPunct="0">
              <a:defRPr sz="2800">
                <a:solidFill>
                  <a:schemeClr val="tx1"/>
                </a:solidFill>
                <a:latin typeface="Arial" charset="0"/>
              </a:defRPr>
            </a:lvl3pPr>
            <a:lvl4pPr marL="1613482" indent="-230497" eaLnBrk="0" hangingPunct="0">
              <a:defRPr sz="2800">
                <a:solidFill>
                  <a:schemeClr val="tx1"/>
                </a:solidFill>
                <a:latin typeface="Arial" charset="0"/>
              </a:defRPr>
            </a:lvl4pPr>
            <a:lvl5pPr marL="2074476" indent="-230497" eaLnBrk="0" hangingPunct="0">
              <a:defRPr sz="2800">
                <a:solidFill>
                  <a:schemeClr val="tx1"/>
                </a:solidFill>
                <a:latin typeface="Arial" charset="0"/>
              </a:defRPr>
            </a:lvl5pPr>
            <a:lvl6pPr marL="2535471" indent="-230497" algn="r" eaLnBrk="0" fontAlgn="base" hangingPunct="0">
              <a:spcBef>
                <a:spcPct val="0"/>
              </a:spcBef>
              <a:spcAft>
                <a:spcPct val="0"/>
              </a:spcAft>
              <a:defRPr sz="2800">
                <a:solidFill>
                  <a:schemeClr val="tx1"/>
                </a:solidFill>
                <a:latin typeface="Arial" charset="0"/>
              </a:defRPr>
            </a:lvl6pPr>
            <a:lvl7pPr marL="2996466" indent="-230497" algn="r" eaLnBrk="0" fontAlgn="base" hangingPunct="0">
              <a:spcBef>
                <a:spcPct val="0"/>
              </a:spcBef>
              <a:spcAft>
                <a:spcPct val="0"/>
              </a:spcAft>
              <a:defRPr sz="2800">
                <a:solidFill>
                  <a:schemeClr val="tx1"/>
                </a:solidFill>
                <a:latin typeface="Arial" charset="0"/>
              </a:defRPr>
            </a:lvl7pPr>
            <a:lvl8pPr marL="3457461" indent="-230497" algn="r" eaLnBrk="0" fontAlgn="base" hangingPunct="0">
              <a:spcBef>
                <a:spcPct val="0"/>
              </a:spcBef>
              <a:spcAft>
                <a:spcPct val="0"/>
              </a:spcAft>
              <a:defRPr sz="2800">
                <a:solidFill>
                  <a:schemeClr val="tx1"/>
                </a:solidFill>
                <a:latin typeface="Arial" charset="0"/>
              </a:defRPr>
            </a:lvl8pPr>
            <a:lvl9pPr marL="3918455" indent="-230497" algn="r" eaLnBrk="0" fontAlgn="base" hangingPunct="0">
              <a:spcBef>
                <a:spcPct val="0"/>
              </a:spcBef>
              <a:spcAft>
                <a:spcPct val="0"/>
              </a:spcAft>
              <a:defRPr sz="2800">
                <a:solidFill>
                  <a:schemeClr val="tx1"/>
                </a:solidFill>
                <a:latin typeface="Arial" charset="0"/>
              </a:defRPr>
            </a:lvl9pPr>
          </a:lstStyle>
          <a:p>
            <a:pPr eaLnBrk="1" hangingPunct="1"/>
            <a:fld id="{F38B779E-397F-4878-AD1B-D66A50225114}" type="slidenum">
              <a:rPr lang="fr-FR" sz="1200"/>
              <a:pPr eaLnBrk="1" hangingPunct="1"/>
              <a:t>10</a:t>
            </a:fld>
            <a:endParaRPr lang="fr-FR" sz="120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2408648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91124" eaLnBrk="0" hangingPunct="0">
              <a:spcBef>
                <a:spcPct val="30000"/>
              </a:spcBef>
              <a:defRPr sz="1200">
                <a:solidFill>
                  <a:schemeClr val="tx1"/>
                </a:solidFill>
                <a:latin typeface="Arial" charset="0"/>
                <a:ea typeface="ＭＳ Ｐゴシック" pitchFamily="34" charset="-128"/>
              </a:defRPr>
            </a:lvl1pPr>
            <a:lvl2pPr marL="37619315" indent="-37165881" defTabSz="891124" eaLnBrk="0" hangingPunct="0">
              <a:spcBef>
                <a:spcPct val="30000"/>
              </a:spcBef>
              <a:defRPr sz="1200">
                <a:solidFill>
                  <a:schemeClr val="tx1"/>
                </a:solidFill>
                <a:latin typeface="Arial" charset="0"/>
                <a:ea typeface="ＭＳ Ｐゴシック" pitchFamily="34" charset="-128"/>
              </a:defRPr>
            </a:lvl2pPr>
            <a:lvl3pPr marL="1133586" indent="-226717" defTabSz="891124" eaLnBrk="0" hangingPunct="0">
              <a:spcBef>
                <a:spcPct val="30000"/>
              </a:spcBef>
              <a:defRPr sz="1200">
                <a:solidFill>
                  <a:schemeClr val="tx1"/>
                </a:solidFill>
                <a:latin typeface="Arial" charset="0"/>
                <a:ea typeface="ＭＳ Ｐゴシック" pitchFamily="34" charset="-128"/>
              </a:defRPr>
            </a:lvl3pPr>
            <a:lvl4pPr marL="1587021" indent="-226717" defTabSz="891124" eaLnBrk="0" hangingPunct="0">
              <a:spcBef>
                <a:spcPct val="30000"/>
              </a:spcBef>
              <a:defRPr sz="1200">
                <a:solidFill>
                  <a:schemeClr val="tx1"/>
                </a:solidFill>
                <a:latin typeface="Arial" charset="0"/>
                <a:ea typeface="ＭＳ Ｐゴシック" pitchFamily="34" charset="-128"/>
              </a:defRPr>
            </a:lvl4pPr>
            <a:lvl5pPr marL="2040455" indent="-226717" defTabSz="891124" eaLnBrk="0" hangingPunct="0">
              <a:spcBef>
                <a:spcPct val="30000"/>
              </a:spcBef>
              <a:defRPr sz="1200">
                <a:solidFill>
                  <a:schemeClr val="tx1"/>
                </a:solidFill>
                <a:latin typeface="Arial" charset="0"/>
                <a:ea typeface="ＭＳ Ｐゴシック" pitchFamily="34" charset="-128"/>
              </a:defRPr>
            </a:lvl5pPr>
            <a:lvl6pPr marL="2493890" indent="-226717" defTabSz="891124" eaLnBrk="0" fontAlgn="base" hangingPunct="0">
              <a:spcBef>
                <a:spcPct val="30000"/>
              </a:spcBef>
              <a:spcAft>
                <a:spcPct val="0"/>
              </a:spcAft>
              <a:defRPr sz="1200">
                <a:solidFill>
                  <a:schemeClr val="tx1"/>
                </a:solidFill>
                <a:latin typeface="Arial" charset="0"/>
                <a:ea typeface="ＭＳ Ｐゴシック" pitchFamily="34" charset="-128"/>
              </a:defRPr>
            </a:lvl6pPr>
            <a:lvl7pPr marL="2947323" indent="-226717" defTabSz="891124" eaLnBrk="0" fontAlgn="base" hangingPunct="0">
              <a:spcBef>
                <a:spcPct val="30000"/>
              </a:spcBef>
              <a:spcAft>
                <a:spcPct val="0"/>
              </a:spcAft>
              <a:defRPr sz="1200">
                <a:solidFill>
                  <a:schemeClr val="tx1"/>
                </a:solidFill>
                <a:latin typeface="Arial" charset="0"/>
                <a:ea typeface="ＭＳ Ｐゴシック" pitchFamily="34" charset="-128"/>
              </a:defRPr>
            </a:lvl7pPr>
            <a:lvl8pPr marL="3400758" indent="-226717" defTabSz="891124" eaLnBrk="0" fontAlgn="base" hangingPunct="0">
              <a:spcBef>
                <a:spcPct val="30000"/>
              </a:spcBef>
              <a:spcAft>
                <a:spcPct val="0"/>
              </a:spcAft>
              <a:defRPr sz="1200">
                <a:solidFill>
                  <a:schemeClr val="tx1"/>
                </a:solidFill>
                <a:latin typeface="Arial" charset="0"/>
                <a:ea typeface="ＭＳ Ｐゴシック" pitchFamily="34" charset="-128"/>
              </a:defRPr>
            </a:lvl8pPr>
            <a:lvl9pPr marL="3854192" indent="-226717" defTabSz="891124"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80CE0931-5CFE-4185-B264-AB33C3547784}" type="slidenum">
              <a:rPr lang="fr-FR" altLang="fr-FR" smtClean="0"/>
              <a:pPr eaLnBrk="1" hangingPunct="1">
                <a:spcBef>
                  <a:spcPct val="0"/>
                </a:spcBef>
              </a:pPr>
              <a:t>12</a:t>
            </a:fld>
            <a:endParaRPr lang="fr-FR" altLang="fr-FR"/>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fr-FR">
              <a:ea typeface="ＭＳ Ｐゴシック" pitchFamily="34" charset="-128"/>
            </a:endParaRPr>
          </a:p>
        </p:txBody>
      </p:sp>
    </p:spTree>
    <p:extLst>
      <p:ext uri="{BB962C8B-B14F-4D97-AF65-F5344CB8AC3E}">
        <p14:creationId xmlns:p14="http://schemas.microsoft.com/office/powerpoint/2010/main" val="3246721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miter lim="800000"/>
            <a:headEnd/>
            <a:tailEnd/>
          </a:ln>
        </p:spPr>
        <p:txBody>
          <a:bodyPr/>
          <a:lstStyle/>
          <a:p>
            <a:fld id="{07CAEE76-C3E0-440D-ABC7-98F7B6660E47}" type="slidenum">
              <a:rPr lang="fr-FR" smtClean="0"/>
              <a:pPr/>
              <a:t>17</a:t>
            </a:fld>
            <a:endParaRPr lang="fr-FR" dirty="0"/>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p:spPr>
        <p:txBody>
          <a:bodyPr/>
          <a:lstStyle/>
          <a:p>
            <a:pPr eaLnBrk="1" hangingPunct="1"/>
            <a:endParaRPr lang="fr-FR" dirty="0"/>
          </a:p>
        </p:txBody>
      </p:sp>
    </p:spTree>
    <p:extLst>
      <p:ext uri="{BB962C8B-B14F-4D97-AF65-F5344CB8AC3E}">
        <p14:creationId xmlns:p14="http://schemas.microsoft.com/office/powerpoint/2010/main" val="10668899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891124" eaLnBrk="0" hangingPunct="0">
              <a:spcBef>
                <a:spcPct val="30000"/>
              </a:spcBef>
              <a:defRPr sz="1200">
                <a:solidFill>
                  <a:schemeClr val="tx1"/>
                </a:solidFill>
                <a:latin typeface="Arial" charset="0"/>
                <a:ea typeface="ＭＳ Ｐゴシック" pitchFamily="34" charset="-128"/>
              </a:defRPr>
            </a:lvl1pPr>
            <a:lvl2pPr marL="37619315" indent="-37165881" defTabSz="891124" eaLnBrk="0" hangingPunct="0">
              <a:spcBef>
                <a:spcPct val="30000"/>
              </a:spcBef>
              <a:defRPr sz="1200">
                <a:solidFill>
                  <a:schemeClr val="tx1"/>
                </a:solidFill>
                <a:latin typeface="Arial" charset="0"/>
                <a:ea typeface="ＭＳ Ｐゴシック" pitchFamily="34" charset="-128"/>
              </a:defRPr>
            </a:lvl2pPr>
            <a:lvl3pPr marL="1133586" indent="-226717" defTabSz="891124" eaLnBrk="0" hangingPunct="0">
              <a:spcBef>
                <a:spcPct val="30000"/>
              </a:spcBef>
              <a:defRPr sz="1200">
                <a:solidFill>
                  <a:schemeClr val="tx1"/>
                </a:solidFill>
                <a:latin typeface="Arial" charset="0"/>
                <a:ea typeface="ＭＳ Ｐゴシック" pitchFamily="34" charset="-128"/>
              </a:defRPr>
            </a:lvl3pPr>
            <a:lvl4pPr marL="1587021" indent="-226717" defTabSz="891124" eaLnBrk="0" hangingPunct="0">
              <a:spcBef>
                <a:spcPct val="30000"/>
              </a:spcBef>
              <a:defRPr sz="1200">
                <a:solidFill>
                  <a:schemeClr val="tx1"/>
                </a:solidFill>
                <a:latin typeface="Arial" charset="0"/>
                <a:ea typeface="ＭＳ Ｐゴシック" pitchFamily="34" charset="-128"/>
              </a:defRPr>
            </a:lvl4pPr>
            <a:lvl5pPr marL="2040455" indent="-226717" defTabSz="891124" eaLnBrk="0" hangingPunct="0">
              <a:spcBef>
                <a:spcPct val="30000"/>
              </a:spcBef>
              <a:defRPr sz="1200">
                <a:solidFill>
                  <a:schemeClr val="tx1"/>
                </a:solidFill>
                <a:latin typeface="Arial" charset="0"/>
                <a:ea typeface="ＭＳ Ｐゴシック" pitchFamily="34" charset="-128"/>
              </a:defRPr>
            </a:lvl5pPr>
            <a:lvl6pPr marL="2493890" indent="-226717" defTabSz="891124" eaLnBrk="0" fontAlgn="base" hangingPunct="0">
              <a:spcBef>
                <a:spcPct val="30000"/>
              </a:spcBef>
              <a:spcAft>
                <a:spcPct val="0"/>
              </a:spcAft>
              <a:defRPr sz="1200">
                <a:solidFill>
                  <a:schemeClr val="tx1"/>
                </a:solidFill>
                <a:latin typeface="Arial" charset="0"/>
                <a:ea typeface="ＭＳ Ｐゴシック" pitchFamily="34" charset="-128"/>
              </a:defRPr>
            </a:lvl6pPr>
            <a:lvl7pPr marL="2947323" indent="-226717" defTabSz="891124" eaLnBrk="0" fontAlgn="base" hangingPunct="0">
              <a:spcBef>
                <a:spcPct val="30000"/>
              </a:spcBef>
              <a:spcAft>
                <a:spcPct val="0"/>
              </a:spcAft>
              <a:defRPr sz="1200">
                <a:solidFill>
                  <a:schemeClr val="tx1"/>
                </a:solidFill>
                <a:latin typeface="Arial" charset="0"/>
                <a:ea typeface="ＭＳ Ｐゴシック" pitchFamily="34" charset="-128"/>
              </a:defRPr>
            </a:lvl7pPr>
            <a:lvl8pPr marL="3400758" indent="-226717" defTabSz="891124" eaLnBrk="0" fontAlgn="base" hangingPunct="0">
              <a:spcBef>
                <a:spcPct val="30000"/>
              </a:spcBef>
              <a:spcAft>
                <a:spcPct val="0"/>
              </a:spcAft>
              <a:defRPr sz="1200">
                <a:solidFill>
                  <a:schemeClr val="tx1"/>
                </a:solidFill>
                <a:latin typeface="Arial" charset="0"/>
                <a:ea typeface="ＭＳ Ｐゴシック" pitchFamily="34" charset="-128"/>
              </a:defRPr>
            </a:lvl8pPr>
            <a:lvl9pPr marL="3854192" indent="-226717" defTabSz="891124"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E7488130-9161-4A8C-B11E-D10E6CAD6716}" type="slidenum">
              <a:rPr lang="fr-FR" altLang="fr-FR" smtClean="0"/>
              <a:pPr eaLnBrk="1" hangingPunct="1">
                <a:spcBef>
                  <a:spcPct val="0"/>
                </a:spcBef>
              </a:pPr>
              <a:t>18</a:t>
            </a:fld>
            <a:endParaRPr lang="fr-FR" altLang="fr-FR" dirty="0"/>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fr-FR" altLang="fr-FR" dirty="0">
              <a:ea typeface="ＭＳ Ｐゴシック" pitchFamily="34" charset="-128"/>
            </a:endParaRPr>
          </a:p>
        </p:txBody>
      </p:sp>
    </p:spTree>
    <p:extLst>
      <p:ext uri="{BB962C8B-B14F-4D97-AF65-F5344CB8AC3E}">
        <p14:creationId xmlns:p14="http://schemas.microsoft.com/office/powerpoint/2010/main" val="32496126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891124" eaLnBrk="0" hangingPunct="0">
              <a:spcBef>
                <a:spcPct val="30000"/>
              </a:spcBef>
              <a:defRPr sz="1200">
                <a:solidFill>
                  <a:schemeClr val="tx1"/>
                </a:solidFill>
                <a:latin typeface="Arial" charset="0"/>
                <a:ea typeface="ＭＳ Ｐゴシック" pitchFamily="34" charset="-128"/>
              </a:defRPr>
            </a:lvl1pPr>
            <a:lvl2pPr marL="37619315" indent="-37165881" defTabSz="891124" eaLnBrk="0" hangingPunct="0">
              <a:spcBef>
                <a:spcPct val="30000"/>
              </a:spcBef>
              <a:defRPr sz="1200">
                <a:solidFill>
                  <a:schemeClr val="tx1"/>
                </a:solidFill>
                <a:latin typeface="Arial" charset="0"/>
                <a:ea typeface="ＭＳ Ｐゴシック" pitchFamily="34" charset="-128"/>
              </a:defRPr>
            </a:lvl2pPr>
            <a:lvl3pPr marL="1133586" indent="-226717" defTabSz="891124" eaLnBrk="0" hangingPunct="0">
              <a:spcBef>
                <a:spcPct val="30000"/>
              </a:spcBef>
              <a:defRPr sz="1200">
                <a:solidFill>
                  <a:schemeClr val="tx1"/>
                </a:solidFill>
                <a:latin typeface="Arial" charset="0"/>
                <a:ea typeface="ＭＳ Ｐゴシック" pitchFamily="34" charset="-128"/>
              </a:defRPr>
            </a:lvl3pPr>
            <a:lvl4pPr marL="1587021" indent="-226717" defTabSz="891124" eaLnBrk="0" hangingPunct="0">
              <a:spcBef>
                <a:spcPct val="30000"/>
              </a:spcBef>
              <a:defRPr sz="1200">
                <a:solidFill>
                  <a:schemeClr val="tx1"/>
                </a:solidFill>
                <a:latin typeface="Arial" charset="0"/>
                <a:ea typeface="ＭＳ Ｐゴシック" pitchFamily="34" charset="-128"/>
              </a:defRPr>
            </a:lvl4pPr>
            <a:lvl5pPr marL="2040455" indent="-226717" defTabSz="891124" eaLnBrk="0" hangingPunct="0">
              <a:spcBef>
                <a:spcPct val="30000"/>
              </a:spcBef>
              <a:defRPr sz="1200">
                <a:solidFill>
                  <a:schemeClr val="tx1"/>
                </a:solidFill>
                <a:latin typeface="Arial" charset="0"/>
                <a:ea typeface="ＭＳ Ｐゴシック" pitchFamily="34" charset="-128"/>
              </a:defRPr>
            </a:lvl5pPr>
            <a:lvl6pPr marL="2493890" indent="-226717" defTabSz="891124" eaLnBrk="0" fontAlgn="base" hangingPunct="0">
              <a:spcBef>
                <a:spcPct val="30000"/>
              </a:spcBef>
              <a:spcAft>
                <a:spcPct val="0"/>
              </a:spcAft>
              <a:defRPr sz="1200">
                <a:solidFill>
                  <a:schemeClr val="tx1"/>
                </a:solidFill>
                <a:latin typeface="Arial" charset="0"/>
                <a:ea typeface="ＭＳ Ｐゴシック" pitchFamily="34" charset="-128"/>
              </a:defRPr>
            </a:lvl6pPr>
            <a:lvl7pPr marL="2947323" indent="-226717" defTabSz="891124" eaLnBrk="0" fontAlgn="base" hangingPunct="0">
              <a:spcBef>
                <a:spcPct val="30000"/>
              </a:spcBef>
              <a:spcAft>
                <a:spcPct val="0"/>
              </a:spcAft>
              <a:defRPr sz="1200">
                <a:solidFill>
                  <a:schemeClr val="tx1"/>
                </a:solidFill>
                <a:latin typeface="Arial" charset="0"/>
                <a:ea typeface="ＭＳ Ｐゴシック" pitchFamily="34" charset="-128"/>
              </a:defRPr>
            </a:lvl7pPr>
            <a:lvl8pPr marL="3400758" indent="-226717" defTabSz="891124" eaLnBrk="0" fontAlgn="base" hangingPunct="0">
              <a:spcBef>
                <a:spcPct val="30000"/>
              </a:spcBef>
              <a:spcAft>
                <a:spcPct val="0"/>
              </a:spcAft>
              <a:defRPr sz="1200">
                <a:solidFill>
                  <a:schemeClr val="tx1"/>
                </a:solidFill>
                <a:latin typeface="Arial" charset="0"/>
                <a:ea typeface="ＭＳ Ｐゴシック" pitchFamily="34" charset="-128"/>
              </a:defRPr>
            </a:lvl8pPr>
            <a:lvl9pPr marL="3854192" indent="-226717" defTabSz="891124"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900EB8BA-3CAE-4E58-8D57-16615644724C}" type="slidenum">
              <a:rPr lang="fr-FR" altLang="fr-FR" smtClean="0"/>
              <a:pPr eaLnBrk="1" hangingPunct="1">
                <a:spcBef>
                  <a:spcPct val="0"/>
                </a:spcBef>
              </a:pPr>
              <a:t>19</a:t>
            </a:fld>
            <a:endParaRPr lang="fr-FR" altLang="fr-FR" dirty="0"/>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fr-FR" altLang="fr-FR" dirty="0">
              <a:ea typeface="ＭＳ Ｐゴシック" pitchFamily="34" charset="-128"/>
            </a:endParaRPr>
          </a:p>
        </p:txBody>
      </p:sp>
    </p:spTree>
    <p:extLst>
      <p:ext uri="{BB962C8B-B14F-4D97-AF65-F5344CB8AC3E}">
        <p14:creationId xmlns:p14="http://schemas.microsoft.com/office/powerpoint/2010/main" val="23449927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891124" eaLnBrk="0" hangingPunct="0">
              <a:spcBef>
                <a:spcPct val="30000"/>
              </a:spcBef>
              <a:defRPr sz="1200">
                <a:solidFill>
                  <a:schemeClr val="tx1"/>
                </a:solidFill>
                <a:latin typeface="Arial" charset="0"/>
                <a:ea typeface="ＭＳ Ｐゴシック" pitchFamily="34" charset="-128"/>
              </a:defRPr>
            </a:lvl1pPr>
            <a:lvl2pPr marL="37619315" indent="-37165881" defTabSz="891124" eaLnBrk="0" hangingPunct="0">
              <a:spcBef>
                <a:spcPct val="30000"/>
              </a:spcBef>
              <a:defRPr sz="1200">
                <a:solidFill>
                  <a:schemeClr val="tx1"/>
                </a:solidFill>
                <a:latin typeface="Arial" charset="0"/>
                <a:ea typeface="ＭＳ Ｐゴシック" pitchFamily="34" charset="-128"/>
              </a:defRPr>
            </a:lvl2pPr>
            <a:lvl3pPr marL="1133586" indent="-226717" defTabSz="891124" eaLnBrk="0" hangingPunct="0">
              <a:spcBef>
                <a:spcPct val="30000"/>
              </a:spcBef>
              <a:defRPr sz="1200">
                <a:solidFill>
                  <a:schemeClr val="tx1"/>
                </a:solidFill>
                <a:latin typeface="Arial" charset="0"/>
                <a:ea typeface="ＭＳ Ｐゴシック" pitchFamily="34" charset="-128"/>
              </a:defRPr>
            </a:lvl3pPr>
            <a:lvl4pPr marL="1587021" indent="-226717" defTabSz="891124" eaLnBrk="0" hangingPunct="0">
              <a:spcBef>
                <a:spcPct val="30000"/>
              </a:spcBef>
              <a:defRPr sz="1200">
                <a:solidFill>
                  <a:schemeClr val="tx1"/>
                </a:solidFill>
                <a:latin typeface="Arial" charset="0"/>
                <a:ea typeface="ＭＳ Ｐゴシック" pitchFamily="34" charset="-128"/>
              </a:defRPr>
            </a:lvl4pPr>
            <a:lvl5pPr marL="2040455" indent="-226717" defTabSz="891124" eaLnBrk="0" hangingPunct="0">
              <a:spcBef>
                <a:spcPct val="30000"/>
              </a:spcBef>
              <a:defRPr sz="1200">
                <a:solidFill>
                  <a:schemeClr val="tx1"/>
                </a:solidFill>
                <a:latin typeface="Arial" charset="0"/>
                <a:ea typeface="ＭＳ Ｐゴシック" pitchFamily="34" charset="-128"/>
              </a:defRPr>
            </a:lvl5pPr>
            <a:lvl6pPr marL="2493890" indent="-226717" defTabSz="891124" eaLnBrk="0" fontAlgn="base" hangingPunct="0">
              <a:spcBef>
                <a:spcPct val="30000"/>
              </a:spcBef>
              <a:spcAft>
                <a:spcPct val="0"/>
              </a:spcAft>
              <a:defRPr sz="1200">
                <a:solidFill>
                  <a:schemeClr val="tx1"/>
                </a:solidFill>
                <a:latin typeface="Arial" charset="0"/>
                <a:ea typeface="ＭＳ Ｐゴシック" pitchFamily="34" charset="-128"/>
              </a:defRPr>
            </a:lvl6pPr>
            <a:lvl7pPr marL="2947323" indent="-226717" defTabSz="891124" eaLnBrk="0" fontAlgn="base" hangingPunct="0">
              <a:spcBef>
                <a:spcPct val="30000"/>
              </a:spcBef>
              <a:spcAft>
                <a:spcPct val="0"/>
              </a:spcAft>
              <a:defRPr sz="1200">
                <a:solidFill>
                  <a:schemeClr val="tx1"/>
                </a:solidFill>
                <a:latin typeface="Arial" charset="0"/>
                <a:ea typeface="ＭＳ Ｐゴシック" pitchFamily="34" charset="-128"/>
              </a:defRPr>
            </a:lvl7pPr>
            <a:lvl8pPr marL="3400758" indent="-226717" defTabSz="891124" eaLnBrk="0" fontAlgn="base" hangingPunct="0">
              <a:spcBef>
                <a:spcPct val="30000"/>
              </a:spcBef>
              <a:spcAft>
                <a:spcPct val="0"/>
              </a:spcAft>
              <a:defRPr sz="1200">
                <a:solidFill>
                  <a:schemeClr val="tx1"/>
                </a:solidFill>
                <a:latin typeface="Arial" charset="0"/>
                <a:ea typeface="ＭＳ Ｐゴシック" pitchFamily="34" charset="-128"/>
              </a:defRPr>
            </a:lvl8pPr>
            <a:lvl9pPr marL="3854192" indent="-226717" defTabSz="891124"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56740EB2-714F-4D2B-A2B3-98F3002BA8EF}" type="slidenum">
              <a:rPr lang="fr-FR" altLang="fr-FR" smtClean="0"/>
              <a:pPr eaLnBrk="1" hangingPunct="1">
                <a:spcBef>
                  <a:spcPct val="0"/>
                </a:spcBef>
              </a:pPr>
              <a:t>21</a:t>
            </a:fld>
            <a:endParaRPr lang="fr-FR" altLang="fr-FR"/>
          </a:p>
        </p:txBody>
      </p:sp>
      <p:sp>
        <p:nvSpPr>
          <p:cNvPr id="101379" name="Rectangle 2"/>
          <p:cNvSpPr>
            <a:spLocks noGrp="1" noRot="1" noChangeAspect="1" noChangeArrowheads="1" noTextEdit="1"/>
          </p:cNvSpPr>
          <p:nvPr>
            <p:ph type="sldImg"/>
          </p:nvPr>
        </p:nvSpPr>
        <p:spPr>
          <a:ln/>
        </p:spPr>
      </p:sp>
      <p:sp>
        <p:nvSpPr>
          <p:cNvPr id="10138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fr-FR" altLang="fr-FR">
              <a:ea typeface="ＭＳ Ｐゴシック" pitchFamily="34" charset="-128"/>
            </a:endParaRPr>
          </a:p>
        </p:txBody>
      </p:sp>
    </p:spTree>
    <p:extLst>
      <p:ext uri="{BB962C8B-B14F-4D97-AF65-F5344CB8AC3E}">
        <p14:creationId xmlns:p14="http://schemas.microsoft.com/office/powerpoint/2010/main" val="39821732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6"/>
            <a:ext cx="10363200" cy="1470025"/>
          </a:xfrm>
        </p:spPr>
        <p:txBody>
          <a:bodyPr/>
          <a:lstStyle>
            <a:lvl1pPr algn="ctr">
              <a:defRPr sz="4000">
                <a:solidFill>
                  <a:srgbClr val="FF9300"/>
                </a:solidFill>
              </a:defRPr>
            </a:lvl1pPr>
          </a:lstStyle>
          <a:p>
            <a:r>
              <a:rPr lang="fr-FR" dirty="0"/>
              <a:t>Modifiez le style du titre</a:t>
            </a:r>
            <a:endParaRPr lang="fr-CH" dirty="0"/>
          </a:p>
        </p:txBody>
      </p:sp>
      <p:sp>
        <p:nvSpPr>
          <p:cNvPr id="3" name="Sous-titre 2"/>
          <p:cNvSpPr>
            <a:spLocks noGrp="1"/>
          </p:cNvSpPr>
          <p:nvPr>
            <p:ph type="subTitle" idx="1"/>
          </p:nvPr>
        </p:nvSpPr>
        <p:spPr>
          <a:xfrm>
            <a:off x="1828800" y="3886200"/>
            <a:ext cx="8534400" cy="1752600"/>
          </a:xfrm>
          <a:ln>
            <a:solidFill>
              <a:srgbClr val="2A4464"/>
            </a:solidFill>
          </a:ln>
        </p:spPr>
        <p:txBody>
          <a:bodyPr anchor="ctr"/>
          <a:lstStyle>
            <a:lvl1pPr marL="0" indent="0" algn="ctr">
              <a:buNone/>
              <a:defRPr sz="3200" b="0" baseline="0">
                <a:solidFill>
                  <a:schemeClr val="tx1"/>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dirty="0"/>
              <a:t>Modifiez le style des sous-titres du masque</a:t>
            </a:r>
            <a:endParaRPr lang="fr-CH" dirty="0"/>
          </a:p>
        </p:txBody>
      </p:sp>
      <p:sp>
        <p:nvSpPr>
          <p:cNvPr id="4" name="Rectangle 4"/>
          <p:cNvSpPr>
            <a:spLocks noGrp="1" noChangeArrowheads="1"/>
          </p:cNvSpPr>
          <p:nvPr>
            <p:ph type="dt" sz="half" idx="10"/>
          </p:nvPr>
        </p:nvSpPr>
        <p:spPr>
          <a:ln/>
        </p:spPr>
        <p:txBody>
          <a:bodyPr/>
          <a:lstStyle>
            <a:lvl1pPr>
              <a:defRPr/>
            </a:lvl1pPr>
          </a:lstStyle>
          <a:p>
            <a:fld id="{872D610C-F2E8-4EE7-9E97-E7EE35A740E5}" type="datetimeFigureOut">
              <a:rPr lang="fr-CH" smtClean="0"/>
              <a:t>07.09.26</a:t>
            </a:fld>
            <a:endParaRPr lang="fr-CH"/>
          </a:p>
        </p:txBody>
      </p:sp>
      <p:sp>
        <p:nvSpPr>
          <p:cNvPr id="5" name="Rectangle 5"/>
          <p:cNvSpPr>
            <a:spLocks noGrp="1" noChangeArrowheads="1"/>
          </p:cNvSpPr>
          <p:nvPr>
            <p:ph type="ftr" sz="quarter" idx="11"/>
          </p:nvPr>
        </p:nvSpPr>
        <p:spPr>
          <a:ln/>
        </p:spPr>
        <p:txBody>
          <a:bodyPr/>
          <a:lstStyle>
            <a:lvl1pPr>
              <a:defRPr/>
            </a:lvl1pPr>
          </a:lstStyle>
          <a:p>
            <a:endParaRPr lang="fr-CH"/>
          </a:p>
        </p:txBody>
      </p:sp>
      <p:sp>
        <p:nvSpPr>
          <p:cNvPr id="6" name="Rectangle 6"/>
          <p:cNvSpPr>
            <a:spLocks noGrp="1" noChangeArrowheads="1"/>
          </p:cNvSpPr>
          <p:nvPr>
            <p:ph type="sldNum" sz="quarter" idx="12"/>
          </p:nvPr>
        </p:nvSpPr>
        <p:spPr>
          <a:ln/>
        </p:spPr>
        <p:txBody>
          <a:bodyPr/>
          <a:lstStyle>
            <a:lvl1pPr>
              <a:defRPr/>
            </a:lvl1pPr>
          </a:lstStyle>
          <a:p>
            <a:fld id="{1A728013-9D47-456B-BD7E-79C9DA24A289}" type="slidenum">
              <a:rPr lang="fr-CH" smtClean="0"/>
              <a:t>‹N°›</a:t>
            </a:fld>
            <a:endParaRPr lang="fr-CH"/>
          </a:p>
        </p:txBody>
      </p:sp>
    </p:spTree>
    <p:extLst>
      <p:ext uri="{BB962C8B-B14F-4D97-AF65-F5344CB8AC3E}">
        <p14:creationId xmlns:p14="http://schemas.microsoft.com/office/powerpoint/2010/main" val="305257750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nchor="t"/>
          <a:lstStyle>
            <a:lvl1pPr>
              <a:defRPr sz="3200">
                <a:solidFill>
                  <a:srgbClr val="FF9300"/>
                </a:solidFill>
              </a:defRPr>
            </a:lvl1pPr>
          </a:lstStyle>
          <a:p>
            <a:r>
              <a:rPr lang="fr-FR" dirty="0"/>
              <a:t>Modifiez le style du titre</a:t>
            </a:r>
            <a:endParaRPr lang="fr-CH" dirty="0"/>
          </a:p>
        </p:txBody>
      </p:sp>
      <p:sp>
        <p:nvSpPr>
          <p:cNvPr id="3" name="Espace réservé du contenu 2"/>
          <p:cNvSpPr>
            <a:spLocks noGrp="1"/>
          </p:cNvSpPr>
          <p:nvPr>
            <p:ph sz="half" idx="1"/>
          </p:nvPr>
        </p:nvSpPr>
        <p:spPr>
          <a:xfrm>
            <a:off x="609600" y="1600201"/>
            <a:ext cx="5384800" cy="4525963"/>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4" name="Espace réservé du contenu 3"/>
          <p:cNvSpPr>
            <a:spLocks noGrp="1"/>
          </p:cNvSpPr>
          <p:nvPr>
            <p:ph sz="half" idx="2"/>
          </p:nvPr>
        </p:nvSpPr>
        <p:spPr>
          <a:xfrm>
            <a:off x="6197600" y="1600201"/>
            <a:ext cx="5384800" cy="4525963"/>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5" name="Rectangle 4"/>
          <p:cNvSpPr>
            <a:spLocks noGrp="1" noChangeArrowheads="1"/>
          </p:cNvSpPr>
          <p:nvPr>
            <p:ph type="dt" sz="half" idx="10"/>
          </p:nvPr>
        </p:nvSpPr>
        <p:spPr>
          <a:ln/>
        </p:spPr>
        <p:txBody>
          <a:bodyPr/>
          <a:lstStyle>
            <a:lvl1pPr>
              <a:defRPr/>
            </a:lvl1pPr>
          </a:lstStyle>
          <a:p>
            <a:fld id="{872D610C-F2E8-4EE7-9E97-E7EE35A740E5}" type="datetimeFigureOut">
              <a:rPr lang="fr-CH" smtClean="0"/>
              <a:t>07.09.26</a:t>
            </a:fld>
            <a:endParaRPr lang="fr-CH"/>
          </a:p>
        </p:txBody>
      </p:sp>
      <p:sp>
        <p:nvSpPr>
          <p:cNvPr id="6" name="Rectangle 5"/>
          <p:cNvSpPr>
            <a:spLocks noGrp="1" noChangeArrowheads="1"/>
          </p:cNvSpPr>
          <p:nvPr>
            <p:ph type="ftr" sz="quarter" idx="11"/>
          </p:nvPr>
        </p:nvSpPr>
        <p:spPr>
          <a:ln/>
        </p:spPr>
        <p:txBody>
          <a:bodyPr/>
          <a:lstStyle>
            <a:lvl1pPr>
              <a:defRPr/>
            </a:lvl1pPr>
          </a:lstStyle>
          <a:p>
            <a:endParaRPr lang="fr-CH"/>
          </a:p>
        </p:txBody>
      </p:sp>
      <p:sp>
        <p:nvSpPr>
          <p:cNvPr id="7" name="Rectangle 6"/>
          <p:cNvSpPr>
            <a:spLocks noGrp="1" noChangeArrowheads="1"/>
          </p:cNvSpPr>
          <p:nvPr>
            <p:ph type="sldNum" sz="quarter" idx="12"/>
          </p:nvPr>
        </p:nvSpPr>
        <p:spPr>
          <a:ln/>
        </p:spPr>
        <p:txBody>
          <a:bodyPr/>
          <a:lstStyle>
            <a:lvl1pPr>
              <a:defRPr/>
            </a:lvl1pPr>
          </a:lstStyle>
          <a:p>
            <a:fld id="{1A728013-9D47-456B-BD7E-79C9DA24A289}" type="slidenum">
              <a:rPr lang="fr-CH" smtClean="0"/>
              <a:t>‹N°›</a:t>
            </a:fld>
            <a:endParaRPr lang="fr-CH"/>
          </a:p>
        </p:txBody>
      </p:sp>
    </p:spTree>
    <p:extLst>
      <p:ext uri="{BB962C8B-B14F-4D97-AF65-F5344CB8AC3E}">
        <p14:creationId xmlns:p14="http://schemas.microsoft.com/office/powerpoint/2010/main" val="343508017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nchor="t"/>
          <a:lstStyle>
            <a:lvl1pPr>
              <a:defRPr sz="3200">
                <a:solidFill>
                  <a:srgbClr val="FF9300"/>
                </a:solidFill>
              </a:defRPr>
            </a:lvl1pPr>
          </a:lstStyle>
          <a:p>
            <a:r>
              <a:rPr lang="fr-FR" dirty="0"/>
              <a:t>Modifiez le style du titre</a:t>
            </a:r>
            <a:endParaRPr lang="fr-CH" dirty="0"/>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Rectangle 4"/>
          <p:cNvSpPr>
            <a:spLocks noGrp="1" noChangeArrowheads="1"/>
          </p:cNvSpPr>
          <p:nvPr>
            <p:ph type="dt" sz="half" idx="10"/>
          </p:nvPr>
        </p:nvSpPr>
        <p:spPr>
          <a:ln/>
        </p:spPr>
        <p:txBody>
          <a:bodyPr/>
          <a:lstStyle>
            <a:lvl1pPr>
              <a:defRPr/>
            </a:lvl1pPr>
          </a:lstStyle>
          <a:p>
            <a:fld id="{872D610C-F2E8-4EE7-9E97-E7EE35A740E5}" type="datetimeFigureOut">
              <a:rPr lang="fr-CH" smtClean="0"/>
              <a:t>07.09.26</a:t>
            </a:fld>
            <a:endParaRPr lang="fr-CH"/>
          </a:p>
        </p:txBody>
      </p:sp>
      <p:sp>
        <p:nvSpPr>
          <p:cNvPr id="5" name="Rectangle 5"/>
          <p:cNvSpPr>
            <a:spLocks noGrp="1" noChangeArrowheads="1"/>
          </p:cNvSpPr>
          <p:nvPr>
            <p:ph type="ftr" sz="quarter" idx="11"/>
          </p:nvPr>
        </p:nvSpPr>
        <p:spPr>
          <a:ln/>
        </p:spPr>
        <p:txBody>
          <a:bodyPr/>
          <a:lstStyle>
            <a:lvl1pPr>
              <a:defRPr/>
            </a:lvl1pPr>
          </a:lstStyle>
          <a:p>
            <a:endParaRPr lang="fr-CH"/>
          </a:p>
        </p:txBody>
      </p:sp>
      <p:sp>
        <p:nvSpPr>
          <p:cNvPr id="6" name="Rectangle 6"/>
          <p:cNvSpPr>
            <a:spLocks noGrp="1" noChangeArrowheads="1"/>
          </p:cNvSpPr>
          <p:nvPr>
            <p:ph type="sldNum" sz="quarter" idx="12"/>
          </p:nvPr>
        </p:nvSpPr>
        <p:spPr>
          <a:ln/>
        </p:spPr>
        <p:txBody>
          <a:bodyPr/>
          <a:lstStyle>
            <a:lvl1pPr>
              <a:defRPr/>
            </a:lvl1pPr>
          </a:lstStyle>
          <a:p>
            <a:fld id="{1A728013-9D47-456B-BD7E-79C9DA24A289}" type="slidenum">
              <a:rPr lang="fr-CH" smtClean="0"/>
              <a:t>‹N°›</a:t>
            </a:fld>
            <a:endParaRPr lang="fr-CH"/>
          </a:p>
        </p:txBody>
      </p:sp>
    </p:spTree>
    <p:extLst>
      <p:ext uri="{BB962C8B-B14F-4D97-AF65-F5344CB8AC3E}">
        <p14:creationId xmlns:p14="http://schemas.microsoft.com/office/powerpoint/2010/main" val="360160832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re et tableau">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p:spPr>
        <p:txBody>
          <a:bodyPr anchor="t"/>
          <a:lstStyle>
            <a:lvl1pPr>
              <a:defRPr sz="3200">
                <a:solidFill>
                  <a:srgbClr val="FF9300"/>
                </a:solidFill>
                <a:latin typeface="Arial" pitchFamily="34" charset="0"/>
                <a:cs typeface="Arial" pitchFamily="34" charset="0"/>
              </a:defRPr>
            </a:lvl1pPr>
          </a:lstStyle>
          <a:p>
            <a:r>
              <a:rPr lang="fr-FR" dirty="0"/>
              <a:t>Modifiez le style du titre</a:t>
            </a:r>
            <a:endParaRPr lang="fr-CH" dirty="0"/>
          </a:p>
        </p:txBody>
      </p:sp>
      <p:sp>
        <p:nvSpPr>
          <p:cNvPr id="3" name="Espace réservé du tableau 2"/>
          <p:cNvSpPr>
            <a:spLocks noGrp="1"/>
          </p:cNvSpPr>
          <p:nvPr>
            <p:ph type="tbl" idx="1"/>
          </p:nvPr>
        </p:nvSpPr>
        <p:spPr>
          <a:xfrm>
            <a:off x="609600" y="1600201"/>
            <a:ext cx="10972800" cy="4525963"/>
          </a:xfrm>
        </p:spPr>
        <p:txBody>
          <a:bodyPr/>
          <a:lstStyle>
            <a:lvl1pPr marL="0" indent="0">
              <a:buNone/>
              <a:defRPr sz="2000"/>
            </a:lvl1pPr>
          </a:lstStyle>
          <a:p>
            <a:pPr lvl="0"/>
            <a:r>
              <a:rPr lang="fr-FR" noProof="0"/>
              <a:t>Cliquez sur l'icône pour ajouter un tableau</a:t>
            </a:r>
            <a:endParaRPr lang="fr-CH" noProof="0" dirty="0"/>
          </a:p>
        </p:txBody>
      </p:sp>
      <p:sp>
        <p:nvSpPr>
          <p:cNvPr id="4" name="Rectangle 4"/>
          <p:cNvSpPr>
            <a:spLocks noGrp="1" noChangeArrowheads="1"/>
          </p:cNvSpPr>
          <p:nvPr>
            <p:ph type="dt" sz="half" idx="10"/>
          </p:nvPr>
        </p:nvSpPr>
        <p:spPr>
          <a:ln/>
        </p:spPr>
        <p:txBody>
          <a:bodyPr/>
          <a:lstStyle>
            <a:lvl1pPr>
              <a:defRPr/>
            </a:lvl1pPr>
          </a:lstStyle>
          <a:p>
            <a:fld id="{872D610C-F2E8-4EE7-9E97-E7EE35A740E5}" type="datetimeFigureOut">
              <a:rPr lang="fr-CH" smtClean="0"/>
              <a:t>07.09.26</a:t>
            </a:fld>
            <a:endParaRPr lang="fr-CH"/>
          </a:p>
        </p:txBody>
      </p:sp>
      <p:sp>
        <p:nvSpPr>
          <p:cNvPr id="5" name="Rectangle 5"/>
          <p:cNvSpPr>
            <a:spLocks noGrp="1" noChangeArrowheads="1"/>
          </p:cNvSpPr>
          <p:nvPr>
            <p:ph type="ftr" sz="quarter" idx="11"/>
          </p:nvPr>
        </p:nvSpPr>
        <p:spPr>
          <a:ln/>
        </p:spPr>
        <p:txBody>
          <a:bodyPr/>
          <a:lstStyle>
            <a:lvl1pPr>
              <a:defRPr/>
            </a:lvl1pPr>
          </a:lstStyle>
          <a:p>
            <a:endParaRPr lang="fr-CH"/>
          </a:p>
        </p:txBody>
      </p:sp>
      <p:sp>
        <p:nvSpPr>
          <p:cNvPr id="6" name="Rectangle 6"/>
          <p:cNvSpPr>
            <a:spLocks noGrp="1" noChangeArrowheads="1"/>
          </p:cNvSpPr>
          <p:nvPr>
            <p:ph type="sldNum" sz="quarter" idx="12"/>
          </p:nvPr>
        </p:nvSpPr>
        <p:spPr>
          <a:ln/>
        </p:spPr>
        <p:txBody>
          <a:bodyPr/>
          <a:lstStyle>
            <a:lvl1pPr>
              <a:defRPr/>
            </a:lvl1pPr>
          </a:lstStyle>
          <a:p>
            <a:fld id="{1A728013-9D47-456B-BD7E-79C9DA24A289}" type="slidenum">
              <a:rPr lang="fr-CH" smtClean="0"/>
              <a:t>‹N°›</a:t>
            </a:fld>
            <a:endParaRPr lang="fr-CH"/>
          </a:p>
        </p:txBody>
      </p:sp>
    </p:spTree>
    <p:extLst>
      <p:ext uri="{BB962C8B-B14F-4D97-AF65-F5344CB8AC3E}">
        <p14:creationId xmlns:p14="http://schemas.microsoft.com/office/powerpoint/2010/main" val="18126525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lvl1pPr>
              <a:defRPr sz="3200">
                <a:solidFill>
                  <a:srgbClr val="FF9300"/>
                </a:solidFill>
              </a:defRPr>
            </a:lvl1pPr>
          </a:lstStyle>
          <a:p>
            <a:r>
              <a:rPr lang="fr-FR" dirty="0"/>
              <a:t>Modifiez le style du titre</a:t>
            </a:r>
            <a:endParaRPr lang="en-US" dirty="0"/>
          </a:p>
        </p:txBody>
      </p:sp>
      <p:sp>
        <p:nvSpPr>
          <p:cNvPr id="5" name="Slide Number Placeholder 4"/>
          <p:cNvSpPr>
            <a:spLocks noGrp="1"/>
          </p:cNvSpPr>
          <p:nvPr>
            <p:ph type="sldNum" sz="quarter" idx="12"/>
          </p:nvPr>
        </p:nvSpPr>
        <p:spPr/>
        <p:txBody>
          <a:bodyPr/>
          <a:lstStyle/>
          <a:p>
            <a:fld id="{8FD1DA32-DF65-8B44-8473-3773A2490AE4}" type="slidenum">
              <a:rPr lang="fr-FR" smtClean="0"/>
              <a:t>‹N°›</a:t>
            </a:fld>
            <a:endParaRPr lang="fr-FR" dirty="0"/>
          </a:p>
        </p:txBody>
      </p:sp>
    </p:spTree>
    <p:extLst>
      <p:ext uri="{BB962C8B-B14F-4D97-AF65-F5344CB8AC3E}">
        <p14:creationId xmlns:p14="http://schemas.microsoft.com/office/powerpoint/2010/main" val="33271098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FD1DA32-DF65-8B44-8473-3773A2490AE4}" type="slidenum">
              <a:rPr lang="fr-FR" smtClean="0"/>
              <a:t>‹N°›</a:t>
            </a:fld>
            <a:endParaRPr lang="fr-FR" dirty="0"/>
          </a:p>
        </p:txBody>
      </p:sp>
    </p:spTree>
    <p:extLst>
      <p:ext uri="{BB962C8B-B14F-4D97-AF65-F5344CB8AC3E}">
        <p14:creationId xmlns:p14="http://schemas.microsoft.com/office/powerpoint/2010/main" val="36520218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1_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sz="800" b="0" i="0">
                <a:latin typeface="+mj-lt"/>
              </a:defRPr>
            </a:lvl1pPr>
          </a:lstStyle>
          <a:p>
            <a:endParaRPr lang="fr-CH" dirty="0"/>
          </a:p>
        </p:txBody>
      </p:sp>
      <p:sp>
        <p:nvSpPr>
          <p:cNvPr id="3" name="Espace réservé du contenu 2"/>
          <p:cNvSpPr>
            <a:spLocks noGrp="1"/>
          </p:cNvSpPr>
          <p:nvPr>
            <p:ph idx="1"/>
          </p:nvPr>
        </p:nvSpPr>
        <p:spPr/>
        <p:txBody>
          <a:bodyPr/>
          <a:lstStyle>
            <a:lvl1pPr marL="434975" indent="-342900">
              <a:buClrTx/>
              <a:buFont typeface="Arial" pitchFamily="34" charset="0"/>
              <a:buChar char="•"/>
              <a:defRPr sz="2000">
                <a:solidFill>
                  <a:schemeClr val="tx1"/>
                </a:solidFill>
              </a:defRPr>
            </a:lvl1pPr>
            <a:lvl2pPr>
              <a:defRPr sz="2000"/>
            </a:lvl2pPr>
            <a:lvl3pPr>
              <a:defRPr sz="1800"/>
            </a:lvl3pPr>
            <a:lvl4pPr>
              <a:defRPr sz="1800"/>
            </a:lvl4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7" name="Espace réservé du texte 6"/>
          <p:cNvSpPr>
            <a:spLocks noGrp="1"/>
          </p:cNvSpPr>
          <p:nvPr>
            <p:ph type="body" sz="quarter" idx="12"/>
          </p:nvPr>
        </p:nvSpPr>
        <p:spPr>
          <a:xfrm>
            <a:off x="573618" y="333375"/>
            <a:ext cx="11036300" cy="503238"/>
          </a:xfrm>
        </p:spPr>
        <p:txBody>
          <a:bodyPr/>
          <a:lstStyle>
            <a:lvl2pPr marL="0" indent="3175" algn="ctr">
              <a:buNone/>
              <a:defRPr>
                <a:solidFill>
                  <a:schemeClr val="tx1"/>
                </a:solidFill>
              </a:defRPr>
            </a:lvl2pPr>
          </a:lstStyle>
          <a:p>
            <a:pPr lvl="1"/>
            <a:endParaRPr lang="fr-CH" dirty="0"/>
          </a:p>
        </p:txBody>
      </p:sp>
      <p:sp>
        <p:nvSpPr>
          <p:cNvPr id="5" name="Rectangle 8"/>
          <p:cNvSpPr>
            <a:spLocks noGrp="1" noChangeArrowheads="1"/>
          </p:cNvSpPr>
          <p:nvPr>
            <p:ph type="sldNum" sz="quarter" idx="13"/>
          </p:nvPr>
        </p:nvSpPr>
        <p:spPr>
          <a:ln/>
        </p:spPr>
        <p:txBody>
          <a:bodyPr/>
          <a:lstStyle>
            <a:lvl1pPr>
              <a:defRPr/>
            </a:lvl1pPr>
          </a:lstStyle>
          <a:p>
            <a:pPr>
              <a:defRPr/>
            </a:pPr>
            <a:fld id="{CBE1C6E6-217D-474D-B463-70A94C0CAB7A}" type="slidenum">
              <a:rPr lang="fr-FR" altLang="fr-FR"/>
              <a:pPr>
                <a:defRPr/>
              </a:pPr>
              <a:t>‹N°›</a:t>
            </a:fld>
            <a:endParaRPr lang="fr-FR" altLang="fr-FR"/>
          </a:p>
        </p:txBody>
      </p:sp>
    </p:spTree>
    <p:extLst>
      <p:ext uri="{BB962C8B-B14F-4D97-AF65-F5344CB8AC3E}">
        <p14:creationId xmlns:p14="http://schemas.microsoft.com/office/powerpoint/2010/main" val="769080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nchor="t"/>
          <a:lstStyle>
            <a:lvl1pPr>
              <a:defRPr sz="3200" b="1">
                <a:solidFill>
                  <a:srgbClr val="FF9300"/>
                </a:solidFill>
              </a:defRPr>
            </a:lvl1pPr>
          </a:lstStyle>
          <a:p>
            <a:r>
              <a:rPr lang="fr-FR" dirty="0"/>
              <a:t>Modifiez le style du titre</a:t>
            </a:r>
            <a:br>
              <a:rPr lang="fr-FR" dirty="0"/>
            </a:br>
            <a:endParaRPr lang="fr-CH" dirty="0"/>
          </a:p>
        </p:txBody>
      </p:sp>
      <p:sp>
        <p:nvSpPr>
          <p:cNvPr id="3" name="Espace réservé du contenu 2"/>
          <p:cNvSpPr>
            <a:spLocks noGrp="1"/>
          </p:cNvSpPr>
          <p:nvPr>
            <p:ph idx="1"/>
          </p:nvPr>
        </p:nvSpPr>
        <p:spPr/>
        <p:txBody>
          <a:bodyPr/>
          <a:lstStyle>
            <a:lvl1pPr marL="0" indent="0">
              <a:defRPr sz="2000"/>
            </a:lvl1pPr>
            <a:lvl2pPr>
              <a:defRPr sz="2000"/>
            </a:lvl2pPr>
            <a:lvl3pPr>
              <a:defRPr sz="2000"/>
            </a:lvl3pPr>
            <a:lvl4pPr>
              <a:defRPr sz="2000"/>
            </a:lvl4pPr>
            <a:lvl5pPr>
              <a:defRPr sz="20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4" name="Rectangle 4"/>
          <p:cNvSpPr>
            <a:spLocks noGrp="1" noChangeArrowheads="1"/>
          </p:cNvSpPr>
          <p:nvPr>
            <p:ph type="dt" sz="half" idx="10"/>
          </p:nvPr>
        </p:nvSpPr>
        <p:spPr>
          <a:ln/>
        </p:spPr>
        <p:txBody>
          <a:bodyPr/>
          <a:lstStyle>
            <a:lvl1pPr>
              <a:defRPr/>
            </a:lvl1pPr>
          </a:lstStyle>
          <a:p>
            <a:fld id="{872D610C-F2E8-4EE7-9E97-E7EE35A740E5}" type="datetimeFigureOut">
              <a:rPr lang="fr-CH" smtClean="0"/>
              <a:t>07.09.26</a:t>
            </a:fld>
            <a:endParaRPr lang="fr-CH"/>
          </a:p>
        </p:txBody>
      </p:sp>
      <p:sp>
        <p:nvSpPr>
          <p:cNvPr id="5" name="Rectangle 5"/>
          <p:cNvSpPr>
            <a:spLocks noGrp="1" noChangeArrowheads="1"/>
          </p:cNvSpPr>
          <p:nvPr>
            <p:ph type="ftr" sz="quarter" idx="11"/>
          </p:nvPr>
        </p:nvSpPr>
        <p:spPr>
          <a:ln/>
        </p:spPr>
        <p:txBody>
          <a:bodyPr/>
          <a:lstStyle>
            <a:lvl1pPr>
              <a:defRPr/>
            </a:lvl1pPr>
          </a:lstStyle>
          <a:p>
            <a:endParaRPr lang="fr-CH"/>
          </a:p>
        </p:txBody>
      </p:sp>
      <p:sp>
        <p:nvSpPr>
          <p:cNvPr id="6" name="Rectangle 6"/>
          <p:cNvSpPr>
            <a:spLocks noGrp="1" noChangeArrowheads="1"/>
          </p:cNvSpPr>
          <p:nvPr>
            <p:ph type="sldNum" sz="quarter" idx="12"/>
          </p:nvPr>
        </p:nvSpPr>
        <p:spPr>
          <a:ln/>
        </p:spPr>
        <p:txBody>
          <a:bodyPr/>
          <a:lstStyle>
            <a:lvl1pPr>
              <a:defRPr/>
            </a:lvl1pPr>
          </a:lstStyle>
          <a:p>
            <a:fld id="{1A728013-9D47-456B-BD7E-79C9DA24A289}" type="slidenum">
              <a:rPr lang="fr-CH" smtClean="0"/>
              <a:t>‹N°›</a:t>
            </a:fld>
            <a:endParaRPr lang="fr-CH"/>
          </a:p>
        </p:txBody>
      </p:sp>
    </p:spTree>
    <p:extLst>
      <p:ext uri="{BB962C8B-B14F-4D97-AF65-F5344CB8AC3E}">
        <p14:creationId xmlns:p14="http://schemas.microsoft.com/office/powerpoint/2010/main" val="411624817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nchor="t"/>
          <a:lstStyle>
            <a:lvl1pPr>
              <a:defRPr sz="3200">
                <a:solidFill>
                  <a:srgbClr val="FF9300"/>
                </a:solidFill>
              </a:defRPr>
            </a:lvl1pPr>
          </a:lstStyle>
          <a:p>
            <a:r>
              <a:rPr lang="fr-FR" dirty="0"/>
              <a:t>Modifiez le style du titre</a:t>
            </a:r>
            <a:endParaRPr lang="fr-CH" dirty="0"/>
          </a:p>
        </p:txBody>
      </p:sp>
      <p:sp>
        <p:nvSpPr>
          <p:cNvPr id="3" name="Espace réservé du contenu 2"/>
          <p:cNvSpPr>
            <a:spLocks noGrp="1"/>
          </p:cNvSpPr>
          <p:nvPr>
            <p:ph sz="half" idx="1"/>
          </p:nvPr>
        </p:nvSpPr>
        <p:spPr>
          <a:xfrm>
            <a:off x="609600" y="1600201"/>
            <a:ext cx="5384800" cy="4525963"/>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4" name="Espace réservé du contenu 3"/>
          <p:cNvSpPr>
            <a:spLocks noGrp="1"/>
          </p:cNvSpPr>
          <p:nvPr>
            <p:ph sz="half" idx="2"/>
          </p:nvPr>
        </p:nvSpPr>
        <p:spPr>
          <a:xfrm>
            <a:off x="6197600" y="1600201"/>
            <a:ext cx="5384800" cy="4525963"/>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5" name="Rectangle 4"/>
          <p:cNvSpPr>
            <a:spLocks noGrp="1" noChangeArrowheads="1"/>
          </p:cNvSpPr>
          <p:nvPr>
            <p:ph type="dt" sz="half" idx="10"/>
          </p:nvPr>
        </p:nvSpPr>
        <p:spPr>
          <a:ln/>
        </p:spPr>
        <p:txBody>
          <a:bodyPr/>
          <a:lstStyle>
            <a:lvl1pPr>
              <a:defRPr/>
            </a:lvl1pPr>
          </a:lstStyle>
          <a:p>
            <a:fld id="{872D610C-F2E8-4EE7-9E97-E7EE35A740E5}" type="datetimeFigureOut">
              <a:rPr lang="fr-CH" smtClean="0"/>
              <a:t>07.09.26</a:t>
            </a:fld>
            <a:endParaRPr lang="fr-CH"/>
          </a:p>
        </p:txBody>
      </p:sp>
      <p:sp>
        <p:nvSpPr>
          <p:cNvPr id="6" name="Rectangle 5"/>
          <p:cNvSpPr>
            <a:spLocks noGrp="1" noChangeArrowheads="1"/>
          </p:cNvSpPr>
          <p:nvPr>
            <p:ph type="ftr" sz="quarter" idx="11"/>
          </p:nvPr>
        </p:nvSpPr>
        <p:spPr>
          <a:ln/>
        </p:spPr>
        <p:txBody>
          <a:bodyPr/>
          <a:lstStyle>
            <a:lvl1pPr>
              <a:defRPr/>
            </a:lvl1pPr>
          </a:lstStyle>
          <a:p>
            <a:endParaRPr lang="fr-CH"/>
          </a:p>
        </p:txBody>
      </p:sp>
      <p:sp>
        <p:nvSpPr>
          <p:cNvPr id="7" name="Rectangle 6"/>
          <p:cNvSpPr>
            <a:spLocks noGrp="1" noChangeArrowheads="1"/>
          </p:cNvSpPr>
          <p:nvPr>
            <p:ph type="sldNum" sz="quarter" idx="12"/>
          </p:nvPr>
        </p:nvSpPr>
        <p:spPr>
          <a:ln/>
        </p:spPr>
        <p:txBody>
          <a:bodyPr/>
          <a:lstStyle>
            <a:lvl1pPr>
              <a:defRPr/>
            </a:lvl1pPr>
          </a:lstStyle>
          <a:p>
            <a:fld id="{1A728013-9D47-456B-BD7E-79C9DA24A289}" type="slidenum">
              <a:rPr lang="fr-CH" smtClean="0"/>
              <a:t>‹N°›</a:t>
            </a:fld>
            <a:endParaRPr lang="fr-CH"/>
          </a:p>
        </p:txBody>
      </p:sp>
    </p:spTree>
    <p:extLst>
      <p:ext uri="{BB962C8B-B14F-4D97-AF65-F5344CB8AC3E}">
        <p14:creationId xmlns:p14="http://schemas.microsoft.com/office/powerpoint/2010/main" val="326145699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nchor="t"/>
          <a:lstStyle>
            <a:lvl1pPr>
              <a:defRPr sz="3200">
                <a:solidFill>
                  <a:srgbClr val="FF9300"/>
                </a:solidFill>
              </a:defRPr>
            </a:lvl1pPr>
          </a:lstStyle>
          <a:p>
            <a:r>
              <a:rPr lang="fr-FR" dirty="0"/>
              <a:t>Modifiez le style du titre</a:t>
            </a:r>
            <a:endParaRPr lang="fr-CH" dirty="0"/>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Rectangle 4"/>
          <p:cNvSpPr>
            <a:spLocks noGrp="1" noChangeArrowheads="1"/>
          </p:cNvSpPr>
          <p:nvPr>
            <p:ph type="dt" sz="half" idx="10"/>
          </p:nvPr>
        </p:nvSpPr>
        <p:spPr>
          <a:ln/>
        </p:spPr>
        <p:txBody>
          <a:bodyPr/>
          <a:lstStyle>
            <a:lvl1pPr>
              <a:defRPr/>
            </a:lvl1pPr>
          </a:lstStyle>
          <a:p>
            <a:fld id="{872D610C-F2E8-4EE7-9E97-E7EE35A740E5}" type="datetimeFigureOut">
              <a:rPr lang="fr-CH" smtClean="0"/>
              <a:t>07.09.26</a:t>
            </a:fld>
            <a:endParaRPr lang="fr-CH"/>
          </a:p>
        </p:txBody>
      </p:sp>
      <p:sp>
        <p:nvSpPr>
          <p:cNvPr id="5" name="Rectangle 5"/>
          <p:cNvSpPr>
            <a:spLocks noGrp="1" noChangeArrowheads="1"/>
          </p:cNvSpPr>
          <p:nvPr>
            <p:ph type="ftr" sz="quarter" idx="11"/>
          </p:nvPr>
        </p:nvSpPr>
        <p:spPr>
          <a:ln/>
        </p:spPr>
        <p:txBody>
          <a:bodyPr/>
          <a:lstStyle>
            <a:lvl1pPr>
              <a:defRPr/>
            </a:lvl1pPr>
          </a:lstStyle>
          <a:p>
            <a:endParaRPr lang="fr-CH"/>
          </a:p>
        </p:txBody>
      </p:sp>
      <p:sp>
        <p:nvSpPr>
          <p:cNvPr id="6" name="Rectangle 6"/>
          <p:cNvSpPr>
            <a:spLocks noGrp="1" noChangeArrowheads="1"/>
          </p:cNvSpPr>
          <p:nvPr>
            <p:ph type="sldNum" sz="quarter" idx="12"/>
          </p:nvPr>
        </p:nvSpPr>
        <p:spPr>
          <a:ln/>
        </p:spPr>
        <p:txBody>
          <a:bodyPr/>
          <a:lstStyle>
            <a:lvl1pPr>
              <a:defRPr/>
            </a:lvl1pPr>
          </a:lstStyle>
          <a:p>
            <a:fld id="{1A728013-9D47-456B-BD7E-79C9DA24A289}" type="slidenum">
              <a:rPr lang="fr-CH" smtClean="0"/>
              <a:t>‹N°›</a:t>
            </a:fld>
            <a:endParaRPr lang="fr-CH"/>
          </a:p>
        </p:txBody>
      </p:sp>
    </p:spTree>
    <p:extLst>
      <p:ext uri="{BB962C8B-B14F-4D97-AF65-F5344CB8AC3E}">
        <p14:creationId xmlns:p14="http://schemas.microsoft.com/office/powerpoint/2010/main" val="226069572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bl">
  <p:cSld name="Titre et tableau">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p:spPr>
        <p:txBody>
          <a:bodyPr anchor="t"/>
          <a:lstStyle>
            <a:lvl1pPr>
              <a:defRPr sz="3200">
                <a:solidFill>
                  <a:srgbClr val="FF9300"/>
                </a:solidFill>
                <a:latin typeface="Arial" pitchFamily="34" charset="0"/>
                <a:cs typeface="Arial" pitchFamily="34" charset="0"/>
              </a:defRPr>
            </a:lvl1pPr>
          </a:lstStyle>
          <a:p>
            <a:r>
              <a:rPr lang="fr-FR" dirty="0"/>
              <a:t>Modifiez le style du titre</a:t>
            </a:r>
            <a:endParaRPr lang="fr-CH" dirty="0"/>
          </a:p>
        </p:txBody>
      </p:sp>
      <p:sp>
        <p:nvSpPr>
          <p:cNvPr id="3" name="Espace réservé du tableau 2"/>
          <p:cNvSpPr>
            <a:spLocks noGrp="1"/>
          </p:cNvSpPr>
          <p:nvPr>
            <p:ph type="tbl" idx="1"/>
          </p:nvPr>
        </p:nvSpPr>
        <p:spPr>
          <a:xfrm>
            <a:off x="609600" y="1600201"/>
            <a:ext cx="10972800" cy="4525963"/>
          </a:xfrm>
        </p:spPr>
        <p:txBody>
          <a:bodyPr/>
          <a:lstStyle>
            <a:lvl1pPr marL="0" indent="0">
              <a:buNone/>
              <a:defRPr sz="2000"/>
            </a:lvl1pPr>
          </a:lstStyle>
          <a:p>
            <a:pPr lvl="0"/>
            <a:r>
              <a:rPr lang="fr-FR" noProof="0"/>
              <a:t>Cliquez sur l'icône pour ajouter un tableau</a:t>
            </a:r>
            <a:endParaRPr lang="fr-CH" noProof="0" dirty="0"/>
          </a:p>
        </p:txBody>
      </p:sp>
      <p:sp>
        <p:nvSpPr>
          <p:cNvPr id="4" name="Rectangle 4"/>
          <p:cNvSpPr>
            <a:spLocks noGrp="1" noChangeArrowheads="1"/>
          </p:cNvSpPr>
          <p:nvPr>
            <p:ph type="dt" sz="half" idx="10"/>
          </p:nvPr>
        </p:nvSpPr>
        <p:spPr>
          <a:ln/>
        </p:spPr>
        <p:txBody>
          <a:bodyPr/>
          <a:lstStyle>
            <a:lvl1pPr>
              <a:defRPr/>
            </a:lvl1pPr>
          </a:lstStyle>
          <a:p>
            <a:fld id="{872D610C-F2E8-4EE7-9E97-E7EE35A740E5}" type="datetimeFigureOut">
              <a:rPr lang="fr-CH" smtClean="0"/>
              <a:t>07.09.26</a:t>
            </a:fld>
            <a:endParaRPr lang="fr-CH"/>
          </a:p>
        </p:txBody>
      </p:sp>
      <p:sp>
        <p:nvSpPr>
          <p:cNvPr id="5" name="Rectangle 5"/>
          <p:cNvSpPr>
            <a:spLocks noGrp="1" noChangeArrowheads="1"/>
          </p:cNvSpPr>
          <p:nvPr>
            <p:ph type="ftr" sz="quarter" idx="11"/>
          </p:nvPr>
        </p:nvSpPr>
        <p:spPr>
          <a:ln/>
        </p:spPr>
        <p:txBody>
          <a:bodyPr/>
          <a:lstStyle>
            <a:lvl1pPr>
              <a:defRPr/>
            </a:lvl1pPr>
          </a:lstStyle>
          <a:p>
            <a:endParaRPr lang="fr-CH"/>
          </a:p>
        </p:txBody>
      </p:sp>
      <p:sp>
        <p:nvSpPr>
          <p:cNvPr id="6" name="Rectangle 6"/>
          <p:cNvSpPr>
            <a:spLocks noGrp="1" noChangeArrowheads="1"/>
          </p:cNvSpPr>
          <p:nvPr>
            <p:ph type="sldNum" sz="quarter" idx="12"/>
          </p:nvPr>
        </p:nvSpPr>
        <p:spPr>
          <a:ln/>
        </p:spPr>
        <p:txBody>
          <a:bodyPr/>
          <a:lstStyle>
            <a:lvl1pPr>
              <a:defRPr/>
            </a:lvl1pPr>
          </a:lstStyle>
          <a:p>
            <a:fld id="{1A728013-9D47-456B-BD7E-79C9DA24A289}" type="slidenum">
              <a:rPr lang="fr-CH" smtClean="0"/>
              <a:t>‹N°›</a:t>
            </a:fld>
            <a:endParaRPr lang="fr-CH"/>
          </a:p>
        </p:txBody>
      </p:sp>
    </p:spTree>
    <p:extLst>
      <p:ext uri="{BB962C8B-B14F-4D97-AF65-F5344CB8AC3E}">
        <p14:creationId xmlns:p14="http://schemas.microsoft.com/office/powerpoint/2010/main" val="42860785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lvl1pPr>
              <a:defRPr sz="3200">
                <a:solidFill>
                  <a:srgbClr val="FF9300"/>
                </a:solidFill>
              </a:defRPr>
            </a:lvl1pPr>
          </a:lstStyle>
          <a:p>
            <a:r>
              <a:rPr lang="fr-FR" dirty="0"/>
              <a:t>Modifiez le style du titre</a:t>
            </a:r>
            <a:endParaRPr lang="en-US" dirty="0"/>
          </a:p>
        </p:txBody>
      </p:sp>
      <p:sp>
        <p:nvSpPr>
          <p:cNvPr id="5" name="Slide Number Placeholder 4"/>
          <p:cNvSpPr>
            <a:spLocks noGrp="1"/>
          </p:cNvSpPr>
          <p:nvPr>
            <p:ph type="sldNum" sz="quarter" idx="12"/>
          </p:nvPr>
        </p:nvSpPr>
        <p:spPr/>
        <p:txBody>
          <a:bodyPr/>
          <a:lstStyle/>
          <a:p>
            <a:fld id="{8FD1DA32-DF65-8B44-8473-3773A2490AE4}" type="slidenum">
              <a:rPr lang="fr-FR" smtClean="0"/>
              <a:t>‹N°›</a:t>
            </a:fld>
            <a:endParaRPr lang="fr-FR" dirty="0"/>
          </a:p>
        </p:txBody>
      </p:sp>
    </p:spTree>
    <p:extLst>
      <p:ext uri="{BB962C8B-B14F-4D97-AF65-F5344CB8AC3E}">
        <p14:creationId xmlns:p14="http://schemas.microsoft.com/office/powerpoint/2010/main" val="9129699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V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FD1DA32-DF65-8B44-8473-3773A2490AE4}" type="slidenum">
              <a:rPr lang="fr-FR" smtClean="0"/>
              <a:t>‹N°›</a:t>
            </a:fld>
            <a:endParaRPr lang="fr-FR" dirty="0"/>
          </a:p>
        </p:txBody>
      </p:sp>
    </p:spTree>
    <p:extLst>
      <p:ext uri="{BB962C8B-B14F-4D97-AF65-F5344CB8AC3E}">
        <p14:creationId xmlns:p14="http://schemas.microsoft.com/office/powerpoint/2010/main" val="15347440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6"/>
            <a:ext cx="10363200" cy="1470025"/>
          </a:xfrm>
        </p:spPr>
        <p:txBody>
          <a:bodyPr/>
          <a:lstStyle>
            <a:lvl1pPr algn="ctr">
              <a:defRPr sz="4000">
                <a:solidFill>
                  <a:srgbClr val="FF9300"/>
                </a:solidFill>
              </a:defRPr>
            </a:lvl1pPr>
          </a:lstStyle>
          <a:p>
            <a:r>
              <a:rPr lang="fr-FR" dirty="0"/>
              <a:t>Modifiez le style du titre</a:t>
            </a:r>
            <a:endParaRPr lang="fr-CH" dirty="0"/>
          </a:p>
        </p:txBody>
      </p:sp>
      <p:sp>
        <p:nvSpPr>
          <p:cNvPr id="3" name="Sous-titre 2"/>
          <p:cNvSpPr>
            <a:spLocks noGrp="1"/>
          </p:cNvSpPr>
          <p:nvPr>
            <p:ph type="subTitle" idx="1"/>
          </p:nvPr>
        </p:nvSpPr>
        <p:spPr>
          <a:xfrm>
            <a:off x="1828800" y="3886200"/>
            <a:ext cx="8534400" cy="1752600"/>
          </a:xfrm>
          <a:ln>
            <a:solidFill>
              <a:srgbClr val="2A4464"/>
            </a:solidFill>
          </a:ln>
        </p:spPr>
        <p:txBody>
          <a:bodyPr anchor="ctr"/>
          <a:lstStyle>
            <a:lvl1pPr marL="0" indent="0" algn="ctr">
              <a:buNone/>
              <a:defRPr sz="3200" b="0" baseline="0">
                <a:solidFill>
                  <a:schemeClr val="tx1"/>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dirty="0"/>
              <a:t>Modifiez le style des sous-titres du masque</a:t>
            </a:r>
            <a:endParaRPr lang="fr-CH" dirty="0"/>
          </a:p>
        </p:txBody>
      </p:sp>
      <p:sp>
        <p:nvSpPr>
          <p:cNvPr id="4" name="Rectangle 4"/>
          <p:cNvSpPr>
            <a:spLocks noGrp="1" noChangeArrowheads="1"/>
          </p:cNvSpPr>
          <p:nvPr>
            <p:ph type="dt" sz="half" idx="10"/>
          </p:nvPr>
        </p:nvSpPr>
        <p:spPr>
          <a:ln/>
        </p:spPr>
        <p:txBody>
          <a:bodyPr/>
          <a:lstStyle>
            <a:lvl1pPr>
              <a:defRPr/>
            </a:lvl1pPr>
          </a:lstStyle>
          <a:p>
            <a:fld id="{872D610C-F2E8-4EE7-9E97-E7EE35A740E5}" type="datetimeFigureOut">
              <a:rPr lang="fr-CH" smtClean="0"/>
              <a:t>07.09.26</a:t>
            </a:fld>
            <a:endParaRPr lang="fr-CH"/>
          </a:p>
        </p:txBody>
      </p:sp>
      <p:sp>
        <p:nvSpPr>
          <p:cNvPr id="5" name="Rectangle 5"/>
          <p:cNvSpPr>
            <a:spLocks noGrp="1" noChangeArrowheads="1"/>
          </p:cNvSpPr>
          <p:nvPr>
            <p:ph type="ftr" sz="quarter" idx="11"/>
          </p:nvPr>
        </p:nvSpPr>
        <p:spPr>
          <a:ln/>
        </p:spPr>
        <p:txBody>
          <a:bodyPr/>
          <a:lstStyle>
            <a:lvl1pPr>
              <a:defRPr/>
            </a:lvl1pPr>
          </a:lstStyle>
          <a:p>
            <a:endParaRPr lang="fr-CH"/>
          </a:p>
        </p:txBody>
      </p:sp>
      <p:sp>
        <p:nvSpPr>
          <p:cNvPr id="6" name="Rectangle 6"/>
          <p:cNvSpPr>
            <a:spLocks noGrp="1" noChangeArrowheads="1"/>
          </p:cNvSpPr>
          <p:nvPr>
            <p:ph type="sldNum" sz="quarter" idx="12"/>
          </p:nvPr>
        </p:nvSpPr>
        <p:spPr>
          <a:ln/>
        </p:spPr>
        <p:txBody>
          <a:bodyPr/>
          <a:lstStyle>
            <a:lvl1pPr>
              <a:defRPr/>
            </a:lvl1pPr>
          </a:lstStyle>
          <a:p>
            <a:fld id="{1A728013-9D47-456B-BD7E-79C9DA24A289}" type="slidenum">
              <a:rPr lang="fr-CH" smtClean="0"/>
              <a:t>‹N°›</a:t>
            </a:fld>
            <a:endParaRPr lang="fr-CH"/>
          </a:p>
        </p:txBody>
      </p:sp>
    </p:spTree>
    <p:extLst>
      <p:ext uri="{BB962C8B-B14F-4D97-AF65-F5344CB8AC3E}">
        <p14:creationId xmlns:p14="http://schemas.microsoft.com/office/powerpoint/2010/main" val="160225516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nchor="t"/>
          <a:lstStyle>
            <a:lvl1pPr>
              <a:defRPr sz="3200" b="1">
                <a:solidFill>
                  <a:srgbClr val="FF9300"/>
                </a:solidFill>
              </a:defRPr>
            </a:lvl1pPr>
          </a:lstStyle>
          <a:p>
            <a:r>
              <a:rPr lang="fr-FR" dirty="0"/>
              <a:t>Modifiez le style du titre</a:t>
            </a:r>
            <a:br>
              <a:rPr lang="fr-FR" dirty="0"/>
            </a:br>
            <a:endParaRPr lang="fr-CH" dirty="0"/>
          </a:p>
        </p:txBody>
      </p:sp>
      <p:sp>
        <p:nvSpPr>
          <p:cNvPr id="3" name="Espace réservé du contenu 2"/>
          <p:cNvSpPr>
            <a:spLocks noGrp="1"/>
          </p:cNvSpPr>
          <p:nvPr>
            <p:ph idx="1"/>
          </p:nvPr>
        </p:nvSpPr>
        <p:spPr/>
        <p:txBody>
          <a:bodyPr/>
          <a:lstStyle>
            <a:lvl1pPr marL="0" indent="0">
              <a:defRPr sz="2000"/>
            </a:lvl1pPr>
            <a:lvl2pPr>
              <a:defRPr sz="2000"/>
            </a:lvl2pPr>
            <a:lvl3pPr>
              <a:defRPr sz="2000"/>
            </a:lvl3pPr>
            <a:lvl4pPr>
              <a:defRPr sz="2000"/>
            </a:lvl4pPr>
            <a:lvl5pPr>
              <a:defRPr sz="20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4" name="Rectangle 4"/>
          <p:cNvSpPr>
            <a:spLocks noGrp="1" noChangeArrowheads="1"/>
          </p:cNvSpPr>
          <p:nvPr>
            <p:ph type="dt" sz="half" idx="10"/>
          </p:nvPr>
        </p:nvSpPr>
        <p:spPr>
          <a:ln/>
        </p:spPr>
        <p:txBody>
          <a:bodyPr/>
          <a:lstStyle>
            <a:lvl1pPr>
              <a:defRPr/>
            </a:lvl1pPr>
          </a:lstStyle>
          <a:p>
            <a:fld id="{872D610C-F2E8-4EE7-9E97-E7EE35A740E5}" type="datetimeFigureOut">
              <a:rPr lang="fr-CH" smtClean="0"/>
              <a:t>07.09.26</a:t>
            </a:fld>
            <a:endParaRPr lang="fr-CH"/>
          </a:p>
        </p:txBody>
      </p:sp>
      <p:sp>
        <p:nvSpPr>
          <p:cNvPr id="5" name="Rectangle 5"/>
          <p:cNvSpPr>
            <a:spLocks noGrp="1" noChangeArrowheads="1"/>
          </p:cNvSpPr>
          <p:nvPr>
            <p:ph type="ftr" sz="quarter" idx="11"/>
          </p:nvPr>
        </p:nvSpPr>
        <p:spPr>
          <a:ln/>
        </p:spPr>
        <p:txBody>
          <a:bodyPr/>
          <a:lstStyle>
            <a:lvl1pPr>
              <a:defRPr/>
            </a:lvl1pPr>
          </a:lstStyle>
          <a:p>
            <a:endParaRPr lang="fr-CH"/>
          </a:p>
        </p:txBody>
      </p:sp>
      <p:sp>
        <p:nvSpPr>
          <p:cNvPr id="6" name="Rectangle 6"/>
          <p:cNvSpPr>
            <a:spLocks noGrp="1" noChangeArrowheads="1"/>
          </p:cNvSpPr>
          <p:nvPr>
            <p:ph type="sldNum" sz="quarter" idx="12"/>
          </p:nvPr>
        </p:nvSpPr>
        <p:spPr>
          <a:ln/>
        </p:spPr>
        <p:txBody>
          <a:bodyPr/>
          <a:lstStyle>
            <a:lvl1pPr>
              <a:defRPr/>
            </a:lvl1pPr>
          </a:lstStyle>
          <a:p>
            <a:fld id="{1A728013-9D47-456B-BD7E-79C9DA24A289}" type="slidenum">
              <a:rPr lang="fr-CH" smtClean="0"/>
              <a:t>‹N°›</a:t>
            </a:fld>
            <a:endParaRPr lang="fr-CH"/>
          </a:p>
        </p:txBody>
      </p:sp>
    </p:spTree>
    <p:extLst>
      <p:ext uri="{BB962C8B-B14F-4D97-AF65-F5344CB8AC3E}">
        <p14:creationId xmlns:p14="http://schemas.microsoft.com/office/powerpoint/2010/main" val="68213252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dirty="0"/>
              <a:t>Cliquez pour modifier le style du titre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18148" name="Rectangle 4"/>
          <p:cNvSpPr>
            <a:spLocks noGrp="1" noChangeArrowheads="1"/>
          </p:cNvSpPr>
          <p:nvPr>
            <p:ph type="dt" sz="half" idx="2"/>
          </p:nvPr>
        </p:nvSpPr>
        <p:spPr bwMode="auto">
          <a:xfrm>
            <a:off x="609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l">
              <a:defRPr sz="1400"/>
            </a:lvl1pPr>
          </a:lstStyle>
          <a:p>
            <a:fld id="{872D610C-F2E8-4EE7-9E97-E7EE35A740E5}" type="datetimeFigureOut">
              <a:rPr lang="fr-CH" smtClean="0"/>
              <a:t>07.09.26</a:t>
            </a:fld>
            <a:endParaRPr lang="fr-CH"/>
          </a:p>
        </p:txBody>
      </p:sp>
      <p:sp>
        <p:nvSpPr>
          <p:cNvPr id="518149" name="Rectangle 5"/>
          <p:cNvSpPr>
            <a:spLocks noGrp="1" noChangeArrowheads="1"/>
          </p:cNvSpPr>
          <p:nvPr>
            <p:ph type="ftr" sz="quarter" idx="3"/>
          </p:nvPr>
        </p:nvSpPr>
        <p:spPr bwMode="auto">
          <a:xfrm>
            <a:off x="4165600" y="6245225"/>
            <a:ext cx="3860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a:defRPr sz="1400"/>
            </a:lvl1pPr>
          </a:lstStyle>
          <a:p>
            <a:endParaRPr lang="fr-CH"/>
          </a:p>
        </p:txBody>
      </p:sp>
      <p:sp>
        <p:nvSpPr>
          <p:cNvPr id="518150" name="Rectangle 6"/>
          <p:cNvSpPr>
            <a:spLocks noGrp="1" noChangeArrowheads="1"/>
          </p:cNvSpPr>
          <p:nvPr>
            <p:ph type="sldNum" sz="quarter" idx="4"/>
          </p:nvPr>
        </p:nvSpPr>
        <p:spPr bwMode="auto">
          <a:xfrm>
            <a:off x="8737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defRPr sz="1400"/>
            </a:lvl1pPr>
          </a:lstStyle>
          <a:p>
            <a:fld id="{1A728013-9D47-456B-BD7E-79C9DA24A289}" type="slidenum">
              <a:rPr lang="fr-CH" smtClean="0"/>
              <a:t>‹N°›</a:t>
            </a:fld>
            <a:endParaRPr lang="fr-CH"/>
          </a:p>
        </p:txBody>
      </p:sp>
      <p:pic>
        <p:nvPicPr>
          <p:cNvPr id="2" name="Image 1" descr="Une image contenant alimentation, joueur&#10;&#10;Description générée automatiquement">
            <a:extLst>
              <a:ext uri="{FF2B5EF4-FFF2-40B4-BE49-F238E27FC236}">
                <a16:creationId xmlns:a16="http://schemas.microsoft.com/office/drawing/2014/main" id="{63BDE709-89BE-E14F-93CB-CD30339C527D}"/>
              </a:ext>
            </a:extLst>
          </p:cNvPr>
          <p:cNvPicPr>
            <a:picLocks noChangeAspect="1"/>
          </p:cNvPicPr>
          <p:nvPr userDrawn="1"/>
        </p:nvPicPr>
        <p:blipFill>
          <a:blip r:embed="rId9"/>
          <a:stretch>
            <a:fillRect/>
          </a:stretch>
        </p:blipFill>
        <p:spPr>
          <a:xfrm>
            <a:off x="609600" y="432046"/>
            <a:ext cx="1839005" cy="787153"/>
          </a:xfrm>
          <a:prstGeom prst="rect">
            <a:avLst/>
          </a:prstGeom>
        </p:spPr>
      </p:pic>
    </p:spTree>
    <p:extLst>
      <p:ext uri="{BB962C8B-B14F-4D97-AF65-F5344CB8AC3E}">
        <p14:creationId xmlns:p14="http://schemas.microsoft.com/office/powerpoint/2010/main" val="169310777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9" r:id="rId5"/>
    <p:sldLayoutId id="2147483680" r:id="rId6"/>
    <p:sldLayoutId id="2147483681" r:id="rId7"/>
  </p:sldLayoutIdLst>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txStyles>
    <p:titleStyle>
      <a:lvl1pPr algn="r" rtl="0" eaLnBrk="1" fontAlgn="base" hangingPunct="1">
        <a:spcBef>
          <a:spcPct val="0"/>
        </a:spcBef>
        <a:spcAft>
          <a:spcPct val="0"/>
        </a:spcAft>
        <a:defRPr sz="3200" b="1">
          <a:solidFill>
            <a:srgbClr val="FF9300"/>
          </a:solidFill>
          <a:latin typeface="+mj-lt"/>
          <a:ea typeface="+mj-ea"/>
          <a:cs typeface="+mj-cs"/>
        </a:defRPr>
      </a:lvl1pPr>
      <a:lvl2pPr algn="r" rtl="0" eaLnBrk="1" fontAlgn="base" hangingPunct="1">
        <a:spcBef>
          <a:spcPct val="0"/>
        </a:spcBef>
        <a:spcAft>
          <a:spcPct val="0"/>
        </a:spcAft>
        <a:defRPr sz="2400" b="1">
          <a:solidFill>
            <a:srgbClr val="357D83"/>
          </a:solidFill>
          <a:latin typeface="Calibri" pitchFamily="34" charset="0"/>
        </a:defRPr>
      </a:lvl2pPr>
      <a:lvl3pPr algn="r" rtl="0" eaLnBrk="1" fontAlgn="base" hangingPunct="1">
        <a:spcBef>
          <a:spcPct val="0"/>
        </a:spcBef>
        <a:spcAft>
          <a:spcPct val="0"/>
        </a:spcAft>
        <a:defRPr sz="2400" b="1">
          <a:solidFill>
            <a:srgbClr val="357D83"/>
          </a:solidFill>
          <a:latin typeface="Calibri" pitchFamily="34" charset="0"/>
        </a:defRPr>
      </a:lvl3pPr>
      <a:lvl4pPr algn="r" rtl="0" eaLnBrk="1" fontAlgn="base" hangingPunct="1">
        <a:spcBef>
          <a:spcPct val="0"/>
        </a:spcBef>
        <a:spcAft>
          <a:spcPct val="0"/>
        </a:spcAft>
        <a:defRPr sz="2400" b="1">
          <a:solidFill>
            <a:srgbClr val="357D83"/>
          </a:solidFill>
          <a:latin typeface="Calibri" pitchFamily="34" charset="0"/>
        </a:defRPr>
      </a:lvl4pPr>
      <a:lvl5pPr algn="r" rtl="0" eaLnBrk="1" fontAlgn="base" hangingPunct="1">
        <a:spcBef>
          <a:spcPct val="0"/>
        </a:spcBef>
        <a:spcAft>
          <a:spcPct val="0"/>
        </a:spcAft>
        <a:defRPr sz="2400" b="1">
          <a:solidFill>
            <a:srgbClr val="357D83"/>
          </a:solidFill>
          <a:latin typeface="Calibri" pitchFamily="34" charset="0"/>
        </a:defRPr>
      </a:lvl5pPr>
      <a:lvl6pPr marL="457200" algn="r" rtl="0" eaLnBrk="1" fontAlgn="base" hangingPunct="1">
        <a:spcBef>
          <a:spcPct val="0"/>
        </a:spcBef>
        <a:spcAft>
          <a:spcPct val="0"/>
        </a:spcAft>
        <a:defRPr sz="4400">
          <a:solidFill>
            <a:schemeClr val="tx2"/>
          </a:solidFill>
          <a:latin typeface="Arial" charset="0"/>
        </a:defRPr>
      </a:lvl6pPr>
      <a:lvl7pPr marL="914400" algn="r" rtl="0" eaLnBrk="1" fontAlgn="base" hangingPunct="1">
        <a:spcBef>
          <a:spcPct val="0"/>
        </a:spcBef>
        <a:spcAft>
          <a:spcPct val="0"/>
        </a:spcAft>
        <a:defRPr sz="4400">
          <a:solidFill>
            <a:schemeClr val="tx2"/>
          </a:solidFill>
          <a:latin typeface="Arial" charset="0"/>
        </a:defRPr>
      </a:lvl7pPr>
      <a:lvl8pPr marL="1371600" algn="r" rtl="0" eaLnBrk="1" fontAlgn="base" hangingPunct="1">
        <a:spcBef>
          <a:spcPct val="0"/>
        </a:spcBef>
        <a:spcAft>
          <a:spcPct val="0"/>
        </a:spcAft>
        <a:defRPr sz="4400">
          <a:solidFill>
            <a:schemeClr val="tx2"/>
          </a:solidFill>
          <a:latin typeface="Arial" charset="0"/>
        </a:defRPr>
      </a:lvl8pPr>
      <a:lvl9pPr marL="1828800" algn="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defRPr sz="28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4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dirty="0"/>
              <a:t>Cliquez pour modifier le style du titre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18148" name="Rectangle 4"/>
          <p:cNvSpPr>
            <a:spLocks noGrp="1" noChangeArrowheads="1"/>
          </p:cNvSpPr>
          <p:nvPr>
            <p:ph type="dt" sz="half" idx="2"/>
          </p:nvPr>
        </p:nvSpPr>
        <p:spPr bwMode="auto">
          <a:xfrm>
            <a:off x="609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l">
              <a:defRPr sz="1400"/>
            </a:lvl1pPr>
          </a:lstStyle>
          <a:p>
            <a:fld id="{872D610C-F2E8-4EE7-9E97-E7EE35A740E5}" type="datetimeFigureOut">
              <a:rPr lang="fr-CH" smtClean="0"/>
              <a:t>07.09.26</a:t>
            </a:fld>
            <a:endParaRPr lang="fr-CH"/>
          </a:p>
        </p:txBody>
      </p:sp>
      <p:sp>
        <p:nvSpPr>
          <p:cNvPr id="518149" name="Rectangle 5"/>
          <p:cNvSpPr>
            <a:spLocks noGrp="1" noChangeArrowheads="1"/>
          </p:cNvSpPr>
          <p:nvPr>
            <p:ph type="ftr" sz="quarter" idx="3"/>
          </p:nvPr>
        </p:nvSpPr>
        <p:spPr bwMode="auto">
          <a:xfrm>
            <a:off x="4165600" y="6245225"/>
            <a:ext cx="3860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a:defRPr sz="1400"/>
            </a:lvl1pPr>
          </a:lstStyle>
          <a:p>
            <a:endParaRPr lang="fr-CH"/>
          </a:p>
        </p:txBody>
      </p:sp>
      <p:sp>
        <p:nvSpPr>
          <p:cNvPr id="518150" name="Rectangle 6"/>
          <p:cNvSpPr>
            <a:spLocks noGrp="1" noChangeArrowheads="1"/>
          </p:cNvSpPr>
          <p:nvPr>
            <p:ph type="sldNum" sz="quarter" idx="4"/>
          </p:nvPr>
        </p:nvSpPr>
        <p:spPr bwMode="auto">
          <a:xfrm>
            <a:off x="8737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defRPr sz="1400"/>
            </a:lvl1pPr>
          </a:lstStyle>
          <a:p>
            <a:fld id="{1A728013-9D47-456B-BD7E-79C9DA24A289}" type="slidenum">
              <a:rPr lang="fr-CH" smtClean="0"/>
              <a:t>‹N°›</a:t>
            </a:fld>
            <a:endParaRPr lang="fr-CH"/>
          </a:p>
        </p:txBody>
      </p:sp>
    </p:spTree>
    <p:extLst>
      <p:ext uri="{BB962C8B-B14F-4D97-AF65-F5344CB8AC3E}">
        <p14:creationId xmlns:p14="http://schemas.microsoft.com/office/powerpoint/2010/main" val="1906868244"/>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Lst>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txStyles>
    <p:titleStyle>
      <a:lvl1pPr algn="r" rtl="0" eaLnBrk="1" fontAlgn="base" hangingPunct="1">
        <a:spcBef>
          <a:spcPct val="0"/>
        </a:spcBef>
        <a:spcAft>
          <a:spcPct val="0"/>
        </a:spcAft>
        <a:defRPr sz="3200" b="1">
          <a:solidFill>
            <a:srgbClr val="FF9300"/>
          </a:solidFill>
          <a:latin typeface="+mj-lt"/>
          <a:ea typeface="+mj-ea"/>
          <a:cs typeface="+mj-cs"/>
        </a:defRPr>
      </a:lvl1pPr>
      <a:lvl2pPr algn="r" rtl="0" eaLnBrk="1" fontAlgn="base" hangingPunct="1">
        <a:spcBef>
          <a:spcPct val="0"/>
        </a:spcBef>
        <a:spcAft>
          <a:spcPct val="0"/>
        </a:spcAft>
        <a:defRPr sz="2400" b="1">
          <a:solidFill>
            <a:srgbClr val="357D83"/>
          </a:solidFill>
          <a:latin typeface="Calibri" pitchFamily="34" charset="0"/>
        </a:defRPr>
      </a:lvl2pPr>
      <a:lvl3pPr algn="r" rtl="0" eaLnBrk="1" fontAlgn="base" hangingPunct="1">
        <a:spcBef>
          <a:spcPct val="0"/>
        </a:spcBef>
        <a:spcAft>
          <a:spcPct val="0"/>
        </a:spcAft>
        <a:defRPr sz="2400" b="1">
          <a:solidFill>
            <a:srgbClr val="357D83"/>
          </a:solidFill>
          <a:latin typeface="Calibri" pitchFamily="34" charset="0"/>
        </a:defRPr>
      </a:lvl3pPr>
      <a:lvl4pPr algn="r" rtl="0" eaLnBrk="1" fontAlgn="base" hangingPunct="1">
        <a:spcBef>
          <a:spcPct val="0"/>
        </a:spcBef>
        <a:spcAft>
          <a:spcPct val="0"/>
        </a:spcAft>
        <a:defRPr sz="2400" b="1">
          <a:solidFill>
            <a:srgbClr val="357D83"/>
          </a:solidFill>
          <a:latin typeface="Calibri" pitchFamily="34" charset="0"/>
        </a:defRPr>
      </a:lvl4pPr>
      <a:lvl5pPr algn="r" rtl="0" eaLnBrk="1" fontAlgn="base" hangingPunct="1">
        <a:spcBef>
          <a:spcPct val="0"/>
        </a:spcBef>
        <a:spcAft>
          <a:spcPct val="0"/>
        </a:spcAft>
        <a:defRPr sz="2400" b="1">
          <a:solidFill>
            <a:srgbClr val="357D83"/>
          </a:solidFill>
          <a:latin typeface="Calibri" pitchFamily="34" charset="0"/>
        </a:defRPr>
      </a:lvl5pPr>
      <a:lvl6pPr marL="457200" algn="r" rtl="0" eaLnBrk="1" fontAlgn="base" hangingPunct="1">
        <a:spcBef>
          <a:spcPct val="0"/>
        </a:spcBef>
        <a:spcAft>
          <a:spcPct val="0"/>
        </a:spcAft>
        <a:defRPr sz="4400">
          <a:solidFill>
            <a:schemeClr val="tx2"/>
          </a:solidFill>
          <a:latin typeface="Arial" charset="0"/>
        </a:defRPr>
      </a:lvl6pPr>
      <a:lvl7pPr marL="914400" algn="r" rtl="0" eaLnBrk="1" fontAlgn="base" hangingPunct="1">
        <a:spcBef>
          <a:spcPct val="0"/>
        </a:spcBef>
        <a:spcAft>
          <a:spcPct val="0"/>
        </a:spcAft>
        <a:defRPr sz="4400">
          <a:solidFill>
            <a:schemeClr val="tx2"/>
          </a:solidFill>
          <a:latin typeface="Arial" charset="0"/>
        </a:defRPr>
      </a:lvl7pPr>
      <a:lvl8pPr marL="1371600" algn="r" rtl="0" eaLnBrk="1" fontAlgn="base" hangingPunct="1">
        <a:spcBef>
          <a:spcPct val="0"/>
        </a:spcBef>
        <a:spcAft>
          <a:spcPct val="0"/>
        </a:spcAft>
        <a:defRPr sz="4400">
          <a:solidFill>
            <a:schemeClr val="tx2"/>
          </a:solidFill>
          <a:latin typeface="Arial" charset="0"/>
        </a:defRPr>
      </a:lvl8pPr>
      <a:lvl9pPr marL="1828800" algn="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defRPr sz="28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4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image" Target="../media/image8.tif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3.tiff"/><Relationship Id="rId4" Type="http://schemas.openxmlformats.org/officeDocument/2006/relationships/image" Target="../media/image12.tiff"/></Relationships>
</file>

<file path=ppt/slides/_rels/slide23.xml.rels><?xml version="1.0" encoding="UTF-8" standalone="yes"?>
<Relationships xmlns="http://schemas.openxmlformats.org/package/2006/relationships"><Relationship Id="rId2" Type="http://schemas.openxmlformats.org/officeDocument/2006/relationships/image" Target="../media/image14.tif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hyperlink" Target="http://www.menti.com/"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hyperlink" Target="https://celineehrwein.netboard.me/t4xi11yisa/?link=UgvSHBOY-XIg1yRQb-dIc71F2a"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8" Type="http://schemas.openxmlformats.org/officeDocument/2006/relationships/hyperlink" Target="https://cdn.pixabay.com/photo/2017/08/15/09/10/life-2643192__340.png" TargetMode="External"/><Relationship Id="rId3" Type="http://schemas.openxmlformats.org/officeDocument/2006/relationships/hyperlink" Target="https://cdn.pixabay.com/photo/2019/09/23/01/47/mind-mapping-4497350__340.jpg" TargetMode="External"/><Relationship Id="rId7" Type="http://schemas.openxmlformats.org/officeDocument/2006/relationships/hyperlink" Target="https://cdn.pixabay.com/photo/2018/04/20/11/33/arbeit-3335743__340.jpg" TargetMode="External"/><Relationship Id="rId2" Type="http://schemas.openxmlformats.org/officeDocument/2006/relationships/hyperlink" Target="https://cdn.pixabay.com/photo/2014/10/25/19/24/blitzer-502970_960_720.jpg" TargetMode="External"/><Relationship Id="rId1" Type="http://schemas.openxmlformats.org/officeDocument/2006/relationships/slideLayout" Target="../slideLayouts/slideLayout2.xml"/><Relationship Id="rId6" Type="http://schemas.openxmlformats.org/officeDocument/2006/relationships/hyperlink" Target="https://cdn.pixabay.com/photo/2014/04/02/10/26/republicans-303843__340.png" TargetMode="External"/><Relationship Id="rId5" Type="http://schemas.openxmlformats.org/officeDocument/2006/relationships/hyperlink" Target="https://cdn.pixabay.com/photo/2018/02/12/11/02/love-3148004__340.jpg" TargetMode="External"/><Relationship Id="rId4" Type="http://schemas.openxmlformats.org/officeDocument/2006/relationships/hyperlink" Target="https://cdn.pixabay.com/photo/2018/08/16/21/32/mountain-church-3611548__340.jpg" TargetMode="Externa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hyperlink" Target="https://www.un.org/fr/universal-declaration-human-rights/" TargetMode="Externa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hyperlink" Target="https://avenirsocial.ch/wp-content/uploads/2018/12/Web_SCR_Berufskodex_Fr_A5_db_221020.pdf" TargetMode="Externa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p:txBody>
          <a:bodyPr>
            <a:normAutofit/>
          </a:bodyPr>
          <a:lstStyle/>
          <a:p>
            <a:pPr>
              <a:defRPr/>
            </a:pPr>
            <a:r>
              <a:rPr lang="fr-CH" sz="3600" dirty="0">
                <a:solidFill>
                  <a:srgbClr val="FF9300"/>
                </a:solidFill>
              </a:rPr>
              <a:t>Philosophie et éthique en TS</a:t>
            </a:r>
            <a:endParaRPr lang="fr-FR" sz="3600" dirty="0">
              <a:solidFill>
                <a:srgbClr val="FF9300"/>
              </a:solidFill>
            </a:endParaRPr>
          </a:p>
        </p:txBody>
      </p:sp>
      <p:sp>
        <p:nvSpPr>
          <p:cNvPr id="4099" name="Rectangle 3"/>
          <p:cNvSpPr>
            <a:spLocks noGrp="1" noChangeArrowheads="1"/>
          </p:cNvSpPr>
          <p:nvPr>
            <p:ph type="subTitle" idx="1"/>
          </p:nvPr>
        </p:nvSpPr>
        <p:spPr/>
        <p:txBody>
          <a:bodyPr>
            <a:normAutofit/>
          </a:bodyPr>
          <a:lstStyle/>
          <a:p>
            <a:r>
              <a:rPr lang="fr-FR" sz="2800" dirty="0">
                <a:solidFill>
                  <a:schemeClr val="tx1"/>
                </a:solidFill>
              </a:rPr>
              <a:t>2</a:t>
            </a:r>
            <a:r>
              <a:rPr lang="fr-FR" sz="2800" baseline="30000" dirty="0">
                <a:solidFill>
                  <a:schemeClr val="tx1"/>
                </a:solidFill>
              </a:rPr>
              <a:t>ème</a:t>
            </a:r>
            <a:r>
              <a:rPr lang="fr-FR" sz="2800" dirty="0">
                <a:solidFill>
                  <a:schemeClr val="tx1"/>
                </a:solidFill>
              </a:rPr>
              <a:t> année</a:t>
            </a:r>
          </a:p>
          <a:p>
            <a:r>
              <a:rPr lang="fr-FR" sz="2800" dirty="0"/>
              <a:t>Journée 1</a:t>
            </a:r>
            <a:endParaRPr lang="fr-FR" sz="2800" dirty="0">
              <a:solidFill>
                <a:schemeClr val="tx1"/>
              </a:solidFill>
            </a:endParaRPr>
          </a:p>
        </p:txBody>
      </p:sp>
    </p:spTree>
    <p:extLst>
      <p:ext uri="{BB962C8B-B14F-4D97-AF65-F5344CB8AC3E}">
        <p14:creationId xmlns:p14="http://schemas.microsoft.com/office/powerpoint/2010/main" val="98486366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nchor="t">
            <a:noAutofit/>
          </a:bodyPr>
          <a:lstStyle/>
          <a:p>
            <a:pPr eaLnBrk="1" hangingPunct="1">
              <a:defRPr/>
            </a:pPr>
            <a:r>
              <a:rPr lang="fr-CH" sz="3200" dirty="0">
                <a:solidFill>
                  <a:srgbClr val="FF9300"/>
                </a:solidFill>
                <a:ea typeface="ＭＳ Ｐゴシック" pitchFamily="34" charset="-128"/>
              </a:rPr>
              <a:t>Définitions: éthique - morale</a:t>
            </a:r>
            <a:br>
              <a:rPr lang="fr-CH" sz="3200" dirty="0">
                <a:solidFill>
                  <a:srgbClr val="FF9300"/>
                </a:solidFill>
                <a:ea typeface="ＭＳ Ｐゴシック" pitchFamily="34" charset="-128"/>
              </a:rPr>
            </a:br>
            <a:r>
              <a:rPr lang="fr-CH" sz="3200" dirty="0">
                <a:solidFill>
                  <a:srgbClr val="FF9300"/>
                </a:solidFill>
                <a:ea typeface="ＭＳ Ｐゴシック" pitchFamily="34" charset="-128"/>
              </a:rPr>
              <a:t>D’un point de vue étymologique</a:t>
            </a:r>
            <a:br>
              <a:rPr lang="fr-CH" sz="2400" dirty="0">
                <a:solidFill>
                  <a:srgbClr val="FF9300"/>
                </a:solidFill>
              </a:rPr>
            </a:br>
            <a:endParaRPr lang="fr-FR" sz="2400" dirty="0">
              <a:solidFill>
                <a:srgbClr val="FF9300"/>
              </a:solidFill>
            </a:endParaRPr>
          </a:p>
        </p:txBody>
      </p:sp>
      <p:sp>
        <p:nvSpPr>
          <p:cNvPr id="30723" name="Rectangle 3"/>
          <p:cNvSpPr>
            <a:spLocks noGrp="1" noChangeArrowheads="1"/>
          </p:cNvSpPr>
          <p:nvPr>
            <p:ph idx="1"/>
          </p:nvPr>
        </p:nvSpPr>
        <p:spPr>
          <a:xfrm>
            <a:off x="1828800" y="1600201"/>
            <a:ext cx="8502316" cy="4527883"/>
          </a:xfrm>
        </p:spPr>
        <p:txBody>
          <a:bodyPr anchor="ctr">
            <a:normAutofit/>
          </a:bodyPr>
          <a:lstStyle/>
          <a:p>
            <a:pPr algn="ctr" eaLnBrk="1" hangingPunct="1"/>
            <a:r>
              <a:rPr lang="fr-FR" sz="2400" dirty="0"/>
              <a:t>Morale (du latin </a:t>
            </a:r>
            <a:r>
              <a:rPr lang="fr-FR" sz="2400" i="1" dirty="0"/>
              <a:t>mores</a:t>
            </a:r>
            <a:r>
              <a:rPr lang="fr-FR" sz="2400" dirty="0"/>
              <a:t>) et éthique (du grec </a:t>
            </a:r>
            <a:r>
              <a:rPr lang="fr-FR" sz="2400" i="1" dirty="0"/>
              <a:t>ethos</a:t>
            </a:r>
            <a:r>
              <a:rPr lang="fr-FR" sz="2400" dirty="0"/>
              <a:t>) </a:t>
            </a:r>
          </a:p>
          <a:p>
            <a:pPr algn="ctr" eaLnBrk="1" hangingPunct="1"/>
            <a:r>
              <a:rPr lang="fr-FR" sz="2400" dirty="0"/>
              <a:t>= </a:t>
            </a:r>
          </a:p>
          <a:p>
            <a:pPr algn="ctr" eaLnBrk="1" hangingPunct="1"/>
            <a:r>
              <a:rPr lang="fr-FR" sz="2400" dirty="0"/>
              <a:t>les us et coutumes</a:t>
            </a:r>
          </a:p>
          <a:p>
            <a:pPr eaLnBrk="1" hangingPunct="1"/>
            <a:endParaRPr lang="fr-CH" sz="2400" dirty="0"/>
          </a:p>
        </p:txBody>
      </p:sp>
    </p:spTree>
    <p:extLst>
      <p:ext uri="{BB962C8B-B14F-4D97-AF65-F5344CB8AC3E}">
        <p14:creationId xmlns:p14="http://schemas.microsoft.com/office/powerpoint/2010/main" val="156145287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4124B26-6498-5E4B-B4EE-94DA9303995B}"/>
              </a:ext>
            </a:extLst>
          </p:cNvPr>
          <p:cNvSpPr>
            <a:spLocks noGrp="1"/>
          </p:cNvSpPr>
          <p:nvPr>
            <p:ph type="title"/>
          </p:nvPr>
        </p:nvSpPr>
        <p:spPr>
          <a:xfrm>
            <a:off x="609600" y="274638"/>
            <a:ext cx="10972800" cy="1143000"/>
          </a:xfrm>
        </p:spPr>
        <p:txBody>
          <a:bodyPr wrap="square" anchor="t">
            <a:normAutofit/>
          </a:bodyPr>
          <a:lstStyle/>
          <a:p>
            <a:r>
              <a:rPr lang="fr-FR"/>
              <a:t>Définitions: éthique </a:t>
            </a:r>
            <a:r>
              <a:rPr lang="fr-CH" altLang="fr-FR"/>
              <a:t>–</a:t>
            </a:r>
            <a:r>
              <a:rPr lang="fr-FR"/>
              <a:t> morale</a:t>
            </a:r>
            <a:br>
              <a:rPr lang="fr-FR"/>
            </a:br>
            <a:r>
              <a:rPr lang="fr-FR"/>
              <a:t>Selon Paul Ricœur</a:t>
            </a:r>
          </a:p>
        </p:txBody>
      </p:sp>
      <p:sp>
        <p:nvSpPr>
          <p:cNvPr id="4" name="Espace réservé du contenu 3">
            <a:extLst>
              <a:ext uri="{FF2B5EF4-FFF2-40B4-BE49-F238E27FC236}">
                <a16:creationId xmlns:a16="http://schemas.microsoft.com/office/drawing/2014/main" id="{02013723-4A1B-2D4A-86B0-6CE5176004C3}"/>
              </a:ext>
            </a:extLst>
          </p:cNvPr>
          <p:cNvSpPr txBox="1">
            <a:spLocks noGrp="1"/>
          </p:cNvSpPr>
          <p:nvPr>
            <p:ph sz="half" idx="1"/>
          </p:nvPr>
        </p:nvSpPr>
        <p:spPr>
          <a:xfrm>
            <a:off x="609600" y="1600201"/>
            <a:ext cx="5384800" cy="4525963"/>
          </a:xfrm>
        </p:spPr>
        <p:txBody>
          <a:bodyPr wrap="square" rtlCol="0" anchor="t">
            <a:normAutofit/>
          </a:bodyPr>
          <a:lstStyle/>
          <a:p>
            <a:endParaRPr lang="fr-CH" altLang="fr-FR" dirty="0"/>
          </a:p>
          <a:p>
            <a:r>
              <a:rPr lang="fr-CH" altLang="fr-FR" b="1" dirty="0"/>
              <a:t>«La visée de la “vie bonne” avec et pour autrui dans les institutions justes.»</a:t>
            </a:r>
          </a:p>
          <a:p>
            <a:endParaRPr lang="fr-CH" altLang="fr-FR" dirty="0"/>
          </a:p>
          <a:p>
            <a:pPr algn="r"/>
            <a:r>
              <a:rPr lang="fr-CH" altLang="fr-FR" dirty="0"/>
              <a:t>Paul Ricœur 1990, 202</a:t>
            </a:r>
          </a:p>
          <a:p>
            <a:endParaRPr lang="fr-CH" altLang="fr-FR" dirty="0"/>
          </a:p>
        </p:txBody>
      </p:sp>
      <p:pic>
        <p:nvPicPr>
          <p:cNvPr id="2050" name="Picture 2" descr="Tir À L'Arc, Arc, Tir, Cible, Objectif">
            <a:extLst>
              <a:ext uri="{FF2B5EF4-FFF2-40B4-BE49-F238E27FC236}">
                <a16:creationId xmlns:a16="http://schemas.microsoft.com/office/drawing/2014/main" id="{29F9FFD6-1259-2087-4990-0CF5A042EE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060" r="19523" b="-1"/>
          <a:stretch>
            <a:fillRect/>
          </a:stretch>
        </p:blipFill>
        <p:spPr bwMode="auto">
          <a:xfrm>
            <a:off x="6197600" y="1600201"/>
            <a:ext cx="5384800" cy="4525963"/>
          </a:xfrm>
          <a:prstGeom prst="rect">
            <a:avLst/>
          </a:prstGeom>
          <a:solidFill>
            <a:srgbClr val="FFFFFF"/>
          </a:solidFill>
        </p:spPr>
      </p:pic>
      <p:sp>
        <p:nvSpPr>
          <p:cNvPr id="2" name="ZoneTexte 1">
            <a:extLst>
              <a:ext uri="{FF2B5EF4-FFF2-40B4-BE49-F238E27FC236}">
                <a16:creationId xmlns:a16="http://schemas.microsoft.com/office/drawing/2014/main" id="{C31BEB3A-51D9-59A6-3646-8B9FEDBC3FB8}"/>
              </a:ext>
            </a:extLst>
          </p:cNvPr>
          <p:cNvSpPr txBox="1"/>
          <p:nvPr/>
        </p:nvSpPr>
        <p:spPr>
          <a:xfrm>
            <a:off x="7541550" y="6126164"/>
            <a:ext cx="4040850" cy="276999"/>
          </a:xfrm>
          <a:prstGeom prst="rect">
            <a:avLst/>
          </a:prstGeom>
          <a:noFill/>
        </p:spPr>
        <p:txBody>
          <a:bodyPr wrap="none" rtlCol="0">
            <a:spAutoFit/>
          </a:bodyPr>
          <a:lstStyle/>
          <a:p>
            <a:r>
              <a:rPr lang="fr-FR" sz="1200" dirty="0">
                <a:solidFill>
                  <a:schemeClr val="bg1">
                    <a:lumMod val="50000"/>
                  </a:schemeClr>
                </a:solidFill>
              </a:rPr>
              <a:t>Tir à l’arc, Arc, Tir.</a:t>
            </a:r>
            <a:r>
              <a:rPr lang="fr-CH" sz="1200" dirty="0">
                <a:solidFill>
                  <a:schemeClr val="bg1">
                    <a:lumMod val="50000"/>
                  </a:schemeClr>
                </a:solidFill>
              </a:rPr>
              <a:t>. Crédit photo: </a:t>
            </a:r>
            <a:r>
              <a:rPr lang="fr-FR" sz="1200" dirty="0" err="1">
                <a:solidFill>
                  <a:schemeClr val="bg1">
                    <a:lumMod val="50000"/>
                  </a:schemeClr>
                </a:solidFill>
              </a:rPr>
              <a:t>Barskefrank</a:t>
            </a:r>
            <a:r>
              <a:rPr lang="fr-CH" sz="1200" dirty="0">
                <a:solidFill>
                  <a:schemeClr val="bg1">
                    <a:lumMod val="50000"/>
                  </a:schemeClr>
                </a:solidFill>
              </a:rPr>
              <a:t> de </a:t>
            </a:r>
            <a:r>
              <a:rPr lang="fr-CH" sz="1200" dirty="0" err="1">
                <a:solidFill>
                  <a:schemeClr val="bg1">
                    <a:lumMod val="50000"/>
                  </a:schemeClr>
                </a:solidFill>
              </a:rPr>
              <a:t>Pixabay</a:t>
            </a:r>
            <a:endParaRPr lang="fr-CH" sz="1200" dirty="0">
              <a:solidFill>
                <a:schemeClr val="bg1">
                  <a:lumMod val="50000"/>
                </a:schemeClr>
              </a:solidFill>
            </a:endParaRPr>
          </a:p>
        </p:txBody>
      </p:sp>
    </p:spTree>
    <p:extLst>
      <p:ext uri="{BB962C8B-B14F-4D97-AF65-F5344CB8AC3E}">
        <p14:creationId xmlns:p14="http://schemas.microsoft.com/office/powerpoint/2010/main" val="316204750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bwMode="auto">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r>
              <a:rPr lang="fr-CH" altLang="fr-FR" sz="3200" dirty="0">
                <a:solidFill>
                  <a:srgbClr val="FF9300"/>
                </a:solidFill>
              </a:rPr>
              <a:t>Définitions: éthique – morale</a:t>
            </a:r>
            <a:br>
              <a:rPr lang="fr-CH" altLang="fr-FR" sz="3200" dirty="0">
                <a:solidFill>
                  <a:srgbClr val="FF9300"/>
                </a:solidFill>
              </a:rPr>
            </a:br>
            <a:r>
              <a:rPr lang="fr-CH" altLang="fr-FR" sz="3200" dirty="0">
                <a:solidFill>
                  <a:srgbClr val="FF9300"/>
                </a:solidFill>
              </a:rPr>
              <a:t>Une différenciation utile</a:t>
            </a:r>
            <a:endParaRPr lang="fr-FR" altLang="fr-FR" sz="3200" dirty="0">
              <a:solidFill>
                <a:srgbClr val="FF9300"/>
              </a:solidFill>
            </a:endParaRPr>
          </a:p>
        </p:txBody>
      </p:sp>
      <p:sp>
        <p:nvSpPr>
          <p:cNvPr id="13315" name="Rectangle 3"/>
          <p:cNvSpPr>
            <a:spLocks noGrp="1" noChangeArrowheads="1"/>
          </p:cNvSpPr>
          <p:nvPr>
            <p:ph idx="1"/>
          </p:nvPr>
        </p:nvSpPr>
        <p:spPr>
          <a:xfrm>
            <a:off x="795130" y="1893859"/>
            <a:ext cx="10714383" cy="4268401"/>
          </a:xfrm>
        </p:spPr>
        <p:txBody>
          <a:bodyPr>
            <a:noAutofit/>
          </a:bodyPr>
          <a:lstStyle/>
          <a:p>
            <a:pPr marL="92075"/>
            <a:r>
              <a:rPr lang="fr-FR" altLang="fr-FR" sz="2400" b="1" dirty="0">
                <a:ea typeface="ＭＳ Ｐゴシック" pitchFamily="34" charset="-128"/>
              </a:rPr>
              <a:t>La</a:t>
            </a:r>
            <a:r>
              <a:rPr lang="fr-FR" altLang="fr-FR" sz="2400" dirty="0">
                <a:ea typeface="ＭＳ Ｐゴシック" pitchFamily="34" charset="-128"/>
              </a:rPr>
              <a:t> </a:t>
            </a:r>
            <a:r>
              <a:rPr lang="fr-FR" altLang="fr-FR" sz="2400" b="1" dirty="0">
                <a:ea typeface="ＭＳ Ｐゴシック" pitchFamily="34" charset="-128"/>
              </a:rPr>
              <a:t>morale </a:t>
            </a:r>
          </a:p>
          <a:p>
            <a:pPr marL="92075"/>
            <a:r>
              <a:rPr lang="fr-FR" altLang="fr-FR" sz="2400" dirty="0">
                <a:ea typeface="ＭＳ Ｐゴシック" pitchFamily="34" charset="-128"/>
              </a:rPr>
              <a:t>Ensemble des valeurs, normes, vertus et représentations (individuelles, interpersonnelles, institutionnelles et sociales) qui définissent ce qui bien et ce qui est mal, ce qui est juste et ce qui est injuste, qui encadrent et orientent nos actions et nos décisions</a:t>
            </a:r>
          </a:p>
          <a:p>
            <a:pPr marL="92075"/>
            <a:endParaRPr lang="fr-FR" altLang="fr-FR" sz="500" b="1" dirty="0">
              <a:ea typeface="ＭＳ Ｐゴシック" pitchFamily="34" charset="-128"/>
            </a:endParaRPr>
          </a:p>
          <a:p>
            <a:pPr marL="92075"/>
            <a:r>
              <a:rPr lang="fr-FR" altLang="fr-FR" sz="2400" b="1" dirty="0">
                <a:ea typeface="ＭＳ Ｐゴシック" pitchFamily="34" charset="-128"/>
              </a:rPr>
              <a:t>L’éthique</a:t>
            </a:r>
            <a:endParaRPr lang="fr-FR" altLang="fr-FR" sz="2400" dirty="0">
              <a:ea typeface="ＭＳ Ｐゴシック" pitchFamily="34" charset="-128"/>
            </a:endParaRPr>
          </a:p>
          <a:p>
            <a:pPr marL="92075"/>
            <a:r>
              <a:rPr lang="fr-FR" altLang="fr-FR" sz="2400" dirty="0">
                <a:ea typeface="ＭＳ Ｐゴシック" pitchFamily="34" charset="-128"/>
              </a:rPr>
              <a:t>Réflexion </a:t>
            </a:r>
            <a:r>
              <a:rPr lang="fr-FR" altLang="fr-FR" sz="2400" b="1" i="1" dirty="0">
                <a:solidFill>
                  <a:srgbClr val="FF9300"/>
                </a:solidFill>
                <a:ea typeface="ＭＳ Ｐゴシック" pitchFamily="34" charset="-128"/>
              </a:rPr>
              <a:t>critique</a:t>
            </a:r>
            <a:r>
              <a:rPr lang="fr-FR" altLang="fr-FR" sz="2400" dirty="0">
                <a:ea typeface="ＭＳ Ｐゴシック" pitchFamily="34" charset="-128"/>
              </a:rPr>
              <a:t> sur la morale </a:t>
            </a:r>
          </a:p>
          <a:p>
            <a:pPr marL="92075"/>
            <a:r>
              <a:rPr lang="fr-FR" altLang="fr-FR" sz="2400" dirty="0">
                <a:ea typeface="ＭＳ Ｐゴシック" pitchFamily="34" charset="-128"/>
              </a:rPr>
              <a:t>	Ou</a:t>
            </a:r>
          </a:p>
          <a:p>
            <a:pPr marL="92075"/>
            <a:r>
              <a:rPr lang="fr-FR" altLang="fr-FR" sz="2400" dirty="0">
                <a:ea typeface="ＭＳ Ｐゴシック" pitchFamily="34" charset="-128"/>
              </a:rPr>
              <a:t>Réflexion critique sur les valeurs, normes, vertus et représentations morales (individuelles, interpersonnelles, institutionnelles et sociales) qui orientent et encadrent (ou devraient orienter et encadrer) nos actions et nos décisions</a:t>
            </a:r>
          </a:p>
          <a:p>
            <a:pPr marL="92075"/>
            <a:endParaRPr lang="fr-FR" altLang="fr-FR" sz="2400" dirty="0">
              <a:ea typeface="ＭＳ Ｐゴシック" pitchFamily="34" charset="-128"/>
            </a:endParaRPr>
          </a:p>
          <a:p>
            <a:pPr marL="92075"/>
            <a:r>
              <a:rPr lang="fr-FR" altLang="fr-FR" sz="2400" dirty="0">
                <a:ea typeface="ＭＳ Ｐゴシック" pitchFamily="34" charset="-128"/>
              </a:rPr>
              <a:t>	</a:t>
            </a:r>
          </a:p>
          <a:p>
            <a:pPr marL="92075">
              <a:buFont typeface="Arial" charset="0"/>
              <a:buChar char="•"/>
            </a:pPr>
            <a:endParaRPr lang="fr-FR" altLang="fr-FR" sz="2400" b="1" dirty="0">
              <a:ea typeface="ＭＳ Ｐゴシック" pitchFamily="34" charset="-128"/>
            </a:endParaRPr>
          </a:p>
        </p:txBody>
      </p:sp>
      <p:sp>
        <p:nvSpPr>
          <p:cNvPr id="4" name="Rectangle à coins arrondis 3"/>
          <p:cNvSpPr>
            <a:spLocks noChangeArrowheads="1"/>
          </p:cNvSpPr>
          <p:nvPr/>
        </p:nvSpPr>
        <p:spPr bwMode="auto">
          <a:xfrm>
            <a:off x="7566404" y="1315133"/>
            <a:ext cx="1728788" cy="576262"/>
          </a:xfrm>
          <a:prstGeom prst="wedgeRoundRectCallout">
            <a:avLst>
              <a:gd name="adj1" fmla="val -63454"/>
              <a:gd name="adj2" fmla="val 124227"/>
              <a:gd name="adj3" fmla="val 16667"/>
            </a:avLst>
          </a:prstGeom>
          <a:solidFill>
            <a:srgbClr val="D1D1C5"/>
          </a:solidFill>
          <a:ln w="9525" algn="ctr">
            <a:solidFill>
              <a:schemeClr val="tx1"/>
            </a:solidFill>
            <a:round/>
            <a:headEnd/>
            <a:tailEnd/>
          </a:ln>
        </p:spPr>
        <p:txBody>
          <a:bodyPr wrap="none" anchor="ctr"/>
          <a:lstStyle>
            <a:lvl1pPr eaLnBrk="0" hangingPunct="0">
              <a:spcBef>
                <a:spcPct val="20000"/>
              </a:spcBef>
              <a:buFont typeface="Arial" charset="0"/>
              <a:buChar char="•"/>
              <a:defRPr sz="2000">
                <a:solidFill>
                  <a:schemeClr val="tx1"/>
                </a:solidFill>
                <a:latin typeface="Arial" charset="0"/>
                <a:ea typeface="ＭＳ Ｐゴシック" pitchFamily="34" charset="-128"/>
              </a:defRPr>
            </a:lvl1pPr>
            <a:lvl2pPr marL="742950" indent="-285750" eaLnBrk="0" hangingPunct="0">
              <a:spcBef>
                <a:spcPct val="20000"/>
              </a:spcBef>
              <a:buClr>
                <a:schemeClr val="tx1"/>
              </a:buClr>
              <a:buFont typeface="Times" charset="0"/>
              <a:buChar char="•"/>
              <a:defRPr sz="2000">
                <a:solidFill>
                  <a:schemeClr val="tx1"/>
                </a:solidFill>
                <a:latin typeface="Arial" charset="0"/>
                <a:ea typeface="ＭＳ Ｐゴシック" pitchFamily="34" charset="-128"/>
              </a:defRPr>
            </a:lvl2pPr>
            <a:lvl3pPr marL="1143000" indent="-228600" eaLnBrk="0" hangingPunct="0">
              <a:spcBef>
                <a:spcPct val="20000"/>
              </a:spcBef>
              <a:buClr>
                <a:schemeClr val="tx1"/>
              </a:buClr>
              <a:buFont typeface="Times" charset="0"/>
              <a:buChar char="•"/>
              <a:defRPr>
                <a:solidFill>
                  <a:schemeClr val="tx1"/>
                </a:solidFill>
                <a:latin typeface="Arial" charset="0"/>
                <a:ea typeface="ＭＳ Ｐゴシック" pitchFamily="34" charset="-128"/>
              </a:defRPr>
            </a:lvl3pPr>
            <a:lvl4pPr marL="1600200" indent="-228600" eaLnBrk="0" hangingPunct="0">
              <a:spcBef>
                <a:spcPct val="20000"/>
              </a:spcBef>
              <a:buClr>
                <a:schemeClr val="tx1"/>
              </a:buClr>
              <a:buFont typeface="Times" charset="0"/>
              <a:buChar char="•"/>
              <a:defRPr>
                <a:solidFill>
                  <a:schemeClr val="tx1"/>
                </a:solidFill>
                <a:latin typeface="Arial" charset="0"/>
                <a:ea typeface="ＭＳ Ｐゴシック" pitchFamily="34" charset="-128"/>
              </a:defRPr>
            </a:lvl4pPr>
            <a:lvl5pPr marL="2057400" indent="-228600" eaLnBrk="0" hangingPunct="0">
              <a:spcBef>
                <a:spcPct val="25000"/>
              </a:spcBef>
              <a:buClr>
                <a:schemeClr val="tx1"/>
              </a:buClr>
              <a:buFont typeface="Times" charset="0"/>
              <a:buChar char="•"/>
              <a:defRPr sz="1600">
                <a:solidFill>
                  <a:schemeClr val="tx1"/>
                </a:solidFill>
                <a:latin typeface="Arial" charset="0"/>
                <a:ea typeface="ＭＳ Ｐゴシック" pitchFamily="34" charset="-128"/>
              </a:defRPr>
            </a:lvl5pPr>
            <a:lvl6pPr marL="2514600" indent="-228600" eaLnBrk="0" fontAlgn="base" hangingPunct="0">
              <a:spcBef>
                <a:spcPct val="25000"/>
              </a:spcBef>
              <a:spcAft>
                <a:spcPct val="0"/>
              </a:spcAft>
              <a:buClr>
                <a:schemeClr val="tx1"/>
              </a:buClr>
              <a:buFont typeface="Times" charset="0"/>
              <a:buChar char="•"/>
              <a:defRPr sz="1600">
                <a:solidFill>
                  <a:schemeClr val="tx1"/>
                </a:solidFill>
                <a:latin typeface="Arial" charset="0"/>
                <a:ea typeface="ＭＳ Ｐゴシック" pitchFamily="34" charset="-128"/>
              </a:defRPr>
            </a:lvl6pPr>
            <a:lvl7pPr marL="2971800" indent="-228600" eaLnBrk="0" fontAlgn="base" hangingPunct="0">
              <a:spcBef>
                <a:spcPct val="25000"/>
              </a:spcBef>
              <a:spcAft>
                <a:spcPct val="0"/>
              </a:spcAft>
              <a:buClr>
                <a:schemeClr val="tx1"/>
              </a:buClr>
              <a:buFont typeface="Times" charset="0"/>
              <a:buChar char="•"/>
              <a:defRPr sz="1600">
                <a:solidFill>
                  <a:schemeClr val="tx1"/>
                </a:solidFill>
                <a:latin typeface="Arial" charset="0"/>
                <a:ea typeface="ＭＳ Ｐゴシック" pitchFamily="34" charset="-128"/>
              </a:defRPr>
            </a:lvl7pPr>
            <a:lvl8pPr marL="3429000" indent="-228600" eaLnBrk="0" fontAlgn="base" hangingPunct="0">
              <a:spcBef>
                <a:spcPct val="25000"/>
              </a:spcBef>
              <a:spcAft>
                <a:spcPct val="0"/>
              </a:spcAft>
              <a:buClr>
                <a:schemeClr val="tx1"/>
              </a:buClr>
              <a:buFont typeface="Times" charset="0"/>
              <a:buChar char="•"/>
              <a:defRPr sz="1600">
                <a:solidFill>
                  <a:schemeClr val="tx1"/>
                </a:solidFill>
                <a:latin typeface="Arial" charset="0"/>
                <a:ea typeface="ＭＳ Ｐゴシック" pitchFamily="34" charset="-128"/>
              </a:defRPr>
            </a:lvl8pPr>
            <a:lvl9pPr marL="3886200" indent="-228600" eaLnBrk="0" fontAlgn="base" hangingPunct="0">
              <a:spcBef>
                <a:spcPct val="25000"/>
              </a:spcBef>
              <a:spcAft>
                <a:spcPct val="0"/>
              </a:spcAft>
              <a:buClr>
                <a:schemeClr val="tx1"/>
              </a:buClr>
              <a:buFont typeface="Times" charset="0"/>
              <a:buChar char="•"/>
              <a:defRPr sz="1600">
                <a:solidFill>
                  <a:schemeClr val="tx1"/>
                </a:solidFill>
                <a:latin typeface="Arial" charset="0"/>
                <a:ea typeface="ＭＳ Ｐゴシック" pitchFamily="34" charset="-128"/>
              </a:defRPr>
            </a:lvl9pPr>
          </a:lstStyle>
          <a:p>
            <a:pPr algn="ctr" eaLnBrk="1" hangingPunct="1">
              <a:spcBef>
                <a:spcPct val="0"/>
              </a:spcBef>
              <a:buFontTx/>
              <a:buNone/>
            </a:pPr>
            <a:r>
              <a:rPr lang="fr-CH" altLang="fr-FR" sz="1800" dirty="0">
                <a:latin typeface="Verdana" pitchFamily="34" charset="0"/>
              </a:rPr>
              <a:t>CE QUI EST!</a:t>
            </a:r>
          </a:p>
        </p:txBody>
      </p:sp>
      <p:sp>
        <p:nvSpPr>
          <p:cNvPr id="5" name="Rectangle à coins arrondis 6"/>
          <p:cNvSpPr>
            <a:spLocks noChangeArrowheads="1"/>
          </p:cNvSpPr>
          <p:nvPr/>
        </p:nvSpPr>
        <p:spPr bwMode="auto">
          <a:xfrm>
            <a:off x="8112820" y="3832947"/>
            <a:ext cx="2364744" cy="576163"/>
          </a:xfrm>
          <a:prstGeom prst="wedgeRoundRectCallout">
            <a:avLst>
              <a:gd name="adj1" fmla="val -139597"/>
              <a:gd name="adj2" fmla="val 102111"/>
              <a:gd name="adj3" fmla="val 16667"/>
            </a:avLst>
          </a:prstGeom>
          <a:solidFill>
            <a:srgbClr val="D1D1C5"/>
          </a:solidFill>
          <a:ln w="9525" algn="ctr">
            <a:solidFill>
              <a:schemeClr val="tx1"/>
            </a:solidFill>
            <a:round/>
            <a:headEnd/>
            <a:tailEnd/>
          </a:ln>
        </p:spPr>
        <p:txBody>
          <a:bodyPr wrap="none" anchor="ctr"/>
          <a:lstStyle>
            <a:lvl1pPr eaLnBrk="0" hangingPunct="0">
              <a:spcBef>
                <a:spcPct val="20000"/>
              </a:spcBef>
              <a:buFont typeface="Arial" charset="0"/>
              <a:buChar char="•"/>
              <a:defRPr sz="2000">
                <a:solidFill>
                  <a:schemeClr val="tx1"/>
                </a:solidFill>
                <a:latin typeface="Arial" charset="0"/>
                <a:ea typeface="ＭＳ Ｐゴシック" pitchFamily="34" charset="-128"/>
              </a:defRPr>
            </a:lvl1pPr>
            <a:lvl2pPr marL="742950" indent="-285750" eaLnBrk="0" hangingPunct="0">
              <a:spcBef>
                <a:spcPct val="20000"/>
              </a:spcBef>
              <a:buClr>
                <a:schemeClr val="tx1"/>
              </a:buClr>
              <a:buFont typeface="Times" charset="0"/>
              <a:buChar char="•"/>
              <a:defRPr sz="2000">
                <a:solidFill>
                  <a:schemeClr val="tx1"/>
                </a:solidFill>
                <a:latin typeface="Arial" charset="0"/>
                <a:ea typeface="ＭＳ Ｐゴシック" pitchFamily="34" charset="-128"/>
              </a:defRPr>
            </a:lvl2pPr>
            <a:lvl3pPr marL="1143000" indent="-228600" eaLnBrk="0" hangingPunct="0">
              <a:spcBef>
                <a:spcPct val="20000"/>
              </a:spcBef>
              <a:buClr>
                <a:schemeClr val="tx1"/>
              </a:buClr>
              <a:buFont typeface="Times" charset="0"/>
              <a:buChar char="•"/>
              <a:defRPr>
                <a:solidFill>
                  <a:schemeClr val="tx1"/>
                </a:solidFill>
                <a:latin typeface="Arial" charset="0"/>
                <a:ea typeface="ＭＳ Ｐゴシック" pitchFamily="34" charset="-128"/>
              </a:defRPr>
            </a:lvl3pPr>
            <a:lvl4pPr marL="1600200" indent="-228600" eaLnBrk="0" hangingPunct="0">
              <a:spcBef>
                <a:spcPct val="20000"/>
              </a:spcBef>
              <a:buClr>
                <a:schemeClr val="tx1"/>
              </a:buClr>
              <a:buFont typeface="Times" charset="0"/>
              <a:buChar char="•"/>
              <a:defRPr>
                <a:solidFill>
                  <a:schemeClr val="tx1"/>
                </a:solidFill>
                <a:latin typeface="Arial" charset="0"/>
                <a:ea typeface="ＭＳ Ｐゴシック" pitchFamily="34" charset="-128"/>
              </a:defRPr>
            </a:lvl4pPr>
            <a:lvl5pPr marL="2057400" indent="-228600" eaLnBrk="0" hangingPunct="0">
              <a:spcBef>
                <a:spcPct val="25000"/>
              </a:spcBef>
              <a:buClr>
                <a:schemeClr val="tx1"/>
              </a:buClr>
              <a:buFont typeface="Times" charset="0"/>
              <a:buChar char="•"/>
              <a:defRPr sz="1600">
                <a:solidFill>
                  <a:schemeClr val="tx1"/>
                </a:solidFill>
                <a:latin typeface="Arial" charset="0"/>
                <a:ea typeface="ＭＳ Ｐゴシック" pitchFamily="34" charset="-128"/>
              </a:defRPr>
            </a:lvl5pPr>
            <a:lvl6pPr marL="2514600" indent="-228600" eaLnBrk="0" fontAlgn="base" hangingPunct="0">
              <a:spcBef>
                <a:spcPct val="25000"/>
              </a:spcBef>
              <a:spcAft>
                <a:spcPct val="0"/>
              </a:spcAft>
              <a:buClr>
                <a:schemeClr val="tx1"/>
              </a:buClr>
              <a:buFont typeface="Times" charset="0"/>
              <a:buChar char="•"/>
              <a:defRPr sz="1600">
                <a:solidFill>
                  <a:schemeClr val="tx1"/>
                </a:solidFill>
                <a:latin typeface="Arial" charset="0"/>
                <a:ea typeface="ＭＳ Ｐゴシック" pitchFamily="34" charset="-128"/>
              </a:defRPr>
            </a:lvl6pPr>
            <a:lvl7pPr marL="2971800" indent="-228600" eaLnBrk="0" fontAlgn="base" hangingPunct="0">
              <a:spcBef>
                <a:spcPct val="25000"/>
              </a:spcBef>
              <a:spcAft>
                <a:spcPct val="0"/>
              </a:spcAft>
              <a:buClr>
                <a:schemeClr val="tx1"/>
              </a:buClr>
              <a:buFont typeface="Times" charset="0"/>
              <a:buChar char="•"/>
              <a:defRPr sz="1600">
                <a:solidFill>
                  <a:schemeClr val="tx1"/>
                </a:solidFill>
                <a:latin typeface="Arial" charset="0"/>
                <a:ea typeface="ＭＳ Ｐゴシック" pitchFamily="34" charset="-128"/>
              </a:defRPr>
            </a:lvl7pPr>
            <a:lvl8pPr marL="3429000" indent="-228600" eaLnBrk="0" fontAlgn="base" hangingPunct="0">
              <a:spcBef>
                <a:spcPct val="25000"/>
              </a:spcBef>
              <a:spcAft>
                <a:spcPct val="0"/>
              </a:spcAft>
              <a:buClr>
                <a:schemeClr val="tx1"/>
              </a:buClr>
              <a:buFont typeface="Times" charset="0"/>
              <a:buChar char="•"/>
              <a:defRPr sz="1600">
                <a:solidFill>
                  <a:schemeClr val="tx1"/>
                </a:solidFill>
                <a:latin typeface="Arial" charset="0"/>
                <a:ea typeface="ＭＳ Ｐゴシック" pitchFamily="34" charset="-128"/>
              </a:defRPr>
            </a:lvl8pPr>
            <a:lvl9pPr marL="3886200" indent="-228600" eaLnBrk="0" fontAlgn="base" hangingPunct="0">
              <a:spcBef>
                <a:spcPct val="25000"/>
              </a:spcBef>
              <a:spcAft>
                <a:spcPct val="0"/>
              </a:spcAft>
              <a:buClr>
                <a:schemeClr val="tx1"/>
              </a:buClr>
              <a:buFont typeface="Times" charset="0"/>
              <a:buChar char="•"/>
              <a:defRPr sz="1600">
                <a:solidFill>
                  <a:schemeClr val="tx1"/>
                </a:solidFill>
                <a:latin typeface="Arial" charset="0"/>
                <a:ea typeface="ＭＳ Ｐゴシック" pitchFamily="34" charset="-128"/>
              </a:defRPr>
            </a:lvl9pPr>
          </a:lstStyle>
          <a:p>
            <a:pPr algn="ctr" eaLnBrk="1" hangingPunct="1">
              <a:spcBef>
                <a:spcPct val="0"/>
              </a:spcBef>
              <a:buFontTx/>
              <a:buNone/>
            </a:pPr>
            <a:r>
              <a:rPr lang="fr-CH" altLang="fr-FR" sz="1800" dirty="0">
                <a:latin typeface="Verdana" pitchFamily="34" charset="0"/>
              </a:rPr>
              <a:t>CE QUI DOIT ÊTRE!</a:t>
            </a:r>
          </a:p>
        </p:txBody>
      </p:sp>
    </p:spTree>
    <p:extLst>
      <p:ext uri="{BB962C8B-B14F-4D97-AF65-F5344CB8AC3E}">
        <p14:creationId xmlns:p14="http://schemas.microsoft.com/office/powerpoint/2010/main" val="138924088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re 1"/>
          <p:cNvSpPr>
            <a:spLocks noGrp="1"/>
          </p:cNvSpPr>
          <p:nvPr>
            <p:ph type="title"/>
          </p:nvPr>
        </p:nvSpPr>
        <p:spPr bwMode="auto">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r>
              <a:rPr lang="fr-FR" sz="3200" dirty="0">
                <a:solidFill>
                  <a:srgbClr val="FF9300"/>
                </a:solidFill>
              </a:rPr>
              <a:t>Définitions</a:t>
            </a:r>
            <a:r>
              <a:rPr lang="fr-CH" sz="3200" dirty="0">
                <a:solidFill>
                  <a:srgbClr val="FF9300"/>
                </a:solidFill>
              </a:rPr>
              <a:t>: déontologie</a:t>
            </a:r>
            <a:endParaRPr lang="fr-CH" altLang="fr-FR" sz="3200" dirty="0">
              <a:solidFill>
                <a:srgbClr val="FF9300"/>
              </a:solidFill>
            </a:endParaRPr>
          </a:p>
        </p:txBody>
      </p:sp>
      <p:sp>
        <p:nvSpPr>
          <p:cNvPr id="3" name="Espace réservé du contenu 2"/>
          <p:cNvSpPr>
            <a:spLocks noGrp="1"/>
          </p:cNvSpPr>
          <p:nvPr>
            <p:ph idx="1"/>
          </p:nvPr>
        </p:nvSpPr>
        <p:spPr/>
        <p:txBody>
          <a:bodyPr>
            <a:normAutofit/>
          </a:bodyPr>
          <a:lstStyle/>
          <a:p>
            <a:r>
              <a:rPr lang="fr-CH" sz="2400" b="1" dirty="0"/>
              <a:t>Déontologie</a:t>
            </a:r>
          </a:p>
          <a:p>
            <a:r>
              <a:rPr lang="fr-CH" sz="2400" dirty="0"/>
              <a:t>«</a:t>
            </a:r>
            <a:r>
              <a:rPr lang="fr-CH" sz="2400" i="1" dirty="0"/>
              <a:t>Ensemble des </a:t>
            </a:r>
            <a:r>
              <a:rPr lang="fr-CH" sz="2400" b="1" i="1" dirty="0">
                <a:solidFill>
                  <a:srgbClr val="FF9300"/>
                </a:solidFill>
              </a:rPr>
              <a:t>règles</a:t>
            </a:r>
            <a:r>
              <a:rPr lang="fr-CH" sz="2400" i="1" dirty="0"/>
              <a:t> de bonne conduite dont une </a:t>
            </a:r>
            <a:r>
              <a:rPr lang="fr-CH" sz="2400" b="1" i="1" dirty="0">
                <a:solidFill>
                  <a:srgbClr val="FF9300"/>
                </a:solidFill>
              </a:rPr>
              <a:t>profession</a:t>
            </a:r>
            <a:r>
              <a:rPr lang="fr-CH" sz="2400" i="1" dirty="0"/>
              <a:t> se </a:t>
            </a:r>
            <a:r>
              <a:rPr lang="en-GB" sz="2400" i="1" dirty="0"/>
              <a:t>dote pour </a:t>
            </a:r>
            <a:r>
              <a:rPr lang="fr-CH" sz="2400" i="1" dirty="0"/>
              <a:t>régir</a:t>
            </a:r>
            <a:r>
              <a:rPr lang="en-GB" sz="2400" i="1" dirty="0"/>
              <a:t> son </a:t>
            </a:r>
            <a:r>
              <a:rPr lang="fr-CH" sz="2400" i="1" dirty="0"/>
              <a:t>fonctionnement au regard de sa </a:t>
            </a:r>
            <a:r>
              <a:rPr lang="en-GB" sz="2400" i="1" dirty="0"/>
              <a:t>mission</a:t>
            </a:r>
            <a:r>
              <a:rPr lang="fr-CH" sz="2400" dirty="0"/>
              <a:t>» (Verdier 1999, 19) </a:t>
            </a:r>
            <a:r>
              <a:rPr lang="fr-CH" sz="2400" dirty="0">
                <a:sym typeface="Wingdings" panose="05000000000000000000" pitchFamily="2" charset="2"/>
              </a:rPr>
              <a:t> Code de déontologie professionnel </a:t>
            </a:r>
            <a:r>
              <a:rPr lang="fr-CH" sz="2400" dirty="0">
                <a:solidFill>
                  <a:srgbClr val="FF9300"/>
                </a:solidFill>
                <a:sym typeface="Wingdings" panose="05000000000000000000" pitchFamily="2" charset="2"/>
              </a:rPr>
              <a:t>d’</a:t>
            </a:r>
            <a:r>
              <a:rPr lang="fr-CH" sz="2400" dirty="0" err="1">
                <a:solidFill>
                  <a:srgbClr val="FF9300"/>
                </a:solidFill>
                <a:sym typeface="Wingdings" panose="05000000000000000000" pitchFamily="2" charset="2"/>
              </a:rPr>
              <a:t>AvenirSocial</a:t>
            </a:r>
            <a:endParaRPr lang="fr-CH" sz="2400" dirty="0">
              <a:solidFill>
                <a:srgbClr val="FF9300"/>
              </a:solidFill>
              <a:sym typeface="Wingdings" panose="05000000000000000000" pitchFamily="2" charset="2"/>
            </a:endParaRPr>
          </a:p>
          <a:p>
            <a:endParaRPr lang="fr-CH" sz="1800" dirty="0">
              <a:sym typeface="Wingdings" panose="05000000000000000000" pitchFamily="2" charset="2"/>
            </a:endParaRPr>
          </a:p>
          <a:p>
            <a:pPr marL="342900" indent="-342900">
              <a:buFont typeface="Wingdings" panose="05000000000000000000" pitchFamily="2" charset="2"/>
              <a:buChar char="à"/>
            </a:pPr>
            <a:r>
              <a:rPr lang="fr-CH" sz="2400" dirty="0">
                <a:sym typeface="Wingdings" panose="05000000000000000000" pitchFamily="2" charset="2"/>
              </a:rPr>
              <a:t>La démarche éthique se déploie </a:t>
            </a:r>
            <a:r>
              <a:rPr lang="fr-CH" sz="2400" b="1" u="sng" dirty="0">
                <a:sym typeface="Wingdings" panose="05000000000000000000" pitchFamily="2" charset="2"/>
              </a:rPr>
              <a:t>en deçà et au-delà </a:t>
            </a:r>
            <a:r>
              <a:rPr lang="fr-CH" sz="2400" dirty="0">
                <a:sym typeface="Wingdings" panose="05000000000000000000" pitchFamily="2" charset="2"/>
              </a:rPr>
              <a:t>de la déontologie professionnelle et de sa formalisation dans un code de déontologie</a:t>
            </a:r>
          </a:p>
          <a:p>
            <a:pPr marL="342900" indent="-342900">
              <a:buFont typeface="Wingdings" panose="05000000000000000000" pitchFamily="2" charset="2"/>
              <a:buChar char="à"/>
            </a:pPr>
            <a:endParaRPr lang="fr-CH" sz="1800" dirty="0">
              <a:sym typeface="Wingdings" panose="05000000000000000000" pitchFamily="2" charset="2"/>
            </a:endParaRPr>
          </a:p>
          <a:p>
            <a:pPr marL="342900" indent="-342900">
              <a:buFont typeface="Wingdings" panose="05000000000000000000" pitchFamily="2" charset="2"/>
              <a:buChar char="à"/>
            </a:pPr>
            <a:r>
              <a:rPr lang="fr-CH" sz="2400" dirty="0"/>
              <a:t>Chez certains </a:t>
            </a:r>
            <a:r>
              <a:rPr lang="fr-CH" sz="2400" dirty="0" err="1"/>
              <a:t>auteur.e.s</a:t>
            </a:r>
            <a:r>
              <a:rPr lang="fr-CH" sz="2400" dirty="0"/>
              <a:t>, elle est comprise en un sens large et intègre la réflexion critique sur les normes, valeurs, vertus et représentations qui encadrent la pratique d’une profession (l’éthique).</a:t>
            </a:r>
            <a:endParaRPr lang="fr-FR" sz="2400" dirty="0"/>
          </a:p>
          <a:p>
            <a:pPr marL="342900" indent="-342900">
              <a:buFont typeface="Wingdings" panose="05000000000000000000" pitchFamily="2" charset="2"/>
              <a:buChar char="à"/>
            </a:pPr>
            <a:endParaRPr lang="fr-CH" sz="2400" dirty="0"/>
          </a:p>
          <a:p>
            <a:endParaRPr lang="fr-CH" sz="2400" dirty="0"/>
          </a:p>
        </p:txBody>
      </p:sp>
    </p:spTree>
    <p:extLst>
      <p:ext uri="{BB962C8B-B14F-4D97-AF65-F5344CB8AC3E}">
        <p14:creationId xmlns:p14="http://schemas.microsoft.com/office/powerpoint/2010/main" val="107933413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re 1"/>
          <p:cNvSpPr>
            <a:spLocks noGrp="1"/>
          </p:cNvSpPr>
          <p:nvPr>
            <p:ph type="title"/>
          </p:nvPr>
        </p:nvSpPr>
        <p:spPr bwMode="auto">
          <a:xfrm>
            <a:off x="3339212" y="466619"/>
            <a:ext cx="8243188" cy="1008000"/>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p>
            <a:r>
              <a:rPr lang="fr-CH" altLang="fr-FR" sz="3200" dirty="0">
                <a:solidFill>
                  <a:srgbClr val="FF9300"/>
                </a:solidFill>
              </a:rPr>
              <a:t>Ethique, morale ou déontologie?</a:t>
            </a:r>
            <a:endParaRPr lang="fr-CH" altLang="fr-FR" sz="3200" dirty="0">
              <a:solidFill>
                <a:srgbClr val="FF9300"/>
              </a:solidFill>
              <a:ea typeface="ＭＳ Ｐゴシック" pitchFamily="34" charset="-128"/>
            </a:endParaRPr>
          </a:p>
        </p:txBody>
      </p:sp>
      <p:sp>
        <p:nvSpPr>
          <p:cNvPr id="3" name="Espace réservé du contenu 2"/>
          <p:cNvSpPr>
            <a:spLocks noGrp="1"/>
          </p:cNvSpPr>
          <p:nvPr>
            <p:ph idx="1"/>
          </p:nvPr>
        </p:nvSpPr>
        <p:spPr/>
        <p:txBody>
          <a:bodyPr>
            <a:noAutofit/>
          </a:bodyPr>
          <a:lstStyle/>
          <a:p>
            <a:r>
              <a:rPr lang="fr-CH" sz="2400" dirty="0"/>
              <a:t>On distingue habituellement </a:t>
            </a:r>
            <a:r>
              <a:rPr lang="fr-CH" sz="2400" u="sng" dirty="0"/>
              <a:t>par convention</a:t>
            </a:r>
            <a:r>
              <a:rPr lang="fr-CH" sz="2400" dirty="0"/>
              <a:t>, l’éthique, la morale et la déontologie de manière à différencier:</a:t>
            </a:r>
          </a:p>
          <a:p>
            <a:endParaRPr lang="fr-CH" sz="1600" dirty="0"/>
          </a:p>
          <a:p>
            <a:pPr marL="434975"/>
            <a:r>
              <a:rPr lang="fr-FR" altLang="fr-FR" sz="2400" dirty="0">
                <a:ea typeface="ＭＳ Ｐゴシック" pitchFamily="34" charset="-128"/>
              </a:rPr>
              <a:t>L’ensemble des </a:t>
            </a:r>
            <a:r>
              <a:rPr lang="fr-FR" altLang="fr-FR" sz="2400" b="1" dirty="0">
                <a:ea typeface="ＭＳ Ｐゴシック" pitchFamily="34" charset="-128"/>
              </a:rPr>
              <a:t>valeurs, normes et représentations qui définissent ce qui bien et ce qui est mal</a:t>
            </a:r>
            <a:r>
              <a:rPr lang="fr-FR" altLang="fr-FR" sz="2400" dirty="0">
                <a:ea typeface="ＭＳ Ｐゴシック" pitchFamily="34" charset="-128"/>
              </a:rPr>
              <a:t>, ce qui est juste et ce qui est injuste, et qui encadrent et orientent nos actions et nos décisions (</a:t>
            </a:r>
            <a:r>
              <a:rPr lang="fr-FR" altLang="fr-FR" sz="2400" u="sng" dirty="0">
                <a:ea typeface="ＭＳ Ｐゴシック" pitchFamily="34" charset="-128"/>
              </a:rPr>
              <a:t>faits</a:t>
            </a:r>
            <a:r>
              <a:rPr lang="fr-FR" altLang="fr-FR" sz="2400" dirty="0">
                <a:ea typeface="ＭＳ Ｐゴシック" pitchFamily="34" charset="-128"/>
              </a:rPr>
              <a:t> associés à la </a:t>
            </a:r>
            <a:r>
              <a:rPr lang="fr-FR" altLang="fr-FR" sz="2400" b="1" dirty="0">
                <a:solidFill>
                  <a:srgbClr val="FF9300"/>
                </a:solidFill>
                <a:ea typeface="ＭＳ Ｐゴシック" pitchFamily="34" charset="-128"/>
              </a:rPr>
              <a:t>morale</a:t>
            </a:r>
            <a:r>
              <a:rPr lang="fr-FR" altLang="fr-FR" sz="2400" dirty="0">
                <a:ea typeface="ＭＳ Ｐゴシック" pitchFamily="34" charset="-128"/>
              </a:rPr>
              <a:t>)</a:t>
            </a:r>
          </a:p>
          <a:p>
            <a:pPr marL="434975"/>
            <a:endParaRPr lang="fr-FR" altLang="fr-FR" sz="1200" dirty="0">
              <a:ea typeface="ＭＳ Ｐゴシック" pitchFamily="34" charset="-128"/>
            </a:endParaRPr>
          </a:p>
          <a:p>
            <a:pPr marL="434975"/>
            <a:r>
              <a:rPr lang="fr-FR" altLang="fr-FR" sz="2400" dirty="0">
                <a:ea typeface="ＭＳ Ｐゴシック" pitchFamily="34" charset="-128"/>
              </a:rPr>
              <a:t>La </a:t>
            </a:r>
            <a:r>
              <a:rPr lang="fr-FR" altLang="fr-FR" sz="2400" u="sng" dirty="0">
                <a:ea typeface="ＭＳ Ｐゴシック" pitchFamily="34" charset="-128"/>
              </a:rPr>
              <a:t>réflexion</a:t>
            </a:r>
            <a:r>
              <a:rPr lang="fr-FR" altLang="fr-FR" sz="2400" dirty="0">
                <a:ea typeface="ＭＳ Ｐゴシック" pitchFamily="34" charset="-128"/>
              </a:rPr>
              <a:t> </a:t>
            </a:r>
            <a:r>
              <a:rPr lang="fr-FR" altLang="fr-FR" sz="2400" b="1" i="1" dirty="0">
                <a:ea typeface="ＭＳ Ｐゴシック" pitchFamily="34" charset="-128"/>
              </a:rPr>
              <a:t>critique</a:t>
            </a:r>
            <a:r>
              <a:rPr lang="fr-FR" altLang="fr-FR" sz="2400" dirty="0">
                <a:ea typeface="ＭＳ Ｐゴシック" pitchFamily="34" charset="-128"/>
              </a:rPr>
              <a:t> sur la raison d’être, la pertinence et la légitimité des normes, valeurs et représentations morales (associée à </a:t>
            </a:r>
            <a:r>
              <a:rPr lang="fr-FR" altLang="fr-FR" sz="2400" dirty="0">
                <a:solidFill>
                  <a:srgbClr val="FF9300"/>
                </a:solidFill>
                <a:ea typeface="ＭＳ Ｐゴシック" pitchFamily="34" charset="-128"/>
              </a:rPr>
              <a:t>l’</a:t>
            </a:r>
            <a:r>
              <a:rPr lang="fr-FR" altLang="fr-FR" sz="2400" b="1" dirty="0">
                <a:solidFill>
                  <a:srgbClr val="FF9300"/>
                </a:solidFill>
                <a:ea typeface="ＭＳ Ｐゴシック" pitchFamily="34" charset="-128"/>
              </a:rPr>
              <a:t>éthique</a:t>
            </a:r>
            <a:r>
              <a:rPr lang="fr-FR" altLang="fr-FR" sz="2400" dirty="0">
                <a:ea typeface="ＭＳ Ｐゴシック" pitchFamily="34" charset="-128"/>
              </a:rPr>
              <a:t>)</a:t>
            </a:r>
          </a:p>
          <a:p>
            <a:pPr marL="434975"/>
            <a:endParaRPr lang="fr-FR" altLang="fr-FR" sz="1600" dirty="0">
              <a:ea typeface="ＭＳ Ｐゴシック" pitchFamily="34" charset="-128"/>
            </a:endParaRPr>
          </a:p>
          <a:p>
            <a:pPr marL="434975"/>
            <a:r>
              <a:rPr lang="fr-FR" altLang="fr-FR" sz="2400" dirty="0">
                <a:ea typeface="ＭＳ Ｐゴシック" pitchFamily="34" charset="-128"/>
              </a:rPr>
              <a:t>Les </a:t>
            </a:r>
            <a:r>
              <a:rPr lang="fr-FR" altLang="fr-FR" sz="2400" b="1" dirty="0">
                <a:ea typeface="ＭＳ Ｐゴシック" pitchFamily="34" charset="-128"/>
              </a:rPr>
              <a:t>devoirs moraux et la réflexion éthique liés à l’exercice d’une profession</a:t>
            </a:r>
            <a:r>
              <a:rPr lang="fr-FR" altLang="fr-FR" sz="2400" dirty="0">
                <a:ea typeface="ＭＳ Ｐゴシック" pitchFamily="34" charset="-128"/>
              </a:rPr>
              <a:t> (associés à la </a:t>
            </a:r>
            <a:r>
              <a:rPr lang="fr-FR" altLang="fr-FR" sz="2400" b="1" dirty="0">
                <a:solidFill>
                  <a:srgbClr val="FF9300"/>
                </a:solidFill>
                <a:ea typeface="ＭＳ Ｐゴシック" pitchFamily="34" charset="-128"/>
              </a:rPr>
              <a:t>déontologie</a:t>
            </a:r>
            <a:r>
              <a:rPr lang="fr-FR" altLang="fr-FR" sz="2400" dirty="0">
                <a:ea typeface="ＭＳ Ｐゴシック" pitchFamily="34" charset="-128"/>
              </a:rPr>
              <a:t>)</a:t>
            </a:r>
          </a:p>
          <a:p>
            <a:pPr marL="92075"/>
            <a:endParaRPr lang="fr-FR" altLang="fr-FR" sz="2400" dirty="0">
              <a:ea typeface="ＭＳ Ｐゴシック" pitchFamily="34" charset="-128"/>
            </a:endParaRPr>
          </a:p>
        </p:txBody>
      </p:sp>
    </p:spTree>
    <p:extLst>
      <p:ext uri="{BB962C8B-B14F-4D97-AF65-F5344CB8AC3E}">
        <p14:creationId xmlns:p14="http://schemas.microsoft.com/office/powerpoint/2010/main" val="7208586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chor="t">
            <a:noAutofit/>
          </a:bodyPr>
          <a:lstStyle/>
          <a:p>
            <a:r>
              <a:rPr lang="fr-CH" altLang="fr-FR" sz="3200" dirty="0">
                <a:solidFill>
                  <a:srgbClr val="FF9300"/>
                </a:solidFill>
                <a:ea typeface="ＭＳ Ｐゴシック" pitchFamily="34" charset="-128"/>
              </a:rPr>
              <a:t>Agir de manière éthique </a:t>
            </a:r>
            <a:r>
              <a:rPr lang="fr-CH" altLang="fr-FR" sz="3200" u="sng" dirty="0">
                <a:solidFill>
                  <a:srgbClr val="FF9300"/>
                </a:solidFill>
                <a:ea typeface="ＭＳ Ｐゴシック" pitchFamily="34" charset="-128"/>
              </a:rPr>
              <a:t>ne</a:t>
            </a:r>
            <a:r>
              <a:rPr lang="fr-CH" altLang="fr-FR" sz="3200" dirty="0">
                <a:solidFill>
                  <a:srgbClr val="FF9300"/>
                </a:solidFill>
                <a:ea typeface="ＭＳ Ｐゴシック" pitchFamily="34" charset="-128"/>
              </a:rPr>
              <a:t> se résume </a:t>
            </a:r>
            <a:r>
              <a:rPr lang="fr-CH" altLang="fr-FR" sz="3200" u="sng" dirty="0">
                <a:solidFill>
                  <a:srgbClr val="FF9300"/>
                </a:solidFill>
                <a:ea typeface="ＭＳ Ｐゴシック" pitchFamily="34" charset="-128"/>
              </a:rPr>
              <a:t>pas</a:t>
            </a:r>
            <a:r>
              <a:rPr lang="is-IS" altLang="fr-FR" sz="3200" dirty="0">
                <a:solidFill>
                  <a:srgbClr val="FF9300"/>
                </a:solidFill>
                <a:ea typeface="ＭＳ Ｐゴシック" pitchFamily="34" charset="-128"/>
              </a:rPr>
              <a:t>…</a:t>
            </a:r>
            <a:endParaRPr lang="fr-CH" sz="3200" dirty="0">
              <a:solidFill>
                <a:srgbClr val="FF9300"/>
              </a:solidFill>
            </a:endParaRPr>
          </a:p>
        </p:txBody>
      </p:sp>
      <p:sp>
        <p:nvSpPr>
          <p:cNvPr id="14339" name="Espace réservé du contenu 4"/>
          <p:cNvSpPr>
            <a:spLocks noGrp="1"/>
          </p:cNvSpPr>
          <p:nvPr>
            <p:ph idx="1"/>
          </p:nvPr>
        </p:nvSpPr>
        <p:spPr>
          <a:xfrm>
            <a:off x="1063353" y="1844824"/>
            <a:ext cx="4834880" cy="4523091"/>
          </a:xfrm>
        </p:spPr>
        <p:txBody>
          <a:bodyPr>
            <a:normAutofit/>
          </a:bodyPr>
          <a:lstStyle/>
          <a:p>
            <a:pPr>
              <a:defRPr/>
            </a:pPr>
            <a:r>
              <a:rPr lang="fr-CH" altLang="fr-FR" sz="2400" dirty="0"/>
              <a:t>…au respect de la </a:t>
            </a:r>
            <a:r>
              <a:rPr lang="fr-CH" altLang="fr-FR" sz="2400" b="1" dirty="0"/>
              <a:t>morale </a:t>
            </a:r>
            <a:r>
              <a:rPr lang="fr-CH" altLang="fr-FR" sz="2400" b="1" u="sng" dirty="0"/>
              <a:t>communément</a:t>
            </a:r>
            <a:r>
              <a:rPr lang="fr-CH" altLang="fr-FR" sz="2400" b="1" dirty="0"/>
              <a:t> admise</a:t>
            </a:r>
            <a:r>
              <a:rPr lang="fr-CH" altLang="fr-FR" sz="2400" dirty="0"/>
              <a:t>: les lois et les règlements, les codes de conduite, les code de déontologie ou les chartes éthiques</a:t>
            </a:r>
          </a:p>
          <a:p>
            <a:pPr>
              <a:buFont typeface="Wingdings" charset="2"/>
              <a:buChar char="Ø"/>
              <a:defRPr/>
            </a:pPr>
            <a:endParaRPr lang="fr-CH" altLang="fr-FR" sz="2400" dirty="0"/>
          </a:p>
          <a:p>
            <a:pPr>
              <a:buFont typeface="Wingdings" charset="2"/>
              <a:buChar char="Ø"/>
              <a:defRPr/>
            </a:pPr>
            <a:endParaRPr lang="fr-CH" altLang="fr-FR" sz="2400" dirty="0"/>
          </a:p>
          <a:p>
            <a:pPr marL="92075">
              <a:defRPr/>
            </a:pPr>
            <a:endParaRPr lang="fr-CH" altLang="fr-FR" sz="2400" dirty="0"/>
          </a:p>
        </p:txBody>
      </p:sp>
      <p:sp>
        <p:nvSpPr>
          <p:cNvPr id="2" name="ZoneTexte 1"/>
          <p:cNvSpPr txBox="1">
            <a:spLocks noChangeArrowheads="1"/>
          </p:cNvSpPr>
          <p:nvPr/>
        </p:nvSpPr>
        <p:spPr bwMode="auto">
          <a:xfrm>
            <a:off x="8070459" y="4139424"/>
            <a:ext cx="2305050" cy="2616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2000">
                <a:solidFill>
                  <a:schemeClr val="tx1"/>
                </a:solidFill>
                <a:latin typeface="Arial" charset="0"/>
                <a:ea typeface="ＭＳ Ｐゴシック" pitchFamily="34" charset="-128"/>
              </a:defRPr>
            </a:lvl1pPr>
            <a:lvl2pPr marL="742950" indent="-285750" eaLnBrk="0" hangingPunct="0">
              <a:spcBef>
                <a:spcPct val="20000"/>
              </a:spcBef>
              <a:buClr>
                <a:schemeClr val="tx1"/>
              </a:buClr>
              <a:buFont typeface="Times" charset="0"/>
              <a:buChar char="•"/>
              <a:defRPr sz="2000">
                <a:solidFill>
                  <a:schemeClr val="tx1"/>
                </a:solidFill>
                <a:latin typeface="Arial" charset="0"/>
                <a:ea typeface="ＭＳ Ｐゴシック" pitchFamily="34" charset="-128"/>
              </a:defRPr>
            </a:lvl2pPr>
            <a:lvl3pPr marL="1143000" indent="-228600" eaLnBrk="0" hangingPunct="0">
              <a:spcBef>
                <a:spcPct val="20000"/>
              </a:spcBef>
              <a:buClr>
                <a:schemeClr val="tx1"/>
              </a:buClr>
              <a:buFont typeface="Times" charset="0"/>
              <a:buChar char="•"/>
              <a:defRPr>
                <a:solidFill>
                  <a:schemeClr val="tx1"/>
                </a:solidFill>
                <a:latin typeface="Arial" charset="0"/>
                <a:ea typeface="ＭＳ Ｐゴシック" pitchFamily="34" charset="-128"/>
              </a:defRPr>
            </a:lvl3pPr>
            <a:lvl4pPr marL="1600200" indent="-228600" eaLnBrk="0" hangingPunct="0">
              <a:spcBef>
                <a:spcPct val="20000"/>
              </a:spcBef>
              <a:buClr>
                <a:schemeClr val="tx1"/>
              </a:buClr>
              <a:buFont typeface="Times" charset="0"/>
              <a:buChar char="•"/>
              <a:defRPr>
                <a:solidFill>
                  <a:schemeClr val="tx1"/>
                </a:solidFill>
                <a:latin typeface="Arial" charset="0"/>
                <a:ea typeface="ＭＳ Ｐゴシック" pitchFamily="34" charset="-128"/>
              </a:defRPr>
            </a:lvl4pPr>
            <a:lvl5pPr marL="2057400" indent="-228600" eaLnBrk="0" hangingPunct="0">
              <a:spcBef>
                <a:spcPct val="25000"/>
              </a:spcBef>
              <a:buClr>
                <a:schemeClr val="tx1"/>
              </a:buClr>
              <a:buFont typeface="Times" charset="0"/>
              <a:buChar char="•"/>
              <a:defRPr sz="1600">
                <a:solidFill>
                  <a:schemeClr val="tx1"/>
                </a:solidFill>
                <a:latin typeface="Arial" charset="0"/>
                <a:ea typeface="ＭＳ Ｐゴシック" pitchFamily="34" charset="-128"/>
              </a:defRPr>
            </a:lvl5pPr>
            <a:lvl6pPr marL="2514600" indent="-228600" eaLnBrk="0" fontAlgn="base" hangingPunct="0">
              <a:spcBef>
                <a:spcPct val="25000"/>
              </a:spcBef>
              <a:spcAft>
                <a:spcPct val="0"/>
              </a:spcAft>
              <a:buClr>
                <a:schemeClr val="tx1"/>
              </a:buClr>
              <a:buFont typeface="Times" charset="0"/>
              <a:buChar char="•"/>
              <a:defRPr sz="1600">
                <a:solidFill>
                  <a:schemeClr val="tx1"/>
                </a:solidFill>
                <a:latin typeface="Arial" charset="0"/>
                <a:ea typeface="ＭＳ Ｐゴシック" pitchFamily="34" charset="-128"/>
              </a:defRPr>
            </a:lvl6pPr>
            <a:lvl7pPr marL="2971800" indent="-228600" eaLnBrk="0" fontAlgn="base" hangingPunct="0">
              <a:spcBef>
                <a:spcPct val="25000"/>
              </a:spcBef>
              <a:spcAft>
                <a:spcPct val="0"/>
              </a:spcAft>
              <a:buClr>
                <a:schemeClr val="tx1"/>
              </a:buClr>
              <a:buFont typeface="Times" charset="0"/>
              <a:buChar char="•"/>
              <a:defRPr sz="1600">
                <a:solidFill>
                  <a:schemeClr val="tx1"/>
                </a:solidFill>
                <a:latin typeface="Arial" charset="0"/>
                <a:ea typeface="ＭＳ Ｐゴシック" pitchFamily="34" charset="-128"/>
              </a:defRPr>
            </a:lvl7pPr>
            <a:lvl8pPr marL="3429000" indent="-228600" eaLnBrk="0" fontAlgn="base" hangingPunct="0">
              <a:spcBef>
                <a:spcPct val="25000"/>
              </a:spcBef>
              <a:spcAft>
                <a:spcPct val="0"/>
              </a:spcAft>
              <a:buClr>
                <a:schemeClr val="tx1"/>
              </a:buClr>
              <a:buFont typeface="Times" charset="0"/>
              <a:buChar char="•"/>
              <a:defRPr sz="1600">
                <a:solidFill>
                  <a:schemeClr val="tx1"/>
                </a:solidFill>
                <a:latin typeface="Arial" charset="0"/>
                <a:ea typeface="ＭＳ Ｐゴシック" pitchFamily="34" charset="-128"/>
              </a:defRPr>
            </a:lvl8pPr>
            <a:lvl9pPr marL="3886200" indent="-228600" eaLnBrk="0" fontAlgn="base" hangingPunct="0">
              <a:spcBef>
                <a:spcPct val="25000"/>
              </a:spcBef>
              <a:spcAft>
                <a:spcPct val="0"/>
              </a:spcAft>
              <a:buClr>
                <a:schemeClr val="tx1"/>
              </a:buClr>
              <a:buFont typeface="Times" charset="0"/>
              <a:buChar char="•"/>
              <a:defRPr sz="1600">
                <a:solidFill>
                  <a:schemeClr val="tx1"/>
                </a:solidFill>
                <a:latin typeface="Arial" charset="0"/>
                <a:ea typeface="ＭＳ Ｐゴシック" pitchFamily="34" charset="-128"/>
              </a:defRPr>
            </a:lvl9pPr>
          </a:lstStyle>
          <a:p>
            <a:pPr algn="r" eaLnBrk="1" hangingPunct="1">
              <a:spcBef>
                <a:spcPct val="0"/>
              </a:spcBef>
              <a:buFontTx/>
              <a:buNone/>
            </a:pPr>
            <a:r>
              <a:rPr lang="fr-CH" altLang="fr-FR" sz="1050" dirty="0">
                <a:latin typeface="Verdana" pitchFamily="34" charset="0"/>
              </a:rPr>
              <a:t>Image 1</a:t>
            </a:r>
            <a:endParaRPr lang="fr-CH" altLang="fr-FR" sz="1100" dirty="0">
              <a:latin typeface="Verdana" pitchFamily="34" charset="0"/>
            </a:endParaRPr>
          </a:p>
        </p:txBody>
      </p:sp>
      <p:sp>
        <p:nvSpPr>
          <p:cNvPr id="9" name="Espace réservé du contenu 4"/>
          <p:cNvSpPr txBox="1">
            <a:spLocks/>
          </p:cNvSpPr>
          <p:nvPr/>
        </p:nvSpPr>
        <p:spPr>
          <a:xfrm>
            <a:off x="6521580" y="4728212"/>
            <a:ext cx="4906888" cy="1728192"/>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Clr>
                <a:schemeClr val="accent6"/>
              </a:buClr>
              <a:buFont typeface="Arial"/>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Clr>
                <a:schemeClr val="accent6"/>
              </a:buClr>
              <a:buFont typeface="Arial"/>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Clr>
                <a:schemeClr val="accent6"/>
              </a:buClr>
              <a:buFont typeface="Arial"/>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Clr>
                <a:schemeClr val="accent6"/>
              </a:buClr>
              <a:buFont typeface="Arial"/>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Clr>
                <a:schemeClr val="accent6"/>
              </a:buClr>
              <a:buFont typeface="Arial"/>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Wingdings" charset="2"/>
              <a:buChar char="Ø"/>
              <a:defRPr/>
            </a:pPr>
            <a:endParaRPr lang="fr-CH" altLang="fr-FR" sz="2400" dirty="0">
              <a:latin typeface="+mj-lt"/>
            </a:endParaRPr>
          </a:p>
          <a:p>
            <a:pPr marL="0" indent="0" defTabSz="914400">
              <a:lnSpc>
                <a:spcPct val="90000"/>
              </a:lnSpc>
              <a:spcBef>
                <a:spcPts val="1000"/>
              </a:spcBef>
              <a:buNone/>
              <a:defRPr/>
            </a:pPr>
            <a:r>
              <a:rPr lang="fr-CH" altLang="fr-FR" sz="2400" dirty="0">
                <a:latin typeface="+mj-lt"/>
                <a:cs typeface="+mn-cs"/>
              </a:rPr>
              <a:t>…à agir selon sa </a:t>
            </a:r>
            <a:r>
              <a:rPr lang="fr-CH" altLang="fr-FR" sz="2400" b="1" u="sng" dirty="0">
                <a:latin typeface="+mj-lt"/>
                <a:cs typeface="+mn-cs"/>
              </a:rPr>
              <a:t>conscience</a:t>
            </a:r>
            <a:r>
              <a:rPr lang="fr-CH" altLang="fr-FR" sz="2400" dirty="0">
                <a:latin typeface="+mj-lt"/>
                <a:cs typeface="+mn-cs"/>
              </a:rPr>
              <a:t> et ses convictions personnelles</a:t>
            </a:r>
          </a:p>
          <a:p>
            <a:pPr marL="0" indent="0">
              <a:buNone/>
              <a:defRPr/>
            </a:pPr>
            <a:endParaRPr lang="fr-CH" altLang="fr-FR" sz="2400" dirty="0">
              <a:latin typeface="+mj-lt"/>
            </a:endParaRPr>
          </a:p>
        </p:txBody>
      </p:sp>
      <p:sp>
        <p:nvSpPr>
          <p:cNvPr id="3" name="ZoneTexte 2">
            <a:extLst>
              <a:ext uri="{FF2B5EF4-FFF2-40B4-BE49-F238E27FC236}">
                <a16:creationId xmlns:a16="http://schemas.microsoft.com/office/drawing/2014/main" id="{4C8C89C9-C1F6-4E46-88F4-DF0144DD955E}"/>
              </a:ext>
            </a:extLst>
          </p:cNvPr>
          <p:cNvSpPr txBox="1"/>
          <p:nvPr/>
        </p:nvSpPr>
        <p:spPr>
          <a:xfrm>
            <a:off x="3207208" y="6329446"/>
            <a:ext cx="1656184" cy="253916"/>
          </a:xfrm>
          <a:prstGeom prst="rect">
            <a:avLst/>
          </a:prstGeom>
          <a:noFill/>
        </p:spPr>
        <p:txBody>
          <a:bodyPr wrap="square" rtlCol="0">
            <a:spAutoFit/>
          </a:bodyPr>
          <a:lstStyle/>
          <a:p>
            <a:r>
              <a:rPr lang="fr-FR" sz="1050" dirty="0">
                <a:latin typeface="Verdana" pitchFamily="34" charset="0"/>
                <a:ea typeface="ＭＳ Ｐゴシック" pitchFamily="34" charset="-128"/>
              </a:rPr>
              <a:t>Image 2</a:t>
            </a:r>
          </a:p>
        </p:txBody>
      </p:sp>
      <p:pic>
        <p:nvPicPr>
          <p:cNvPr id="6" name="Image 5">
            <a:extLst>
              <a:ext uri="{FF2B5EF4-FFF2-40B4-BE49-F238E27FC236}">
                <a16:creationId xmlns:a16="http://schemas.microsoft.com/office/drawing/2014/main" id="{1EA531A2-BD10-104A-A062-68E2EE1C1260}"/>
              </a:ext>
            </a:extLst>
          </p:cNvPr>
          <p:cNvPicPr>
            <a:picLocks noChangeAspect="1"/>
          </p:cNvPicPr>
          <p:nvPr/>
        </p:nvPicPr>
        <p:blipFill>
          <a:blip r:embed="rId2"/>
          <a:stretch>
            <a:fillRect/>
          </a:stretch>
        </p:blipFill>
        <p:spPr>
          <a:xfrm>
            <a:off x="6980203" y="1842833"/>
            <a:ext cx="3395306" cy="2263537"/>
          </a:xfrm>
          <a:prstGeom prst="rect">
            <a:avLst/>
          </a:prstGeom>
        </p:spPr>
      </p:pic>
      <p:pic>
        <p:nvPicPr>
          <p:cNvPr id="11" name="Image 10">
            <a:extLst>
              <a:ext uri="{FF2B5EF4-FFF2-40B4-BE49-F238E27FC236}">
                <a16:creationId xmlns:a16="http://schemas.microsoft.com/office/drawing/2014/main" id="{A8E9ACD0-ED54-8A45-BC73-7181D5DF1CEF}"/>
              </a:ext>
            </a:extLst>
          </p:cNvPr>
          <p:cNvPicPr>
            <a:picLocks noChangeAspect="1"/>
          </p:cNvPicPr>
          <p:nvPr/>
        </p:nvPicPr>
        <p:blipFill>
          <a:blip r:embed="rId3"/>
          <a:stretch>
            <a:fillRect/>
          </a:stretch>
        </p:blipFill>
        <p:spPr>
          <a:xfrm>
            <a:off x="1686700" y="3666967"/>
            <a:ext cx="3670548" cy="2447032"/>
          </a:xfrm>
          <a:prstGeom prst="rect">
            <a:avLst/>
          </a:prstGeom>
        </p:spPr>
      </p:pic>
    </p:spTree>
    <p:extLst>
      <p:ext uri="{BB962C8B-B14F-4D97-AF65-F5344CB8AC3E}">
        <p14:creationId xmlns:p14="http://schemas.microsoft.com/office/powerpoint/2010/main" val="425117714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re 1"/>
          <p:cNvSpPr>
            <a:spLocks noGrp="1"/>
          </p:cNvSpPr>
          <p:nvPr>
            <p:ph type="title"/>
          </p:nvPr>
        </p:nvSpPr>
        <p:spPr bwMode="auto">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p>
            <a:r>
              <a:rPr lang="fr-CH" sz="3200" dirty="0">
                <a:solidFill>
                  <a:srgbClr val="FF9300"/>
                </a:solidFill>
              </a:rPr>
              <a:t>Agir de manière éthique, c’est aussi…</a:t>
            </a:r>
            <a:endParaRPr lang="fr-CH" altLang="fr-FR" sz="3200" dirty="0">
              <a:solidFill>
                <a:srgbClr val="FF9300"/>
              </a:solidFill>
              <a:ea typeface="ＭＳ Ｐゴシック" pitchFamily="34" charset="-128"/>
            </a:endParaRPr>
          </a:p>
        </p:txBody>
      </p:sp>
      <p:sp>
        <p:nvSpPr>
          <p:cNvPr id="3" name="Espace réservé du contenu 2"/>
          <p:cNvSpPr>
            <a:spLocks noGrp="1"/>
          </p:cNvSpPr>
          <p:nvPr>
            <p:ph idx="1"/>
          </p:nvPr>
        </p:nvSpPr>
        <p:spPr>
          <a:xfrm>
            <a:off x="1276252" y="1939450"/>
            <a:ext cx="10064296" cy="4471289"/>
          </a:xfrm>
        </p:spPr>
        <p:txBody>
          <a:bodyPr>
            <a:noAutofit/>
          </a:bodyPr>
          <a:lstStyle/>
          <a:p>
            <a:pPr marL="85725">
              <a:defRPr/>
            </a:pPr>
            <a:r>
              <a:rPr lang="fr-FR" altLang="fr-FR" sz="2400" dirty="0">
                <a:sym typeface="Wingdings" charset="2"/>
              </a:rPr>
              <a:t>… mener une </a:t>
            </a:r>
            <a:r>
              <a:rPr lang="fr-FR" altLang="fr-FR" sz="2400" b="1" dirty="0">
                <a:solidFill>
                  <a:srgbClr val="FF9300"/>
                </a:solidFill>
                <a:sym typeface="Wingdings" charset="2"/>
              </a:rPr>
              <a:t>action qui fait sens</a:t>
            </a:r>
          </a:p>
          <a:p>
            <a:pPr marL="85725">
              <a:defRPr/>
            </a:pPr>
            <a:r>
              <a:rPr lang="fr-FR" altLang="fr-FR" sz="2400" dirty="0">
                <a:sym typeface="Wingdings" charset="2"/>
              </a:rPr>
              <a:t>… au niveau </a:t>
            </a:r>
            <a:r>
              <a:rPr lang="fr-FR" altLang="fr-FR" sz="2400" b="1" dirty="0">
                <a:solidFill>
                  <a:srgbClr val="FF9300"/>
                </a:solidFill>
                <a:sym typeface="Wingdings" charset="2"/>
              </a:rPr>
              <a:t>individuel</a:t>
            </a:r>
            <a:r>
              <a:rPr lang="fr-FR" altLang="fr-FR" sz="2400" dirty="0">
                <a:solidFill>
                  <a:srgbClr val="FF9300"/>
                </a:solidFill>
                <a:sym typeface="Wingdings" charset="2"/>
              </a:rPr>
              <a:t>, </a:t>
            </a:r>
            <a:r>
              <a:rPr lang="fr-FR" altLang="fr-FR" sz="2400" b="1" dirty="0">
                <a:solidFill>
                  <a:srgbClr val="FF9300"/>
                </a:solidFill>
                <a:sym typeface="Wingdings" charset="2"/>
              </a:rPr>
              <a:t>interpersonnel</a:t>
            </a:r>
            <a:r>
              <a:rPr lang="fr-FR" altLang="fr-FR" sz="2400" dirty="0">
                <a:solidFill>
                  <a:srgbClr val="FF9300"/>
                </a:solidFill>
                <a:sym typeface="Wingdings" charset="2"/>
              </a:rPr>
              <a:t>, </a:t>
            </a:r>
            <a:r>
              <a:rPr lang="fr-FR" altLang="fr-FR" sz="2400" b="1" dirty="0">
                <a:solidFill>
                  <a:srgbClr val="FF9300"/>
                </a:solidFill>
                <a:sym typeface="Wingdings" charset="2"/>
              </a:rPr>
              <a:t>institutionnel</a:t>
            </a:r>
            <a:r>
              <a:rPr lang="fr-FR" altLang="fr-FR" sz="2400" dirty="0">
                <a:solidFill>
                  <a:srgbClr val="FF9300"/>
                </a:solidFill>
                <a:sym typeface="Wingdings" charset="2"/>
              </a:rPr>
              <a:t> et </a:t>
            </a:r>
            <a:r>
              <a:rPr lang="fr-FR" altLang="fr-FR" sz="2400" b="1" dirty="0">
                <a:solidFill>
                  <a:srgbClr val="FF9300"/>
                </a:solidFill>
                <a:sym typeface="Wingdings" charset="2"/>
              </a:rPr>
              <a:t>sociétal</a:t>
            </a:r>
          </a:p>
          <a:p>
            <a:pPr marL="85725">
              <a:defRPr/>
            </a:pPr>
            <a:r>
              <a:rPr lang="fr-FR" altLang="fr-FR" sz="2400" dirty="0">
                <a:sym typeface="Wingdings" charset="2"/>
              </a:rPr>
              <a:t>… à l’aune d’un idéal de </a:t>
            </a:r>
            <a:r>
              <a:rPr lang="fr-FR" altLang="fr-FR" sz="2400" b="1" dirty="0">
                <a:solidFill>
                  <a:srgbClr val="FF9300"/>
                </a:solidFill>
                <a:sym typeface="Wingdings" charset="2"/>
              </a:rPr>
              <a:t>Bonheur et de Justice</a:t>
            </a:r>
          </a:p>
          <a:p>
            <a:pPr marL="85725">
              <a:defRPr/>
            </a:pPr>
            <a:endParaRPr lang="fr-FR" altLang="fr-FR" sz="2400" b="1" dirty="0">
              <a:solidFill>
                <a:schemeClr val="accent6"/>
              </a:solidFill>
              <a:sym typeface="Wingdings" charset="2"/>
            </a:endParaRPr>
          </a:p>
          <a:p>
            <a:pPr indent="-200025">
              <a:defRPr/>
            </a:pPr>
            <a:r>
              <a:rPr lang="fr-FR" altLang="fr-FR" sz="2400" dirty="0">
                <a:sym typeface="Wingdings" panose="05000000000000000000" pitchFamily="2" charset="2"/>
              </a:rPr>
              <a:t>La démarche éthique implique de se poser la question du </a:t>
            </a:r>
            <a:endParaRPr lang="fr-FR" altLang="fr-FR" sz="2400" dirty="0">
              <a:sym typeface="Wingdings" charset="2"/>
            </a:endParaRPr>
          </a:p>
          <a:p>
            <a:pPr marL="492125" indent="-354013">
              <a:buClr>
                <a:schemeClr val="tx1"/>
              </a:buClr>
              <a:buFont typeface="Wingdings" panose="05000000000000000000" pitchFamily="2" charset="2"/>
              <a:buChar char="Ø"/>
              <a:defRPr/>
            </a:pPr>
            <a:r>
              <a:rPr lang="fr-FR" altLang="fr-FR" sz="2400" b="1" dirty="0">
                <a:solidFill>
                  <a:srgbClr val="FF9300"/>
                </a:solidFill>
                <a:sym typeface="Wingdings" charset="2"/>
              </a:rPr>
              <a:t>pourquoi</a:t>
            </a:r>
            <a:r>
              <a:rPr lang="fr-FR" altLang="fr-FR" sz="2400" b="1" dirty="0">
                <a:solidFill>
                  <a:schemeClr val="accent2"/>
                </a:solidFill>
                <a:sym typeface="Wingdings" charset="2"/>
              </a:rPr>
              <a:t> </a:t>
            </a:r>
            <a:r>
              <a:rPr lang="fr-FR" altLang="fr-FR" sz="2400" dirty="0">
                <a:sym typeface="Wingdings" charset="2"/>
              </a:rPr>
              <a:t>(raisons objectives et subjectives: causes, intérêts, motivations) </a:t>
            </a:r>
          </a:p>
          <a:p>
            <a:pPr marL="138112">
              <a:buClr>
                <a:schemeClr val="tx1"/>
              </a:buClr>
              <a:defRPr/>
            </a:pPr>
            <a:r>
              <a:rPr lang="fr-FR" altLang="fr-FR" sz="2400" i="1" dirty="0">
                <a:sym typeface="Wingdings" charset="2"/>
              </a:rPr>
              <a:t>et du</a:t>
            </a:r>
          </a:p>
          <a:p>
            <a:pPr marL="492125" indent="-354013">
              <a:buClr>
                <a:schemeClr val="tx1"/>
              </a:buClr>
              <a:buFont typeface="Wingdings" panose="05000000000000000000" pitchFamily="2" charset="2"/>
              <a:buChar char="Ø"/>
              <a:defRPr/>
            </a:pPr>
            <a:r>
              <a:rPr lang="fr-FR" altLang="fr-FR" sz="2400" b="1" dirty="0">
                <a:solidFill>
                  <a:srgbClr val="FF9300"/>
                </a:solidFill>
                <a:sym typeface="Wingdings" charset="2"/>
              </a:rPr>
              <a:t>pour quoi – en vue de quoi </a:t>
            </a:r>
            <a:r>
              <a:rPr lang="fr-FR" altLang="fr-FR" sz="2400" dirty="0">
                <a:sym typeface="Wingdings" charset="2"/>
              </a:rPr>
              <a:t>(buts, finalités) </a:t>
            </a:r>
          </a:p>
          <a:p>
            <a:pPr marL="0" lvl="1" indent="0">
              <a:buNone/>
              <a:defRPr/>
            </a:pPr>
            <a:r>
              <a:rPr lang="fr-FR" altLang="fr-FR" sz="2400" dirty="0">
                <a:sym typeface="Wingdings" charset="2"/>
              </a:rPr>
              <a:t>					</a:t>
            </a:r>
            <a:endParaRPr lang="fr-CH" altLang="fr-FR" sz="2400" baseline="30000" dirty="0">
              <a:latin typeface="Verdana" pitchFamily="34" charset="0"/>
            </a:endParaRPr>
          </a:p>
          <a:p>
            <a:pPr>
              <a:defRPr/>
            </a:pPr>
            <a:r>
              <a:rPr lang="fr-CH" altLang="fr-FR" sz="2400" baseline="30000" dirty="0">
                <a:latin typeface="Verdana" pitchFamily="34" charset="0"/>
              </a:rPr>
              <a:t> </a:t>
            </a:r>
            <a:endParaRPr lang="fr-FR" altLang="fr-FR" sz="2400" b="1" dirty="0">
              <a:solidFill>
                <a:schemeClr val="accent6"/>
              </a:solidFill>
              <a:sym typeface="Wingdings" charset="2"/>
            </a:endParaRPr>
          </a:p>
          <a:p>
            <a:pPr marL="85725">
              <a:defRPr/>
            </a:pPr>
            <a:endParaRPr lang="fr-FR" altLang="fr-FR" sz="2400" b="1" dirty="0">
              <a:solidFill>
                <a:srgbClr val="357D83"/>
              </a:solidFill>
              <a:sym typeface="Wingdings" charset="2"/>
            </a:endParaRPr>
          </a:p>
          <a:p>
            <a:pPr marL="92075">
              <a:defRPr/>
            </a:pPr>
            <a:endParaRPr lang="fr-CH" sz="2400" dirty="0"/>
          </a:p>
        </p:txBody>
      </p:sp>
    </p:spTree>
    <p:extLst>
      <p:ext uri="{BB962C8B-B14F-4D97-AF65-F5344CB8AC3E}">
        <p14:creationId xmlns:p14="http://schemas.microsoft.com/office/powerpoint/2010/main" val="228090482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re 2"/>
          <p:cNvSpPr>
            <a:spLocks noGrp="1"/>
          </p:cNvSpPr>
          <p:nvPr>
            <p:ph type="ctrTitle"/>
          </p:nvPr>
        </p:nvSpPr>
        <p:spPr/>
        <p:txBody>
          <a:bodyPr/>
          <a:lstStyle/>
          <a:p>
            <a:pPr>
              <a:defRPr/>
            </a:pPr>
            <a:r>
              <a:rPr lang="fr-CH" sz="4800" dirty="0">
                <a:solidFill>
                  <a:srgbClr val="FF9300"/>
                </a:solidFill>
              </a:rPr>
              <a:t>I. De quoi parle-t-on? </a:t>
            </a:r>
            <a:br>
              <a:rPr lang="fr-CH" sz="4800" dirty="0">
                <a:solidFill>
                  <a:srgbClr val="FF9300"/>
                </a:solidFill>
              </a:rPr>
            </a:br>
            <a:r>
              <a:rPr lang="fr-CH" sz="3200" dirty="0">
                <a:solidFill>
                  <a:srgbClr val="FF9300"/>
                </a:solidFill>
              </a:rPr>
              <a:t>Définitions des concepts de base</a:t>
            </a:r>
            <a:endParaRPr lang="fr-CH" sz="4000" dirty="0">
              <a:solidFill>
                <a:srgbClr val="FF9300"/>
              </a:solidFill>
            </a:endParaRPr>
          </a:p>
        </p:txBody>
      </p:sp>
      <p:sp>
        <p:nvSpPr>
          <p:cNvPr id="10243" name="Rectangle 3"/>
          <p:cNvSpPr>
            <a:spLocks noGrp="1" noChangeArrowheads="1"/>
          </p:cNvSpPr>
          <p:nvPr>
            <p:ph type="subTitle" idx="1"/>
          </p:nvPr>
        </p:nvSpPr>
        <p:spPr>
          <a:ln w="38100">
            <a:noFill/>
          </a:ln>
        </p:spPr>
        <p:txBody>
          <a:bodyPr anchor="ctr">
            <a:normAutofit/>
          </a:bodyPr>
          <a:lstStyle/>
          <a:p>
            <a:pPr marL="4763" lvl="1">
              <a:defRPr/>
            </a:pPr>
            <a:r>
              <a:rPr lang="fr-CH" sz="3200" dirty="0">
                <a:solidFill>
                  <a:schemeClr val="tx1"/>
                </a:solidFill>
              </a:rPr>
              <a:t>I.2 Normes, vertus et valeurs morales</a:t>
            </a:r>
            <a:endParaRPr lang="fr-CH" sz="1800" b="1" dirty="0">
              <a:solidFill>
                <a:schemeClr val="tx1"/>
              </a:solidFill>
            </a:endParaRPr>
          </a:p>
        </p:txBody>
      </p:sp>
    </p:spTree>
    <p:extLst>
      <p:ext uri="{BB962C8B-B14F-4D97-AF65-F5344CB8AC3E}">
        <p14:creationId xmlns:p14="http://schemas.microsoft.com/office/powerpoint/2010/main" val="355942462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bwMode="auto">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r>
              <a:rPr lang="fr-CH" altLang="fr-FR" sz="3200" dirty="0">
                <a:solidFill>
                  <a:srgbClr val="FF9300"/>
                </a:solidFill>
                <a:ea typeface="ＭＳ Ｐゴシック" pitchFamily="34" charset="-128"/>
              </a:rPr>
              <a:t>Norme morale</a:t>
            </a:r>
            <a:endParaRPr lang="fr-FR" altLang="fr-FR" sz="3200" dirty="0">
              <a:solidFill>
                <a:srgbClr val="FF9300"/>
              </a:solidFill>
              <a:ea typeface="ＭＳ Ｐゴシック" pitchFamily="34" charset="-128"/>
            </a:endParaRPr>
          </a:p>
        </p:txBody>
      </p:sp>
      <p:sp>
        <p:nvSpPr>
          <p:cNvPr id="19459" name="Rectangle 3"/>
          <p:cNvSpPr>
            <a:spLocks noGrp="1" noChangeArrowheads="1"/>
          </p:cNvSpPr>
          <p:nvPr>
            <p:ph idx="1"/>
          </p:nvPr>
        </p:nvSpPr>
        <p:spPr/>
        <p:txBody>
          <a:bodyPr>
            <a:noAutofit/>
          </a:bodyPr>
          <a:lstStyle/>
          <a:p>
            <a:pPr marL="92075">
              <a:defRPr/>
            </a:pPr>
            <a:r>
              <a:rPr lang="fr-FR" altLang="fr-FR" sz="2400" b="1" i="1" dirty="0">
                <a:solidFill>
                  <a:srgbClr val="FF9300"/>
                </a:solidFill>
              </a:rPr>
              <a:t>Règle</a:t>
            </a:r>
            <a:r>
              <a:rPr lang="fr-FR" altLang="fr-FR" sz="2400" i="1" dirty="0"/>
              <a:t> qui définit ce qui est permis, interdit ou obligatoire au regard des critères du juste (et du bien) et qui ce faisant encadre notre agir</a:t>
            </a:r>
          </a:p>
          <a:p>
            <a:pPr marL="92075">
              <a:buFont typeface="Arial" charset="0"/>
              <a:buChar char="•"/>
              <a:defRPr/>
            </a:pPr>
            <a:endParaRPr lang="fr-FR" altLang="fr-FR" sz="2400" dirty="0"/>
          </a:p>
          <a:p>
            <a:pPr marL="3952875">
              <a:defRPr/>
            </a:pPr>
            <a:r>
              <a:rPr lang="fr-FR" altLang="fr-FR" sz="2400" dirty="0">
                <a:sym typeface="Wingdings" charset="2"/>
              </a:rPr>
              <a:t> </a:t>
            </a:r>
            <a:r>
              <a:rPr lang="fr-FR" altLang="fr-FR" sz="2400" dirty="0"/>
              <a:t>La norme morale s’exprime en général sous forme d’</a:t>
            </a:r>
            <a:r>
              <a:rPr lang="fr-FR" altLang="fr-FR" sz="2400" b="1" dirty="0">
                <a:solidFill>
                  <a:srgbClr val="FF9300"/>
                </a:solidFill>
              </a:rPr>
              <a:t>impératifs</a:t>
            </a:r>
            <a:r>
              <a:rPr lang="fr-FR" altLang="fr-FR" sz="2400" dirty="0"/>
              <a:t>,</a:t>
            </a:r>
            <a:r>
              <a:rPr lang="fr-FR" altLang="fr-FR" sz="2400" b="1" dirty="0"/>
              <a:t> </a:t>
            </a:r>
            <a:r>
              <a:rPr lang="fr-FR" altLang="fr-FR" sz="2400" dirty="0"/>
              <a:t>de </a:t>
            </a:r>
            <a:r>
              <a:rPr lang="fr-FR" altLang="fr-FR" sz="2400" b="1" dirty="0">
                <a:solidFill>
                  <a:srgbClr val="FF9300"/>
                </a:solidFill>
              </a:rPr>
              <a:t>prescriptions</a:t>
            </a:r>
            <a:r>
              <a:rPr lang="fr-FR" altLang="fr-FR" sz="2400" dirty="0"/>
              <a:t> ou d’énoncés </a:t>
            </a:r>
            <a:r>
              <a:rPr lang="fr-FR" altLang="fr-FR" sz="2400" b="1" dirty="0">
                <a:solidFill>
                  <a:srgbClr val="FF9300"/>
                </a:solidFill>
              </a:rPr>
              <a:t>directifs</a:t>
            </a:r>
            <a:r>
              <a:rPr lang="fr-FR" altLang="fr-FR" sz="2400" b="1" dirty="0"/>
              <a:t> </a:t>
            </a:r>
            <a:endParaRPr lang="fr-FR" altLang="fr-FR" sz="2400" dirty="0"/>
          </a:p>
          <a:p>
            <a:pPr marL="92075">
              <a:defRPr/>
            </a:pPr>
            <a:endParaRPr lang="fr-CH" altLang="fr-FR" sz="2400" dirty="0"/>
          </a:p>
          <a:p>
            <a:pPr marL="92075">
              <a:defRPr/>
            </a:pPr>
            <a:endParaRPr lang="fr-CH" altLang="fr-FR" sz="2400" dirty="0"/>
          </a:p>
          <a:p>
            <a:pPr marL="92075">
              <a:defRPr/>
            </a:pPr>
            <a:endParaRPr lang="fr-CH" altLang="fr-FR" sz="2400" u="sng" dirty="0"/>
          </a:p>
          <a:p>
            <a:pPr marL="92075">
              <a:defRPr/>
            </a:pPr>
            <a:r>
              <a:rPr lang="fr-CH" altLang="fr-FR" sz="2400" u="sng" dirty="0"/>
              <a:t>Exemples</a:t>
            </a:r>
            <a:r>
              <a:rPr lang="fr-CH" altLang="fr-FR" sz="2400" dirty="0"/>
              <a:t>: ?</a:t>
            </a:r>
          </a:p>
        </p:txBody>
      </p:sp>
      <p:sp>
        <p:nvSpPr>
          <p:cNvPr id="7" name="ZoneTexte 6"/>
          <p:cNvSpPr txBox="1"/>
          <p:nvPr/>
        </p:nvSpPr>
        <p:spPr>
          <a:xfrm>
            <a:off x="2400428" y="4310974"/>
            <a:ext cx="1656184" cy="246221"/>
          </a:xfrm>
          <a:prstGeom prst="rect">
            <a:avLst/>
          </a:prstGeom>
          <a:noFill/>
        </p:spPr>
        <p:txBody>
          <a:bodyPr wrap="square" rtlCol="0">
            <a:spAutoFit/>
          </a:bodyPr>
          <a:lstStyle/>
          <a:p>
            <a:r>
              <a:rPr lang="fr-CH" sz="1000" dirty="0"/>
              <a:t>Image 7</a:t>
            </a:r>
            <a:endParaRPr lang="en-GB" sz="1000" dirty="0"/>
          </a:p>
        </p:txBody>
      </p:sp>
      <p:pic>
        <p:nvPicPr>
          <p:cNvPr id="2" name="Image 1">
            <a:extLst>
              <a:ext uri="{FF2B5EF4-FFF2-40B4-BE49-F238E27FC236}">
                <a16:creationId xmlns:a16="http://schemas.microsoft.com/office/drawing/2014/main" id="{4655541D-9D2B-D34A-869E-67B7C64371B7}"/>
              </a:ext>
            </a:extLst>
          </p:cNvPr>
          <p:cNvPicPr>
            <a:picLocks noChangeAspect="1"/>
          </p:cNvPicPr>
          <p:nvPr/>
        </p:nvPicPr>
        <p:blipFill>
          <a:blip r:embed="rId3"/>
          <a:stretch>
            <a:fillRect/>
          </a:stretch>
        </p:blipFill>
        <p:spPr>
          <a:xfrm>
            <a:off x="1869261" y="1989460"/>
            <a:ext cx="2662982" cy="2662982"/>
          </a:xfrm>
          <a:prstGeom prst="rect">
            <a:avLst/>
          </a:prstGeom>
        </p:spPr>
      </p:pic>
    </p:spTree>
    <p:extLst>
      <p:ext uri="{BB962C8B-B14F-4D97-AF65-F5344CB8AC3E}">
        <p14:creationId xmlns:p14="http://schemas.microsoft.com/office/powerpoint/2010/main" val="258815525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bwMode="auto">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r>
              <a:rPr lang="fr-CH" altLang="fr-FR" sz="3200" dirty="0">
                <a:solidFill>
                  <a:srgbClr val="FF9300"/>
                </a:solidFill>
                <a:ea typeface="ＭＳ Ｐゴシック" pitchFamily="34" charset="-128"/>
              </a:rPr>
              <a:t>Norme morale</a:t>
            </a:r>
            <a:endParaRPr lang="fr-FR" altLang="fr-FR" sz="3200" dirty="0">
              <a:solidFill>
                <a:srgbClr val="FF9300"/>
              </a:solidFill>
              <a:ea typeface="ＭＳ Ｐゴシック" pitchFamily="34" charset="-128"/>
            </a:endParaRPr>
          </a:p>
        </p:txBody>
      </p:sp>
      <p:sp>
        <p:nvSpPr>
          <p:cNvPr id="26627" name="Rectangle 3"/>
          <p:cNvSpPr>
            <a:spLocks noGrp="1" noChangeArrowheads="1"/>
          </p:cNvSpPr>
          <p:nvPr>
            <p:ph idx="1"/>
          </p:nvPr>
        </p:nvSpPr>
        <p:spPr/>
        <p:txBody>
          <a:bodyPr>
            <a:normAutofit/>
          </a:bodyPr>
          <a:lstStyle/>
          <a:p>
            <a:pPr marL="434975" indent="-342900">
              <a:buFont typeface="Arial" panose="020B0604020202020204" pitchFamily="34" charset="0"/>
              <a:buChar char="•"/>
            </a:pPr>
            <a:r>
              <a:rPr lang="fr-CH" altLang="fr-FR" sz="2400" b="1" i="1" dirty="0">
                <a:ea typeface="ＭＳ Ｐゴシック" pitchFamily="34" charset="-128"/>
              </a:rPr>
              <a:t>Le plus souvent collective</a:t>
            </a:r>
            <a:r>
              <a:rPr lang="fr-CH" altLang="fr-FR" sz="2400" i="1" dirty="0">
                <a:ea typeface="ＭＳ Ｐゴシック" pitchFamily="34" charset="-128"/>
              </a:rPr>
              <a:t> et souvent perçue comme strictement sociale</a:t>
            </a:r>
          </a:p>
          <a:p>
            <a:pPr marL="92075"/>
            <a:endParaRPr lang="fr-CH" altLang="fr-FR" sz="2400" i="1" dirty="0">
              <a:ea typeface="ＭＳ Ｐゴシック" pitchFamily="34" charset="-128"/>
            </a:endParaRPr>
          </a:p>
          <a:p>
            <a:pPr marL="434975" indent="-342900">
              <a:buFont typeface="Arial" panose="020B0604020202020204" pitchFamily="34" charset="0"/>
              <a:buChar char="•"/>
            </a:pPr>
            <a:r>
              <a:rPr lang="fr-CH" altLang="fr-FR" sz="2400" i="1" dirty="0">
                <a:ea typeface="ＭＳ Ｐゴシック" pitchFamily="34" charset="-128"/>
              </a:rPr>
              <a:t>Mais attention, les normes morales ont</a:t>
            </a:r>
            <a:r>
              <a:rPr lang="fr-CH" altLang="fr-FR" sz="2400" b="1" i="1" dirty="0">
                <a:ea typeface="ＭＳ Ｐゴシック" pitchFamily="34" charset="-128"/>
              </a:rPr>
              <a:t> aussi une dimension subjective </a:t>
            </a:r>
            <a:r>
              <a:rPr lang="fr-CH" altLang="fr-FR" sz="2400" i="1" dirty="0">
                <a:ea typeface="ＭＳ Ｐゴシック" pitchFamily="34" charset="-128"/>
              </a:rPr>
              <a:t>et</a:t>
            </a:r>
            <a:r>
              <a:rPr lang="fr-CH" altLang="fr-FR" sz="2400" b="1" i="1" dirty="0">
                <a:ea typeface="ＭＳ Ｐゴシック" pitchFamily="34" charset="-128"/>
              </a:rPr>
              <a:t> </a:t>
            </a:r>
            <a:r>
              <a:rPr lang="fr-CH" altLang="fr-FR" sz="2400" i="1" dirty="0">
                <a:ea typeface="ＭＳ Ｐゴシック" pitchFamily="34" charset="-128"/>
              </a:rPr>
              <a:t>peuvent même être strictement personnelle</a:t>
            </a:r>
          </a:p>
          <a:p>
            <a:pPr marL="434975" indent="-342900">
              <a:buFont typeface="Arial" panose="020B0604020202020204" pitchFamily="34" charset="0"/>
              <a:buChar char="•"/>
            </a:pPr>
            <a:endParaRPr lang="fr-CH" altLang="fr-FR" sz="2400" i="1" dirty="0">
              <a:ea typeface="ＭＳ Ｐゴシック" pitchFamily="34" charset="-128"/>
            </a:endParaRPr>
          </a:p>
          <a:p>
            <a:pPr marL="92075"/>
            <a:r>
              <a:rPr lang="fr-CH" altLang="fr-FR" sz="2400" u="sng" dirty="0">
                <a:ea typeface="ＭＳ Ｐゴシック" pitchFamily="34" charset="-128"/>
              </a:rPr>
              <a:t>Exemples</a:t>
            </a:r>
            <a:r>
              <a:rPr lang="fr-CH" altLang="fr-FR" sz="2400" dirty="0">
                <a:ea typeface="ＭＳ Ｐゴシック" pitchFamily="34" charset="-128"/>
              </a:rPr>
              <a:t>: ?</a:t>
            </a:r>
          </a:p>
          <a:p>
            <a:pPr marL="92075"/>
            <a:endParaRPr lang="fr-CH" altLang="fr-FR" sz="2400" dirty="0">
              <a:ea typeface="ＭＳ Ｐゴシック" pitchFamily="34" charset="-128"/>
            </a:endParaRPr>
          </a:p>
        </p:txBody>
      </p:sp>
    </p:spTree>
    <p:extLst>
      <p:ext uri="{BB962C8B-B14F-4D97-AF65-F5344CB8AC3E}">
        <p14:creationId xmlns:p14="http://schemas.microsoft.com/office/powerpoint/2010/main" val="373132741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064E8-EDFB-0A90-67FD-6900D4041F5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C58E365-8879-5247-FBED-4DF08ECFC7DE}"/>
              </a:ext>
            </a:extLst>
          </p:cNvPr>
          <p:cNvSpPr>
            <a:spLocks noGrp="1"/>
          </p:cNvSpPr>
          <p:nvPr>
            <p:ph type="title"/>
          </p:nvPr>
        </p:nvSpPr>
        <p:spPr/>
        <p:txBody>
          <a:bodyPr>
            <a:noAutofit/>
          </a:bodyPr>
          <a:lstStyle/>
          <a:p>
            <a:r>
              <a:rPr lang="fr-CH" sz="3200" dirty="0">
                <a:solidFill>
                  <a:srgbClr val="FF9300"/>
                </a:solidFill>
              </a:rPr>
              <a:t>Mise en bouche</a:t>
            </a:r>
            <a:br>
              <a:rPr lang="fr-CH" sz="3200" dirty="0">
                <a:solidFill>
                  <a:srgbClr val="FF9300"/>
                </a:solidFill>
              </a:rPr>
            </a:br>
            <a:r>
              <a:rPr lang="fr-CH" sz="3200" dirty="0">
                <a:solidFill>
                  <a:srgbClr val="FF9300"/>
                </a:solidFill>
              </a:rPr>
              <a:t>Partage des représentations</a:t>
            </a:r>
            <a:endParaRPr lang="en-GB" sz="3200" dirty="0">
              <a:solidFill>
                <a:srgbClr val="FF9300"/>
              </a:solidFill>
            </a:endParaRPr>
          </a:p>
        </p:txBody>
      </p:sp>
      <p:sp>
        <p:nvSpPr>
          <p:cNvPr id="3" name="Espace réservé du contenu 2">
            <a:extLst>
              <a:ext uri="{FF2B5EF4-FFF2-40B4-BE49-F238E27FC236}">
                <a16:creationId xmlns:a16="http://schemas.microsoft.com/office/drawing/2014/main" id="{B4DA7DE0-558E-B438-FA5B-D7745EEE124F}"/>
              </a:ext>
            </a:extLst>
          </p:cNvPr>
          <p:cNvSpPr>
            <a:spLocks noGrp="1"/>
          </p:cNvSpPr>
          <p:nvPr>
            <p:ph idx="1"/>
          </p:nvPr>
        </p:nvSpPr>
        <p:spPr>
          <a:xfrm>
            <a:off x="1483178" y="1856716"/>
            <a:ext cx="9225643" cy="4335828"/>
          </a:xfrm>
          <a:solidFill>
            <a:schemeClr val="bg1">
              <a:alpha val="60000"/>
            </a:schemeClr>
          </a:solidFill>
          <a:ln w="15875">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txBody>
          <a:bodyPr>
            <a:normAutofit fontScale="92500" lnSpcReduction="10000"/>
          </a:bodyPr>
          <a:lstStyle/>
          <a:p>
            <a:pPr marL="342900" indent="-342900">
              <a:buFont typeface="Wingdings" pitchFamily="2" charset="2"/>
              <a:buChar char="Ø"/>
            </a:pPr>
            <a:r>
              <a:rPr lang="fr-CH" sz="2400" dirty="0"/>
              <a:t>Quels mots, quelles images, quelles situations, quels concepts vous viennent en tête à l’évocation des notions suivantes?</a:t>
            </a:r>
          </a:p>
          <a:p>
            <a:endParaRPr lang="fr-CH" sz="2400" dirty="0"/>
          </a:p>
          <a:p>
            <a:endParaRPr lang="fr-CH" sz="2400" dirty="0"/>
          </a:p>
          <a:p>
            <a:endParaRPr lang="fr-CH" sz="2400" dirty="0"/>
          </a:p>
          <a:p>
            <a:endParaRPr lang="fr-CH" sz="2400" dirty="0"/>
          </a:p>
          <a:p>
            <a:endParaRPr lang="fr-CH" sz="2400" dirty="0"/>
          </a:p>
          <a:p>
            <a:endParaRPr lang="fr-CH" sz="2400" dirty="0"/>
          </a:p>
          <a:p>
            <a:pPr marL="342900" indent="-342900">
              <a:buFont typeface="Wingdings" pitchFamily="2" charset="2"/>
              <a:buChar char="Ø"/>
            </a:pPr>
            <a:r>
              <a:rPr lang="fr-CH" sz="2400" dirty="0"/>
              <a:t>Quelles différences </a:t>
            </a:r>
            <a:r>
              <a:rPr lang="fr-CH" sz="2400" u="sng" dirty="0"/>
              <a:t>et</a:t>
            </a:r>
            <a:r>
              <a:rPr lang="fr-CH" sz="2400" dirty="0"/>
              <a:t> quels liens faites-vous entre ces notions?</a:t>
            </a:r>
          </a:p>
          <a:p>
            <a:pPr marL="342900" indent="-342900">
              <a:buFont typeface="Wingdings" pitchFamily="2" charset="2"/>
              <a:buChar char="Ø"/>
            </a:pPr>
            <a:endParaRPr lang="fr-CH" sz="2400" dirty="0"/>
          </a:p>
          <a:p>
            <a:pPr algn="r"/>
            <a:r>
              <a:rPr lang="fr-CH" sz="2400" dirty="0"/>
              <a:t>Echange en plénière: 10’</a:t>
            </a:r>
          </a:p>
          <a:p>
            <a:pPr marL="342900" indent="-342900">
              <a:buFont typeface="Wingdings" pitchFamily="2" charset="2"/>
              <a:buChar char="Ø"/>
            </a:pPr>
            <a:endParaRPr lang="fr-CH" sz="2400" dirty="0"/>
          </a:p>
          <a:p>
            <a:pPr marL="342900" indent="-342900">
              <a:buFont typeface="Wingdings" pitchFamily="2" charset="2"/>
              <a:buChar char="Ø"/>
            </a:pPr>
            <a:endParaRPr lang="en-GB" sz="2400" dirty="0"/>
          </a:p>
        </p:txBody>
      </p:sp>
      <p:sp>
        <p:nvSpPr>
          <p:cNvPr id="5" name="ZoneTexte 4">
            <a:extLst>
              <a:ext uri="{FF2B5EF4-FFF2-40B4-BE49-F238E27FC236}">
                <a16:creationId xmlns:a16="http://schemas.microsoft.com/office/drawing/2014/main" id="{EC161C59-E349-0842-65A5-DE35891C39F5}"/>
              </a:ext>
            </a:extLst>
          </p:cNvPr>
          <p:cNvSpPr txBox="1"/>
          <p:nvPr/>
        </p:nvSpPr>
        <p:spPr>
          <a:xfrm>
            <a:off x="2525484" y="3949752"/>
            <a:ext cx="1801587" cy="523220"/>
          </a:xfrm>
          <a:prstGeom prst="rect">
            <a:avLst/>
          </a:prstGeom>
          <a:noFill/>
        </p:spPr>
        <p:txBody>
          <a:bodyPr wrap="square">
            <a:spAutoFit/>
          </a:bodyPr>
          <a:lstStyle/>
          <a:p>
            <a:pPr algn="ctr"/>
            <a:r>
              <a:rPr lang="fr-CH" sz="2800" b="1" dirty="0">
                <a:solidFill>
                  <a:srgbClr val="FF9300"/>
                </a:solidFill>
              </a:rPr>
              <a:t>Ethique</a:t>
            </a:r>
            <a:endParaRPr lang="fr-FR" b="1" dirty="0">
              <a:solidFill>
                <a:srgbClr val="FF9300"/>
              </a:solidFill>
            </a:endParaRPr>
          </a:p>
        </p:txBody>
      </p:sp>
      <p:sp>
        <p:nvSpPr>
          <p:cNvPr id="7" name="ZoneTexte 6">
            <a:extLst>
              <a:ext uri="{FF2B5EF4-FFF2-40B4-BE49-F238E27FC236}">
                <a16:creationId xmlns:a16="http://schemas.microsoft.com/office/drawing/2014/main" id="{3CC32F61-CC10-077D-E87A-F0B6C176EA22}"/>
              </a:ext>
            </a:extLst>
          </p:cNvPr>
          <p:cNvSpPr txBox="1"/>
          <p:nvPr/>
        </p:nvSpPr>
        <p:spPr>
          <a:xfrm>
            <a:off x="5059134" y="2905780"/>
            <a:ext cx="1605643" cy="523220"/>
          </a:xfrm>
          <a:prstGeom prst="rect">
            <a:avLst/>
          </a:prstGeom>
          <a:noFill/>
        </p:spPr>
        <p:txBody>
          <a:bodyPr wrap="square">
            <a:spAutoFit/>
          </a:bodyPr>
          <a:lstStyle/>
          <a:p>
            <a:pPr algn="ctr"/>
            <a:r>
              <a:rPr lang="fr-CH" sz="2800" b="1" dirty="0">
                <a:solidFill>
                  <a:srgbClr val="FF9300"/>
                </a:solidFill>
              </a:rPr>
              <a:t>Morale</a:t>
            </a:r>
            <a:endParaRPr lang="fr-FR" b="1" dirty="0">
              <a:solidFill>
                <a:srgbClr val="FF9300"/>
              </a:solidFill>
            </a:endParaRPr>
          </a:p>
        </p:txBody>
      </p:sp>
      <p:sp>
        <p:nvSpPr>
          <p:cNvPr id="8" name="ZoneTexte 7">
            <a:extLst>
              <a:ext uri="{FF2B5EF4-FFF2-40B4-BE49-F238E27FC236}">
                <a16:creationId xmlns:a16="http://schemas.microsoft.com/office/drawing/2014/main" id="{E4F4CFCA-6587-E6E1-2C30-140CC69D5147}"/>
              </a:ext>
            </a:extLst>
          </p:cNvPr>
          <p:cNvSpPr txBox="1"/>
          <p:nvPr/>
        </p:nvSpPr>
        <p:spPr>
          <a:xfrm>
            <a:off x="7864931" y="3964671"/>
            <a:ext cx="2228850" cy="523220"/>
          </a:xfrm>
          <a:prstGeom prst="rect">
            <a:avLst/>
          </a:prstGeom>
          <a:noFill/>
        </p:spPr>
        <p:txBody>
          <a:bodyPr wrap="square">
            <a:spAutoFit/>
          </a:bodyPr>
          <a:lstStyle/>
          <a:p>
            <a:pPr algn="ctr"/>
            <a:r>
              <a:rPr lang="fr-CH" sz="2800" b="1" dirty="0">
                <a:solidFill>
                  <a:srgbClr val="FF9300"/>
                </a:solidFill>
              </a:rPr>
              <a:t>Philosophie</a:t>
            </a:r>
            <a:endParaRPr lang="fr-FR" b="1" dirty="0">
              <a:solidFill>
                <a:srgbClr val="FF9300"/>
              </a:solidFill>
            </a:endParaRPr>
          </a:p>
        </p:txBody>
      </p:sp>
      <p:sp>
        <p:nvSpPr>
          <p:cNvPr id="9" name="ZoneTexte 8">
            <a:extLst>
              <a:ext uri="{FF2B5EF4-FFF2-40B4-BE49-F238E27FC236}">
                <a16:creationId xmlns:a16="http://schemas.microsoft.com/office/drawing/2014/main" id="{57BAB2EF-3FFD-FB3F-093E-9168F7C0F62A}"/>
              </a:ext>
            </a:extLst>
          </p:cNvPr>
          <p:cNvSpPr txBox="1"/>
          <p:nvPr/>
        </p:nvSpPr>
        <p:spPr>
          <a:xfrm>
            <a:off x="5861955" y="6192544"/>
            <a:ext cx="4921091" cy="738664"/>
          </a:xfrm>
          <a:prstGeom prst="rect">
            <a:avLst/>
          </a:prstGeom>
          <a:noFill/>
        </p:spPr>
        <p:txBody>
          <a:bodyPr wrap="none" rtlCol="0">
            <a:spAutoFit/>
          </a:bodyPr>
          <a:lstStyle/>
          <a:p>
            <a:r>
              <a:rPr lang="fr-CH" sz="1400" dirty="0">
                <a:solidFill>
                  <a:schemeClr val="bg1">
                    <a:lumMod val="50000"/>
                  </a:schemeClr>
                </a:solidFill>
              </a:rPr>
              <a:t>Diriger, Aquarelle, Contexte. Crédit photo: </a:t>
            </a:r>
            <a:r>
              <a:rPr lang="fr-CH" sz="1400" dirty="0" err="1">
                <a:solidFill>
                  <a:schemeClr val="bg1">
                    <a:lumMod val="50000"/>
                  </a:schemeClr>
                </a:solidFill>
              </a:rPr>
              <a:t>geralt</a:t>
            </a:r>
            <a:r>
              <a:rPr lang="fr-CH" sz="1400" dirty="0">
                <a:solidFill>
                  <a:schemeClr val="bg1">
                    <a:lumMod val="50000"/>
                  </a:schemeClr>
                </a:solidFill>
              </a:rPr>
              <a:t> de </a:t>
            </a:r>
            <a:r>
              <a:rPr lang="fr-CH" sz="1400" dirty="0" err="1">
                <a:solidFill>
                  <a:schemeClr val="bg1">
                    <a:lumMod val="50000"/>
                  </a:schemeClr>
                </a:solidFill>
              </a:rPr>
              <a:t>Pixabay</a:t>
            </a:r>
            <a:endParaRPr lang="fr-CH" sz="1400" dirty="0">
              <a:solidFill>
                <a:schemeClr val="bg1">
                  <a:lumMod val="50000"/>
                </a:schemeClr>
              </a:solidFill>
            </a:endParaRPr>
          </a:p>
          <a:p>
            <a:endParaRPr lang="fr-FR" dirty="0"/>
          </a:p>
        </p:txBody>
      </p:sp>
    </p:spTree>
    <p:extLst>
      <p:ext uri="{BB962C8B-B14F-4D97-AF65-F5344CB8AC3E}">
        <p14:creationId xmlns:p14="http://schemas.microsoft.com/office/powerpoint/2010/main" val="405045148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EB88CD-2BFA-531B-4C0F-9851DC7BC88E}"/>
              </a:ext>
            </a:extLst>
          </p:cNvPr>
          <p:cNvSpPr>
            <a:spLocks noGrp="1"/>
          </p:cNvSpPr>
          <p:nvPr>
            <p:ph type="title"/>
          </p:nvPr>
        </p:nvSpPr>
        <p:spPr>
          <a:xfrm>
            <a:off x="609600" y="447092"/>
            <a:ext cx="10972800" cy="1143000"/>
          </a:xfrm>
        </p:spPr>
        <p:txBody>
          <a:bodyPr anchor="t"/>
          <a:lstStyle/>
          <a:p>
            <a:r>
              <a:rPr lang="fr-FR" sz="3200" dirty="0">
                <a:solidFill>
                  <a:srgbClr val="FF9300"/>
                </a:solidFill>
              </a:rPr>
              <a:t>La ou les vertus</a:t>
            </a:r>
          </a:p>
        </p:txBody>
      </p:sp>
      <p:sp>
        <p:nvSpPr>
          <p:cNvPr id="3" name="Espace réservé du contenu 2">
            <a:extLst>
              <a:ext uri="{FF2B5EF4-FFF2-40B4-BE49-F238E27FC236}">
                <a16:creationId xmlns:a16="http://schemas.microsoft.com/office/drawing/2014/main" id="{460C3EC9-F731-7209-CECF-B4E7BE970809}"/>
              </a:ext>
            </a:extLst>
          </p:cNvPr>
          <p:cNvSpPr>
            <a:spLocks noGrp="1"/>
          </p:cNvSpPr>
          <p:nvPr>
            <p:ph idx="1"/>
          </p:nvPr>
        </p:nvSpPr>
        <p:spPr/>
        <p:txBody>
          <a:bodyPr>
            <a:normAutofit lnSpcReduction="10000"/>
          </a:bodyPr>
          <a:lstStyle/>
          <a:p>
            <a:r>
              <a:rPr lang="fr-FR" sz="2400" dirty="0"/>
              <a:t>Selon Aristote (</a:t>
            </a:r>
            <a:r>
              <a:rPr lang="fr-FR" altLang="fr-FR" sz="2400" dirty="0">
                <a:ea typeface="ＭＳ Ｐゴシック" pitchFamily="34" charset="-128"/>
              </a:rPr>
              <a:t>IV</a:t>
            </a:r>
            <a:r>
              <a:rPr lang="fr-FR" altLang="fr-FR" sz="2400" baseline="30000" dirty="0">
                <a:ea typeface="ＭＳ Ｐゴシック" pitchFamily="34" charset="-128"/>
              </a:rPr>
              <a:t>ème</a:t>
            </a:r>
            <a:r>
              <a:rPr lang="fr-FR" altLang="fr-FR" sz="2400" dirty="0">
                <a:ea typeface="ＭＳ Ｐゴシック" pitchFamily="34" charset="-128"/>
              </a:rPr>
              <a:t> s. av. J-C.):</a:t>
            </a:r>
            <a:r>
              <a:rPr lang="fr-FR" sz="2400" dirty="0"/>
              <a:t> </a:t>
            </a:r>
          </a:p>
          <a:p>
            <a:pPr marL="342900" indent="-342900">
              <a:buFont typeface="Wingdings" pitchFamily="2" charset="2"/>
              <a:buChar char="Ø"/>
            </a:pPr>
            <a:r>
              <a:rPr lang="fr-FR" sz="2400" dirty="0"/>
              <a:t>« </a:t>
            </a:r>
            <a:r>
              <a:rPr lang="fr-FR" sz="2400" b="1" dirty="0">
                <a:solidFill>
                  <a:srgbClr val="FF9300"/>
                </a:solidFill>
              </a:rPr>
              <a:t>disposition</a:t>
            </a:r>
            <a:r>
              <a:rPr lang="fr-FR" sz="2400" dirty="0"/>
              <a:t> par laquelle un homme devient bon et par laquelle aussi son œuvre propre sera rendue bonne » (103)</a:t>
            </a:r>
          </a:p>
          <a:p>
            <a:pPr marL="342900" indent="-342900">
              <a:buFont typeface="Wingdings" pitchFamily="2" charset="2"/>
              <a:buChar char="Ø"/>
            </a:pPr>
            <a:r>
              <a:rPr lang="fr-FR" sz="2400" dirty="0"/>
              <a:t>« disposition à agir d’une façon délibérée, consistant en une </a:t>
            </a:r>
            <a:r>
              <a:rPr lang="fr-FR" sz="2400" dirty="0" err="1"/>
              <a:t>médieté</a:t>
            </a:r>
            <a:r>
              <a:rPr lang="fr-FR" sz="2400" dirty="0"/>
              <a:t> relative à nous, laquelle est </a:t>
            </a:r>
            <a:r>
              <a:rPr lang="fr-FR" sz="2400" b="1" dirty="0">
                <a:solidFill>
                  <a:srgbClr val="FF9300"/>
                </a:solidFill>
              </a:rPr>
              <a:t>rationnellement</a:t>
            </a:r>
            <a:r>
              <a:rPr lang="fr-FR" sz="2400" dirty="0">
                <a:solidFill>
                  <a:srgbClr val="FF9300"/>
                </a:solidFill>
              </a:rPr>
              <a:t> </a:t>
            </a:r>
            <a:r>
              <a:rPr lang="fr-FR" sz="2400" b="1" dirty="0">
                <a:solidFill>
                  <a:srgbClr val="FF9300"/>
                </a:solidFill>
              </a:rPr>
              <a:t>déterminée</a:t>
            </a:r>
            <a:r>
              <a:rPr lang="fr-FR" sz="2400" dirty="0">
                <a:solidFill>
                  <a:srgbClr val="FF9300"/>
                </a:solidFill>
              </a:rPr>
              <a:t> </a:t>
            </a:r>
            <a:r>
              <a:rPr lang="fr-FR" sz="2400" dirty="0"/>
              <a:t>et comme la déterminerait l’homme prudent. (…) c’est une </a:t>
            </a:r>
            <a:r>
              <a:rPr lang="fr-FR" sz="2400" b="1" dirty="0" err="1">
                <a:solidFill>
                  <a:srgbClr val="FF9300"/>
                </a:solidFill>
              </a:rPr>
              <a:t>médieté</a:t>
            </a:r>
            <a:r>
              <a:rPr lang="fr-FR" sz="2400" b="1" dirty="0">
                <a:solidFill>
                  <a:srgbClr val="FF9300"/>
                </a:solidFill>
              </a:rPr>
              <a:t> entre deux vices</a:t>
            </a:r>
            <a:r>
              <a:rPr lang="fr-FR" sz="2400" dirty="0"/>
              <a:t>, l’un par excès et l’autre par défaut. » (106)</a:t>
            </a:r>
          </a:p>
          <a:p>
            <a:endParaRPr lang="fr-FR" sz="1100" dirty="0"/>
          </a:p>
          <a:p>
            <a:r>
              <a:rPr lang="fr-FR" sz="2400" dirty="0"/>
              <a:t>Selon Nicholas Dent (2005, 1665):</a:t>
            </a:r>
          </a:p>
          <a:p>
            <a:pPr marL="342900" indent="-342900">
              <a:buFont typeface="Wingdings" pitchFamily="2" charset="2"/>
              <a:buChar char="Ø"/>
            </a:pPr>
            <a:r>
              <a:rPr lang="fr-FR" sz="2400" dirty="0"/>
              <a:t>« qualités de caractère admirables et louables »</a:t>
            </a:r>
          </a:p>
          <a:p>
            <a:pPr marL="342900" indent="-342900">
              <a:buFont typeface="Wingdings" pitchFamily="2" charset="2"/>
              <a:buChar char="Ø"/>
            </a:pPr>
            <a:r>
              <a:rPr lang="fr-FR" sz="2400" dirty="0"/>
              <a:t>« </a:t>
            </a:r>
            <a:r>
              <a:rPr lang="fr-FR" sz="2400" b="1" dirty="0">
                <a:solidFill>
                  <a:srgbClr val="FF9300"/>
                </a:solidFill>
              </a:rPr>
              <a:t>qualités</a:t>
            </a:r>
            <a:r>
              <a:rPr lang="fr-FR" sz="2400" dirty="0"/>
              <a:t> </a:t>
            </a:r>
            <a:r>
              <a:rPr lang="fr-FR" sz="2400" b="1" dirty="0">
                <a:solidFill>
                  <a:srgbClr val="FF9300"/>
                </a:solidFill>
              </a:rPr>
              <a:t>excellentes</a:t>
            </a:r>
            <a:r>
              <a:rPr lang="fr-FR" sz="2400" dirty="0"/>
              <a:t> qui permettent à la personne d’accomplir à un degré supérieur les tâches </a:t>
            </a:r>
            <a:r>
              <a:rPr lang="fr-FR" sz="2400" b="1" dirty="0">
                <a:solidFill>
                  <a:srgbClr val="FF9300"/>
                </a:solidFill>
              </a:rPr>
              <a:t>liées à (son) rôle </a:t>
            </a:r>
            <a:r>
              <a:rPr lang="fr-FR" sz="2400" dirty="0"/>
              <a:t>.»</a:t>
            </a:r>
          </a:p>
          <a:p>
            <a:endParaRPr lang="fr-FR" sz="2400" dirty="0"/>
          </a:p>
          <a:p>
            <a:endParaRPr lang="fr-FR" sz="2400" dirty="0"/>
          </a:p>
        </p:txBody>
      </p:sp>
      <p:sp>
        <p:nvSpPr>
          <p:cNvPr id="4" name="ZoneTexte 3">
            <a:extLst>
              <a:ext uri="{FF2B5EF4-FFF2-40B4-BE49-F238E27FC236}">
                <a16:creationId xmlns:a16="http://schemas.microsoft.com/office/drawing/2014/main" id="{B509C468-9DDC-3E8A-A76F-0367DB1493A5}"/>
              </a:ext>
            </a:extLst>
          </p:cNvPr>
          <p:cNvSpPr txBox="1"/>
          <p:nvPr/>
        </p:nvSpPr>
        <p:spPr>
          <a:xfrm>
            <a:off x="296175" y="6137682"/>
            <a:ext cx="11599650" cy="400110"/>
          </a:xfrm>
          <a:prstGeom prst="rect">
            <a:avLst/>
          </a:prstGeom>
          <a:solidFill>
            <a:schemeClr val="accent1">
              <a:alpha val="24000"/>
            </a:schemeClr>
          </a:solidFill>
          <a:ln>
            <a:solidFill>
              <a:srgbClr val="FF9300"/>
            </a:solidFill>
          </a:ln>
        </p:spPr>
        <p:txBody>
          <a:bodyPr wrap="none" rtlCol="0">
            <a:spAutoFit/>
          </a:bodyPr>
          <a:lstStyle/>
          <a:p>
            <a:r>
              <a:rPr lang="fr-FR" sz="2000" b="1" dirty="0"/>
              <a:t> Quelles sont pour vous les vertus attendues de la travailleuse social ou du travailleur social? </a:t>
            </a:r>
          </a:p>
        </p:txBody>
      </p:sp>
    </p:spTree>
    <p:extLst>
      <p:ext uri="{BB962C8B-B14F-4D97-AF65-F5344CB8AC3E}">
        <p14:creationId xmlns:p14="http://schemas.microsoft.com/office/powerpoint/2010/main" val="161981530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bwMode="auto">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a:defRPr/>
            </a:pPr>
            <a:r>
              <a:rPr lang="fr-CH" altLang="fr-FR" sz="3200" dirty="0">
                <a:solidFill>
                  <a:srgbClr val="FF9300"/>
                </a:solidFill>
              </a:rPr>
              <a:t>Valeur morale</a:t>
            </a:r>
          </a:p>
        </p:txBody>
      </p:sp>
      <p:sp>
        <p:nvSpPr>
          <p:cNvPr id="18435" name="Rectangle 3"/>
          <p:cNvSpPr>
            <a:spLocks noGrp="1" noChangeArrowheads="1"/>
          </p:cNvSpPr>
          <p:nvPr>
            <p:ph idx="1"/>
          </p:nvPr>
        </p:nvSpPr>
        <p:spPr/>
        <p:txBody>
          <a:bodyPr>
            <a:noAutofit/>
          </a:bodyPr>
          <a:lstStyle/>
          <a:p>
            <a:pPr>
              <a:defRPr/>
            </a:pPr>
            <a:r>
              <a:rPr lang="fr-CH" altLang="fr-FR" sz="2400" b="1" i="1" dirty="0">
                <a:solidFill>
                  <a:srgbClr val="FF9300"/>
                </a:solidFill>
              </a:rPr>
              <a:t>Bien</a:t>
            </a:r>
            <a:r>
              <a:rPr lang="fr-CH" altLang="fr-FR" sz="2400" i="1" dirty="0"/>
              <a:t> auquel on attribue une importance particulière et d’après lequel nous orientons nos actions et nos décisions</a:t>
            </a:r>
            <a:endParaRPr lang="fr-CH" altLang="fr-FR" sz="2400" dirty="0"/>
          </a:p>
          <a:p>
            <a:pPr>
              <a:defRPr/>
            </a:pPr>
            <a:endParaRPr lang="fr-CH" altLang="fr-FR" sz="2400" dirty="0">
              <a:sym typeface="Wingdings" charset="2"/>
            </a:endParaRPr>
          </a:p>
          <a:p>
            <a:pPr>
              <a:defRPr/>
            </a:pPr>
            <a:r>
              <a:rPr lang="fr-CH" altLang="fr-FR" sz="2400" dirty="0">
                <a:sym typeface="Wingdings" charset="2"/>
              </a:rPr>
              <a:t></a:t>
            </a:r>
            <a:r>
              <a:rPr lang="fr-CH" altLang="fr-FR" sz="2400" dirty="0"/>
              <a:t> La valeur morale s’exprime en général dans le cadre d’une </a:t>
            </a:r>
            <a:r>
              <a:rPr lang="fr-CH" altLang="fr-FR" sz="2400" b="1" dirty="0">
                <a:solidFill>
                  <a:srgbClr val="FF9300"/>
                </a:solidFill>
              </a:rPr>
              <a:t>évaluation</a:t>
            </a:r>
            <a:r>
              <a:rPr lang="fr-CH" altLang="fr-FR" sz="2400" dirty="0"/>
              <a:t> (« X est préférable à Y » ; « X est important/bien »)</a:t>
            </a:r>
            <a:r>
              <a:rPr lang="fr-FR" altLang="fr-FR" sz="2400" dirty="0"/>
              <a:t> et implique une forme de </a:t>
            </a:r>
            <a:r>
              <a:rPr lang="fr-FR" altLang="fr-FR" sz="2400" b="1" dirty="0">
                <a:solidFill>
                  <a:srgbClr val="FF9300"/>
                </a:solidFill>
              </a:rPr>
              <a:t>hiérarchisation</a:t>
            </a:r>
          </a:p>
          <a:p>
            <a:pPr>
              <a:buFont typeface="Arial" charset="0"/>
              <a:buChar char="•"/>
              <a:defRPr/>
            </a:pPr>
            <a:endParaRPr lang="fr-CH" altLang="fr-FR" sz="2400" dirty="0"/>
          </a:p>
          <a:p>
            <a:pPr>
              <a:defRPr/>
            </a:pPr>
            <a:r>
              <a:rPr lang="fr-CH" altLang="fr-FR" sz="2400" u="sng" dirty="0"/>
              <a:t>Exemples</a:t>
            </a:r>
            <a:r>
              <a:rPr lang="fr-CH" altLang="fr-FR" sz="2400" dirty="0"/>
              <a:t>: ?</a:t>
            </a:r>
          </a:p>
          <a:p>
            <a:pPr>
              <a:defRPr/>
            </a:pPr>
            <a:endParaRPr lang="fr-CH" altLang="fr-FR" sz="2400" dirty="0"/>
          </a:p>
          <a:p>
            <a:pPr>
              <a:defRPr/>
            </a:pPr>
            <a:r>
              <a:rPr lang="fr-CH" altLang="fr-FR" sz="2400" dirty="0"/>
              <a:t>La valeur morale  	≠ 	valeur esthétique (</a:t>
            </a:r>
            <a:r>
              <a:rPr lang="fr-CH" altLang="fr-FR" sz="2400" dirty="0">
                <a:sym typeface="Wingdings" charset="2"/>
              </a:rPr>
              <a:t> beauté)		</a:t>
            </a:r>
          </a:p>
          <a:p>
            <a:pPr>
              <a:defRPr/>
            </a:pPr>
            <a:r>
              <a:rPr lang="fr-CH" altLang="fr-FR" sz="2400" dirty="0">
                <a:sym typeface="Wingdings" charset="2"/>
              </a:rPr>
              <a:t>				</a:t>
            </a:r>
            <a:r>
              <a:rPr lang="fr-CH" altLang="fr-FR" sz="2400" dirty="0"/>
              <a:t>valeur économique (</a:t>
            </a:r>
            <a:r>
              <a:rPr lang="fr-CH" altLang="fr-FR" sz="2400" dirty="0">
                <a:sym typeface="Wingdings" charset="2"/>
              </a:rPr>
              <a:t> coûts/bénéfices)</a:t>
            </a:r>
            <a:endParaRPr lang="fr-CH" altLang="fr-FR" sz="2400" dirty="0"/>
          </a:p>
          <a:p>
            <a:pPr>
              <a:defRPr/>
            </a:pPr>
            <a:endParaRPr lang="fr-CH" altLang="fr-FR" sz="2400" dirty="0"/>
          </a:p>
        </p:txBody>
      </p:sp>
    </p:spTree>
    <p:extLst>
      <p:ext uri="{BB962C8B-B14F-4D97-AF65-F5344CB8AC3E}">
        <p14:creationId xmlns:p14="http://schemas.microsoft.com/office/powerpoint/2010/main" val="128537030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bwMode="auto">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r>
              <a:rPr lang="fr-CH" altLang="fr-FR" sz="3200" dirty="0">
                <a:solidFill>
                  <a:srgbClr val="FF9300"/>
                </a:solidFill>
                <a:ea typeface="ＭＳ Ｐゴシック" pitchFamily="34" charset="-128"/>
              </a:rPr>
              <a:t>Valeur morale</a:t>
            </a:r>
            <a:endParaRPr lang="fr-FR" altLang="fr-FR" sz="3200" dirty="0">
              <a:solidFill>
                <a:srgbClr val="FF9300"/>
              </a:solidFill>
              <a:ea typeface="ＭＳ Ｐゴシック" pitchFamily="34" charset="-128"/>
            </a:endParaRPr>
          </a:p>
        </p:txBody>
      </p:sp>
      <p:sp>
        <p:nvSpPr>
          <p:cNvPr id="24579" name="Rectangle 3"/>
          <p:cNvSpPr>
            <a:spLocks noGrp="1" noChangeArrowheads="1"/>
          </p:cNvSpPr>
          <p:nvPr>
            <p:ph idx="1"/>
          </p:nvPr>
        </p:nvSpPr>
        <p:spPr/>
        <p:txBody>
          <a:bodyPr>
            <a:normAutofit/>
          </a:bodyPr>
          <a:lstStyle/>
          <a:p>
            <a:pPr marL="342900" indent="-342900">
              <a:buFont typeface="Arial" panose="020B0604020202020204" pitchFamily="34" charset="0"/>
              <a:buChar char="•"/>
            </a:pPr>
            <a:r>
              <a:rPr lang="fr-CH" altLang="fr-FR" sz="2400" i="1" dirty="0">
                <a:ea typeface="ＭＳ Ｐゴシック" pitchFamily="34" charset="-128"/>
              </a:rPr>
              <a:t>Généralement </a:t>
            </a:r>
            <a:r>
              <a:rPr lang="fr-CH" altLang="fr-FR" sz="2400" b="1" i="1" dirty="0">
                <a:ea typeface="ＭＳ Ｐゴシック" pitchFamily="34" charset="-128"/>
              </a:rPr>
              <a:t>subjective</a:t>
            </a:r>
            <a:r>
              <a:rPr lang="fr-CH" altLang="fr-FR" sz="2400" i="1" dirty="0">
                <a:ea typeface="ＭＳ Ｐゴシック" pitchFamily="34" charset="-128"/>
              </a:rPr>
              <a:t>, souvent perçue comme strictement personnelle</a:t>
            </a:r>
          </a:p>
          <a:p>
            <a:endParaRPr lang="fr-CH" altLang="fr-FR" sz="1600" i="1" dirty="0">
              <a:ea typeface="ＭＳ Ｐゴシック" pitchFamily="34" charset="-128"/>
            </a:endParaRPr>
          </a:p>
          <a:p>
            <a:pPr marL="342900" indent="-342900">
              <a:buFont typeface="Arial" panose="020B0604020202020204" pitchFamily="34" charset="0"/>
              <a:buChar char="•"/>
            </a:pPr>
            <a:r>
              <a:rPr lang="fr-CH" altLang="fr-FR" sz="2400" i="1" dirty="0">
                <a:ea typeface="ＭＳ Ｐゴシック" pitchFamily="34" charset="-128"/>
              </a:rPr>
              <a:t>Mais attention, les valeurs morales </a:t>
            </a:r>
            <a:r>
              <a:rPr lang="fr-CH" altLang="fr-FR" sz="2400" b="1" i="1" dirty="0">
                <a:ea typeface="ＭＳ Ｐゴシック" pitchFamily="34" charset="-128"/>
              </a:rPr>
              <a:t>peuvent aussi être partagées</a:t>
            </a:r>
            <a:endParaRPr lang="fr-CH" altLang="fr-FR" sz="2400" dirty="0">
              <a:ea typeface="ＭＳ Ｐゴシック" pitchFamily="34" charset="-128"/>
            </a:endParaRPr>
          </a:p>
          <a:p>
            <a:endParaRPr lang="fr-CH" altLang="fr-FR" sz="2400" dirty="0">
              <a:ea typeface="ＭＳ Ｐゴシック" pitchFamily="34" charset="-128"/>
            </a:endParaRPr>
          </a:p>
          <a:p>
            <a:r>
              <a:rPr lang="fr-CH" altLang="fr-FR" sz="2400" u="sng" dirty="0">
                <a:ea typeface="ＭＳ Ｐゴシック" pitchFamily="34" charset="-128"/>
              </a:rPr>
              <a:t>Exemples</a:t>
            </a:r>
            <a:r>
              <a:rPr lang="fr-CH" altLang="fr-FR" sz="2400" dirty="0">
                <a:ea typeface="ＭＳ Ｐゴシック" pitchFamily="34" charset="-128"/>
              </a:rPr>
              <a:t>:</a:t>
            </a:r>
          </a:p>
        </p:txBody>
      </p:sp>
      <p:sp>
        <p:nvSpPr>
          <p:cNvPr id="3" name="ZoneTexte 2"/>
          <p:cNvSpPr txBox="1"/>
          <p:nvPr/>
        </p:nvSpPr>
        <p:spPr>
          <a:xfrm>
            <a:off x="1673649" y="5764004"/>
            <a:ext cx="1656184" cy="246221"/>
          </a:xfrm>
          <a:prstGeom prst="rect">
            <a:avLst/>
          </a:prstGeom>
          <a:noFill/>
        </p:spPr>
        <p:txBody>
          <a:bodyPr wrap="square" rtlCol="0">
            <a:spAutoFit/>
          </a:bodyPr>
          <a:lstStyle/>
          <a:p>
            <a:r>
              <a:rPr lang="fr-CH" sz="1000" dirty="0"/>
              <a:t>Image 3</a:t>
            </a:r>
            <a:endParaRPr lang="en-GB" sz="1000" dirty="0"/>
          </a:p>
        </p:txBody>
      </p:sp>
      <p:sp>
        <p:nvSpPr>
          <p:cNvPr id="8" name="ZoneTexte 7"/>
          <p:cNvSpPr txBox="1"/>
          <p:nvPr/>
        </p:nvSpPr>
        <p:spPr>
          <a:xfrm>
            <a:off x="4674887" y="5715028"/>
            <a:ext cx="1656184" cy="246221"/>
          </a:xfrm>
          <a:prstGeom prst="rect">
            <a:avLst/>
          </a:prstGeom>
          <a:noFill/>
        </p:spPr>
        <p:txBody>
          <a:bodyPr wrap="square" rtlCol="0">
            <a:spAutoFit/>
          </a:bodyPr>
          <a:lstStyle/>
          <a:p>
            <a:r>
              <a:rPr lang="fr-CH" sz="1000" dirty="0"/>
              <a:t>Image 4</a:t>
            </a:r>
            <a:endParaRPr lang="en-GB" sz="1000" dirty="0"/>
          </a:p>
        </p:txBody>
      </p:sp>
      <p:sp>
        <p:nvSpPr>
          <p:cNvPr id="10" name="ZoneTexte 9"/>
          <p:cNvSpPr txBox="1"/>
          <p:nvPr/>
        </p:nvSpPr>
        <p:spPr>
          <a:xfrm>
            <a:off x="8241814" y="5715027"/>
            <a:ext cx="1656184" cy="246221"/>
          </a:xfrm>
          <a:prstGeom prst="rect">
            <a:avLst/>
          </a:prstGeom>
          <a:noFill/>
        </p:spPr>
        <p:txBody>
          <a:bodyPr wrap="square" rtlCol="0">
            <a:spAutoFit/>
          </a:bodyPr>
          <a:lstStyle/>
          <a:p>
            <a:r>
              <a:rPr lang="fr-CH" sz="1000" dirty="0"/>
              <a:t>Image 5</a:t>
            </a:r>
            <a:endParaRPr lang="en-GB" sz="1000" dirty="0"/>
          </a:p>
        </p:txBody>
      </p:sp>
      <p:pic>
        <p:nvPicPr>
          <p:cNvPr id="2" name="Image 1">
            <a:extLst>
              <a:ext uri="{FF2B5EF4-FFF2-40B4-BE49-F238E27FC236}">
                <a16:creationId xmlns:a16="http://schemas.microsoft.com/office/drawing/2014/main" id="{FBB4465D-FEE4-6B4B-8595-771F548FC65A}"/>
              </a:ext>
            </a:extLst>
          </p:cNvPr>
          <p:cNvPicPr>
            <a:picLocks noChangeAspect="1"/>
          </p:cNvPicPr>
          <p:nvPr/>
        </p:nvPicPr>
        <p:blipFill>
          <a:blip r:embed="rId3"/>
          <a:stretch>
            <a:fillRect/>
          </a:stretch>
        </p:blipFill>
        <p:spPr>
          <a:xfrm>
            <a:off x="1760146" y="3921029"/>
            <a:ext cx="2705310" cy="1803540"/>
          </a:xfrm>
          <a:prstGeom prst="rect">
            <a:avLst/>
          </a:prstGeom>
        </p:spPr>
      </p:pic>
      <p:pic>
        <p:nvPicPr>
          <p:cNvPr id="7" name="Image 6">
            <a:extLst>
              <a:ext uri="{FF2B5EF4-FFF2-40B4-BE49-F238E27FC236}">
                <a16:creationId xmlns:a16="http://schemas.microsoft.com/office/drawing/2014/main" id="{AA02EDBB-E482-D649-816A-D1A39A1CA8B1}"/>
              </a:ext>
            </a:extLst>
          </p:cNvPr>
          <p:cNvPicPr>
            <a:picLocks noChangeAspect="1"/>
          </p:cNvPicPr>
          <p:nvPr/>
        </p:nvPicPr>
        <p:blipFill>
          <a:blip r:embed="rId4"/>
          <a:stretch>
            <a:fillRect/>
          </a:stretch>
        </p:blipFill>
        <p:spPr>
          <a:xfrm>
            <a:off x="4674887" y="3935407"/>
            <a:ext cx="3178394" cy="1789162"/>
          </a:xfrm>
          <a:prstGeom prst="rect">
            <a:avLst/>
          </a:prstGeom>
        </p:spPr>
      </p:pic>
      <p:pic>
        <p:nvPicPr>
          <p:cNvPr id="9" name="Image 8">
            <a:extLst>
              <a:ext uri="{FF2B5EF4-FFF2-40B4-BE49-F238E27FC236}">
                <a16:creationId xmlns:a16="http://schemas.microsoft.com/office/drawing/2014/main" id="{59566BA4-22B7-F245-8768-59B5B1F4ADFB}"/>
              </a:ext>
            </a:extLst>
          </p:cNvPr>
          <p:cNvPicPr>
            <a:picLocks noChangeAspect="1"/>
          </p:cNvPicPr>
          <p:nvPr/>
        </p:nvPicPr>
        <p:blipFill>
          <a:blip r:embed="rId5"/>
          <a:stretch>
            <a:fillRect/>
          </a:stretch>
        </p:blipFill>
        <p:spPr>
          <a:xfrm>
            <a:off x="8062713" y="3649192"/>
            <a:ext cx="2362165" cy="2091500"/>
          </a:xfrm>
          <a:prstGeom prst="rect">
            <a:avLst/>
          </a:prstGeom>
        </p:spPr>
      </p:pic>
    </p:spTree>
    <p:extLst>
      <p:ext uri="{BB962C8B-B14F-4D97-AF65-F5344CB8AC3E}">
        <p14:creationId xmlns:p14="http://schemas.microsoft.com/office/powerpoint/2010/main" val="105308171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re 11"/>
          <p:cNvSpPr>
            <a:spLocks noGrp="1"/>
          </p:cNvSpPr>
          <p:nvPr>
            <p:ph type="title"/>
          </p:nvPr>
        </p:nvSpPr>
        <p:spPr bwMode="auto">
          <a:xfrm>
            <a:off x="1302423" y="427457"/>
            <a:ext cx="9981784" cy="1008000"/>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p>
            <a:r>
              <a:rPr lang="fr-CH" altLang="fr-FR" sz="3200" dirty="0">
                <a:solidFill>
                  <a:srgbClr val="FF9300"/>
                </a:solidFill>
              </a:rPr>
              <a:t>Valeur morale</a:t>
            </a:r>
            <a:br>
              <a:rPr lang="fr-CH" altLang="fr-FR" sz="3200" dirty="0">
                <a:solidFill>
                  <a:srgbClr val="FF9300"/>
                </a:solidFill>
              </a:rPr>
            </a:br>
            <a:r>
              <a:rPr lang="fr-CH" altLang="fr-FR" sz="3200" dirty="0">
                <a:solidFill>
                  <a:srgbClr val="FF9300"/>
                </a:solidFill>
              </a:rPr>
              <a:t>Points d’attention</a:t>
            </a:r>
            <a:endParaRPr lang="fr-CH" altLang="fr-FR" sz="3200" dirty="0">
              <a:solidFill>
                <a:srgbClr val="FF9300"/>
              </a:solidFill>
              <a:ea typeface="ＭＳ Ｐゴシック" pitchFamily="34" charset="-128"/>
            </a:endParaRPr>
          </a:p>
        </p:txBody>
      </p:sp>
      <p:sp>
        <p:nvSpPr>
          <p:cNvPr id="35843" name="Espace réservé du contenu 12"/>
          <p:cNvSpPr>
            <a:spLocks noGrp="1"/>
          </p:cNvSpPr>
          <p:nvPr>
            <p:ph idx="1"/>
          </p:nvPr>
        </p:nvSpPr>
        <p:spPr>
          <a:xfrm>
            <a:off x="1093304" y="1787248"/>
            <a:ext cx="10341508" cy="3530187"/>
          </a:xfrm>
        </p:spPr>
        <p:txBody>
          <a:bodyPr>
            <a:noAutofit/>
          </a:bodyPr>
          <a:lstStyle/>
          <a:p>
            <a:pPr>
              <a:buFont typeface="Wingdings" panose="05000000000000000000" pitchFamily="2" charset="2"/>
              <a:buChar char="Ø"/>
              <a:defRPr/>
            </a:pPr>
            <a:r>
              <a:rPr lang="fr-CH" altLang="fr-FR" sz="2400" dirty="0">
                <a:ea typeface="ＭＳ Ｐゴシック" pitchFamily="34" charset="-128"/>
              </a:rPr>
              <a:t> Ce n’est pas parce que l’on respecte des valeurs que l’on agit nécessairement de manière éthique</a:t>
            </a:r>
          </a:p>
          <a:p>
            <a:pPr marL="92075">
              <a:defRPr/>
            </a:pPr>
            <a:endParaRPr lang="fr-CH" altLang="fr-FR" sz="2400" b="1" dirty="0">
              <a:ea typeface="ＭＳ Ｐゴシック" pitchFamily="34" charset="-128"/>
            </a:endParaRPr>
          </a:p>
          <a:p>
            <a:pPr marL="92075">
              <a:defRPr/>
            </a:pPr>
            <a:endParaRPr lang="fr-CH" altLang="fr-FR" sz="2400" b="1" dirty="0">
              <a:ea typeface="ＭＳ Ｐゴシック" pitchFamily="34" charset="-128"/>
            </a:endParaRPr>
          </a:p>
          <a:p>
            <a:pPr marL="92075">
              <a:defRPr/>
            </a:pPr>
            <a:endParaRPr lang="fr-CH" altLang="fr-FR" sz="2400" b="1" dirty="0">
              <a:ea typeface="ＭＳ Ｐゴシック" pitchFamily="34" charset="-128"/>
            </a:endParaRPr>
          </a:p>
          <a:p>
            <a:pPr marL="92075">
              <a:defRPr/>
            </a:pPr>
            <a:endParaRPr lang="fr-CH" altLang="fr-FR" sz="2400" b="1" dirty="0">
              <a:ea typeface="ＭＳ Ｐゴシック" pitchFamily="34" charset="-128"/>
            </a:endParaRPr>
          </a:p>
          <a:p>
            <a:pPr marL="92075">
              <a:defRPr/>
            </a:pPr>
            <a:endParaRPr lang="fr-CH" altLang="fr-FR" sz="2400" b="1" dirty="0">
              <a:ea typeface="ＭＳ Ｐゴシック" pitchFamily="34" charset="-128"/>
            </a:endParaRPr>
          </a:p>
          <a:p>
            <a:pPr marL="92075">
              <a:defRPr/>
            </a:pPr>
            <a:endParaRPr lang="fr-CH" altLang="fr-FR" sz="2400" b="1" dirty="0">
              <a:ea typeface="ＭＳ Ｐゴシック" pitchFamily="34" charset="-128"/>
            </a:endParaRPr>
          </a:p>
          <a:p>
            <a:pPr marL="92075">
              <a:defRPr/>
            </a:pPr>
            <a:endParaRPr lang="fr-CH" altLang="fr-FR" sz="1200" b="1" dirty="0">
              <a:ea typeface="ＭＳ Ｐゴシック" pitchFamily="34" charset="-128"/>
            </a:endParaRPr>
          </a:p>
          <a:p>
            <a:pPr>
              <a:buFont typeface="Wingdings" panose="05000000000000000000" pitchFamily="2" charset="2"/>
              <a:buChar char="Ø"/>
              <a:defRPr/>
            </a:pPr>
            <a:r>
              <a:rPr lang="fr-CH" altLang="fr-FR" sz="2400" dirty="0">
                <a:ea typeface="ＭＳ Ｐゴシック" pitchFamily="34" charset="-128"/>
              </a:rPr>
              <a:t> Il existe d’autres critères que les valeurs pour juger du caractère éthique d’une action ou décision (par exemple, le respect des normes morales, etc.)</a:t>
            </a:r>
          </a:p>
        </p:txBody>
      </p:sp>
      <p:sp>
        <p:nvSpPr>
          <p:cNvPr id="35856" name="Rectangle 1"/>
          <p:cNvSpPr>
            <a:spLocks noChangeArrowheads="1"/>
          </p:cNvSpPr>
          <p:nvPr/>
        </p:nvSpPr>
        <p:spPr bwMode="auto">
          <a:xfrm>
            <a:off x="6949402" y="4889379"/>
            <a:ext cx="748924" cy="2539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2000">
                <a:solidFill>
                  <a:schemeClr val="tx1"/>
                </a:solidFill>
                <a:latin typeface="Arial" charset="0"/>
                <a:ea typeface="ＭＳ Ｐゴシック" pitchFamily="34" charset="-128"/>
              </a:defRPr>
            </a:lvl1pPr>
            <a:lvl2pPr marL="742950" indent="-285750" eaLnBrk="0" hangingPunct="0">
              <a:spcBef>
                <a:spcPct val="20000"/>
              </a:spcBef>
              <a:buClr>
                <a:schemeClr val="tx1"/>
              </a:buClr>
              <a:buFont typeface="Times" charset="0"/>
              <a:buChar char="•"/>
              <a:defRPr sz="2000">
                <a:solidFill>
                  <a:schemeClr val="tx1"/>
                </a:solidFill>
                <a:latin typeface="Arial" charset="0"/>
                <a:ea typeface="ＭＳ Ｐゴシック" pitchFamily="34" charset="-128"/>
              </a:defRPr>
            </a:lvl2pPr>
            <a:lvl3pPr marL="1143000" indent="-228600" eaLnBrk="0" hangingPunct="0">
              <a:spcBef>
                <a:spcPct val="20000"/>
              </a:spcBef>
              <a:buClr>
                <a:schemeClr val="tx1"/>
              </a:buClr>
              <a:buFont typeface="Times" charset="0"/>
              <a:buChar char="•"/>
              <a:defRPr>
                <a:solidFill>
                  <a:schemeClr val="tx1"/>
                </a:solidFill>
                <a:latin typeface="Arial" charset="0"/>
                <a:ea typeface="ＭＳ Ｐゴシック" pitchFamily="34" charset="-128"/>
              </a:defRPr>
            </a:lvl3pPr>
            <a:lvl4pPr marL="1600200" indent="-228600" eaLnBrk="0" hangingPunct="0">
              <a:spcBef>
                <a:spcPct val="20000"/>
              </a:spcBef>
              <a:buClr>
                <a:schemeClr val="tx1"/>
              </a:buClr>
              <a:buFont typeface="Times" charset="0"/>
              <a:buChar char="•"/>
              <a:defRPr>
                <a:solidFill>
                  <a:schemeClr val="tx1"/>
                </a:solidFill>
                <a:latin typeface="Arial" charset="0"/>
                <a:ea typeface="ＭＳ Ｐゴシック" pitchFamily="34" charset="-128"/>
              </a:defRPr>
            </a:lvl4pPr>
            <a:lvl5pPr marL="2057400" indent="-228600" eaLnBrk="0" hangingPunct="0">
              <a:spcBef>
                <a:spcPct val="25000"/>
              </a:spcBef>
              <a:buClr>
                <a:schemeClr val="tx1"/>
              </a:buClr>
              <a:buFont typeface="Times" charset="0"/>
              <a:buChar char="•"/>
              <a:defRPr sz="1600">
                <a:solidFill>
                  <a:schemeClr val="tx1"/>
                </a:solidFill>
                <a:latin typeface="Arial" charset="0"/>
                <a:ea typeface="ＭＳ Ｐゴシック" pitchFamily="34" charset="-128"/>
              </a:defRPr>
            </a:lvl5pPr>
            <a:lvl6pPr marL="2514600" indent="-228600" eaLnBrk="0" fontAlgn="base" hangingPunct="0">
              <a:spcBef>
                <a:spcPct val="25000"/>
              </a:spcBef>
              <a:spcAft>
                <a:spcPct val="0"/>
              </a:spcAft>
              <a:buClr>
                <a:schemeClr val="tx1"/>
              </a:buClr>
              <a:buFont typeface="Times" charset="0"/>
              <a:buChar char="•"/>
              <a:defRPr sz="1600">
                <a:solidFill>
                  <a:schemeClr val="tx1"/>
                </a:solidFill>
                <a:latin typeface="Arial" charset="0"/>
                <a:ea typeface="ＭＳ Ｐゴシック" pitchFamily="34" charset="-128"/>
              </a:defRPr>
            </a:lvl6pPr>
            <a:lvl7pPr marL="2971800" indent="-228600" eaLnBrk="0" fontAlgn="base" hangingPunct="0">
              <a:spcBef>
                <a:spcPct val="25000"/>
              </a:spcBef>
              <a:spcAft>
                <a:spcPct val="0"/>
              </a:spcAft>
              <a:buClr>
                <a:schemeClr val="tx1"/>
              </a:buClr>
              <a:buFont typeface="Times" charset="0"/>
              <a:buChar char="•"/>
              <a:defRPr sz="1600">
                <a:solidFill>
                  <a:schemeClr val="tx1"/>
                </a:solidFill>
                <a:latin typeface="Arial" charset="0"/>
                <a:ea typeface="ＭＳ Ｐゴシック" pitchFamily="34" charset="-128"/>
              </a:defRPr>
            </a:lvl7pPr>
            <a:lvl8pPr marL="3429000" indent="-228600" eaLnBrk="0" fontAlgn="base" hangingPunct="0">
              <a:spcBef>
                <a:spcPct val="25000"/>
              </a:spcBef>
              <a:spcAft>
                <a:spcPct val="0"/>
              </a:spcAft>
              <a:buClr>
                <a:schemeClr val="tx1"/>
              </a:buClr>
              <a:buFont typeface="Times" charset="0"/>
              <a:buChar char="•"/>
              <a:defRPr sz="1600">
                <a:solidFill>
                  <a:schemeClr val="tx1"/>
                </a:solidFill>
                <a:latin typeface="Arial" charset="0"/>
                <a:ea typeface="ＭＳ Ｐゴシック" pitchFamily="34" charset="-128"/>
              </a:defRPr>
            </a:lvl8pPr>
            <a:lvl9pPr marL="3886200" indent="-228600" eaLnBrk="0" fontAlgn="base" hangingPunct="0">
              <a:spcBef>
                <a:spcPct val="25000"/>
              </a:spcBef>
              <a:spcAft>
                <a:spcPct val="0"/>
              </a:spcAft>
              <a:buClr>
                <a:schemeClr val="tx1"/>
              </a:buClr>
              <a:buFont typeface="Times" charset="0"/>
              <a:buChar char="•"/>
              <a:defRPr sz="1600">
                <a:solidFill>
                  <a:schemeClr val="tx1"/>
                </a:solidFill>
                <a:latin typeface="Arial" charset="0"/>
                <a:ea typeface="ＭＳ Ｐゴシック" pitchFamily="34" charset="-128"/>
              </a:defRPr>
            </a:lvl9pPr>
          </a:lstStyle>
          <a:p>
            <a:pPr eaLnBrk="1" hangingPunct="1">
              <a:spcBef>
                <a:spcPct val="0"/>
              </a:spcBef>
              <a:buFontTx/>
              <a:buNone/>
            </a:pPr>
            <a:r>
              <a:rPr lang="fr-CH" altLang="fr-FR" sz="1050" dirty="0">
                <a:latin typeface="Verdana" pitchFamily="34" charset="0"/>
              </a:rPr>
              <a:t>Image 6</a:t>
            </a:r>
            <a:endParaRPr lang="fr-CH" altLang="fr-FR" sz="1200" dirty="0">
              <a:latin typeface="Verdana" pitchFamily="34" charset="0"/>
            </a:endParaRPr>
          </a:p>
        </p:txBody>
      </p:sp>
      <p:sp>
        <p:nvSpPr>
          <p:cNvPr id="2" name="Ellipse 1"/>
          <p:cNvSpPr>
            <a:spLocks noChangeArrowheads="1"/>
          </p:cNvSpPr>
          <p:nvPr/>
        </p:nvSpPr>
        <p:spPr bwMode="auto">
          <a:xfrm>
            <a:off x="757188" y="3900961"/>
            <a:ext cx="2016125" cy="936625"/>
          </a:xfrm>
          <a:prstGeom prst="ellipse">
            <a:avLst/>
          </a:prstGeom>
          <a:solidFill>
            <a:srgbClr val="FFC000"/>
          </a:solidFill>
          <a:ln w="9525" algn="ctr">
            <a:solidFill>
              <a:srgbClr val="FFC000"/>
            </a:solidFill>
            <a:round/>
            <a:headEnd/>
            <a:tailEnd/>
          </a:ln>
        </p:spPr>
        <p:txBody>
          <a:bodyPr wrap="none" anchor="ctr"/>
          <a:lstStyle>
            <a:lvl1pPr eaLnBrk="0" hangingPunct="0">
              <a:spcBef>
                <a:spcPct val="20000"/>
              </a:spcBef>
              <a:buFont typeface="Arial" charset="0"/>
              <a:buChar char="•"/>
              <a:defRPr sz="2000">
                <a:solidFill>
                  <a:schemeClr val="tx1"/>
                </a:solidFill>
                <a:latin typeface="Arial" charset="0"/>
                <a:ea typeface="ＭＳ Ｐゴシック" pitchFamily="34" charset="-128"/>
              </a:defRPr>
            </a:lvl1pPr>
            <a:lvl2pPr marL="742950" indent="-285750" eaLnBrk="0" hangingPunct="0">
              <a:spcBef>
                <a:spcPct val="20000"/>
              </a:spcBef>
              <a:buClr>
                <a:schemeClr val="tx1"/>
              </a:buClr>
              <a:buFont typeface="Times" charset="0"/>
              <a:buChar char="•"/>
              <a:defRPr sz="2000">
                <a:solidFill>
                  <a:schemeClr val="tx1"/>
                </a:solidFill>
                <a:latin typeface="Arial" charset="0"/>
                <a:ea typeface="ＭＳ Ｐゴシック" pitchFamily="34" charset="-128"/>
              </a:defRPr>
            </a:lvl2pPr>
            <a:lvl3pPr marL="1143000" indent="-228600" eaLnBrk="0" hangingPunct="0">
              <a:spcBef>
                <a:spcPct val="20000"/>
              </a:spcBef>
              <a:buClr>
                <a:schemeClr val="tx1"/>
              </a:buClr>
              <a:buFont typeface="Times" charset="0"/>
              <a:buChar char="•"/>
              <a:defRPr>
                <a:solidFill>
                  <a:schemeClr val="tx1"/>
                </a:solidFill>
                <a:latin typeface="Arial" charset="0"/>
                <a:ea typeface="ＭＳ Ｐゴシック" pitchFamily="34" charset="-128"/>
              </a:defRPr>
            </a:lvl3pPr>
            <a:lvl4pPr marL="1600200" indent="-228600" eaLnBrk="0" hangingPunct="0">
              <a:spcBef>
                <a:spcPct val="20000"/>
              </a:spcBef>
              <a:buClr>
                <a:schemeClr val="tx1"/>
              </a:buClr>
              <a:buFont typeface="Times" charset="0"/>
              <a:buChar char="•"/>
              <a:defRPr>
                <a:solidFill>
                  <a:schemeClr val="tx1"/>
                </a:solidFill>
                <a:latin typeface="Arial" charset="0"/>
                <a:ea typeface="ＭＳ Ｐゴシック" pitchFamily="34" charset="-128"/>
              </a:defRPr>
            </a:lvl4pPr>
            <a:lvl5pPr marL="2057400" indent="-228600" eaLnBrk="0" hangingPunct="0">
              <a:spcBef>
                <a:spcPct val="25000"/>
              </a:spcBef>
              <a:buClr>
                <a:schemeClr val="tx1"/>
              </a:buClr>
              <a:buFont typeface="Times" charset="0"/>
              <a:buChar char="•"/>
              <a:defRPr sz="1600">
                <a:solidFill>
                  <a:schemeClr val="tx1"/>
                </a:solidFill>
                <a:latin typeface="Arial" charset="0"/>
                <a:ea typeface="ＭＳ Ｐゴシック" pitchFamily="34" charset="-128"/>
              </a:defRPr>
            </a:lvl5pPr>
            <a:lvl6pPr marL="2514600" indent="-228600" eaLnBrk="0" fontAlgn="base" hangingPunct="0">
              <a:spcBef>
                <a:spcPct val="25000"/>
              </a:spcBef>
              <a:spcAft>
                <a:spcPct val="0"/>
              </a:spcAft>
              <a:buClr>
                <a:schemeClr val="tx1"/>
              </a:buClr>
              <a:buFont typeface="Times" charset="0"/>
              <a:buChar char="•"/>
              <a:defRPr sz="1600">
                <a:solidFill>
                  <a:schemeClr val="tx1"/>
                </a:solidFill>
                <a:latin typeface="Arial" charset="0"/>
                <a:ea typeface="ＭＳ Ｐゴシック" pitchFamily="34" charset="-128"/>
              </a:defRPr>
            </a:lvl6pPr>
            <a:lvl7pPr marL="2971800" indent="-228600" eaLnBrk="0" fontAlgn="base" hangingPunct="0">
              <a:spcBef>
                <a:spcPct val="25000"/>
              </a:spcBef>
              <a:spcAft>
                <a:spcPct val="0"/>
              </a:spcAft>
              <a:buClr>
                <a:schemeClr val="tx1"/>
              </a:buClr>
              <a:buFont typeface="Times" charset="0"/>
              <a:buChar char="•"/>
              <a:defRPr sz="1600">
                <a:solidFill>
                  <a:schemeClr val="tx1"/>
                </a:solidFill>
                <a:latin typeface="Arial" charset="0"/>
                <a:ea typeface="ＭＳ Ｐゴシック" pitchFamily="34" charset="-128"/>
              </a:defRPr>
            </a:lvl7pPr>
            <a:lvl8pPr marL="3429000" indent="-228600" eaLnBrk="0" fontAlgn="base" hangingPunct="0">
              <a:spcBef>
                <a:spcPct val="25000"/>
              </a:spcBef>
              <a:spcAft>
                <a:spcPct val="0"/>
              </a:spcAft>
              <a:buClr>
                <a:schemeClr val="tx1"/>
              </a:buClr>
              <a:buFont typeface="Times" charset="0"/>
              <a:buChar char="•"/>
              <a:defRPr sz="1600">
                <a:solidFill>
                  <a:schemeClr val="tx1"/>
                </a:solidFill>
                <a:latin typeface="Arial" charset="0"/>
                <a:ea typeface="ＭＳ Ｐゴシック" pitchFamily="34" charset="-128"/>
              </a:defRPr>
            </a:lvl8pPr>
            <a:lvl9pPr marL="3886200" indent="-228600" eaLnBrk="0" fontAlgn="base" hangingPunct="0">
              <a:spcBef>
                <a:spcPct val="25000"/>
              </a:spcBef>
              <a:spcAft>
                <a:spcPct val="0"/>
              </a:spcAft>
              <a:buClr>
                <a:schemeClr val="tx1"/>
              </a:buClr>
              <a:buFont typeface="Times" charset="0"/>
              <a:buChar char="•"/>
              <a:defRPr sz="1600">
                <a:solidFill>
                  <a:schemeClr val="tx1"/>
                </a:solidFill>
                <a:latin typeface="Arial" charset="0"/>
                <a:ea typeface="ＭＳ Ｐゴシック" pitchFamily="34" charset="-128"/>
              </a:defRPr>
            </a:lvl9pPr>
          </a:lstStyle>
          <a:p>
            <a:pPr algn="ctr" eaLnBrk="1" hangingPunct="1">
              <a:spcBef>
                <a:spcPct val="0"/>
              </a:spcBef>
              <a:buFontTx/>
              <a:buNone/>
            </a:pPr>
            <a:r>
              <a:rPr lang="fr-CH" altLang="fr-FR" sz="1800" dirty="0">
                <a:latin typeface="Verdana" pitchFamily="34" charset="0"/>
              </a:rPr>
              <a:t>Pureté</a:t>
            </a:r>
          </a:p>
        </p:txBody>
      </p:sp>
      <p:sp>
        <p:nvSpPr>
          <p:cNvPr id="8" name="Ellipse 7"/>
          <p:cNvSpPr>
            <a:spLocks noChangeArrowheads="1"/>
          </p:cNvSpPr>
          <p:nvPr/>
        </p:nvSpPr>
        <p:spPr bwMode="auto">
          <a:xfrm>
            <a:off x="8328248" y="2721558"/>
            <a:ext cx="2016125" cy="935037"/>
          </a:xfrm>
          <a:prstGeom prst="ellipse">
            <a:avLst/>
          </a:prstGeom>
          <a:solidFill>
            <a:srgbClr val="FFC000"/>
          </a:solidFill>
          <a:ln w="9525" algn="ctr">
            <a:solidFill>
              <a:srgbClr val="FFC000"/>
            </a:solidFill>
            <a:round/>
            <a:headEnd/>
            <a:tailEnd/>
          </a:ln>
        </p:spPr>
        <p:txBody>
          <a:bodyPr wrap="none" anchor="ctr"/>
          <a:lstStyle>
            <a:lvl1pPr eaLnBrk="0" hangingPunct="0">
              <a:spcBef>
                <a:spcPct val="20000"/>
              </a:spcBef>
              <a:buFont typeface="Arial" charset="0"/>
              <a:buChar char="•"/>
              <a:defRPr sz="2000">
                <a:solidFill>
                  <a:schemeClr val="tx1"/>
                </a:solidFill>
                <a:latin typeface="Arial" charset="0"/>
                <a:ea typeface="ＭＳ Ｐゴシック" pitchFamily="34" charset="-128"/>
              </a:defRPr>
            </a:lvl1pPr>
            <a:lvl2pPr marL="742950" indent="-285750" eaLnBrk="0" hangingPunct="0">
              <a:spcBef>
                <a:spcPct val="20000"/>
              </a:spcBef>
              <a:buClr>
                <a:schemeClr val="tx1"/>
              </a:buClr>
              <a:buFont typeface="Times" charset="0"/>
              <a:buChar char="•"/>
              <a:defRPr sz="2000">
                <a:solidFill>
                  <a:schemeClr val="tx1"/>
                </a:solidFill>
                <a:latin typeface="Arial" charset="0"/>
                <a:ea typeface="ＭＳ Ｐゴシック" pitchFamily="34" charset="-128"/>
              </a:defRPr>
            </a:lvl2pPr>
            <a:lvl3pPr marL="1143000" indent="-228600" eaLnBrk="0" hangingPunct="0">
              <a:spcBef>
                <a:spcPct val="20000"/>
              </a:spcBef>
              <a:buClr>
                <a:schemeClr val="tx1"/>
              </a:buClr>
              <a:buFont typeface="Times" charset="0"/>
              <a:buChar char="•"/>
              <a:defRPr>
                <a:solidFill>
                  <a:schemeClr val="tx1"/>
                </a:solidFill>
                <a:latin typeface="Arial" charset="0"/>
                <a:ea typeface="ＭＳ Ｐゴシック" pitchFamily="34" charset="-128"/>
              </a:defRPr>
            </a:lvl3pPr>
            <a:lvl4pPr marL="1600200" indent="-228600" eaLnBrk="0" hangingPunct="0">
              <a:spcBef>
                <a:spcPct val="20000"/>
              </a:spcBef>
              <a:buClr>
                <a:schemeClr val="tx1"/>
              </a:buClr>
              <a:buFont typeface="Times" charset="0"/>
              <a:buChar char="•"/>
              <a:defRPr>
                <a:solidFill>
                  <a:schemeClr val="tx1"/>
                </a:solidFill>
                <a:latin typeface="Arial" charset="0"/>
                <a:ea typeface="ＭＳ Ｐゴシック" pitchFamily="34" charset="-128"/>
              </a:defRPr>
            </a:lvl4pPr>
            <a:lvl5pPr marL="2057400" indent="-228600" eaLnBrk="0" hangingPunct="0">
              <a:spcBef>
                <a:spcPct val="25000"/>
              </a:spcBef>
              <a:buClr>
                <a:schemeClr val="tx1"/>
              </a:buClr>
              <a:buFont typeface="Times" charset="0"/>
              <a:buChar char="•"/>
              <a:defRPr sz="1600">
                <a:solidFill>
                  <a:schemeClr val="tx1"/>
                </a:solidFill>
                <a:latin typeface="Arial" charset="0"/>
                <a:ea typeface="ＭＳ Ｐゴシック" pitchFamily="34" charset="-128"/>
              </a:defRPr>
            </a:lvl5pPr>
            <a:lvl6pPr marL="2514600" indent="-228600" eaLnBrk="0" fontAlgn="base" hangingPunct="0">
              <a:spcBef>
                <a:spcPct val="25000"/>
              </a:spcBef>
              <a:spcAft>
                <a:spcPct val="0"/>
              </a:spcAft>
              <a:buClr>
                <a:schemeClr val="tx1"/>
              </a:buClr>
              <a:buFont typeface="Times" charset="0"/>
              <a:buChar char="•"/>
              <a:defRPr sz="1600">
                <a:solidFill>
                  <a:schemeClr val="tx1"/>
                </a:solidFill>
                <a:latin typeface="Arial" charset="0"/>
                <a:ea typeface="ＭＳ Ｐゴシック" pitchFamily="34" charset="-128"/>
              </a:defRPr>
            </a:lvl6pPr>
            <a:lvl7pPr marL="2971800" indent="-228600" eaLnBrk="0" fontAlgn="base" hangingPunct="0">
              <a:spcBef>
                <a:spcPct val="25000"/>
              </a:spcBef>
              <a:spcAft>
                <a:spcPct val="0"/>
              </a:spcAft>
              <a:buClr>
                <a:schemeClr val="tx1"/>
              </a:buClr>
              <a:buFont typeface="Times" charset="0"/>
              <a:buChar char="•"/>
              <a:defRPr sz="1600">
                <a:solidFill>
                  <a:schemeClr val="tx1"/>
                </a:solidFill>
                <a:latin typeface="Arial" charset="0"/>
                <a:ea typeface="ＭＳ Ｐゴシック" pitchFamily="34" charset="-128"/>
              </a:defRPr>
            </a:lvl7pPr>
            <a:lvl8pPr marL="3429000" indent="-228600" eaLnBrk="0" fontAlgn="base" hangingPunct="0">
              <a:spcBef>
                <a:spcPct val="25000"/>
              </a:spcBef>
              <a:spcAft>
                <a:spcPct val="0"/>
              </a:spcAft>
              <a:buClr>
                <a:schemeClr val="tx1"/>
              </a:buClr>
              <a:buFont typeface="Times" charset="0"/>
              <a:buChar char="•"/>
              <a:defRPr sz="1600">
                <a:solidFill>
                  <a:schemeClr val="tx1"/>
                </a:solidFill>
                <a:latin typeface="Arial" charset="0"/>
                <a:ea typeface="ＭＳ Ｐゴシック" pitchFamily="34" charset="-128"/>
              </a:defRPr>
            </a:lvl8pPr>
            <a:lvl9pPr marL="3886200" indent="-228600" eaLnBrk="0" fontAlgn="base" hangingPunct="0">
              <a:spcBef>
                <a:spcPct val="25000"/>
              </a:spcBef>
              <a:spcAft>
                <a:spcPct val="0"/>
              </a:spcAft>
              <a:buClr>
                <a:schemeClr val="tx1"/>
              </a:buClr>
              <a:buFont typeface="Times" charset="0"/>
              <a:buChar char="•"/>
              <a:defRPr sz="1600">
                <a:solidFill>
                  <a:schemeClr val="tx1"/>
                </a:solidFill>
                <a:latin typeface="Arial" charset="0"/>
                <a:ea typeface="ＭＳ Ｐゴシック" pitchFamily="34" charset="-128"/>
              </a:defRPr>
            </a:lvl9pPr>
          </a:lstStyle>
          <a:p>
            <a:pPr algn="ctr" eaLnBrk="1" hangingPunct="1">
              <a:spcBef>
                <a:spcPct val="0"/>
              </a:spcBef>
              <a:buFontTx/>
              <a:buNone/>
            </a:pPr>
            <a:r>
              <a:rPr lang="fr-CH" altLang="fr-FR" sz="1800" dirty="0">
                <a:latin typeface="Verdana" pitchFamily="34" charset="0"/>
              </a:rPr>
              <a:t>Race</a:t>
            </a:r>
          </a:p>
        </p:txBody>
      </p:sp>
      <p:sp>
        <p:nvSpPr>
          <p:cNvPr id="9" name="Ellipse 8"/>
          <p:cNvSpPr>
            <a:spLocks noChangeArrowheads="1"/>
          </p:cNvSpPr>
          <p:nvPr/>
        </p:nvSpPr>
        <p:spPr bwMode="auto">
          <a:xfrm>
            <a:off x="9562299" y="4008386"/>
            <a:ext cx="2016125" cy="936625"/>
          </a:xfrm>
          <a:prstGeom prst="ellipse">
            <a:avLst/>
          </a:prstGeom>
          <a:solidFill>
            <a:srgbClr val="FFC000"/>
          </a:solidFill>
          <a:ln w="9525" algn="ctr">
            <a:solidFill>
              <a:srgbClr val="FFC000"/>
            </a:solidFill>
            <a:round/>
            <a:headEnd/>
            <a:tailEnd/>
          </a:ln>
        </p:spPr>
        <p:txBody>
          <a:bodyPr wrap="none" anchor="ctr"/>
          <a:lstStyle>
            <a:lvl1pPr eaLnBrk="0" hangingPunct="0">
              <a:spcBef>
                <a:spcPct val="20000"/>
              </a:spcBef>
              <a:buFont typeface="Arial" charset="0"/>
              <a:buChar char="•"/>
              <a:defRPr sz="2000">
                <a:solidFill>
                  <a:schemeClr val="tx1"/>
                </a:solidFill>
                <a:latin typeface="Arial" charset="0"/>
                <a:ea typeface="ＭＳ Ｐゴシック" pitchFamily="34" charset="-128"/>
              </a:defRPr>
            </a:lvl1pPr>
            <a:lvl2pPr marL="742950" indent="-285750" eaLnBrk="0" hangingPunct="0">
              <a:spcBef>
                <a:spcPct val="20000"/>
              </a:spcBef>
              <a:buClr>
                <a:schemeClr val="tx1"/>
              </a:buClr>
              <a:buFont typeface="Times" charset="0"/>
              <a:buChar char="•"/>
              <a:defRPr sz="2000">
                <a:solidFill>
                  <a:schemeClr val="tx1"/>
                </a:solidFill>
                <a:latin typeface="Arial" charset="0"/>
                <a:ea typeface="ＭＳ Ｐゴシック" pitchFamily="34" charset="-128"/>
              </a:defRPr>
            </a:lvl2pPr>
            <a:lvl3pPr marL="1143000" indent="-228600" eaLnBrk="0" hangingPunct="0">
              <a:spcBef>
                <a:spcPct val="20000"/>
              </a:spcBef>
              <a:buClr>
                <a:schemeClr val="tx1"/>
              </a:buClr>
              <a:buFont typeface="Times" charset="0"/>
              <a:buChar char="•"/>
              <a:defRPr>
                <a:solidFill>
                  <a:schemeClr val="tx1"/>
                </a:solidFill>
                <a:latin typeface="Arial" charset="0"/>
                <a:ea typeface="ＭＳ Ｐゴシック" pitchFamily="34" charset="-128"/>
              </a:defRPr>
            </a:lvl3pPr>
            <a:lvl4pPr marL="1600200" indent="-228600" eaLnBrk="0" hangingPunct="0">
              <a:spcBef>
                <a:spcPct val="20000"/>
              </a:spcBef>
              <a:buClr>
                <a:schemeClr val="tx1"/>
              </a:buClr>
              <a:buFont typeface="Times" charset="0"/>
              <a:buChar char="•"/>
              <a:defRPr>
                <a:solidFill>
                  <a:schemeClr val="tx1"/>
                </a:solidFill>
                <a:latin typeface="Arial" charset="0"/>
                <a:ea typeface="ＭＳ Ｐゴシック" pitchFamily="34" charset="-128"/>
              </a:defRPr>
            </a:lvl4pPr>
            <a:lvl5pPr marL="2057400" indent="-228600" eaLnBrk="0" hangingPunct="0">
              <a:spcBef>
                <a:spcPct val="25000"/>
              </a:spcBef>
              <a:buClr>
                <a:schemeClr val="tx1"/>
              </a:buClr>
              <a:buFont typeface="Times" charset="0"/>
              <a:buChar char="•"/>
              <a:defRPr sz="1600">
                <a:solidFill>
                  <a:schemeClr val="tx1"/>
                </a:solidFill>
                <a:latin typeface="Arial" charset="0"/>
                <a:ea typeface="ＭＳ Ｐゴシック" pitchFamily="34" charset="-128"/>
              </a:defRPr>
            </a:lvl5pPr>
            <a:lvl6pPr marL="2514600" indent="-228600" eaLnBrk="0" fontAlgn="base" hangingPunct="0">
              <a:spcBef>
                <a:spcPct val="25000"/>
              </a:spcBef>
              <a:spcAft>
                <a:spcPct val="0"/>
              </a:spcAft>
              <a:buClr>
                <a:schemeClr val="tx1"/>
              </a:buClr>
              <a:buFont typeface="Times" charset="0"/>
              <a:buChar char="•"/>
              <a:defRPr sz="1600">
                <a:solidFill>
                  <a:schemeClr val="tx1"/>
                </a:solidFill>
                <a:latin typeface="Arial" charset="0"/>
                <a:ea typeface="ＭＳ Ｐゴシック" pitchFamily="34" charset="-128"/>
              </a:defRPr>
            </a:lvl6pPr>
            <a:lvl7pPr marL="2971800" indent="-228600" eaLnBrk="0" fontAlgn="base" hangingPunct="0">
              <a:spcBef>
                <a:spcPct val="25000"/>
              </a:spcBef>
              <a:spcAft>
                <a:spcPct val="0"/>
              </a:spcAft>
              <a:buClr>
                <a:schemeClr val="tx1"/>
              </a:buClr>
              <a:buFont typeface="Times" charset="0"/>
              <a:buChar char="•"/>
              <a:defRPr sz="1600">
                <a:solidFill>
                  <a:schemeClr val="tx1"/>
                </a:solidFill>
                <a:latin typeface="Arial" charset="0"/>
                <a:ea typeface="ＭＳ Ｐゴシック" pitchFamily="34" charset="-128"/>
              </a:defRPr>
            </a:lvl7pPr>
            <a:lvl8pPr marL="3429000" indent="-228600" eaLnBrk="0" fontAlgn="base" hangingPunct="0">
              <a:spcBef>
                <a:spcPct val="25000"/>
              </a:spcBef>
              <a:spcAft>
                <a:spcPct val="0"/>
              </a:spcAft>
              <a:buClr>
                <a:schemeClr val="tx1"/>
              </a:buClr>
              <a:buFont typeface="Times" charset="0"/>
              <a:buChar char="•"/>
              <a:defRPr sz="1600">
                <a:solidFill>
                  <a:schemeClr val="tx1"/>
                </a:solidFill>
                <a:latin typeface="Arial" charset="0"/>
                <a:ea typeface="ＭＳ Ｐゴシック" pitchFamily="34" charset="-128"/>
              </a:defRPr>
            </a:lvl8pPr>
            <a:lvl9pPr marL="3886200" indent="-228600" eaLnBrk="0" fontAlgn="base" hangingPunct="0">
              <a:spcBef>
                <a:spcPct val="25000"/>
              </a:spcBef>
              <a:spcAft>
                <a:spcPct val="0"/>
              </a:spcAft>
              <a:buClr>
                <a:schemeClr val="tx1"/>
              </a:buClr>
              <a:buFont typeface="Times" charset="0"/>
              <a:buChar char="•"/>
              <a:defRPr sz="1600">
                <a:solidFill>
                  <a:schemeClr val="tx1"/>
                </a:solidFill>
                <a:latin typeface="Arial" charset="0"/>
                <a:ea typeface="ＭＳ Ｐゴシック" pitchFamily="34" charset="-128"/>
              </a:defRPr>
            </a:lvl9pPr>
          </a:lstStyle>
          <a:p>
            <a:pPr algn="ctr" eaLnBrk="1" hangingPunct="1">
              <a:spcBef>
                <a:spcPct val="0"/>
              </a:spcBef>
              <a:buFontTx/>
              <a:buNone/>
            </a:pPr>
            <a:r>
              <a:rPr lang="fr-CH" altLang="fr-FR" sz="1800">
                <a:latin typeface="Verdana" pitchFamily="34" charset="0"/>
              </a:rPr>
              <a:t>Jeunesse</a:t>
            </a:r>
          </a:p>
        </p:txBody>
      </p:sp>
      <p:sp>
        <p:nvSpPr>
          <p:cNvPr id="10" name="Ellipse 9"/>
          <p:cNvSpPr>
            <a:spLocks noChangeArrowheads="1"/>
          </p:cNvSpPr>
          <p:nvPr/>
        </p:nvSpPr>
        <p:spPr bwMode="auto">
          <a:xfrm>
            <a:off x="1739357" y="2719970"/>
            <a:ext cx="2016125" cy="936625"/>
          </a:xfrm>
          <a:prstGeom prst="ellipse">
            <a:avLst/>
          </a:prstGeom>
          <a:solidFill>
            <a:srgbClr val="FFC000"/>
          </a:solidFill>
          <a:ln w="9525" algn="ctr">
            <a:solidFill>
              <a:srgbClr val="FFC000"/>
            </a:solidFill>
            <a:round/>
            <a:headEnd/>
            <a:tailEnd/>
          </a:ln>
        </p:spPr>
        <p:txBody>
          <a:bodyPr wrap="none" anchor="ctr"/>
          <a:lstStyle>
            <a:lvl1pPr eaLnBrk="0" hangingPunct="0">
              <a:spcBef>
                <a:spcPct val="20000"/>
              </a:spcBef>
              <a:buFont typeface="Arial" charset="0"/>
              <a:buChar char="•"/>
              <a:defRPr sz="2000">
                <a:solidFill>
                  <a:schemeClr val="tx1"/>
                </a:solidFill>
                <a:latin typeface="Arial" charset="0"/>
                <a:ea typeface="ＭＳ Ｐゴシック" pitchFamily="34" charset="-128"/>
              </a:defRPr>
            </a:lvl1pPr>
            <a:lvl2pPr marL="742950" indent="-285750" eaLnBrk="0" hangingPunct="0">
              <a:spcBef>
                <a:spcPct val="20000"/>
              </a:spcBef>
              <a:buClr>
                <a:schemeClr val="tx1"/>
              </a:buClr>
              <a:buFont typeface="Times" charset="0"/>
              <a:buChar char="•"/>
              <a:defRPr sz="2000">
                <a:solidFill>
                  <a:schemeClr val="tx1"/>
                </a:solidFill>
                <a:latin typeface="Arial" charset="0"/>
                <a:ea typeface="ＭＳ Ｐゴシック" pitchFamily="34" charset="-128"/>
              </a:defRPr>
            </a:lvl2pPr>
            <a:lvl3pPr marL="1143000" indent="-228600" eaLnBrk="0" hangingPunct="0">
              <a:spcBef>
                <a:spcPct val="20000"/>
              </a:spcBef>
              <a:buClr>
                <a:schemeClr val="tx1"/>
              </a:buClr>
              <a:buFont typeface="Times" charset="0"/>
              <a:buChar char="•"/>
              <a:defRPr>
                <a:solidFill>
                  <a:schemeClr val="tx1"/>
                </a:solidFill>
                <a:latin typeface="Arial" charset="0"/>
                <a:ea typeface="ＭＳ Ｐゴシック" pitchFamily="34" charset="-128"/>
              </a:defRPr>
            </a:lvl3pPr>
            <a:lvl4pPr marL="1600200" indent="-228600" eaLnBrk="0" hangingPunct="0">
              <a:spcBef>
                <a:spcPct val="20000"/>
              </a:spcBef>
              <a:buClr>
                <a:schemeClr val="tx1"/>
              </a:buClr>
              <a:buFont typeface="Times" charset="0"/>
              <a:buChar char="•"/>
              <a:defRPr>
                <a:solidFill>
                  <a:schemeClr val="tx1"/>
                </a:solidFill>
                <a:latin typeface="Arial" charset="0"/>
                <a:ea typeface="ＭＳ Ｐゴシック" pitchFamily="34" charset="-128"/>
              </a:defRPr>
            </a:lvl4pPr>
            <a:lvl5pPr marL="2057400" indent="-228600" eaLnBrk="0" hangingPunct="0">
              <a:spcBef>
                <a:spcPct val="25000"/>
              </a:spcBef>
              <a:buClr>
                <a:schemeClr val="tx1"/>
              </a:buClr>
              <a:buFont typeface="Times" charset="0"/>
              <a:buChar char="•"/>
              <a:defRPr sz="1600">
                <a:solidFill>
                  <a:schemeClr val="tx1"/>
                </a:solidFill>
                <a:latin typeface="Arial" charset="0"/>
                <a:ea typeface="ＭＳ Ｐゴシック" pitchFamily="34" charset="-128"/>
              </a:defRPr>
            </a:lvl5pPr>
            <a:lvl6pPr marL="2514600" indent="-228600" eaLnBrk="0" fontAlgn="base" hangingPunct="0">
              <a:spcBef>
                <a:spcPct val="25000"/>
              </a:spcBef>
              <a:spcAft>
                <a:spcPct val="0"/>
              </a:spcAft>
              <a:buClr>
                <a:schemeClr val="tx1"/>
              </a:buClr>
              <a:buFont typeface="Times" charset="0"/>
              <a:buChar char="•"/>
              <a:defRPr sz="1600">
                <a:solidFill>
                  <a:schemeClr val="tx1"/>
                </a:solidFill>
                <a:latin typeface="Arial" charset="0"/>
                <a:ea typeface="ＭＳ Ｐゴシック" pitchFamily="34" charset="-128"/>
              </a:defRPr>
            </a:lvl6pPr>
            <a:lvl7pPr marL="2971800" indent="-228600" eaLnBrk="0" fontAlgn="base" hangingPunct="0">
              <a:spcBef>
                <a:spcPct val="25000"/>
              </a:spcBef>
              <a:spcAft>
                <a:spcPct val="0"/>
              </a:spcAft>
              <a:buClr>
                <a:schemeClr val="tx1"/>
              </a:buClr>
              <a:buFont typeface="Times" charset="0"/>
              <a:buChar char="•"/>
              <a:defRPr sz="1600">
                <a:solidFill>
                  <a:schemeClr val="tx1"/>
                </a:solidFill>
                <a:latin typeface="Arial" charset="0"/>
                <a:ea typeface="ＭＳ Ｐゴシック" pitchFamily="34" charset="-128"/>
              </a:defRPr>
            </a:lvl7pPr>
            <a:lvl8pPr marL="3429000" indent="-228600" eaLnBrk="0" fontAlgn="base" hangingPunct="0">
              <a:spcBef>
                <a:spcPct val="25000"/>
              </a:spcBef>
              <a:spcAft>
                <a:spcPct val="0"/>
              </a:spcAft>
              <a:buClr>
                <a:schemeClr val="tx1"/>
              </a:buClr>
              <a:buFont typeface="Times" charset="0"/>
              <a:buChar char="•"/>
              <a:defRPr sz="1600">
                <a:solidFill>
                  <a:schemeClr val="tx1"/>
                </a:solidFill>
                <a:latin typeface="Arial" charset="0"/>
                <a:ea typeface="ＭＳ Ｐゴシック" pitchFamily="34" charset="-128"/>
              </a:defRPr>
            </a:lvl8pPr>
            <a:lvl9pPr marL="3886200" indent="-228600" eaLnBrk="0" fontAlgn="base" hangingPunct="0">
              <a:spcBef>
                <a:spcPct val="25000"/>
              </a:spcBef>
              <a:spcAft>
                <a:spcPct val="0"/>
              </a:spcAft>
              <a:buClr>
                <a:schemeClr val="tx1"/>
              </a:buClr>
              <a:buFont typeface="Times" charset="0"/>
              <a:buChar char="•"/>
              <a:defRPr sz="1600">
                <a:solidFill>
                  <a:schemeClr val="tx1"/>
                </a:solidFill>
                <a:latin typeface="Arial" charset="0"/>
                <a:ea typeface="ＭＳ Ｐゴシック" pitchFamily="34" charset="-128"/>
              </a:defRPr>
            </a:lvl9pPr>
          </a:lstStyle>
          <a:p>
            <a:pPr algn="ctr" eaLnBrk="1" hangingPunct="1">
              <a:spcBef>
                <a:spcPct val="0"/>
              </a:spcBef>
              <a:buFontTx/>
              <a:buNone/>
            </a:pPr>
            <a:r>
              <a:rPr lang="fr-CH" altLang="fr-FR" sz="1800" dirty="0">
                <a:latin typeface="Verdana" pitchFamily="34" charset="0"/>
              </a:rPr>
              <a:t>Corps sain</a:t>
            </a:r>
          </a:p>
        </p:txBody>
      </p:sp>
      <p:pic>
        <p:nvPicPr>
          <p:cNvPr id="3" name="Image 2">
            <a:extLst>
              <a:ext uri="{FF2B5EF4-FFF2-40B4-BE49-F238E27FC236}">
                <a16:creationId xmlns:a16="http://schemas.microsoft.com/office/drawing/2014/main" id="{0B0F4C5D-84FC-5843-8897-9C828FD902E8}"/>
              </a:ext>
            </a:extLst>
          </p:cNvPr>
          <p:cNvPicPr>
            <a:picLocks noChangeAspect="1"/>
          </p:cNvPicPr>
          <p:nvPr/>
        </p:nvPicPr>
        <p:blipFill>
          <a:blip r:embed="rId2"/>
          <a:stretch>
            <a:fillRect/>
          </a:stretch>
        </p:blipFill>
        <p:spPr>
          <a:xfrm>
            <a:off x="4637286" y="2796893"/>
            <a:ext cx="3061040" cy="2040693"/>
          </a:xfrm>
          <a:prstGeom prst="rect">
            <a:avLst/>
          </a:prstGeom>
        </p:spPr>
      </p:pic>
    </p:spTree>
    <p:extLst>
      <p:ext uri="{BB962C8B-B14F-4D97-AF65-F5344CB8AC3E}">
        <p14:creationId xmlns:p14="http://schemas.microsoft.com/office/powerpoint/2010/main" val="181362179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re 2"/>
          <p:cNvSpPr>
            <a:spLocks noGrp="1"/>
          </p:cNvSpPr>
          <p:nvPr>
            <p:ph type="ctrTitle"/>
          </p:nvPr>
        </p:nvSpPr>
        <p:spPr/>
        <p:txBody>
          <a:bodyPr/>
          <a:lstStyle/>
          <a:p>
            <a:pPr>
              <a:defRPr/>
            </a:pPr>
            <a:r>
              <a:rPr lang="fr-CH" sz="4000" dirty="0">
                <a:solidFill>
                  <a:srgbClr val="FF9300"/>
                </a:solidFill>
              </a:rPr>
              <a:t>II. Valeurs communes, conflits de valeurs et autres dilemmes moraux</a:t>
            </a:r>
          </a:p>
        </p:txBody>
      </p:sp>
    </p:spTree>
    <p:extLst>
      <p:ext uri="{BB962C8B-B14F-4D97-AF65-F5344CB8AC3E}">
        <p14:creationId xmlns:p14="http://schemas.microsoft.com/office/powerpoint/2010/main" val="210066810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6C86B3DD-2FB3-A64E-8D13-69EC5688D7B4}"/>
              </a:ext>
            </a:extLst>
          </p:cNvPr>
          <p:cNvSpPr>
            <a:spLocks noGrp="1"/>
          </p:cNvSpPr>
          <p:nvPr>
            <p:ph type="title"/>
          </p:nvPr>
        </p:nvSpPr>
        <p:spPr/>
        <p:txBody>
          <a:bodyPr anchor="t">
            <a:noAutofit/>
          </a:bodyPr>
          <a:lstStyle/>
          <a:p>
            <a:r>
              <a:rPr lang="fr-FR" sz="3200" dirty="0">
                <a:solidFill>
                  <a:srgbClr val="FF9300"/>
                </a:solidFill>
              </a:rPr>
              <a:t>Sondage autour des valeurs</a:t>
            </a:r>
          </a:p>
        </p:txBody>
      </p:sp>
      <p:sp>
        <p:nvSpPr>
          <p:cNvPr id="2" name="Espace réservé du contenu 1">
            <a:extLst>
              <a:ext uri="{FF2B5EF4-FFF2-40B4-BE49-F238E27FC236}">
                <a16:creationId xmlns:a16="http://schemas.microsoft.com/office/drawing/2014/main" id="{DFF3F94C-D9A6-7240-A544-AE31A2129CA3}"/>
              </a:ext>
            </a:extLst>
          </p:cNvPr>
          <p:cNvSpPr>
            <a:spLocks noGrp="1"/>
          </p:cNvSpPr>
          <p:nvPr>
            <p:ph idx="1"/>
          </p:nvPr>
        </p:nvSpPr>
        <p:spPr>
          <a:solidFill>
            <a:srgbClr val="FF9300">
              <a:alpha val="60000"/>
            </a:srgbClr>
          </a:solidFill>
        </p:spPr>
        <p:txBody>
          <a:bodyPr>
            <a:normAutofit/>
          </a:bodyPr>
          <a:lstStyle/>
          <a:p>
            <a:pPr>
              <a:buFont typeface="Arial" panose="020B0604020202020204" pitchFamily="34" charset="0"/>
              <a:buChar char="•"/>
            </a:pPr>
            <a:endParaRPr lang="fr-CH" sz="2400" dirty="0"/>
          </a:p>
          <a:p>
            <a:pPr>
              <a:buFont typeface="Arial" panose="020B0604020202020204" pitchFamily="34" charset="0"/>
              <a:buChar char="•"/>
            </a:pPr>
            <a:endParaRPr lang="fr-CH" sz="2400" dirty="0"/>
          </a:p>
          <a:p>
            <a:pPr marL="342900" indent="-342900">
              <a:buFont typeface="Wingdings" pitchFamily="2" charset="2"/>
              <a:buChar char="Ø"/>
            </a:pPr>
            <a:r>
              <a:rPr lang="fr-CH" sz="2400" dirty="0"/>
              <a:t>Allez avec votre ordinateur ou votre téléphone sur le site </a:t>
            </a:r>
            <a:r>
              <a:rPr lang="fr-CH" sz="2400" dirty="0">
                <a:solidFill>
                  <a:schemeClr val="accent2"/>
                </a:solidFill>
                <a:hlinkClick r:id="rId3">
                  <a:extLst>
                    <a:ext uri="{A12FA001-AC4F-418D-AE19-62706E023703}">
                      <ahyp:hlinkClr xmlns:ahyp="http://schemas.microsoft.com/office/drawing/2018/hyperlinkcolor" val="tx"/>
                    </a:ext>
                  </a:extLst>
                </a:hlinkClick>
              </a:rPr>
              <a:t>www.menti.com</a:t>
            </a:r>
            <a:endParaRPr lang="fr-CH" sz="2400" dirty="0">
              <a:solidFill>
                <a:schemeClr val="accent2"/>
              </a:solidFill>
            </a:endParaRPr>
          </a:p>
          <a:p>
            <a:pPr marL="342900" indent="-342900">
              <a:buFont typeface="Wingdings" pitchFamily="2" charset="2"/>
              <a:buChar char="Ø"/>
            </a:pPr>
            <a:r>
              <a:rPr lang="fr-CH" sz="2400" dirty="0"/>
              <a:t>Entrez le code qui apparaît au tableau</a:t>
            </a:r>
            <a:endParaRPr lang="fr-CH" sz="2400" b="1" dirty="0">
              <a:solidFill>
                <a:schemeClr val="accent6"/>
              </a:solidFill>
            </a:endParaRPr>
          </a:p>
          <a:p>
            <a:pPr marL="342900" indent="-342900">
              <a:buFont typeface="Wingdings" pitchFamily="2" charset="2"/>
              <a:buChar char="Ø"/>
            </a:pPr>
            <a:r>
              <a:rPr lang="fr-CH" sz="2400" dirty="0"/>
              <a:t>Répondez à la question qui vous est posée (10 entrées max.)</a:t>
            </a:r>
          </a:p>
          <a:p>
            <a:pPr marL="342900" indent="-342900" algn="ctr">
              <a:buFont typeface="Wingdings" pitchFamily="2" charset="2"/>
              <a:buChar char="Ø"/>
            </a:pPr>
            <a:endParaRPr lang="fr-CH" sz="2400" dirty="0"/>
          </a:p>
          <a:p>
            <a:pPr algn="ctr"/>
            <a:endParaRPr lang="fr-CH" sz="2400" dirty="0"/>
          </a:p>
          <a:p>
            <a:pPr algn="r"/>
            <a:endParaRPr lang="fr-CH" sz="2400" dirty="0"/>
          </a:p>
          <a:p>
            <a:pPr algn="r"/>
            <a:endParaRPr lang="fr-CH" sz="2400" dirty="0"/>
          </a:p>
          <a:p>
            <a:pPr algn="r"/>
            <a:r>
              <a:rPr lang="fr-CH" sz="2400" dirty="0"/>
              <a:t>Temps à disposition: 5’</a:t>
            </a:r>
          </a:p>
          <a:p>
            <a:pPr>
              <a:buFont typeface="Arial" panose="020B0604020202020204" pitchFamily="34" charset="0"/>
              <a:buChar char="•"/>
            </a:pPr>
            <a:endParaRPr lang="fr-CH" sz="2400" dirty="0"/>
          </a:p>
          <a:p>
            <a:endParaRPr lang="fr-FR" sz="2400" dirty="0"/>
          </a:p>
        </p:txBody>
      </p:sp>
    </p:spTree>
    <p:extLst>
      <p:ext uri="{BB962C8B-B14F-4D97-AF65-F5344CB8AC3E}">
        <p14:creationId xmlns:p14="http://schemas.microsoft.com/office/powerpoint/2010/main" val="138414825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BCE906F-7F1E-01B4-1F9A-AFAF22B0A3F1}"/>
              </a:ext>
            </a:extLst>
          </p:cNvPr>
          <p:cNvSpPr txBox="1"/>
          <p:nvPr/>
        </p:nvSpPr>
        <p:spPr>
          <a:xfrm>
            <a:off x="1438102" y="2021607"/>
            <a:ext cx="9030947" cy="3785652"/>
          </a:xfrm>
          <a:prstGeom prst="rect">
            <a:avLst/>
          </a:prstGeom>
          <a:solidFill>
            <a:srgbClr val="FF9300">
              <a:alpha val="60000"/>
            </a:srgbClr>
          </a:solidFill>
          <a:ln cmpd="thickThin">
            <a:solidFill>
              <a:srgbClr val="FF9300">
                <a:alpha val="0"/>
              </a:srgbClr>
            </a:solidFill>
          </a:ln>
        </p:spPr>
        <p:txBody>
          <a:bodyPr wrap="square" rtlCol="0">
            <a:spAutoFit/>
          </a:bodyPr>
          <a:lstStyle/>
          <a:p>
            <a:pPr algn="ctr"/>
            <a:endParaRPr lang="fr-FR" dirty="0">
              <a:latin typeface="+mn-lt"/>
            </a:endParaRPr>
          </a:p>
          <a:p>
            <a:pPr algn="ctr"/>
            <a:endParaRPr lang="fr-FR" dirty="0">
              <a:latin typeface="+mn-lt"/>
            </a:endParaRPr>
          </a:p>
          <a:p>
            <a:pPr algn="ctr"/>
            <a:r>
              <a:rPr lang="fr-FR" sz="3200" b="1" dirty="0">
                <a:latin typeface="+mn-lt"/>
              </a:rPr>
              <a:t>D’après vous, quelles sont les principales valeurs morales qu’une travailleuse sociale ou un travail social doit promouvoir dans le cadre de sa pratique professionnelle?</a:t>
            </a:r>
          </a:p>
          <a:p>
            <a:pPr algn="ctr"/>
            <a:endParaRPr lang="fr-FR" dirty="0">
              <a:latin typeface="+mn-lt"/>
            </a:endParaRPr>
          </a:p>
          <a:p>
            <a:pPr algn="ctr"/>
            <a:endParaRPr lang="fr-FR" dirty="0">
              <a:latin typeface="+mn-lt"/>
            </a:endParaRPr>
          </a:p>
        </p:txBody>
      </p:sp>
    </p:spTree>
    <p:extLst>
      <p:ext uri="{BB962C8B-B14F-4D97-AF65-F5344CB8AC3E}">
        <p14:creationId xmlns:p14="http://schemas.microsoft.com/office/powerpoint/2010/main" val="35751469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03D6AEA-A8BC-A44B-842D-55DAFD8C42B1}"/>
              </a:ext>
            </a:extLst>
          </p:cNvPr>
          <p:cNvSpPr>
            <a:spLocks noGrp="1"/>
          </p:cNvSpPr>
          <p:nvPr>
            <p:ph type="title"/>
          </p:nvPr>
        </p:nvSpPr>
        <p:spPr/>
        <p:txBody>
          <a:bodyPr anchor="t">
            <a:noAutofit/>
          </a:bodyPr>
          <a:lstStyle/>
          <a:p>
            <a:r>
              <a:rPr lang="fr-FR" sz="3200" dirty="0">
                <a:solidFill>
                  <a:srgbClr val="FF9300"/>
                </a:solidFill>
              </a:rPr>
              <a:t>Hiérarchisation des valeurs</a:t>
            </a:r>
          </a:p>
        </p:txBody>
      </p:sp>
      <p:sp>
        <p:nvSpPr>
          <p:cNvPr id="2" name="Espace réservé du contenu 1">
            <a:extLst>
              <a:ext uri="{FF2B5EF4-FFF2-40B4-BE49-F238E27FC236}">
                <a16:creationId xmlns:a16="http://schemas.microsoft.com/office/drawing/2014/main" id="{2D105292-9F81-704F-95FD-17438DDDF486}"/>
              </a:ext>
            </a:extLst>
          </p:cNvPr>
          <p:cNvSpPr>
            <a:spLocks noGrp="1"/>
          </p:cNvSpPr>
          <p:nvPr>
            <p:ph idx="1"/>
          </p:nvPr>
        </p:nvSpPr>
        <p:spPr>
          <a:xfrm>
            <a:off x="609600" y="1600201"/>
            <a:ext cx="10972800" cy="4850475"/>
          </a:xfrm>
          <a:solidFill>
            <a:srgbClr val="FF9300">
              <a:alpha val="60000"/>
            </a:srgbClr>
          </a:solidFill>
        </p:spPr>
        <p:txBody>
          <a:bodyPr anchor="t">
            <a:noAutofit/>
          </a:bodyPr>
          <a:lstStyle/>
          <a:p>
            <a:r>
              <a:rPr lang="fr-FR" sz="2400" dirty="0" err="1"/>
              <a:t>Chacun.e</a:t>
            </a:r>
            <a:r>
              <a:rPr lang="fr-FR" sz="2400" dirty="0"/>
              <a:t> pour vous</a:t>
            </a:r>
          </a:p>
          <a:p>
            <a:pPr marL="342900" indent="-342900">
              <a:buFont typeface="Wingdings" pitchFamily="2" charset="2"/>
              <a:buChar char="Ø"/>
            </a:pPr>
            <a:r>
              <a:rPr lang="fr-FR" sz="2400" dirty="0"/>
              <a:t>parmi les valeurs apparaissant sur le nuage, prenez-en 10 « au hasard ». </a:t>
            </a:r>
          </a:p>
          <a:p>
            <a:pPr marL="342900" indent="-342900">
              <a:buFont typeface="Wingdings" pitchFamily="2" charset="2"/>
              <a:buChar char="Ø"/>
            </a:pPr>
            <a:r>
              <a:rPr lang="fr-FR" sz="2400" dirty="0"/>
              <a:t>pondérez ces valeurs en leur donnant des points de 1 à 10 selon l’importance qu’elles revêtent pour vous</a:t>
            </a:r>
          </a:p>
          <a:p>
            <a:endParaRPr lang="fr-FR" sz="2400" dirty="0"/>
          </a:p>
          <a:p>
            <a:pPr algn="ctr"/>
            <a:r>
              <a:rPr lang="fr-FR" dirty="0"/>
              <a:t>10 points correspond à la valeur ou aux valeurs qui ont le plus d’importance à vos yeux</a:t>
            </a:r>
          </a:p>
          <a:p>
            <a:pPr algn="ctr"/>
            <a:r>
              <a:rPr lang="fr-FR" dirty="0"/>
              <a:t>1 point correspond à la valeur ou aux valeurs qui ont le moins d’importance à vos yeux</a:t>
            </a:r>
          </a:p>
          <a:p>
            <a:endParaRPr lang="fr-FR" sz="2400" dirty="0"/>
          </a:p>
          <a:p>
            <a:r>
              <a:rPr lang="fr-FR" sz="2400" u="sng" dirty="0"/>
              <a:t>NB</a:t>
            </a:r>
            <a:r>
              <a:rPr lang="fr-FR" sz="2400" dirty="0"/>
              <a:t>: le même nombre de point peut être donnée à plusieurs valeurs</a:t>
            </a:r>
          </a:p>
          <a:p>
            <a:endParaRPr lang="fr-CH" sz="1600" dirty="0"/>
          </a:p>
          <a:p>
            <a:endParaRPr lang="fr-CH" sz="1600" dirty="0"/>
          </a:p>
          <a:p>
            <a:pPr algn="r"/>
            <a:r>
              <a:rPr lang="fr-CH" sz="2400" dirty="0"/>
              <a:t>Temps à disposition: 5’</a:t>
            </a:r>
          </a:p>
          <a:p>
            <a:endParaRPr lang="fr-FR" sz="2400" dirty="0"/>
          </a:p>
        </p:txBody>
      </p:sp>
    </p:spTree>
    <p:extLst>
      <p:ext uri="{BB962C8B-B14F-4D97-AF65-F5344CB8AC3E}">
        <p14:creationId xmlns:p14="http://schemas.microsoft.com/office/powerpoint/2010/main" val="137339329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6C86B3DD-2FB3-A64E-8D13-69EC5688D7B4}"/>
              </a:ext>
            </a:extLst>
          </p:cNvPr>
          <p:cNvSpPr>
            <a:spLocks noGrp="1"/>
          </p:cNvSpPr>
          <p:nvPr>
            <p:ph type="title"/>
          </p:nvPr>
        </p:nvSpPr>
        <p:spPr/>
        <p:txBody>
          <a:bodyPr anchor="t">
            <a:noAutofit/>
          </a:bodyPr>
          <a:lstStyle/>
          <a:p>
            <a:r>
              <a:rPr lang="fr-FR" sz="3200" dirty="0">
                <a:solidFill>
                  <a:srgbClr val="FF9300"/>
                </a:solidFill>
              </a:rPr>
              <a:t>Définition et précision </a:t>
            </a:r>
            <a:br>
              <a:rPr lang="fr-FR" sz="3200" dirty="0">
                <a:solidFill>
                  <a:srgbClr val="FF9300"/>
                </a:solidFill>
              </a:rPr>
            </a:br>
            <a:r>
              <a:rPr lang="fr-FR" sz="3200" dirty="0">
                <a:solidFill>
                  <a:srgbClr val="FF9300"/>
                </a:solidFill>
              </a:rPr>
              <a:t>de la signification d’une valeur</a:t>
            </a:r>
          </a:p>
        </p:txBody>
      </p:sp>
      <p:sp>
        <p:nvSpPr>
          <p:cNvPr id="2" name="Espace réservé du contenu 1">
            <a:extLst>
              <a:ext uri="{FF2B5EF4-FFF2-40B4-BE49-F238E27FC236}">
                <a16:creationId xmlns:a16="http://schemas.microsoft.com/office/drawing/2014/main" id="{DFF3F94C-D9A6-7240-A544-AE31A2129CA3}"/>
              </a:ext>
            </a:extLst>
          </p:cNvPr>
          <p:cNvSpPr>
            <a:spLocks noGrp="1"/>
          </p:cNvSpPr>
          <p:nvPr>
            <p:ph idx="1"/>
          </p:nvPr>
        </p:nvSpPr>
        <p:spPr>
          <a:xfrm>
            <a:off x="609600" y="1740668"/>
            <a:ext cx="10861964" cy="4842694"/>
          </a:xfrm>
          <a:solidFill>
            <a:srgbClr val="FF9300">
              <a:alpha val="60000"/>
            </a:srgbClr>
          </a:solidFill>
        </p:spPr>
        <p:txBody>
          <a:bodyPr>
            <a:noAutofit/>
          </a:bodyPr>
          <a:lstStyle/>
          <a:p>
            <a:pPr marL="342900" lvl="0" indent="-342900">
              <a:buFont typeface="Wingdings" pitchFamily="2" charset="2"/>
              <a:buChar char="Ø"/>
            </a:pPr>
            <a:r>
              <a:rPr lang="fr-FR" sz="2400" dirty="0"/>
              <a:t>Formez des groupes de 2-3 personnes.</a:t>
            </a:r>
          </a:p>
          <a:p>
            <a:pPr marL="342900" lvl="0" indent="-342900">
              <a:buFont typeface="Wingdings" pitchFamily="2" charset="2"/>
              <a:buChar char="Ø"/>
            </a:pPr>
            <a:r>
              <a:rPr lang="fr-FR" sz="2400" dirty="0"/>
              <a:t>Parmi toutes les valeurs morales énumérées, </a:t>
            </a:r>
            <a:r>
              <a:rPr lang="fr-FR" sz="2400" u="sng" dirty="0"/>
              <a:t>choisissez-</a:t>
            </a:r>
            <a:r>
              <a:rPr lang="fr-FR" sz="2400" dirty="0"/>
              <a:t>en une en commun.</a:t>
            </a:r>
            <a:endParaRPr lang="fr-CH" sz="2400" dirty="0"/>
          </a:p>
          <a:p>
            <a:pPr marL="342900" lvl="0" indent="-342900">
              <a:buFont typeface="Wingdings" pitchFamily="2" charset="2"/>
              <a:buChar char="Ø"/>
            </a:pPr>
            <a:r>
              <a:rPr lang="fr-FR" sz="2400" dirty="0"/>
              <a:t>Tentez ensuite, individuellement (</a:t>
            </a:r>
            <a:r>
              <a:rPr lang="fr-FR" sz="2400" u="sng" dirty="0"/>
              <a:t>sans échanger avec vos collègues),</a:t>
            </a:r>
            <a:r>
              <a:rPr lang="fr-FR" sz="2400" dirty="0"/>
              <a:t> de préciser la signification de cette valeur pour vous en vous aidant des angles proposés ci-dessous :  </a:t>
            </a:r>
            <a:endParaRPr lang="fr-CH" sz="2400" dirty="0"/>
          </a:p>
          <a:p>
            <a:pPr lvl="1"/>
            <a:r>
              <a:rPr lang="fr-FR" sz="2400" dirty="0"/>
              <a:t>Cette valeur est </a:t>
            </a:r>
            <a:r>
              <a:rPr lang="fr-FR" sz="2400" b="1" dirty="0"/>
              <a:t>particulièrement importante </a:t>
            </a:r>
            <a:r>
              <a:rPr lang="fr-FR" sz="2400" dirty="0"/>
              <a:t>dans le cadre de la pratique professionnelle des TS  </a:t>
            </a:r>
            <a:r>
              <a:rPr lang="fr-FR" sz="2400" b="1" dirty="0"/>
              <a:t>parce que</a:t>
            </a:r>
            <a:r>
              <a:rPr lang="fr-FR" sz="2400" dirty="0"/>
              <a:t>…</a:t>
            </a:r>
            <a:endParaRPr lang="fr-CH" sz="2400" dirty="0"/>
          </a:p>
          <a:p>
            <a:pPr lvl="1"/>
            <a:r>
              <a:rPr lang="fr-FR" sz="2400" dirty="0"/>
              <a:t>Respecter cette valeur comme TS </a:t>
            </a:r>
            <a:r>
              <a:rPr lang="fr-FR" sz="2400" b="1" dirty="0"/>
              <a:t>implique concrètement </a:t>
            </a:r>
            <a:r>
              <a:rPr lang="fr-FR" sz="2400" dirty="0"/>
              <a:t>de….</a:t>
            </a:r>
            <a:endParaRPr lang="fr-CH" sz="2400" dirty="0"/>
          </a:p>
          <a:p>
            <a:pPr lvl="1"/>
            <a:r>
              <a:rPr lang="fr-FR" sz="2400" dirty="0"/>
              <a:t>Respecter cette valeur comme TS </a:t>
            </a:r>
            <a:r>
              <a:rPr lang="fr-FR" sz="2400" b="1" dirty="0"/>
              <a:t>ne veut pas dire</a:t>
            </a:r>
            <a:r>
              <a:rPr lang="fr-FR" sz="2400" dirty="0"/>
              <a:t>…</a:t>
            </a:r>
            <a:endParaRPr lang="fr-CH" sz="2400" dirty="0"/>
          </a:p>
          <a:p>
            <a:pPr lvl="1"/>
            <a:r>
              <a:rPr lang="fr-FR" sz="2400" dirty="0"/>
              <a:t>En donnant trop d’importance à cette valeur, </a:t>
            </a:r>
            <a:r>
              <a:rPr lang="fr-FR" sz="2400" b="1" dirty="0"/>
              <a:t>on pourrait risquer</a:t>
            </a:r>
            <a:r>
              <a:rPr lang="fr-FR" sz="2400" dirty="0"/>
              <a:t> de…</a:t>
            </a:r>
          </a:p>
          <a:p>
            <a:pPr lvl="1"/>
            <a:endParaRPr lang="fr-FR" sz="1200" dirty="0"/>
          </a:p>
          <a:p>
            <a:pPr marL="457200" lvl="1" indent="0" algn="r">
              <a:buNone/>
            </a:pPr>
            <a:r>
              <a:rPr lang="fr-CH" sz="2400" dirty="0"/>
              <a:t>Temps à disposition: 15’</a:t>
            </a:r>
          </a:p>
          <a:p>
            <a:pPr lvl="1"/>
            <a:endParaRPr lang="fr-FR" sz="2400" dirty="0"/>
          </a:p>
          <a:p>
            <a:pPr marL="457200" lvl="1" indent="0" algn="r">
              <a:buNone/>
            </a:pPr>
            <a:endParaRPr lang="fr-CH" sz="1600" dirty="0"/>
          </a:p>
          <a:p>
            <a:pPr lvl="1"/>
            <a:endParaRPr lang="fr-CH" sz="2400" dirty="0"/>
          </a:p>
        </p:txBody>
      </p:sp>
    </p:spTree>
    <p:extLst>
      <p:ext uri="{BB962C8B-B14F-4D97-AF65-F5344CB8AC3E}">
        <p14:creationId xmlns:p14="http://schemas.microsoft.com/office/powerpoint/2010/main" val="196592897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92F2743C-4CCF-3F48-A7B1-2AAF4D381E2C}"/>
              </a:ext>
            </a:extLst>
          </p:cNvPr>
          <p:cNvSpPr>
            <a:spLocks noGrp="1"/>
          </p:cNvSpPr>
          <p:nvPr>
            <p:ph type="title"/>
          </p:nvPr>
        </p:nvSpPr>
        <p:spPr/>
        <p:txBody>
          <a:bodyPr anchor="t">
            <a:noAutofit/>
          </a:bodyPr>
          <a:lstStyle/>
          <a:p>
            <a:r>
              <a:rPr lang="fr-FR" sz="3200" dirty="0">
                <a:solidFill>
                  <a:srgbClr val="FF9300"/>
                </a:solidFill>
              </a:rPr>
              <a:t>Comparaison des significations</a:t>
            </a:r>
          </a:p>
        </p:txBody>
      </p:sp>
      <p:sp>
        <p:nvSpPr>
          <p:cNvPr id="2" name="Espace réservé du contenu 1">
            <a:extLst>
              <a:ext uri="{FF2B5EF4-FFF2-40B4-BE49-F238E27FC236}">
                <a16:creationId xmlns:a16="http://schemas.microsoft.com/office/drawing/2014/main" id="{84B5D292-6130-CB47-9110-6288DCCCFD21}"/>
              </a:ext>
            </a:extLst>
          </p:cNvPr>
          <p:cNvSpPr>
            <a:spLocks noGrp="1"/>
          </p:cNvSpPr>
          <p:nvPr>
            <p:ph idx="1"/>
          </p:nvPr>
        </p:nvSpPr>
        <p:spPr>
          <a:solidFill>
            <a:srgbClr val="FF9300">
              <a:alpha val="60000"/>
            </a:srgbClr>
          </a:solidFill>
        </p:spPr>
        <p:txBody>
          <a:bodyPr>
            <a:normAutofit/>
          </a:bodyPr>
          <a:lstStyle/>
          <a:p>
            <a:endParaRPr lang="fr-FR" sz="2400" dirty="0"/>
          </a:p>
          <a:p>
            <a:endParaRPr lang="fr-FR" sz="2400" dirty="0"/>
          </a:p>
          <a:p>
            <a:r>
              <a:rPr lang="fr-FR" sz="2400" dirty="0"/>
              <a:t>Comparez votre définition avec celles et ceux de votre groupe</a:t>
            </a:r>
          </a:p>
          <a:p>
            <a:pPr marL="342900" indent="-342900">
              <a:buFont typeface="Arial" panose="020B0604020202020204" pitchFamily="34" charset="0"/>
              <a:buChar char="•"/>
            </a:pPr>
            <a:r>
              <a:rPr lang="fr-FR" sz="2400" dirty="0"/>
              <a:t>En quoi vos définitions se recoupent-elles?</a:t>
            </a:r>
          </a:p>
          <a:p>
            <a:pPr marL="342900" indent="-342900">
              <a:buFont typeface="Arial" panose="020B0604020202020204" pitchFamily="34" charset="0"/>
              <a:buChar char="•"/>
            </a:pPr>
            <a:r>
              <a:rPr lang="fr-FR" sz="2400" dirty="0"/>
              <a:t>En quoi divergent-elles?</a:t>
            </a:r>
          </a:p>
          <a:p>
            <a:pPr marL="342900" indent="-342900">
              <a:buFont typeface="Arial" panose="020B0604020202020204" pitchFamily="34" charset="0"/>
              <a:buChar char="•"/>
            </a:pPr>
            <a:endParaRPr lang="fr-FR" sz="2400" dirty="0"/>
          </a:p>
          <a:p>
            <a:r>
              <a:rPr lang="fr-FR" sz="2400" b="1" dirty="0"/>
              <a:t>Soyez attentif aux nuances!</a:t>
            </a:r>
          </a:p>
          <a:p>
            <a:endParaRPr lang="fr-FR" sz="2400" dirty="0"/>
          </a:p>
          <a:p>
            <a:pPr algn="r"/>
            <a:r>
              <a:rPr lang="fr-FR" sz="2400" dirty="0"/>
              <a:t>Temps à disposition: 10’</a:t>
            </a:r>
          </a:p>
        </p:txBody>
      </p:sp>
    </p:spTree>
    <p:extLst>
      <p:ext uri="{BB962C8B-B14F-4D97-AF65-F5344CB8AC3E}">
        <p14:creationId xmlns:p14="http://schemas.microsoft.com/office/powerpoint/2010/main" val="80401344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wrap="square" anchor="t">
            <a:normAutofit/>
          </a:bodyPr>
          <a:lstStyle/>
          <a:p>
            <a:r>
              <a:rPr lang="fr-CH"/>
              <a:t>Intentions</a:t>
            </a:r>
            <a:endParaRPr lang="en-GB"/>
          </a:p>
        </p:txBody>
      </p:sp>
      <p:graphicFrame>
        <p:nvGraphicFramePr>
          <p:cNvPr id="5" name="Espace réservé du contenu 2">
            <a:extLst>
              <a:ext uri="{FF2B5EF4-FFF2-40B4-BE49-F238E27FC236}">
                <a16:creationId xmlns:a16="http://schemas.microsoft.com/office/drawing/2014/main" id="{BE98B2C1-7D91-DDFF-22FF-05D84AA25AA5}"/>
              </a:ext>
            </a:extLst>
          </p:cNvPr>
          <p:cNvGraphicFramePr>
            <a:graphicFrameLocks noGrp="1"/>
          </p:cNvGraphicFramePr>
          <p:nvPr>
            <p:ph idx="1"/>
            <p:extLst>
              <p:ext uri="{D42A27DB-BD31-4B8C-83A1-F6EECF244321}">
                <p14:modId xmlns:p14="http://schemas.microsoft.com/office/powerpoint/2010/main" val="2135462487"/>
              </p:ext>
            </p:extLst>
          </p:nvPr>
        </p:nvGraphicFramePr>
        <p:xfrm>
          <a:off x="609600" y="1600200"/>
          <a:ext cx="109728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4554105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bwMode="auto">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p>
            <a:r>
              <a:rPr lang="fr-CH" altLang="fr-FR" sz="3200" dirty="0">
                <a:solidFill>
                  <a:srgbClr val="FF9300"/>
                </a:solidFill>
                <a:ea typeface="ＭＳ Ｐゴシック" pitchFamily="34" charset="-128"/>
              </a:rPr>
              <a:t>Les différents niveaux du conflit de valeurs </a:t>
            </a:r>
            <a:endParaRPr lang="fr-FR" altLang="fr-FR" sz="3200" dirty="0">
              <a:solidFill>
                <a:srgbClr val="FF9300"/>
              </a:solidFill>
              <a:ea typeface="ＭＳ Ｐゴシック" pitchFamily="34" charset="-128"/>
            </a:endParaRPr>
          </a:p>
        </p:txBody>
      </p:sp>
      <p:sp>
        <p:nvSpPr>
          <p:cNvPr id="34819" name="Rectangle 3"/>
          <p:cNvSpPr>
            <a:spLocks noGrp="1" noChangeArrowheads="1"/>
          </p:cNvSpPr>
          <p:nvPr>
            <p:ph idx="1"/>
          </p:nvPr>
        </p:nvSpPr>
        <p:spPr>
          <a:xfrm>
            <a:off x="318052" y="1580322"/>
            <a:ext cx="11519451" cy="4760843"/>
          </a:xfrm>
        </p:spPr>
        <p:txBody>
          <a:bodyPr>
            <a:noAutofit/>
          </a:bodyPr>
          <a:lstStyle/>
          <a:p>
            <a:pPr marL="92075">
              <a:defRPr/>
            </a:pPr>
            <a:r>
              <a:rPr lang="fr-CH" altLang="fr-FR" sz="2400" dirty="0">
                <a:ea typeface="ＭＳ Ｐゴシック" pitchFamily="34" charset="-128"/>
              </a:rPr>
              <a:t>SUBJECTIF</a:t>
            </a:r>
          </a:p>
          <a:p>
            <a:pPr marL="92075">
              <a:buFont typeface="Wingdings" pitchFamily="2" charset="2"/>
              <a:buChar char="Ø"/>
              <a:defRPr/>
            </a:pPr>
            <a:r>
              <a:rPr lang="fr-CH" altLang="fr-FR" sz="2400" b="1" dirty="0">
                <a:ea typeface="ＭＳ Ｐゴシック" pitchFamily="34" charset="-128"/>
              </a:rPr>
              <a:t> Tension ou opposition</a:t>
            </a:r>
            <a:r>
              <a:rPr lang="fr-CH" altLang="fr-FR" sz="2400" dirty="0">
                <a:ea typeface="ＭＳ Ｐゴシック" pitchFamily="34" charset="-128"/>
              </a:rPr>
              <a:t> au sein de notre propre système axiologique (= de valeurs)</a:t>
            </a:r>
          </a:p>
          <a:p>
            <a:pPr marL="92075">
              <a:buFont typeface="Arial" charset="0"/>
              <a:buChar char="•"/>
              <a:defRPr/>
            </a:pPr>
            <a:endParaRPr lang="fr-CH" altLang="fr-FR" sz="1200" b="1" dirty="0">
              <a:ea typeface="ＭＳ Ｐゴシック" pitchFamily="34" charset="-128"/>
            </a:endParaRPr>
          </a:p>
          <a:p>
            <a:pPr marL="92075">
              <a:defRPr/>
            </a:pPr>
            <a:r>
              <a:rPr lang="fr-CH" altLang="fr-FR" sz="2400" dirty="0">
                <a:ea typeface="ＭＳ Ｐゴシック" pitchFamily="34" charset="-128"/>
              </a:rPr>
              <a:t>INTERSUBJECTIF et INSTITUTIONNEL</a:t>
            </a:r>
          </a:p>
          <a:p>
            <a:pPr marL="92075">
              <a:buFont typeface="Wingdings" pitchFamily="2" charset="2"/>
              <a:buChar char="Ø"/>
              <a:defRPr/>
            </a:pPr>
            <a:r>
              <a:rPr lang="fr-CH" altLang="fr-FR" sz="2400" b="1" dirty="0">
                <a:ea typeface="ＭＳ Ｐゴシック" pitchFamily="34" charset="-128"/>
              </a:rPr>
              <a:t> Tension ou opposition</a:t>
            </a:r>
            <a:r>
              <a:rPr lang="fr-CH" altLang="fr-FR" sz="2400" dirty="0">
                <a:ea typeface="ＭＳ Ｐゴシック" pitchFamily="34" charset="-128"/>
              </a:rPr>
              <a:t> entre notre système axiologique et un autre système axiologique (collègue, institution, etc.)</a:t>
            </a:r>
          </a:p>
          <a:p>
            <a:pPr lvl="1">
              <a:buClr>
                <a:schemeClr val="tx1"/>
              </a:buClr>
              <a:defRPr/>
            </a:pPr>
            <a:r>
              <a:rPr lang="fr-CH" altLang="fr-FR" sz="2400" b="1" dirty="0">
                <a:solidFill>
                  <a:srgbClr val="FF9300"/>
                </a:solidFill>
                <a:ea typeface="ＭＳ Ｐゴシック" pitchFamily="34" charset="-128"/>
              </a:rPr>
              <a:t>Choix &amp; sélection</a:t>
            </a:r>
            <a:r>
              <a:rPr lang="fr-CH" altLang="fr-FR" sz="2400" dirty="0">
                <a:ea typeface="ＭＳ Ｐゴシック" pitchFamily="34" charset="-128"/>
              </a:rPr>
              <a:t>: désaccord quant au choix des valeurs importantes pour la fonction/le domaine d’action</a:t>
            </a:r>
          </a:p>
          <a:p>
            <a:pPr lvl="1">
              <a:buClr>
                <a:schemeClr val="tx1"/>
              </a:buClr>
              <a:defRPr/>
            </a:pPr>
            <a:r>
              <a:rPr lang="fr-CH" altLang="fr-FR" sz="2400" b="1" dirty="0">
                <a:solidFill>
                  <a:srgbClr val="FF9300"/>
                </a:solidFill>
              </a:rPr>
              <a:t>Interprétation</a:t>
            </a:r>
            <a:r>
              <a:rPr lang="fr-CH" altLang="fr-FR" sz="2400" dirty="0"/>
              <a:t>: désaccord quant à la signification à donner à ces valeurs</a:t>
            </a:r>
          </a:p>
          <a:p>
            <a:pPr lvl="1">
              <a:buClr>
                <a:schemeClr val="tx1"/>
              </a:buClr>
              <a:defRPr/>
            </a:pPr>
            <a:r>
              <a:rPr lang="fr-CH" altLang="fr-FR" sz="2400" b="1" dirty="0">
                <a:solidFill>
                  <a:srgbClr val="FF9300"/>
                </a:solidFill>
              </a:rPr>
              <a:t>Hiérarchisation</a:t>
            </a:r>
            <a:r>
              <a:rPr lang="fr-CH" altLang="fr-FR" sz="2400" dirty="0"/>
              <a:t>: désaccord touchant à l’importance relative de ces valeurs (leur poids)</a:t>
            </a:r>
          </a:p>
          <a:p>
            <a:pPr lvl="1">
              <a:buClr>
                <a:schemeClr val="tx1"/>
              </a:buClr>
              <a:defRPr/>
            </a:pPr>
            <a:r>
              <a:rPr lang="fr-CH" altLang="fr-FR" sz="2400" b="1" dirty="0">
                <a:solidFill>
                  <a:srgbClr val="FF9300"/>
                </a:solidFill>
              </a:rPr>
              <a:t>Application</a:t>
            </a:r>
            <a:r>
              <a:rPr lang="fr-CH" altLang="fr-FR" sz="2400" dirty="0"/>
              <a:t>: désaccord sur la manière de mettre en pratique ces valeurs</a:t>
            </a:r>
          </a:p>
        </p:txBody>
      </p:sp>
    </p:spTree>
    <p:extLst>
      <p:ext uri="{BB962C8B-B14F-4D97-AF65-F5344CB8AC3E}">
        <p14:creationId xmlns:p14="http://schemas.microsoft.com/office/powerpoint/2010/main" val="117243915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4F58F3D6-0784-FF4D-9550-3E56F90537AB}"/>
              </a:ext>
            </a:extLst>
          </p:cNvPr>
          <p:cNvSpPr>
            <a:spLocks noGrp="1"/>
          </p:cNvSpPr>
          <p:nvPr>
            <p:ph type="title"/>
          </p:nvPr>
        </p:nvSpPr>
        <p:spPr/>
        <p:txBody>
          <a:bodyPr anchor="t">
            <a:noAutofit/>
          </a:bodyPr>
          <a:lstStyle/>
          <a:p>
            <a:r>
              <a:rPr lang="fr-FR" sz="3200" dirty="0">
                <a:solidFill>
                  <a:srgbClr val="FF9300"/>
                </a:solidFill>
              </a:rPr>
              <a:t>Conflits de valeurs et autres</a:t>
            </a:r>
            <a:br>
              <a:rPr lang="fr-FR" sz="3200" dirty="0">
                <a:solidFill>
                  <a:srgbClr val="FF9300"/>
                </a:solidFill>
              </a:rPr>
            </a:br>
            <a:r>
              <a:rPr lang="fr-FR" sz="3200" dirty="0">
                <a:solidFill>
                  <a:srgbClr val="FF9300"/>
                </a:solidFill>
              </a:rPr>
              <a:t>dilemmes moraux</a:t>
            </a:r>
          </a:p>
        </p:txBody>
      </p:sp>
      <p:sp>
        <p:nvSpPr>
          <p:cNvPr id="2" name="Espace réservé du contenu 1">
            <a:extLst>
              <a:ext uri="{FF2B5EF4-FFF2-40B4-BE49-F238E27FC236}">
                <a16:creationId xmlns:a16="http://schemas.microsoft.com/office/drawing/2014/main" id="{05B34109-C943-A946-9639-EB4CA5D93B52}"/>
              </a:ext>
            </a:extLst>
          </p:cNvPr>
          <p:cNvSpPr>
            <a:spLocks noGrp="1"/>
          </p:cNvSpPr>
          <p:nvPr>
            <p:ph idx="1"/>
          </p:nvPr>
        </p:nvSpPr>
        <p:spPr>
          <a:xfrm>
            <a:off x="397565" y="1939450"/>
            <a:ext cx="11420623" cy="4719767"/>
          </a:xfrm>
        </p:spPr>
        <p:txBody>
          <a:bodyPr>
            <a:noAutofit/>
          </a:bodyPr>
          <a:lstStyle/>
          <a:p>
            <a:pPr marL="342900" indent="-342900">
              <a:buFont typeface="Wingdings" pitchFamily="2" charset="2"/>
              <a:buChar char="Ø"/>
            </a:pPr>
            <a:r>
              <a:rPr lang="fr-FR" sz="2400" dirty="0"/>
              <a:t>Les conflits de valeurs ne représentent qu’une partie des conflits ou dilemmes moraux</a:t>
            </a:r>
          </a:p>
          <a:p>
            <a:pPr marL="342900" indent="-342900">
              <a:buFont typeface="Wingdings" pitchFamily="2" charset="2"/>
              <a:buChar char="Ø"/>
            </a:pPr>
            <a:r>
              <a:rPr lang="fr-FR" sz="2400" dirty="0"/>
              <a:t>Ceux-ci peuvent également résulter de:</a:t>
            </a:r>
          </a:p>
          <a:p>
            <a:pPr lvl="1"/>
            <a:r>
              <a:rPr lang="fr-FR" sz="2400" dirty="0"/>
              <a:t>Tensions entre des valeurs, des vertus ou des normes morales</a:t>
            </a:r>
          </a:p>
          <a:p>
            <a:pPr lvl="1"/>
            <a:r>
              <a:rPr lang="fr-FR" sz="2400" dirty="0"/>
              <a:t>Divergences sur l’importance que l’on estime devoir accorder aux:</a:t>
            </a:r>
          </a:p>
          <a:p>
            <a:pPr lvl="2"/>
            <a:r>
              <a:rPr lang="fr-FR" sz="2400" u="sng" dirty="0"/>
              <a:t>motivations</a:t>
            </a:r>
            <a:r>
              <a:rPr lang="fr-FR" sz="2400" dirty="0"/>
              <a:t> ou aux intentions des personnes;</a:t>
            </a:r>
          </a:p>
          <a:p>
            <a:pPr lvl="2"/>
            <a:r>
              <a:rPr lang="fr-FR" sz="2400" u="sng" dirty="0"/>
              <a:t>moyens</a:t>
            </a:r>
            <a:r>
              <a:rPr lang="fr-FR" sz="2400" dirty="0"/>
              <a:t> mis en œuvre pour réaliser l’objectif ou l’action que l’on s’est fixé;</a:t>
            </a:r>
          </a:p>
          <a:p>
            <a:pPr lvl="2"/>
            <a:r>
              <a:rPr lang="fr-FR" sz="2400" u="sng" dirty="0"/>
              <a:t>conséquences</a:t>
            </a:r>
            <a:r>
              <a:rPr lang="fr-FR" sz="2400" dirty="0"/>
              <a:t> (prévisibles ou potentielles) de nos actions.</a:t>
            </a:r>
          </a:p>
          <a:p>
            <a:pPr lvl="1"/>
            <a:r>
              <a:rPr lang="fr-FR" sz="2400" dirty="0"/>
              <a:t>Divergences quant à la manière de définir ce qui est bien/mal, juste/injuste </a:t>
            </a:r>
          </a:p>
          <a:p>
            <a:pPr marL="457200" lvl="1" indent="0">
              <a:buNone/>
            </a:pPr>
            <a:r>
              <a:rPr lang="fr-FR" sz="2400" dirty="0"/>
              <a:t>(&gt; éthique de conviction, éthique de responsabilité, utilitarisme, éthique délibérative, etc.)</a:t>
            </a:r>
          </a:p>
          <a:p>
            <a:pPr lvl="1"/>
            <a:r>
              <a:rPr lang="fr-FR" sz="2400" dirty="0"/>
              <a:t>…</a:t>
            </a:r>
          </a:p>
          <a:p>
            <a:pPr lvl="2"/>
            <a:endParaRPr lang="fr-FR" sz="2400" dirty="0"/>
          </a:p>
        </p:txBody>
      </p:sp>
    </p:spTree>
    <p:extLst>
      <p:ext uri="{BB962C8B-B14F-4D97-AF65-F5344CB8AC3E}">
        <p14:creationId xmlns:p14="http://schemas.microsoft.com/office/powerpoint/2010/main" val="45550722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re 2"/>
          <p:cNvSpPr>
            <a:spLocks noGrp="1"/>
          </p:cNvSpPr>
          <p:nvPr>
            <p:ph type="ctrTitle"/>
          </p:nvPr>
        </p:nvSpPr>
        <p:spPr/>
        <p:txBody>
          <a:bodyPr/>
          <a:lstStyle/>
          <a:p>
            <a:pPr>
              <a:defRPr/>
            </a:pPr>
            <a:r>
              <a:rPr lang="fr-CH" sz="4000" dirty="0">
                <a:solidFill>
                  <a:srgbClr val="FF9300"/>
                </a:solidFill>
              </a:rPr>
              <a:t>III. Les principes de la bioéthique… et au-delà</a:t>
            </a:r>
            <a:br>
              <a:rPr lang="fr-CH" sz="4000" dirty="0">
                <a:solidFill>
                  <a:srgbClr val="FF9300"/>
                </a:solidFill>
              </a:rPr>
            </a:br>
            <a:r>
              <a:rPr lang="fr-CH" sz="2800" dirty="0">
                <a:solidFill>
                  <a:srgbClr val="FF9300"/>
                </a:solidFill>
              </a:rPr>
              <a:t>Justice, autonomie, bienfaisance, non-malfaisance et dignité</a:t>
            </a:r>
            <a:endParaRPr lang="fr-CH" sz="4000" dirty="0">
              <a:solidFill>
                <a:srgbClr val="FF9300"/>
              </a:solidFill>
            </a:endParaRPr>
          </a:p>
        </p:txBody>
      </p:sp>
      <p:sp>
        <p:nvSpPr>
          <p:cNvPr id="10243" name="Rectangle 3"/>
          <p:cNvSpPr>
            <a:spLocks noGrp="1" noChangeArrowheads="1"/>
          </p:cNvSpPr>
          <p:nvPr>
            <p:ph type="subTitle" idx="1"/>
          </p:nvPr>
        </p:nvSpPr>
        <p:spPr>
          <a:ln w="38100">
            <a:noFill/>
          </a:ln>
        </p:spPr>
        <p:txBody>
          <a:bodyPr anchor="ctr">
            <a:normAutofit/>
          </a:bodyPr>
          <a:lstStyle/>
          <a:p>
            <a:pPr marL="4763" lvl="1">
              <a:defRPr/>
            </a:pPr>
            <a:endParaRPr lang="fr-CH" sz="3200" dirty="0">
              <a:solidFill>
                <a:schemeClr val="tx1"/>
              </a:solidFill>
            </a:endParaRPr>
          </a:p>
        </p:txBody>
      </p:sp>
    </p:spTree>
    <p:extLst>
      <p:ext uri="{BB962C8B-B14F-4D97-AF65-F5344CB8AC3E}">
        <p14:creationId xmlns:p14="http://schemas.microsoft.com/office/powerpoint/2010/main" val="385119166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4F58F3D6-0784-FF4D-9550-3E56F90537AB}"/>
              </a:ext>
            </a:extLst>
          </p:cNvPr>
          <p:cNvSpPr>
            <a:spLocks noGrp="1"/>
          </p:cNvSpPr>
          <p:nvPr>
            <p:ph type="title"/>
          </p:nvPr>
        </p:nvSpPr>
        <p:spPr/>
        <p:txBody>
          <a:bodyPr anchor="t">
            <a:noAutofit/>
          </a:bodyPr>
          <a:lstStyle/>
          <a:p>
            <a:r>
              <a:rPr lang="fr-CH" dirty="0">
                <a:ea typeface="ＭＳ Ｐゴシック" pitchFamily="34" charset="-128"/>
              </a:rPr>
              <a:t>Les principes de la bioéthique… et au-delà</a:t>
            </a:r>
            <a:endParaRPr lang="fr-FR" sz="3200" dirty="0">
              <a:solidFill>
                <a:srgbClr val="FF9300"/>
              </a:solidFill>
            </a:endParaRPr>
          </a:p>
        </p:txBody>
      </p:sp>
      <p:sp>
        <p:nvSpPr>
          <p:cNvPr id="2" name="Espace réservé du contenu 1">
            <a:extLst>
              <a:ext uri="{FF2B5EF4-FFF2-40B4-BE49-F238E27FC236}">
                <a16:creationId xmlns:a16="http://schemas.microsoft.com/office/drawing/2014/main" id="{05B34109-C943-A946-9639-EB4CA5D93B52}"/>
              </a:ext>
            </a:extLst>
          </p:cNvPr>
          <p:cNvSpPr>
            <a:spLocks noGrp="1"/>
          </p:cNvSpPr>
          <p:nvPr>
            <p:ph idx="1"/>
          </p:nvPr>
        </p:nvSpPr>
        <p:spPr>
          <a:xfrm>
            <a:off x="397566" y="1939450"/>
            <a:ext cx="10972800" cy="4719767"/>
          </a:xfrm>
        </p:spPr>
        <p:txBody>
          <a:bodyPr anchor="ctr">
            <a:noAutofit/>
          </a:bodyPr>
          <a:lstStyle/>
          <a:p>
            <a:pPr lvl="2" algn="ctr">
              <a:buFont typeface="Wingdings" pitchFamily="2" charset="2"/>
              <a:buChar char="Ø"/>
            </a:pPr>
            <a:r>
              <a:rPr lang="fr-FR" sz="3200" dirty="0"/>
              <a:t> Les principes? Encore un autre concept?</a:t>
            </a:r>
          </a:p>
          <a:p>
            <a:pPr lvl="2" algn="ctr">
              <a:buFont typeface="Wingdings" pitchFamily="2" charset="2"/>
              <a:buChar char="Ø"/>
            </a:pPr>
            <a:r>
              <a:rPr lang="fr-FR" sz="3200" dirty="0"/>
              <a:t> Quelles différences et quels liens avec les normes, les valeurs et les vertus?</a:t>
            </a:r>
          </a:p>
          <a:p>
            <a:pPr marL="914400" lvl="2" indent="0" algn="ctr">
              <a:buNone/>
            </a:pPr>
            <a:endParaRPr lang="fr-FR" sz="3200" dirty="0"/>
          </a:p>
          <a:p>
            <a:pPr marL="914400" lvl="2" indent="0" algn="ctr">
              <a:buNone/>
            </a:pPr>
            <a:r>
              <a:rPr lang="fr-FR" sz="3200" b="1" dirty="0">
                <a:solidFill>
                  <a:srgbClr val="FF9300"/>
                </a:solidFill>
              </a:rPr>
              <a:t>Le principe… ce qui vient en premier,</a:t>
            </a:r>
          </a:p>
          <a:p>
            <a:pPr marL="914400" lvl="2" indent="0" algn="ctr">
              <a:buNone/>
            </a:pPr>
            <a:r>
              <a:rPr lang="fr-FR" sz="3200" b="1" dirty="0">
                <a:solidFill>
                  <a:srgbClr val="FF9300"/>
                </a:solidFill>
              </a:rPr>
              <a:t> qui fait office de règle ou valeur première </a:t>
            </a:r>
          </a:p>
          <a:p>
            <a:pPr marL="914400" lvl="2" indent="0" algn="ctr">
              <a:buNone/>
            </a:pPr>
            <a:r>
              <a:rPr lang="fr-FR" sz="3200" b="1" dirty="0">
                <a:solidFill>
                  <a:srgbClr val="FF9300"/>
                </a:solidFill>
              </a:rPr>
              <a:t>dont découlent toutes les autres</a:t>
            </a:r>
          </a:p>
        </p:txBody>
      </p:sp>
    </p:spTree>
    <p:extLst>
      <p:ext uri="{BB962C8B-B14F-4D97-AF65-F5344CB8AC3E}">
        <p14:creationId xmlns:p14="http://schemas.microsoft.com/office/powerpoint/2010/main" val="359852254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2407620" y="318053"/>
            <a:ext cx="9407869" cy="1156597"/>
          </a:xfrm>
        </p:spPr>
        <p:txBody>
          <a:bodyPr anchor="t">
            <a:normAutofit/>
          </a:bodyPr>
          <a:lstStyle/>
          <a:p>
            <a:r>
              <a:rPr lang="fr-CH" dirty="0">
                <a:ea typeface="ＭＳ Ｐゴシック" pitchFamily="34" charset="-128"/>
              </a:rPr>
              <a:t>Les principes de la bioéthique… et au-delà</a:t>
            </a:r>
            <a:endParaRPr lang="fr-FR" sz="3200" dirty="0">
              <a:solidFill>
                <a:srgbClr val="FF9300"/>
              </a:solidFill>
            </a:endParaRPr>
          </a:p>
        </p:txBody>
      </p:sp>
      <p:sp>
        <p:nvSpPr>
          <p:cNvPr id="137219" name="Rectangle 3"/>
          <p:cNvSpPr>
            <a:spLocks noGrp="1" noChangeArrowheads="1"/>
          </p:cNvSpPr>
          <p:nvPr>
            <p:ph idx="1"/>
          </p:nvPr>
        </p:nvSpPr>
        <p:spPr>
          <a:xfrm>
            <a:off x="897776" y="1700462"/>
            <a:ext cx="10257904" cy="4567333"/>
          </a:xfrm>
        </p:spPr>
        <p:txBody>
          <a:bodyPr>
            <a:normAutofit/>
          </a:bodyPr>
          <a:lstStyle/>
          <a:p>
            <a:pPr marL="342900" indent="-342900">
              <a:buFont typeface="Arial" panose="020B0604020202020204" pitchFamily="34" charset="0"/>
              <a:buChar char="•"/>
            </a:pPr>
            <a:r>
              <a:rPr lang="fr-CH" sz="2400" dirty="0"/>
              <a:t>Formalisation et nombreuses discussions en bioéthique (qui comprend l’éthique médicale) de 4 </a:t>
            </a:r>
            <a:r>
              <a:rPr lang="fr-CH" sz="2400" b="1" dirty="0"/>
              <a:t>principes</a:t>
            </a:r>
            <a:r>
              <a:rPr lang="fr-CH" sz="2400" dirty="0"/>
              <a:t> fondamentaux : </a:t>
            </a:r>
            <a:r>
              <a:rPr lang="fr-CH" sz="2400" b="1" dirty="0">
                <a:solidFill>
                  <a:srgbClr val="FF9300"/>
                </a:solidFill>
              </a:rPr>
              <a:t>justice, autonomie, bienfaisance et non-malfaisance</a:t>
            </a:r>
          </a:p>
          <a:p>
            <a:pPr marL="342900" indent="-342900">
              <a:buFont typeface="Arial" panose="020B0604020202020204" pitchFamily="34" charset="0"/>
              <a:buChar char="•"/>
            </a:pPr>
            <a:endParaRPr lang="fr-CH" sz="2400" dirty="0"/>
          </a:p>
          <a:p>
            <a:pPr marL="342900" indent="-342900">
              <a:buFont typeface="Arial" panose="020B0604020202020204" pitchFamily="34" charset="0"/>
              <a:buChar char="•"/>
            </a:pPr>
            <a:r>
              <a:rPr lang="fr-CH" sz="2400" dirty="0"/>
              <a:t>Proximité avec l’éthique sociale (accompagnement de personnes en situation de vulnérabilité) </a:t>
            </a:r>
            <a:r>
              <a:rPr lang="fr-CH" sz="2400" dirty="0">
                <a:sym typeface="Wingdings" pitchFamily="2" charset="2"/>
              </a:rPr>
              <a:t> pertinence des principes la bioéthique pertinente pour penser l’éthique sociale</a:t>
            </a:r>
          </a:p>
          <a:p>
            <a:pPr marL="342900" indent="-342900">
              <a:buFont typeface="Arial" panose="020B0604020202020204" pitchFamily="34" charset="0"/>
              <a:buChar char="•"/>
            </a:pPr>
            <a:endParaRPr lang="fr-CH" sz="2400" dirty="0">
              <a:sym typeface="Wingdings" pitchFamily="2" charset="2"/>
            </a:endParaRPr>
          </a:p>
          <a:p>
            <a:pPr marL="342900" indent="-342900">
              <a:buFont typeface="Arial" panose="020B0604020202020204" pitchFamily="34" charset="0"/>
              <a:buChar char="•"/>
            </a:pPr>
            <a:r>
              <a:rPr lang="fr-CH" sz="2400" dirty="0">
                <a:sym typeface="Wingdings" pitchFamily="2" charset="2"/>
              </a:rPr>
              <a:t>Ajout d’un 5ème principe souvent présenté comme le principe premier de l’éthique sociale : </a:t>
            </a:r>
            <a:r>
              <a:rPr lang="fr-CH" sz="2400" b="1" dirty="0">
                <a:solidFill>
                  <a:srgbClr val="FF9300"/>
                </a:solidFill>
                <a:sym typeface="Wingdings" pitchFamily="2" charset="2"/>
              </a:rPr>
              <a:t>la dignité</a:t>
            </a:r>
            <a:endParaRPr lang="fr-CH" sz="2400" b="1" dirty="0">
              <a:solidFill>
                <a:srgbClr val="FF9300"/>
              </a:solidFill>
            </a:endParaRPr>
          </a:p>
          <a:p>
            <a:pPr marL="342900" indent="-342900">
              <a:buFontTx/>
              <a:buChar char="-"/>
            </a:pPr>
            <a:endParaRPr lang="fr-CH" sz="2400" dirty="0"/>
          </a:p>
          <a:p>
            <a:endParaRPr lang="fr-CH" sz="1000" dirty="0"/>
          </a:p>
        </p:txBody>
      </p:sp>
    </p:spTree>
    <p:extLst>
      <p:ext uri="{BB962C8B-B14F-4D97-AF65-F5344CB8AC3E}">
        <p14:creationId xmlns:p14="http://schemas.microsoft.com/office/powerpoint/2010/main" val="269320248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re 2"/>
          <p:cNvSpPr>
            <a:spLocks noGrp="1"/>
          </p:cNvSpPr>
          <p:nvPr>
            <p:ph type="ctrTitle"/>
          </p:nvPr>
        </p:nvSpPr>
        <p:spPr/>
        <p:txBody>
          <a:bodyPr/>
          <a:lstStyle/>
          <a:p>
            <a:pPr>
              <a:defRPr/>
            </a:pPr>
            <a:r>
              <a:rPr lang="fr-CH" sz="4000" dirty="0">
                <a:solidFill>
                  <a:srgbClr val="FF9300"/>
                </a:solidFill>
              </a:rPr>
              <a:t>III. Les principes de la bioéthique… et au-delà</a:t>
            </a:r>
          </a:p>
        </p:txBody>
      </p:sp>
      <p:sp>
        <p:nvSpPr>
          <p:cNvPr id="10243" name="Rectangle 3"/>
          <p:cNvSpPr>
            <a:spLocks noGrp="1" noChangeArrowheads="1"/>
          </p:cNvSpPr>
          <p:nvPr>
            <p:ph type="subTitle" idx="1"/>
          </p:nvPr>
        </p:nvSpPr>
        <p:spPr>
          <a:ln w="38100">
            <a:noFill/>
          </a:ln>
        </p:spPr>
        <p:txBody>
          <a:bodyPr anchor="ctr">
            <a:normAutofit/>
          </a:bodyPr>
          <a:lstStyle/>
          <a:p>
            <a:pPr marL="4763" lvl="1">
              <a:defRPr/>
            </a:pPr>
            <a:r>
              <a:rPr lang="fr-CH" sz="3200" dirty="0">
                <a:solidFill>
                  <a:schemeClr val="tx1"/>
                </a:solidFill>
              </a:rPr>
              <a:t>III.1 </a:t>
            </a:r>
            <a:r>
              <a:rPr lang="fr-CH" sz="3200" dirty="0"/>
              <a:t>L</a:t>
            </a:r>
            <a:r>
              <a:rPr lang="fr-CH" sz="3200" dirty="0">
                <a:solidFill>
                  <a:schemeClr val="tx1"/>
                </a:solidFill>
              </a:rPr>
              <a:t>a justice</a:t>
            </a:r>
          </a:p>
        </p:txBody>
      </p:sp>
    </p:spTree>
    <p:extLst>
      <p:ext uri="{BB962C8B-B14F-4D97-AF65-F5344CB8AC3E}">
        <p14:creationId xmlns:p14="http://schemas.microsoft.com/office/powerpoint/2010/main" val="66107536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2407620" y="318053"/>
            <a:ext cx="9407869" cy="1156597"/>
          </a:xfrm>
        </p:spPr>
        <p:txBody>
          <a:bodyPr anchor="t"/>
          <a:lstStyle/>
          <a:p>
            <a:r>
              <a:rPr lang="fr-CH" sz="3200" dirty="0">
                <a:solidFill>
                  <a:srgbClr val="FF9300"/>
                </a:solidFill>
                <a:ea typeface="ＭＳ Ｐゴシック" pitchFamily="34" charset="-128"/>
              </a:rPr>
              <a:t>La justice</a:t>
            </a:r>
            <a:br>
              <a:rPr lang="fr-CH" sz="3200" dirty="0">
                <a:solidFill>
                  <a:srgbClr val="FF9300"/>
                </a:solidFill>
                <a:ea typeface="ＭＳ Ｐゴシック" pitchFamily="34" charset="-128"/>
              </a:rPr>
            </a:br>
            <a:r>
              <a:rPr lang="fr-CH" sz="3200" dirty="0">
                <a:solidFill>
                  <a:srgbClr val="FF9300"/>
                </a:solidFill>
                <a:ea typeface="ＭＳ Ｐゴシック" pitchFamily="34" charset="-128"/>
              </a:rPr>
              <a:t>Echange sur les représentations</a:t>
            </a:r>
            <a:endParaRPr lang="fr-FR" sz="3200" dirty="0">
              <a:solidFill>
                <a:srgbClr val="FF9300"/>
              </a:solidFill>
            </a:endParaRPr>
          </a:p>
        </p:txBody>
      </p:sp>
      <p:sp>
        <p:nvSpPr>
          <p:cNvPr id="137219" name="Rectangle 3"/>
          <p:cNvSpPr>
            <a:spLocks noGrp="1" noChangeArrowheads="1"/>
          </p:cNvSpPr>
          <p:nvPr>
            <p:ph idx="1"/>
          </p:nvPr>
        </p:nvSpPr>
        <p:spPr>
          <a:xfrm>
            <a:off x="1184412" y="1716157"/>
            <a:ext cx="9823175" cy="4853608"/>
          </a:xfrm>
          <a:solidFill>
            <a:srgbClr val="FF9300">
              <a:alpha val="60000"/>
            </a:srgbClr>
          </a:solidFill>
        </p:spPr>
        <p:txBody>
          <a:bodyPr>
            <a:normAutofit lnSpcReduction="10000"/>
          </a:bodyPr>
          <a:lstStyle/>
          <a:p>
            <a:pPr algn="ctr"/>
            <a:endParaRPr lang="fr-CH" sz="1050" dirty="0"/>
          </a:p>
          <a:p>
            <a:pPr algn="ctr"/>
            <a:endParaRPr lang="fr-CH" sz="2400" dirty="0"/>
          </a:p>
          <a:p>
            <a:pPr marL="457200" indent="-457200" algn="ctr">
              <a:buFont typeface="+mj-lt"/>
              <a:buAutoNum type="arabicPeriod"/>
            </a:pPr>
            <a:r>
              <a:rPr lang="fr-CH" sz="2400" dirty="0"/>
              <a:t>Dans le domaine de l’action sociale, à </a:t>
            </a:r>
            <a:r>
              <a:rPr lang="fr-CH" sz="2400" u="sng" dirty="0"/>
              <a:t>quels niveaux </a:t>
            </a:r>
            <a:r>
              <a:rPr lang="fr-CH" sz="2400" dirty="0"/>
              <a:t>et dans </a:t>
            </a:r>
            <a:r>
              <a:rPr lang="fr-CH" sz="2400" u="sng" dirty="0"/>
              <a:t>quels types de situation</a:t>
            </a:r>
            <a:r>
              <a:rPr lang="fr-CH" sz="2400" dirty="0"/>
              <a:t> se posent des questions de justice/d’injustice? </a:t>
            </a:r>
          </a:p>
          <a:p>
            <a:pPr marL="457200" indent="-457200" algn="ctr">
              <a:buFont typeface="+mj-lt"/>
              <a:buAutoNum type="arabicPeriod"/>
            </a:pPr>
            <a:endParaRPr lang="fr-CH" sz="2400" dirty="0"/>
          </a:p>
          <a:p>
            <a:pPr marL="457200" indent="-457200" algn="ctr">
              <a:buFont typeface="+mj-lt"/>
              <a:buAutoNum type="arabicPeriod"/>
            </a:pPr>
            <a:r>
              <a:rPr lang="fr-CH" sz="2400" dirty="0"/>
              <a:t>Quels </a:t>
            </a:r>
            <a:r>
              <a:rPr lang="fr-CH" sz="2400" u="sng" dirty="0"/>
              <a:t>mots-clés</a:t>
            </a:r>
            <a:r>
              <a:rPr lang="fr-CH" sz="2400" dirty="0"/>
              <a:t> associez-vous à la notion de «justice»? </a:t>
            </a:r>
          </a:p>
          <a:p>
            <a:pPr marL="457200" indent="-457200" algn="ctr">
              <a:buFont typeface="+mj-lt"/>
              <a:buAutoNum type="arabicPeriod" startAt="2"/>
            </a:pPr>
            <a:endParaRPr lang="fr-CH" sz="2400" dirty="0"/>
          </a:p>
          <a:p>
            <a:pPr algn="ctr"/>
            <a:endParaRPr lang="fr-CH" sz="1200" dirty="0"/>
          </a:p>
          <a:p>
            <a:pPr algn="ctr"/>
            <a:endParaRPr lang="fr-CH" sz="2400" dirty="0"/>
          </a:p>
          <a:p>
            <a:pPr algn="ctr"/>
            <a:endParaRPr lang="fr-CH" sz="2400" dirty="0"/>
          </a:p>
          <a:p>
            <a:pPr algn="ctr"/>
            <a:endParaRPr lang="fr-CH" sz="2400" dirty="0"/>
          </a:p>
          <a:p>
            <a:pPr algn="r"/>
            <a:r>
              <a:rPr lang="fr-CH" sz="2400" dirty="0"/>
              <a:t>Réflexion individuelle  : 5’</a:t>
            </a:r>
          </a:p>
          <a:p>
            <a:pPr algn="r"/>
            <a:r>
              <a:rPr lang="fr-CH" sz="2400" dirty="0"/>
              <a:t>Dépôt des mots-clés au tableau et partage en plénum: 20’</a:t>
            </a:r>
          </a:p>
          <a:p>
            <a:endParaRPr lang="fr-CH" sz="2400" dirty="0"/>
          </a:p>
          <a:p>
            <a:endParaRPr lang="fr-CH" sz="2400" dirty="0"/>
          </a:p>
        </p:txBody>
      </p:sp>
    </p:spTree>
    <p:extLst>
      <p:ext uri="{BB962C8B-B14F-4D97-AF65-F5344CB8AC3E}">
        <p14:creationId xmlns:p14="http://schemas.microsoft.com/office/powerpoint/2010/main" val="206644337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5957C6C-41A7-C071-405D-5F35A0838424}"/>
              </a:ext>
            </a:extLst>
          </p:cNvPr>
          <p:cNvSpPr>
            <a:spLocks noGrp="1"/>
          </p:cNvSpPr>
          <p:nvPr>
            <p:ph type="title"/>
          </p:nvPr>
        </p:nvSpPr>
        <p:spPr/>
        <p:txBody>
          <a:bodyPr/>
          <a:lstStyle/>
          <a:p>
            <a:r>
              <a:rPr lang="fr-FR" dirty="0"/>
              <a:t>Chapitre Justice sociale </a:t>
            </a:r>
            <a:br>
              <a:rPr lang="fr-FR" dirty="0"/>
            </a:br>
            <a:r>
              <a:rPr lang="fr-FR" sz="2000" dirty="0"/>
              <a:t>Selon le Code de déontologie</a:t>
            </a:r>
            <a:endParaRPr lang="fr-FR" dirty="0"/>
          </a:p>
        </p:txBody>
      </p:sp>
      <p:pic>
        <p:nvPicPr>
          <p:cNvPr id="5" name="Image 4">
            <a:extLst>
              <a:ext uri="{FF2B5EF4-FFF2-40B4-BE49-F238E27FC236}">
                <a16:creationId xmlns:a16="http://schemas.microsoft.com/office/drawing/2014/main" id="{6C6A1D77-169E-CA6E-4B61-BCF21341DD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709" y="2090057"/>
            <a:ext cx="9960581" cy="3791641"/>
          </a:xfrm>
          <a:prstGeom prst="rect">
            <a:avLst/>
          </a:prstGeom>
        </p:spPr>
      </p:pic>
      <p:sp>
        <p:nvSpPr>
          <p:cNvPr id="8" name="ZoneTexte 7">
            <a:extLst>
              <a:ext uri="{FF2B5EF4-FFF2-40B4-BE49-F238E27FC236}">
                <a16:creationId xmlns:a16="http://schemas.microsoft.com/office/drawing/2014/main" id="{737ED4B4-5EE5-896A-BEBD-371131CDE6AA}"/>
              </a:ext>
            </a:extLst>
          </p:cNvPr>
          <p:cNvSpPr txBox="1"/>
          <p:nvPr/>
        </p:nvSpPr>
        <p:spPr>
          <a:xfrm>
            <a:off x="9165767" y="5922046"/>
            <a:ext cx="1910523" cy="307777"/>
          </a:xfrm>
          <a:prstGeom prst="rect">
            <a:avLst/>
          </a:prstGeom>
          <a:noFill/>
        </p:spPr>
        <p:txBody>
          <a:bodyPr wrap="none" rtlCol="0">
            <a:spAutoFit/>
          </a:bodyPr>
          <a:lstStyle/>
          <a:p>
            <a:r>
              <a:rPr lang="fr-FR" sz="1400" dirty="0" err="1"/>
              <a:t>AvenirSocial</a:t>
            </a:r>
            <a:r>
              <a:rPr lang="fr-FR" sz="1400" dirty="0"/>
              <a:t> 2026, 11</a:t>
            </a:r>
          </a:p>
        </p:txBody>
      </p:sp>
      <p:sp>
        <p:nvSpPr>
          <p:cNvPr id="9" name="ZoneTexte 8">
            <a:extLst>
              <a:ext uri="{FF2B5EF4-FFF2-40B4-BE49-F238E27FC236}">
                <a16:creationId xmlns:a16="http://schemas.microsoft.com/office/drawing/2014/main" id="{CD910248-2770-C8C9-1C46-72B67E71EE00}"/>
              </a:ext>
            </a:extLst>
          </p:cNvPr>
          <p:cNvSpPr txBox="1"/>
          <p:nvPr/>
        </p:nvSpPr>
        <p:spPr>
          <a:xfrm>
            <a:off x="1115709" y="1649599"/>
            <a:ext cx="2007281" cy="400110"/>
          </a:xfrm>
          <a:prstGeom prst="rect">
            <a:avLst/>
          </a:prstGeom>
          <a:noFill/>
        </p:spPr>
        <p:txBody>
          <a:bodyPr wrap="none" rtlCol="0">
            <a:spAutoFit/>
          </a:bodyPr>
          <a:lstStyle/>
          <a:p>
            <a:r>
              <a:rPr lang="fr-FR" sz="2000" b="1" dirty="0">
                <a:solidFill>
                  <a:srgbClr val="FF9300"/>
                </a:solidFill>
              </a:rPr>
              <a:t>Justice sociale</a:t>
            </a:r>
          </a:p>
        </p:txBody>
      </p:sp>
    </p:spTree>
    <p:extLst>
      <p:ext uri="{BB962C8B-B14F-4D97-AF65-F5344CB8AC3E}">
        <p14:creationId xmlns:p14="http://schemas.microsoft.com/office/powerpoint/2010/main" val="77211539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5957C6C-41A7-C071-405D-5F35A0838424}"/>
              </a:ext>
            </a:extLst>
          </p:cNvPr>
          <p:cNvSpPr>
            <a:spLocks noGrp="1"/>
          </p:cNvSpPr>
          <p:nvPr>
            <p:ph type="title"/>
          </p:nvPr>
        </p:nvSpPr>
        <p:spPr/>
        <p:txBody>
          <a:bodyPr/>
          <a:lstStyle/>
          <a:p>
            <a:r>
              <a:rPr lang="fr-FR" dirty="0"/>
              <a:t>Chapitre Justice sociale </a:t>
            </a:r>
            <a:br>
              <a:rPr lang="fr-FR" dirty="0"/>
            </a:br>
            <a:r>
              <a:rPr lang="fr-FR" sz="2000" dirty="0"/>
              <a:t>Selon le Code de déontologie</a:t>
            </a:r>
            <a:endParaRPr lang="fr-FR" dirty="0"/>
          </a:p>
        </p:txBody>
      </p:sp>
      <p:pic>
        <p:nvPicPr>
          <p:cNvPr id="5" name="Espace réservé du contenu 4">
            <a:extLst>
              <a:ext uri="{FF2B5EF4-FFF2-40B4-BE49-F238E27FC236}">
                <a16:creationId xmlns:a16="http://schemas.microsoft.com/office/drawing/2014/main" id="{CF87AADA-422C-D6B0-CF47-DDE7A767499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1341294" y="2914704"/>
            <a:ext cx="9509411" cy="2355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oneTexte 6">
            <a:extLst>
              <a:ext uri="{FF2B5EF4-FFF2-40B4-BE49-F238E27FC236}">
                <a16:creationId xmlns:a16="http://schemas.microsoft.com/office/drawing/2014/main" id="{5D558812-E0E8-E770-200B-CBF7A5D23D5E}"/>
              </a:ext>
            </a:extLst>
          </p:cNvPr>
          <p:cNvSpPr txBox="1"/>
          <p:nvPr/>
        </p:nvSpPr>
        <p:spPr>
          <a:xfrm>
            <a:off x="4838281" y="5269976"/>
            <a:ext cx="6099348" cy="307777"/>
          </a:xfrm>
          <a:prstGeom prst="rect">
            <a:avLst/>
          </a:prstGeom>
          <a:noFill/>
        </p:spPr>
        <p:txBody>
          <a:bodyPr wrap="square">
            <a:spAutoFit/>
          </a:bodyPr>
          <a:lstStyle/>
          <a:p>
            <a:r>
              <a:rPr lang="fr-FR" sz="1400" dirty="0" err="1"/>
              <a:t>AvenirSocial</a:t>
            </a:r>
            <a:r>
              <a:rPr lang="fr-FR" sz="1400" dirty="0"/>
              <a:t> 2026, 11</a:t>
            </a:r>
          </a:p>
        </p:txBody>
      </p:sp>
    </p:spTree>
    <p:extLst>
      <p:ext uri="{BB962C8B-B14F-4D97-AF65-F5344CB8AC3E}">
        <p14:creationId xmlns:p14="http://schemas.microsoft.com/office/powerpoint/2010/main" val="26246273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5957C6C-41A7-C071-405D-5F35A0838424}"/>
              </a:ext>
            </a:extLst>
          </p:cNvPr>
          <p:cNvSpPr>
            <a:spLocks noGrp="1"/>
          </p:cNvSpPr>
          <p:nvPr>
            <p:ph type="title"/>
          </p:nvPr>
        </p:nvSpPr>
        <p:spPr/>
        <p:txBody>
          <a:bodyPr/>
          <a:lstStyle/>
          <a:p>
            <a:r>
              <a:rPr lang="fr-FR" dirty="0"/>
              <a:t>Chapitre Justice sociale </a:t>
            </a:r>
            <a:br>
              <a:rPr lang="fr-FR" dirty="0"/>
            </a:br>
            <a:r>
              <a:rPr lang="fr-FR" sz="2000" dirty="0"/>
              <a:t>Selon le Code de déontologie</a:t>
            </a:r>
            <a:endParaRPr lang="fr-FR" dirty="0"/>
          </a:p>
        </p:txBody>
      </p:sp>
      <p:pic>
        <p:nvPicPr>
          <p:cNvPr id="6" name="Espace réservé du contenu 5">
            <a:extLst>
              <a:ext uri="{FF2B5EF4-FFF2-40B4-BE49-F238E27FC236}">
                <a16:creationId xmlns:a16="http://schemas.microsoft.com/office/drawing/2014/main" id="{E0EB9CDA-AED0-95C3-CB31-49C287146F7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1855974" y="2438937"/>
            <a:ext cx="8480051" cy="3402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oneTexte 7">
            <a:extLst>
              <a:ext uri="{FF2B5EF4-FFF2-40B4-BE49-F238E27FC236}">
                <a16:creationId xmlns:a16="http://schemas.microsoft.com/office/drawing/2014/main" id="{70F058FA-8C10-8FA3-9ED4-DA90241D9CB9}"/>
              </a:ext>
            </a:extLst>
          </p:cNvPr>
          <p:cNvSpPr txBox="1"/>
          <p:nvPr/>
        </p:nvSpPr>
        <p:spPr>
          <a:xfrm>
            <a:off x="4236677" y="5841591"/>
            <a:ext cx="6099348" cy="307777"/>
          </a:xfrm>
          <a:prstGeom prst="rect">
            <a:avLst/>
          </a:prstGeom>
          <a:noFill/>
        </p:spPr>
        <p:txBody>
          <a:bodyPr wrap="square">
            <a:spAutoFit/>
          </a:bodyPr>
          <a:lstStyle/>
          <a:p>
            <a:r>
              <a:rPr lang="fr-FR" sz="1400" dirty="0" err="1"/>
              <a:t>AvenirSocial</a:t>
            </a:r>
            <a:r>
              <a:rPr lang="fr-FR" sz="1400" dirty="0"/>
              <a:t> 2026, 11</a:t>
            </a:r>
          </a:p>
        </p:txBody>
      </p:sp>
    </p:spTree>
    <p:extLst>
      <p:ext uri="{BB962C8B-B14F-4D97-AF65-F5344CB8AC3E}">
        <p14:creationId xmlns:p14="http://schemas.microsoft.com/office/powerpoint/2010/main" val="143495815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wrap="square" anchor="t">
            <a:normAutofit/>
          </a:bodyPr>
          <a:lstStyle/>
          <a:p>
            <a:r>
              <a:rPr lang="fr-CH"/>
              <a:t>Objectifs d’apprentissage</a:t>
            </a:r>
            <a:endParaRPr lang="en-GB"/>
          </a:p>
        </p:txBody>
      </p:sp>
      <p:graphicFrame>
        <p:nvGraphicFramePr>
          <p:cNvPr id="5" name="Espace réservé du contenu 2">
            <a:extLst>
              <a:ext uri="{FF2B5EF4-FFF2-40B4-BE49-F238E27FC236}">
                <a16:creationId xmlns:a16="http://schemas.microsoft.com/office/drawing/2014/main" id="{E440F581-0ED3-2BE7-9399-7AB9B282B005}"/>
              </a:ext>
            </a:extLst>
          </p:cNvPr>
          <p:cNvGraphicFramePr>
            <a:graphicFrameLocks noGrp="1"/>
          </p:cNvGraphicFramePr>
          <p:nvPr>
            <p:ph type="tbl" idx="1"/>
            <p:extLst>
              <p:ext uri="{D42A27DB-BD31-4B8C-83A1-F6EECF244321}">
                <p14:modId xmlns:p14="http://schemas.microsoft.com/office/powerpoint/2010/main" val="1158632126"/>
              </p:ext>
            </p:extLst>
          </p:nvPr>
        </p:nvGraphicFramePr>
        <p:xfrm>
          <a:off x="609600" y="1600200"/>
          <a:ext cx="109728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4448890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2407620" y="318053"/>
            <a:ext cx="9407869" cy="1156597"/>
          </a:xfrm>
        </p:spPr>
        <p:txBody>
          <a:bodyPr anchor="t"/>
          <a:lstStyle/>
          <a:p>
            <a:r>
              <a:rPr lang="fr-CH" sz="3200" dirty="0">
                <a:solidFill>
                  <a:srgbClr val="FF9300"/>
                </a:solidFill>
                <a:ea typeface="ＭＳ Ｐゴシック" pitchFamily="34" charset="-128"/>
              </a:rPr>
              <a:t>La justice</a:t>
            </a:r>
            <a:br>
              <a:rPr lang="fr-CH" sz="3200" dirty="0">
                <a:solidFill>
                  <a:srgbClr val="FF9300"/>
                </a:solidFill>
                <a:ea typeface="ＭＳ Ｐゴシック" pitchFamily="34" charset="-128"/>
              </a:rPr>
            </a:br>
            <a:r>
              <a:rPr lang="fr-CH" sz="3200" dirty="0">
                <a:solidFill>
                  <a:srgbClr val="FF9300"/>
                </a:solidFill>
                <a:ea typeface="ＭＳ Ｐゴシック" pitchFamily="34" charset="-128"/>
              </a:rPr>
              <a:t>Eléments de synthèse</a:t>
            </a:r>
            <a:endParaRPr lang="fr-FR" sz="3200" dirty="0">
              <a:solidFill>
                <a:srgbClr val="FF9300"/>
              </a:solidFill>
            </a:endParaRPr>
          </a:p>
        </p:txBody>
      </p:sp>
      <p:sp>
        <p:nvSpPr>
          <p:cNvPr id="137219" name="Rectangle 3"/>
          <p:cNvSpPr>
            <a:spLocks noGrp="1" noChangeArrowheads="1"/>
          </p:cNvSpPr>
          <p:nvPr>
            <p:ph idx="1"/>
          </p:nvPr>
        </p:nvSpPr>
        <p:spPr>
          <a:xfrm>
            <a:off x="897776" y="1700462"/>
            <a:ext cx="10257904" cy="4567333"/>
          </a:xfrm>
        </p:spPr>
        <p:txBody>
          <a:bodyPr>
            <a:normAutofit/>
          </a:bodyPr>
          <a:lstStyle/>
          <a:p>
            <a:r>
              <a:rPr lang="fr-CH" sz="2400" dirty="0"/>
              <a:t>La justice comme principe visant l’</a:t>
            </a:r>
            <a:r>
              <a:rPr lang="fr-CH" sz="2400" b="1" dirty="0">
                <a:solidFill>
                  <a:srgbClr val="FF9300"/>
                </a:solidFill>
              </a:rPr>
              <a:t>égalité</a:t>
            </a:r>
            <a:endParaRPr lang="fr-CH" sz="2400" dirty="0">
              <a:solidFill>
                <a:srgbClr val="FF9300"/>
              </a:solidFill>
            </a:endParaRPr>
          </a:p>
          <a:p>
            <a:pPr marL="342900" indent="-342900">
              <a:buFont typeface="Arial" panose="020B0604020202020204" pitchFamily="34" charset="0"/>
              <a:buChar char="•"/>
            </a:pPr>
            <a:r>
              <a:rPr lang="fr-CH" sz="2400" dirty="0"/>
              <a:t>… suit une </a:t>
            </a:r>
            <a:r>
              <a:rPr lang="fr-CH" sz="2400" u="sng" dirty="0"/>
              <a:t>logique arithmétique </a:t>
            </a:r>
            <a:r>
              <a:rPr lang="fr-CH" sz="2400" dirty="0"/>
              <a:t>en cherchant à assurer à chacun </a:t>
            </a:r>
            <a:r>
              <a:rPr lang="fr-CH" sz="2400" u="sng" dirty="0"/>
              <a:t>la même part</a:t>
            </a:r>
            <a:r>
              <a:rPr lang="fr-CH" sz="2400" dirty="0"/>
              <a:t>, quels que soient ses besoins ou mérites;</a:t>
            </a:r>
          </a:p>
          <a:p>
            <a:pPr marL="342900" indent="-342900">
              <a:buFont typeface="Arial" panose="020B0604020202020204" pitchFamily="34" charset="0"/>
              <a:buChar char="•"/>
            </a:pPr>
            <a:r>
              <a:rPr lang="fr-CH" sz="2400" dirty="0"/>
              <a:t>… se rapporte essentiellement aux </a:t>
            </a:r>
            <a:r>
              <a:rPr lang="fr-CH" sz="2400" u="sng" dirty="0"/>
              <a:t>choses</a:t>
            </a:r>
            <a:r>
              <a:rPr lang="fr-CH" sz="2400" dirty="0"/>
              <a:t> (biens, argent, etc.);</a:t>
            </a:r>
          </a:p>
          <a:p>
            <a:pPr marL="342900" indent="-342900">
              <a:buFont typeface="Arial" panose="020B0604020202020204" pitchFamily="34" charset="0"/>
              <a:buChar char="•"/>
            </a:pPr>
            <a:r>
              <a:rPr lang="fr-CH" sz="2400" dirty="0"/>
              <a:t>... aussi appelée parfois </a:t>
            </a:r>
            <a:r>
              <a:rPr lang="fr-CH" sz="2400" u="sng" dirty="0"/>
              <a:t>justice commutative ou corrective</a:t>
            </a:r>
            <a:r>
              <a:rPr lang="fr-CH" sz="2400" dirty="0"/>
              <a:t>, au sens où elle vise à réparer/retrouver l’égalité après que des torts ou des crimes aient été réalisés.</a:t>
            </a:r>
          </a:p>
          <a:p>
            <a:endParaRPr lang="fr-CH" sz="1000" dirty="0"/>
          </a:p>
          <a:p>
            <a:endParaRPr lang="fr-CH" sz="1000" dirty="0"/>
          </a:p>
          <a:p>
            <a:r>
              <a:rPr lang="fr-CH" sz="2400" u="sng" dirty="0"/>
              <a:t>En lien avec </a:t>
            </a:r>
            <a:r>
              <a:rPr lang="fr-CH" sz="2400" dirty="0"/>
              <a:t>:</a:t>
            </a:r>
          </a:p>
          <a:p>
            <a:r>
              <a:rPr lang="fr-CH" sz="2400" dirty="0"/>
              <a:t>La notion de </a:t>
            </a:r>
            <a:r>
              <a:rPr lang="fr-CH" sz="2400" b="1" dirty="0"/>
              <a:t>droits</a:t>
            </a:r>
            <a:r>
              <a:rPr lang="fr-CH" sz="2400" dirty="0"/>
              <a:t> (égaux pour tous et toutes) </a:t>
            </a:r>
            <a:r>
              <a:rPr lang="fr-CH" sz="2400" dirty="0">
                <a:sym typeface="Wingdings" pitchFamily="2" charset="2"/>
              </a:rPr>
              <a:t> Déclaration universelle des droits de l’homme</a:t>
            </a:r>
            <a:endParaRPr lang="fr-CH" sz="2400" dirty="0"/>
          </a:p>
          <a:p>
            <a:pPr marL="342900" indent="-342900">
              <a:buFontTx/>
              <a:buChar char="-"/>
            </a:pPr>
            <a:endParaRPr lang="fr-CH" sz="2400" dirty="0"/>
          </a:p>
          <a:p>
            <a:endParaRPr lang="fr-CH" sz="1000" dirty="0"/>
          </a:p>
        </p:txBody>
      </p:sp>
    </p:spTree>
    <p:extLst>
      <p:ext uri="{BB962C8B-B14F-4D97-AF65-F5344CB8AC3E}">
        <p14:creationId xmlns:p14="http://schemas.microsoft.com/office/powerpoint/2010/main" val="258303379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2407620" y="318053"/>
            <a:ext cx="9407869" cy="1156597"/>
          </a:xfrm>
        </p:spPr>
        <p:txBody>
          <a:bodyPr anchor="t"/>
          <a:lstStyle/>
          <a:p>
            <a:r>
              <a:rPr lang="fr-CH" sz="3200" dirty="0">
                <a:solidFill>
                  <a:srgbClr val="FF9300"/>
                </a:solidFill>
                <a:ea typeface="ＭＳ Ｐゴシック" pitchFamily="34" charset="-128"/>
              </a:rPr>
              <a:t>La justice</a:t>
            </a:r>
            <a:br>
              <a:rPr lang="fr-CH" sz="3200" dirty="0">
                <a:solidFill>
                  <a:srgbClr val="FF9300"/>
                </a:solidFill>
                <a:ea typeface="ＭＳ Ｐゴシック" pitchFamily="34" charset="-128"/>
              </a:rPr>
            </a:br>
            <a:r>
              <a:rPr lang="fr-CH" sz="3200" dirty="0">
                <a:solidFill>
                  <a:srgbClr val="FF9300"/>
                </a:solidFill>
                <a:ea typeface="ＭＳ Ｐゴシック" pitchFamily="34" charset="-128"/>
              </a:rPr>
              <a:t>Eléments de synthèse</a:t>
            </a:r>
            <a:endParaRPr lang="fr-FR" sz="3200" dirty="0">
              <a:solidFill>
                <a:srgbClr val="FF9300"/>
              </a:solidFill>
            </a:endParaRPr>
          </a:p>
        </p:txBody>
      </p:sp>
      <p:sp>
        <p:nvSpPr>
          <p:cNvPr id="137219" name="Rectangle 3"/>
          <p:cNvSpPr>
            <a:spLocks noGrp="1" noChangeArrowheads="1"/>
          </p:cNvSpPr>
          <p:nvPr>
            <p:ph idx="1"/>
          </p:nvPr>
        </p:nvSpPr>
        <p:spPr>
          <a:xfrm>
            <a:off x="798023" y="1716157"/>
            <a:ext cx="10756668" cy="4823790"/>
          </a:xfrm>
        </p:spPr>
        <p:txBody>
          <a:bodyPr>
            <a:normAutofit/>
          </a:bodyPr>
          <a:lstStyle/>
          <a:p>
            <a:r>
              <a:rPr lang="fr-CH" sz="2400" dirty="0"/>
              <a:t>La justice comme ce qui assure l’</a:t>
            </a:r>
            <a:r>
              <a:rPr lang="fr-CH" sz="2400" b="1" dirty="0">
                <a:solidFill>
                  <a:srgbClr val="FF9300"/>
                </a:solidFill>
              </a:rPr>
              <a:t>équité</a:t>
            </a:r>
          </a:p>
          <a:p>
            <a:pPr marL="342900" indent="-342900">
              <a:buFont typeface="Arial" panose="020B0604020202020204" pitchFamily="34" charset="0"/>
              <a:buChar char="•"/>
            </a:pPr>
            <a:r>
              <a:rPr lang="fr-CH" sz="2400" dirty="0"/>
              <a:t>… vise à donner à chacune et chacun une </a:t>
            </a:r>
            <a:r>
              <a:rPr lang="fr-CH" sz="2400" u="sng" dirty="0"/>
              <a:t>part proportionnelle</a:t>
            </a:r>
            <a:r>
              <a:rPr lang="fr-CH" sz="2400" dirty="0"/>
              <a:t> à ses besoins ou mérites dans une société marquée par des inégalités naturelles ou sociales (de capacités, de conditions, etc.) fondamentales;</a:t>
            </a:r>
            <a:endParaRPr lang="fr-CH" sz="2400" u="sng" dirty="0"/>
          </a:p>
          <a:p>
            <a:pPr marL="342900" indent="-342900">
              <a:buFont typeface="Arial" panose="020B0604020202020204" pitchFamily="34" charset="0"/>
              <a:buChar char="•"/>
            </a:pPr>
            <a:r>
              <a:rPr lang="fr-CH" sz="2400" dirty="0"/>
              <a:t>… se rapporte essentiellement </a:t>
            </a:r>
            <a:r>
              <a:rPr lang="fr-CH" sz="2400" u="sng" dirty="0"/>
              <a:t>aux personnes </a:t>
            </a:r>
            <a:r>
              <a:rPr lang="fr-CH" sz="2400" dirty="0"/>
              <a:t>et à leurs conditions, à chaque fois spécifiques;</a:t>
            </a:r>
          </a:p>
          <a:p>
            <a:pPr marL="342900" indent="-342900">
              <a:buFont typeface="Arial" panose="020B0604020202020204" pitchFamily="34" charset="0"/>
              <a:buChar char="•"/>
            </a:pPr>
            <a:r>
              <a:rPr lang="fr-CH" sz="2400" dirty="0"/>
              <a:t>… aussi appelée parfois </a:t>
            </a:r>
            <a:r>
              <a:rPr lang="fr-CH" sz="2400" u="sng" dirty="0"/>
              <a:t>justice distributive.</a:t>
            </a:r>
            <a:endParaRPr lang="fr-CH" sz="2400" dirty="0"/>
          </a:p>
          <a:p>
            <a:pPr marL="342900" indent="-342900">
              <a:buFont typeface="Arial" panose="020B0604020202020204" pitchFamily="34" charset="0"/>
              <a:buChar char="•"/>
            </a:pPr>
            <a:endParaRPr lang="fr-CH" sz="2400" dirty="0"/>
          </a:p>
          <a:p>
            <a:endParaRPr lang="fr-CH" sz="2400" dirty="0"/>
          </a:p>
          <a:p>
            <a:r>
              <a:rPr lang="fr-CH" sz="2400" u="sng" dirty="0"/>
              <a:t>En lien avec </a:t>
            </a:r>
            <a:r>
              <a:rPr lang="fr-CH" sz="2400" dirty="0"/>
              <a:t>:</a:t>
            </a:r>
          </a:p>
          <a:p>
            <a:r>
              <a:rPr lang="fr-CH" sz="2400" dirty="0">
                <a:sym typeface="Wingdings" pitchFamily="2" charset="2"/>
              </a:rPr>
              <a:t>La notion de </a:t>
            </a:r>
            <a:r>
              <a:rPr lang="fr-CH" sz="2400" b="1" dirty="0">
                <a:sym typeface="Wingdings" pitchFamily="2" charset="2"/>
              </a:rPr>
              <a:t>discrimination positive</a:t>
            </a:r>
            <a:r>
              <a:rPr lang="fr-CH" sz="2400" dirty="0">
                <a:sym typeface="Wingdings" pitchFamily="2" charset="2"/>
              </a:rPr>
              <a:t>.</a:t>
            </a:r>
            <a:endParaRPr lang="fr-CH" sz="2400" dirty="0"/>
          </a:p>
        </p:txBody>
      </p:sp>
    </p:spTree>
    <p:extLst>
      <p:ext uri="{BB962C8B-B14F-4D97-AF65-F5344CB8AC3E}">
        <p14:creationId xmlns:p14="http://schemas.microsoft.com/office/powerpoint/2010/main" val="106065559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nchor="t"/>
          <a:lstStyle/>
          <a:p>
            <a:r>
              <a:rPr lang="fr-CH" sz="3200" dirty="0">
                <a:solidFill>
                  <a:srgbClr val="FF9300"/>
                </a:solidFill>
                <a:ea typeface="ＭＳ Ｐゴシック" pitchFamily="34" charset="-128"/>
              </a:rPr>
              <a:t>La justice</a:t>
            </a:r>
            <a:br>
              <a:rPr lang="fr-CH" sz="3200" dirty="0">
                <a:solidFill>
                  <a:srgbClr val="FF9300"/>
                </a:solidFill>
                <a:ea typeface="ＭＳ Ｐゴシック" pitchFamily="34" charset="-128"/>
              </a:rPr>
            </a:br>
            <a:r>
              <a:rPr lang="fr-CH" sz="3200" dirty="0">
                <a:solidFill>
                  <a:srgbClr val="FF9300"/>
                </a:solidFill>
                <a:ea typeface="ＭＳ Ｐゴシック" pitchFamily="34" charset="-128"/>
              </a:rPr>
              <a:t>Eléments de synthèse</a:t>
            </a:r>
            <a:endParaRPr lang="fr-FR" sz="3200" dirty="0">
              <a:solidFill>
                <a:srgbClr val="FF9300"/>
              </a:solidFill>
              <a:ea typeface="ＭＳ Ｐゴシック" pitchFamily="34" charset="-128"/>
            </a:endParaRPr>
          </a:p>
        </p:txBody>
      </p:sp>
      <p:sp>
        <p:nvSpPr>
          <p:cNvPr id="124931" name="Rectangle 3"/>
          <p:cNvSpPr>
            <a:spLocks noGrp="1" noChangeArrowheads="1"/>
          </p:cNvSpPr>
          <p:nvPr>
            <p:ph idx="1"/>
          </p:nvPr>
        </p:nvSpPr>
        <p:spPr>
          <a:xfrm>
            <a:off x="1273629" y="1917193"/>
            <a:ext cx="9405258" cy="4408713"/>
          </a:xfrm>
        </p:spPr>
        <p:txBody>
          <a:bodyPr>
            <a:normAutofit/>
          </a:bodyPr>
          <a:lstStyle/>
          <a:p>
            <a:r>
              <a:rPr lang="fr-CH" sz="2400" dirty="0">
                <a:ea typeface="Calibri" panose="020F0502020204030204" pitchFamily="34" charset="0"/>
              </a:rPr>
              <a:t>Quand on réfléchit à la question de la justice, il est important de </a:t>
            </a:r>
            <a:r>
              <a:rPr lang="fr-CH" sz="2400" b="1" dirty="0">
                <a:ea typeface="Calibri" panose="020F0502020204030204" pitchFamily="34" charset="0"/>
              </a:rPr>
              <a:t>différencier l’égalité des </a:t>
            </a:r>
            <a:r>
              <a:rPr lang="fr-CH" sz="2400" b="1" u="sng" dirty="0">
                <a:ea typeface="Calibri" panose="020F0502020204030204" pitchFamily="34" charset="0"/>
              </a:rPr>
              <a:t>faits</a:t>
            </a:r>
            <a:r>
              <a:rPr lang="fr-CH" sz="2400" b="1" dirty="0">
                <a:ea typeface="Calibri" panose="020F0502020204030204" pitchFamily="34" charset="0"/>
              </a:rPr>
              <a:t> de l’égalité de(s) </a:t>
            </a:r>
            <a:r>
              <a:rPr lang="fr-CH" sz="2400" b="1" u="sng" dirty="0">
                <a:ea typeface="Calibri" panose="020F0502020204030204" pitchFamily="34" charset="0"/>
              </a:rPr>
              <a:t>droit(s)</a:t>
            </a:r>
            <a:r>
              <a:rPr lang="fr-CH" sz="2400" dirty="0">
                <a:ea typeface="Calibri" panose="020F0502020204030204" pitchFamily="34" charset="0"/>
              </a:rPr>
              <a:t>.</a:t>
            </a:r>
          </a:p>
          <a:p>
            <a:endParaRPr lang="fr-CH" sz="2400" dirty="0">
              <a:ea typeface="Calibri" panose="020F0502020204030204" pitchFamily="34" charset="0"/>
            </a:endParaRPr>
          </a:p>
          <a:p>
            <a:pPr marL="342900" indent="-342900">
              <a:buFont typeface="Wingdings" pitchFamily="2" charset="2"/>
              <a:buChar char="Ø"/>
            </a:pPr>
            <a:r>
              <a:rPr lang="fr-CH" sz="2400" dirty="0">
                <a:ea typeface="Calibri" panose="020F0502020204030204" pitchFamily="34" charset="0"/>
              </a:rPr>
              <a:t>Deux personnes peuvent être égales sur certains faits (= égalité de compétences, égalité de moyens, égalités de conditions, etc.) et ne pas avoir les mêmes droits (droit de vote, liberté d’expression, etc.) </a:t>
            </a:r>
          </a:p>
          <a:p>
            <a:endParaRPr lang="fr-CH" sz="2400" dirty="0">
              <a:ea typeface="Calibri" panose="020F0502020204030204" pitchFamily="34" charset="0"/>
            </a:endParaRPr>
          </a:p>
          <a:p>
            <a:pPr marL="342900" indent="-342900">
              <a:buFont typeface="Wingdings" pitchFamily="2" charset="2"/>
              <a:buChar char="Ø"/>
            </a:pPr>
            <a:r>
              <a:rPr lang="fr-CH" sz="2400" dirty="0">
                <a:ea typeface="Calibri" panose="020F0502020204030204" pitchFamily="34" charset="0"/>
              </a:rPr>
              <a:t>Deux personnes peuvent avoir les mêmes droits et être inégales sur certains faits (= inégalité de compétences, inégalité de moyens, inégalités de conditions, etc.)</a:t>
            </a:r>
          </a:p>
          <a:p>
            <a:pPr marL="342900" indent="-342900">
              <a:buFont typeface="Wingdings" pitchFamily="2" charset="2"/>
              <a:buChar char="Ø"/>
            </a:pPr>
            <a:endParaRPr lang="fr-CH" sz="2400" dirty="0">
              <a:ea typeface="Calibri" panose="020F0502020204030204" pitchFamily="34" charset="0"/>
            </a:endParaRPr>
          </a:p>
          <a:p>
            <a:endParaRPr lang="fr-CH" sz="2400" b="1" dirty="0">
              <a:ea typeface="Calibri" panose="020F0502020204030204" pitchFamily="34" charset="0"/>
            </a:endParaRPr>
          </a:p>
          <a:p>
            <a:endParaRPr lang="fr-CH" sz="2400" b="1" dirty="0">
              <a:ea typeface="Calibri" panose="020F0502020204030204" pitchFamily="34" charset="0"/>
            </a:endParaRPr>
          </a:p>
          <a:p>
            <a:endParaRPr lang="fr-CH" sz="2400" b="1" dirty="0">
              <a:ea typeface="Calibri" panose="020F0502020204030204" pitchFamily="34" charset="0"/>
            </a:endParaRPr>
          </a:p>
          <a:p>
            <a:endParaRPr lang="fr-CH" sz="2400" b="1" dirty="0">
              <a:ea typeface="Calibri" panose="020F0502020204030204" pitchFamily="34" charset="0"/>
            </a:endParaRPr>
          </a:p>
          <a:p>
            <a:endParaRPr lang="fr-CH" sz="2400" dirty="0">
              <a:sym typeface="Wingdings" pitchFamily="2" charset="2"/>
            </a:endParaRPr>
          </a:p>
          <a:p>
            <a:endParaRPr lang="fr-CH" sz="2400" dirty="0">
              <a:sym typeface="Wingdings" pitchFamily="2" charset="2"/>
            </a:endParaRPr>
          </a:p>
        </p:txBody>
      </p:sp>
    </p:spTree>
    <p:extLst>
      <p:ext uri="{BB962C8B-B14F-4D97-AF65-F5344CB8AC3E}">
        <p14:creationId xmlns:p14="http://schemas.microsoft.com/office/powerpoint/2010/main" val="237272484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re 2"/>
          <p:cNvSpPr>
            <a:spLocks noGrp="1"/>
          </p:cNvSpPr>
          <p:nvPr>
            <p:ph type="ctrTitle"/>
          </p:nvPr>
        </p:nvSpPr>
        <p:spPr/>
        <p:txBody>
          <a:bodyPr/>
          <a:lstStyle/>
          <a:p>
            <a:pPr>
              <a:defRPr/>
            </a:pPr>
            <a:r>
              <a:rPr lang="fr-CH" sz="4000" dirty="0">
                <a:solidFill>
                  <a:srgbClr val="FF9300"/>
                </a:solidFill>
              </a:rPr>
              <a:t>III. Les principes de la bioéthique… et au-delà</a:t>
            </a:r>
          </a:p>
        </p:txBody>
      </p:sp>
      <p:sp>
        <p:nvSpPr>
          <p:cNvPr id="10243" name="Rectangle 3"/>
          <p:cNvSpPr>
            <a:spLocks noGrp="1" noChangeArrowheads="1"/>
          </p:cNvSpPr>
          <p:nvPr>
            <p:ph type="subTitle" idx="1"/>
          </p:nvPr>
        </p:nvSpPr>
        <p:spPr>
          <a:ln w="38100">
            <a:noFill/>
          </a:ln>
        </p:spPr>
        <p:txBody>
          <a:bodyPr anchor="ctr">
            <a:normAutofit/>
          </a:bodyPr>
          <a:lstStyle/>
          <a:p>
            <a:pPr marL="4763" lvl="1">
              <a:defRPr/>
            </a:pPr>
            <a:r>
              <a:rPr lang="fr-CH" sz="3200" dirty="0">
                <a:solidFill>
                  <a:schemeClr val="tx1"/>
                </a:solidFill>
              </a:rPr>
              <a:t>III.2 </a:t>
            </a:r>
            <a:r>
              <a:rPr lang="fr-CH" sz="3200" dirty="0"/>
              <a:t>L’autonomie</a:t>
            </a:r>
            <a:endParaRPr lang="fr-CH" sz="3200" dirty="0">
              <a:solidFill>
                <a:schemeClr val="tx1"/>
              </a:solidFill>
            </a:endParaRPr>
          </a:p>
        </p:txBody>
      </p:sp>
    </p:spTree>
    <p:extLst>
      <p:ext uri="{BB962C8B-B14F-4D97-AF65-F5344CB8AC3E}">
        <p14:creationId xmlns:p14="http://schemas.microsoft.com/office/powerpoint/2010/main" val="190883597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01B3A0-98F9-691B-B2F6-DDB68E416946}"/>
              </a:ext>
            </a:extLst>
          </p:cNvPr>
          <p:cNvSpPr>
            <a:spLocks noGrp="1"/>
          </p:cNvSpPr>
          <p:nvPr>
            <p:ph type="title"/>
          </p:nvPr>
        </p:nvSpPr>
        <p:spPr/>
        <p:txBody>
          <a:bodyPr/>
          <a:lstStyle/>
          <a:p>
            <a:r>
              <a:rPr lang="fr-FR" dirty="0"/>
              <a:t>Le principe d’autonomie</a:t>
            </a:r>
          </a:p>
        </p:txBody>
      </p:sp>
      <p:sp>
        <p:nvSpPr>
          <p:cNvPr id="3" name="Espace réservé du contenu 2">
            <a:extLst>
              <a:ext uri="{FF2B5EF4-FFF2-40B4-BE49-F238E27FC236}">
                <a16:creationId xmlns:a16="http://schemas.microsoft.com/office/drawing/2014/main" id="{0EE70907-AF4F-18C2-4F92-AD7FD557BC1C}"/>
              </a:ext>
            </a:extLst>
          </p:cNvPr>
          <p:cNvSpPr>
            <a:spLocks noGrp="1"/>
          </p:cNvSpPr>
          <p:nvPr>
            <p:ph idx="1"/>
          </p:nvPr>
        </p:nvSpPr>
        <p:spPr>
          <a:xfrm>
            <a:off x="609600" y="1417638"/>
            <a:ext cx="10972800" cy="5066606"/>
          </a:xfrm>
          <a:solidFill>
            <a:srgbClr val="FF9300">
              <a:alpha val="60000"/>
            </a:srgbClr>
          </a:solidFill>
        </p:spPr>
        <p:txBody>
          <a:bodyPr>
            <a:normAutofit lnSpcReduction="10000"/>
          </a:bodyPr>
          <a:lstStyle/>
          <a:p>
            <a:pPr marL="457200" indent="-457200">
              <a:buFont typeface="+mj-lt"/>
              <a:buAutoNum type="arabicPeriod"/>
            </a:pPr>
            <a:r>
              <a:rPr lang="fr-FR" sz="2200" dirty="0"/>
              <a:t>Constituez des groupes de 4. Dans chaque groupe, répartissez-vous les ressources (audio, articles, etc.) mise à disposition sur le </a:t>
            </a:r>
            <a:r>
              <a:rPr lang="fr-FR" sz="2200" dirty="0">
                <a:hlinkClick r:id="rId2"/>
              </a:rPr>
              <a:t>Netboard</a:t>
            </a:r>
            <a:r>
              <a:rPr lang="fr-FR" sz="2200" dirty="0"/>
              <a:t> sous l’onglet « Autonomie » (5’)</a:t>
            </a:r>
          </a:p>
          <a:p>
            <a:pPr marL="457200" indent="-457200">
              <a:buFont typeface="+mj-lt"/>
              <a:buAutoNum type="arabicPeriod"/>
            </a:pPr>
            <a:r>
              <a:rPr lang="fr-FR" sz="2200" dirty="0"/>
              <a:t>Prenez connaissance (individuellement) de la ressource qui vous a été attribuée et préparez un petit compte-rendu (écrit et oral) des idées fortes de celles-ci en cherchant à faire des liens avec votre réalité professionnelle (25-30’)</a:t>
            </a:r>
          </a:p>
          <a:p>
            <a:pPr marL="457200" indent="-457200">
              <a:buFont typeface="+mj-lt"/>
              <a:buAutoNum type="arabicPeriod"/>
            </a:pPr>
            <a:r>
              <a:rPr lang="fr-FR" sz="2200" dirty="0"/>
              <a:t>Présentez à tour de rôle </a:t>
            </a:r>
            <a:r>
              <a:rPr lang="fr-CH" sz="2200" dirty="0"/>
              <a:t>le résultat de votre exploration </a:t>
            </a:r>
            <a:r>
              <a:rPr lang="fr-FR" sz="2200" dirty="0"/>
              <a:t>aux membres de votre groupe (20’)</a:t>
            </a:r>
          </a:p>
          <a:p>
            <a:pPr marL="457200" indent="-457200">
              <a:buFont typeface="+mj-lt"/>
              <a:buAutoNum type="arabicPeriod"/>
            </a:pPr>
            <a:r>
              <a:rPr lang="fr-FR" sz="2200" dirty="0"/>
              <a:t>Prenez ensuite un temps pour échanger autour des questions suivantes (20’):</a:t>
            </a:r>
          </a:p>
          <a:p>
            <a:pPr marL="1085850" lvl="1" indent="-342900">
              <a:buFont typeface="Arial" panose="020B0604020202020204" pitchFamily="34" charset="0"/>
              <a:buChar char="•"/>
            </a:pPr>
            <a:r>
              <a:rPr lang="fr-FR" sz="2200" dirty="0"/>
              <a:t>Que signifie « être autonome »? Comment définiriez-vous « l’autonomie »? </a:t>
            </a:r>
          </a:p>
          <a:p>
            <a:pPr marL="1085850" lvl="1" indent="-342900">
              <a:buFont typeface="Arial" panose="020B0604020202020204" pitchFamily="34" charset="0"/>
              <a:buChar char="•"/>
            </a:pPr>
            <a:r>
              <a:rPr lang="fr-FR" sz="2200" dirty="0"/>
              <a:t>Dans quelles situations professionnelles concrètes êtes-vous confrontés à des questions liées au respect de l’autonomie?</a:t>
            </a:r>
          </a:p>
          <a:p>
            <a:pPr marL="1085850" lvl="1" indent="-342900">
              <a:buFont typeface="Arial" panose="020B0604020202020204" pitchFamily="34" charset="0"/>
              <a:buChar char="•"/>
            </a:pPr>
            <a:r>
              <a:rPr lang="fr-FR" sz="2200" dirty="0"/>
              <a:t>Quels enjeux éthiques liés au respect du principe d’autonomie identifiez-vous dans votre pratique ?</a:t>
            </a:r>
          </a:p>
          <a:p>
            <a:pPr marL="1085850" lvl="1" indent="-342900">
              <a:buFont typeface="Arial" panose="020B0604020202020204" pitchFamily="34" charset="0"/>
              <a:buChar char="•"/>
            </a:pPr>
            <a:endParaRPr lang="fr-FR" sz="1200" dirty="0"/>
          </a:p>
          <a:p>
            <a:pPr lvl="1" indent="0" algn="r">
              <a:buNone/>
            </a:pPr>
            <a:r>
              <a:rPr lang="fr-FR" sz="2200" dirty="0"/>
              <a:t>Temps d’échange en plénum: 15’</a:t>
            </a:r>
          </a:p>
          <a:p>
            <a:pPr lvl="1" indent="0" algn="r">
              <a:buNone/>
            </a:pPr>
            <a:endParaRPr lang="fr-FR" sz="2200" dirty="0"/>
          </a:p>
          <a:p>
            <a:pPr marL="342900" indent="-342900">
              <a:buFont typeface="Wingdings" pitchFamily="2" charset="2"/>
              <a:buChar char="Ø"/>
            </a:pPr>
            <a:endParaRPr lang="fr-FR" sz="2200" dirty="0"/>
          </a:p>
        </p:txBody>
      </p:sp>
    </p:spTree>
    <p:extLst>
      <p:ext uri="{BB962C8B-B14F-4D97-AF65-F5344CB8AC3E}">
        <p14:creationId xmlns:p14="http://schemas.microsoft.com/office/powerpoint/2010/main" val="218997253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2C6D13-004E-616A-1902-6FB64B3F922F}"/>
              </a:ext>
            </a:extLst>
          </p:cNvPr>
          <p:cNvSpPr>
            <a:spLocks noGrp="1"/>
          </p:cNvSpPr>
          <p:nvPr>
            <p:ph type="title"/>
          </p:nvPr>
        </p:nvSpPr>
        <p:spPr/>
        <p:txBody>
          <a:bodyPr/>
          <a:lstStyle/>
          <a:p>
            <a:r>
              <a:rPr lang="fr-CH" sz="3200" dirty="0"/>
              <a:t>Références</a:t>
            </a:r>
            <a:endParaRPr lang="fr-FR" dirty="0"/>
          </a:p>
        </p:txBody>
      </p:sp>
      <p:sp>
        <p:nvSpPr>
          <p:cNvPr id="3" name="Espace réservé du contenu 2">
            <a:extLst>
              <a:ext uri="{FF2B5EF4-FFF2-40B4-BE49-F238E27FC236}">
                <a16:creationId xmlns:a16="http://schemas.microsoft.com/office/drawing/2014/main" id="{C6BB57AA-8476-2A8A-B0A8-7E5C25D4FC14}"/>
              </a:ext>
            </a:extLst>
          </p:cNvPr>
          <p:cNvSpPr>
            <a:spLocks noGrp="1"/>
          </p:cNvSpPr>
          <p:nvPr>
            <p:ph idx="1"/>
          </p:nvPr>
        </p:nvSpPr>
        <p:spPr>
          <a:xfrm>
            <a:off x="609599" y="1636777"/>
            <a:ext cx="10972799" cy="4495799"/>
          </a:xfrm>
        </p:spPr>
        <p:txBody>
          <a:bodyPr>
            <a:normAutofit lnSpcReduction="10000"/>
          </a:bodyPr>
          <a:lstStyle/>
          <a:p>
            <a:pPr>
              <a:spcBef>
                <a:spcPts val="600"/>
              </a:spcBef>
              <a:spcAft>
                <a:spcPts val="600"/>
              </a:spcAft>
            </a:pPr>
            <a:r>
              <a:rPr lang="fr-CH" sz="2400" b="1" dirty="0">
                <a:latin typeface="+mj-lt"/>
              </a:rPr>
              <a:t>Ressources à choix</a:t>
            </a:r>
          </a:p>
          <a:p>
            <a:pPr marL="342900" indent="-342900">
              <a:spcBef>
                <a:spcPts val="600"/>
              </a:spcBef>
              <a:spcAft>
                <a:spcPts val="600"/>
              </a:spcAft>
              <a:buFont typeface="+mj-lt"/>
              <a:buAutoNum type="arabicPeriod"/>
            </a:pPr>
            <a:r>
              <a:rPr lang="fr-FR" sz="2400" cap="small" dirty="0" err="1">
                <a:solidFill>
                  <a:srgbClr val="000000"/>
                </a:solidFill>
                <a:latin typeface="+mj-lt"/>
                <a:ea typeface="Lato" panose="020F0502020204030203" pitchFamily="34" charset="0"/>
                <a:cs typeface="Lato" panose="020F0502020204030203" pitchFamily="34" charset="0"/>
              </a:rPr>
              <a:t>Gzil</a:t>
            </a:r>
            <a:r>
              <a:rPr lang="fr-FR" sz="2400" dirty="0">
                <a:latin typeface="+mj-lt"/>
              </a:rPr>
              <a:t> Fabrice, </a:t>
            </a:r>
            <a:r>
              <a:rPr lang="fr-FR" sz="2400" i="1" dirty="0">
                <a:latin typeface="+mj-lt"/>
              </a:rPr>
              <a:t>Interview suite à sa conférence « Capacités décisionnelles et capacités d’autonomie. L’autonomie des personnes en situation de handicap cognitif »</a:t>
            </a:r>
            <a:r>
              <a:rPr lang="fr-FR" sz="2400" dirty="0">
                <a:latin typeface="+mj-lt"/>
              </a:rPr>
              <a:t>. </a:t>
            </a:r>
            <a:r>
              <a:rPr lang="fr-CH" sz="2400" b="1" dirty="0">
                <a:effectLst/>
                <a:ea typeface="Calibri" panose="020F0502020204030204" pitchFamily="34" charset="0"/>
              </a:rPr>
              <a:t>Audio 16’</a:t>
            </a:r>
            <a:endParaRPr lang="fr-FR" sz="2400" dirty="0">
              <a:latin typeface="+mj-lt"/>
            </a:endParaRPr>
          </a:p>
          <a:p>
            <a:pPr marL="342900" indent="-342900">
              <a:spcBef>
                <a:spcPts val="600"/>
              </a:spcBef>
              <a:spcAft>
                <a:spcPts val="600"/>
              </a:spcAft>
              <a:buFont typeface="+mj-lt"/>
              <a:buAutoNum type="arabicPeriod"/>
            </a:pPr>
            <a:r>
              <a:rPr lang="fr-CH" sz="2400" cap="small" dirty="0">
                <a:solidFill>
                  <a:srgbClr val="000000"/>
                </a:solidFill>
                <a:latin typeface="+mj-lt"/>
                <a:ea typeface="Lato" panose="020F0502020204030203" pitchFamily="34" charset="0"/>
                <a:cs typeface="Lato" panose="020F0502020204030203" pitchFamily="34" charset="0"/>
              </a:rPr>
              <a:t>Jox </a:t>
            </a:r>
            <a:r>
              <a:rPr lang="fr-CH" sz="2400" dirty="0">
                <a:latin typeface="+mj-lt"/>
              </a:rPr>
              <a:t>Ralf J., </a:t>
            </a:r>
            <a:r>
              <a:rPr lang="fr-CH" sz="2400" i="1" cap="small" dirty="0">
                <a:solidFill>
                  <a:srgbClr val="000000"/>
                </a:solidFill>
                <a:latin typeface="+mj-lt"/>
                <a:ea typeface="Lato" panose="020F0502020204030203" pitchFamily="34" charset="0"/>
                <a:cs typeface="Lato" panose="020F0502020204030203" pitchFamily="34" charset="0"/>
              </a:rPr>
              <a:t>I</a:t>
            </a:r>
            <a:r>
              <a:rPr lang="fr-CH" sz="2400" i="1" dirty="0">
                <a:latin typeface="+mj-lt"/>
              </a:rPr>
              <a:t>nterview suite à la conférence « Comment prendre des décisions médicales pour les patients atteints d’une démence avancée? Le rôle controversé du comportement non-verbal du patient »</a:t>
            </a:r>
            <a:r>
              <a:rPr lang="fr-FR" sz="2400" dirty="0">
                <a:latin typeface="+mj-lt"/>
              </a:rPr>
              <a:t>. </a:t>
            </a:r>
            <a:r>
              <a:rPr lang="fr-CH" sz="2400" b="1" dirty="0">
                <a:effectLst/>
                <a:ea typeface="Calibri" panose="020F0502020204030204" pitchFamily="34" charset="0"/>
              </a:rPr>
              <a:t>Audio 10’</a:t>
            </a:r>
            <a:endParaRPr lang="fr-FR" sz="2400" dirty="0">
              <a:latin typeface="+mj-lt"/>
            </a:endParaRPr>
          </a:p>
          <a:p>
            <a:pPr marL="342900" indent="-342900">
              <a:spcBef>
                <a:spcPts val="600"/>
              </a:spcBef>
              <a:spcAft>
                <a:spcPts val="600"/>
              </a:spcAft>
              <a:buFont typeface="+mj-lt"/>
              <a:buAutoNum type="arabicPeriod"/>
            </a:pPr>
            <a:r>
              <a:rPr lang="fr-CH" sz="2400" cap="small" dirty="0" err="1">
                <a:solidFill>
                  <a:srgbClr val="000000"/>
                </a:solidFill>
                <a:latin typeface="+mj-lt"/>
                <a:ea typeface="Lato" panose="020F0502020204030203" pitchFamily="34" charset="0"/>
                <a:cs typeface="Lato" panose="020F0502020204030203" pitchFamily="34" charset="0"/>
              </a:rPr>
              <a:t>Zielinski</a:t>
            </a:r>
            <a:r>
              <a:rPr lang="fr-CH" sz="2400" cap="small" dirty="0">
                <a:solidFill>
                  <a:srgbClr val="000000"/>
                </a:solidFill>
                <a:latin typeface="+mj-lt"/>
                <a:ea typeface="Lato" panose="020F0502020204030203" pitchFamily="34" charset="0"/>
                <a:cs typeface="Lato" panose="020F0502020204030203" pitchFamily="34" charset="0"/>
              </a:rPr>
              <a:t> </a:t>
            </a:r>
            <a:r>
              <a:rPr lang="fr-CH" sz="2400" dirty="0">
                <a:latin typeface="+mj-lt"/>
              </a:rPr>
              <a:t>Agatha, </a:t>
            </a:r>
            <a:r>
              <a:rPr lang="fr-CH" sz="2400" i="1" cap="small" dirty="0">
                <a:solidFill>
                  <a:srgbClr val="000000"/>
                </a:solidFill>
                <a:latin typeface="+mj-lt"/>
                <a:ea typeface="Lato" panose="020F0502020204030203" pitchFamily="34" charset="0"/>
                <a:cs typeface="Lato" panose="020F0502020204030203" pitchFamily="34" charset="0"/>
              </a:rPr>
              <a:t>I</a:t>
            </a:r>
            <a:r>
              <a:rPr lang="fr-CH" sz="2400" i="1" dirty="0">
                <a:latin typeface="+mj-lt"/>
              </a:rPr>
              <a:t>nterview suite à la conférence «Autonomie rêvée et capacités des personnes vulnérables »</a:t>
            </a:r>
            <a:r>
              <a:rPr lang="fr-FR" sz="2400" dirty="0">
                <a:latin typeface="+mj-lt"/>
              </a:rPr>
              <a:t>. </a:t>
            </a:r>
            <a:r>
              <a:rPr lang="fr-CH" sz="2400" b="1" dirty="0">
                <a:effectLst/>
                <a:ea typeface="Calibri" panose="020F0502020204030204" pitchFamily="34" charset="0"/>
              </a:rPr>
              <a:t>Audio 14’</a:t>
            </a:r>
            <a:endParaRPr lang="fr-FR" sz="2400" dirty="0">
              <a:latin typeface="+mj-lt"/>
            </a:endParaRPr>
          </a:p>
          <a:p>
            <a:pPr marL="342900" indent="-342900">
              <a:spcBef>
                <a:spcPts val="600"/>
              </a:spcBef>
              <a:spcAft>
                <a:spcPts val="600"/>
              </a:spcAft>
              <a:buFont typeface="+mj-lt"/>
              <a:buAutoNum type="arabicPeriod"/>
            </a:pPr>
            <a:r>
              <a:rPr lang="fr-CH" sz="2400" cap="small" dirty="0" err="1"/>
              <a:t>Zielinski</a:t>
            </a:r>
            <a:r>
              <a:rPr lang="fr-CH" sz="2400" cap="small" dirty="0"/>
              <a:t> </a:t>
            </a:r>
            <a:r>
              <a:rPr lang="fr-CH" sz="2400" dirty="0">
                <a:ea typeface="Calibri" panose="020F0502020204030204" pitchFamily="34" charset="0"/>
              </a:rPr>
              <a:t>Agata, </a:t>
            </a:r>
            <a:r>
              <a:rPr lang="fr-CH" sz="2400" dirty="0">
                <a:effectLst/>
                <a:ea typeface="Calibri" panose="020F0502020204030204" pitchFamily="34" charset="0"/>
              </a:rPr>
              <a:t>« Le libre choix. De l’autonomie rêvée à l’attention aux capacités ». </a:t>
            </a:r>
            <a:r>
              <a:rPr lang="fr-CH" sz="2400" i="1" dirty="0">
                <a:effectLst/>
                <a:ea typeface="Calibri" panose="020F0502020204030204" pitchFamily="34" charset="0"/>
              </a:rPr>
              <a:t>Gérontologie et société </a:t>
            </a:r>
            <a:r>
              <a:rPr lang="fr-CH" sz="2400" dirty="0">
                <a:effectLst/>
                <a:ea typeface="Calibri" panose="020F0502020204030204" pitchFamily="34" charset="0"/>
              </a:rPr>
              <a:t>32, 2009/4, 11-24. </a:t>
            </a:r>
            <a:r>
              <a:rPr lang="fr-CH" sz="2400" b="1" dirty="0">
                <a:effectLst/>
                <a:ea typeface="Calibri" panose="020F0502020204030204" pitchFamily="34" charset="0"/>
              </a:rPr>
              <a:t>Texte-Passages surlignés</a:t>
            </a:r>
            <a:r>
              <a:rPr lang="fr-FR" sz="2400" b="1" dirty="0">
                <a:effectLst/>
                <a:latin typeface="+mj-lt"/>
                <a:ea typeface="Calibri" panose="020F0502020204030204" pitchFamily="34" charset="0"/>
              </a:rPr>
              <a:t>.</a:t>
            </a:r>
            <a:endParaRPr lang="fr-CH" sz="2400" b="1" dirty="0">
              <a:effectLst/>
            </a:endParaRPr>
          </a:p>
        </p:txBody>
      </p:sp>
    </p:spTree>
    <p:extLst>
      <p:ext uri="{BB962C8B-B14F-4D97-AF65-F5344CB8AC3E}">
        <p14:creationId xmlns:p14="http://schemas.microsoft.com/office/powerpoint/2010/main" val="381325158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16BB181-E749-EA58-60C9-557AAD332C88}"/>
              </a:ext>
            </a:extLst>
          </p:cNvPr>
          <p:cNvSpPr>
            <a:spLocks noGrp="1"/>
          </p:cNvSpPr>
          <p:nvPr>
            <p:ph type="title"/>
          </p:nvPr>
        </p:nvSpPr>
        <p:spPr/>
        <p:txBody>
          <a:bodyPr/>
          <a:lstStyle/>
          <a:p>
            <a:r>
              <a:rPr lang="fr-FR" dirty="0"/>
              <a:t>L’autonomie</a:t>
            </a:r>
            <a:br>
              <a:rPr lang="fr-FR" dirty="0"/>
            </a:br>
            <a:r>
              <a:rPr lang="fr-FR" sz="2000" dirty="0"/>
              <a:t>Selon le Code de déontologie</a:t>
            </a:r>
            <a:endParaRPr lang="fr-FR" dirty="0"/>
          </a:p>
        </p:txBody>
      </p:sp>
      <p:pic>
        <p:nvPicPr>
          <p:cNvPr id="5" name="Espace réservé du contenu 4">
            <a:extLst>
              <a:ext uri="{FF2B5EF4-FFF2-40B4-BE49-F238E27FC236}">
                <a16:creationId xmlns:a16="http://schemas.microsoft.com/office/drawing/2014/main" id="{9641F7EB-848E-71B6-707A-D369842B45D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2189821" y="3082177"/>
            <a:ext cx="7812358" cy="3334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oneTexte 5">
            <a:extLst>
              <a:ext uri="{FF2B5EF4-FFF2-40B4-BE49-F238E27FC236}">
                <a16:creationId xmlns:a16="http://schemas.microsoft.com/office/drawing/2014/main" id="{8A834C56-C052-16A3-06A4-0EA403404A00}"/>
              </a:ext>
            </a:extLst>
          </p:cNvPr>
          <p:cNvSpPr txBox="1"/>
          <p:nvPr/>
        </p:nvSpPr>
        <p:spPr>
          <a:xfrm>
            <a:off x="3902831" y="6396164"/>
            <a:ext cx="6099348" cy="307777"/>
          </a:xfrm>
          <a:prstGeom prst="rect">
            <a:avLst/>
          </a:prstGeom>
          <a:noFill/>
        </p:spPr>
        <p:txBody>
          <a:bodyPr wrap="square">
            <a:spAutoFit/>
          </a:bodyPr>
          <a:lstStyle/>
          <a:p>
            <a:r>
              <a:rPr lang="fr-FR" sz="1400" dirty="0" err="1"/>
              <a:t>AvenirSocial</a:t>
            </a:r>
            <a:r>
              <a:rPr lang="fr-FR" sz="1400" dirty="0"/>
              <a:t> 2026, 13</a:t>
            </a:r>
          </a:p>
        </p:txBody>
      </p:sp>
      <p:sp>
        <p:nvSpPr>
          <p:cNvPr id="7" name="ZoneTexte 6">
            <a:extLst>
              <a:ext uri="{FF2B5EF4-FFF2-40B4-BE49-F238E27FC236}">
                <a16:creationId xmlns:a16="http://schemas.microsoft.com/office/drawing/2014/main" id="{5D4B2685-AFD3-A037-61B0-1C34FC3B6F6F}"/>
              </a:ext>
            </a:extLst>
          </p:cNvPr>
          <p:cNvSpPr txBox="1"/>
          <p:nvPr/>
        </p:nvSpPr>
        <p:spPr>
          <a:xfrm>
            <a:off x="809487" y="1588188"/>
            <a:ext cx="8747908" cy="1323439"/>
          </a:xfrm>
          <a:prstGeom prst="rect">
            <a:avLst/>
          </a:prstGeom>
          <a:noFill/>
        </p:spPr>
        <p:txBody>
          <a:bodyPr wrap="none" rtlCol="0">
            <a:spAutoFit/>
          </a:bodyPr>
          <a:lstStyle/>
          <a:p>
            <a:pPr algn="l"/>
            <a:r>
              <a:rPr lang="fr-FR" sz="2000" dirty="0"/>
              <a:t>Pas de « principe d’autonomie » dans le Code de déontologie (2026), mais:</a:t>
            </a:r>
          </a:p>
          <a:p>
            <a:pPr marL="914400" lvl="1" indent="-457200" algn="l">
              <a:buFont typeface="Wingdings" pitchFamily="2" charset="2"/>
              <a:buChar char="Ø"/>
            </a:pPr>
            <a:r>
              <a:rPr lang="fr-FR" sz="2000" dirty="0"/>
              <a:t>Principe d’autonomisation</a:t>
            </a:r>
          </a:p>
          <a:p>
            <a:pPr marL="914400" lvl="1" indent="-457200" algn="l">
              <a:buFont typeface="Wingdings" pitchFamily="2" charset="2"/>
              <a:buChar char="Ø"/>
            </a:pPr>
            <a:r>
              <a:rPr lang="fr-FR" sz="2000" dirty="0"/>
              <a:t>Principe de participation</a:t>
            </a:r>
          </a:p>
          <a:p>
            <a:pPr marL="914400" lvl="1" indent="-457200" algn="l">
              <a:buFont typeface="Wingdings" pitchFamily="2" charset="2"/>
              <a:buChar char="Ø"/>
            </a:pPr>
            <a:r>
              <a:rPr lang="fr-FR" sz="2000" dirty="0"/>
              <a:t>Principe d’autodétermination</a:t>
            </a:r>
          </a:p>
        </p:txBody>
      </p:sp>
    </p:spTree>
    <p:extLst>
      <p:ext uri="{BB962C8B-B14F-4D97-AF65-F5344CB8AC3E}">
        <p14:creationId xmlns:p14="http://schemas.microsoft.com/office/powerpoint/2010/main" val="222486400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AFCD256F-B5EF-3310-659E-D5C31BC14AF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2156604" y="1755131"/>
            <a:ext cx="8147050" cy="4615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re 1">
            <a:extLst>
              <a:ext uri="{FF2B5EF4-FFF2-40B4-BE49-F238E27FC236}">
                <a16:creationId xmlns:a16="http://schemas.microsoft.com/office/drawing/2014/main" id="{5DC95DFB-77C1-81D7-D4F6-0FC9322DCF8C}"/>
              </a:ext>
            </a:extLst>
          </p:cNvPr>
          <p:cNvSpPr>
            <a:spLocks noGrp="1"/>
          </p:cNvSpPr>
          <p:nvPr>
            <p:ph type="title"/>
          </p:nvPr>
        </p:nvSpPr>
        <p:spPr/>
        <p:txBody>
          <a:bodyPr/>
          <a:lstStyle/>
          <a:p>
            <a:r>
              <a:rPr lang="fr-FR" dirty="0"/>
              <a:t>L’autonomie</a:t>
            </a:r>
            <a:br>
              <a:rPr lang="fr-FR" dirty="0"/>
            </a:br>
            <a:r>
              <a:rPr lang="fr-FR" sz="2000" dirty="0"/>
              <a:t>Selon le Code de déontologie</a:t>
            </a:r>
            <a:endParaRPr lang="fr-FR" dirty="0"/>
          </a:p>
        </p:txBody>
      </p:sp>
      <p:sp>
        <p:nvSpPr>
          <p:cNvPr id="7" name="ZoneTexte 6">
            <a:extLst>
              <a:ext uri="{FF2B5EF4-FFF2-40B4-BE49-F238E27FC236}">
                <a16:creationId xmlns:a16="http://schemas.microsoft.com/office/drawing/2014/main" id="{95A355C7-88CD-E404-A90F-7FAA9BBEE9FC}"/>
              </a:ext>
            </a:extLst>
          </p:cNvPr>
          <p:cNvSpPr txBox="1"/>
          <p:nvPr/>
        </p:nvSpPr>
        <p:spPr>
          <a:xfrm>
            <a:off x="4204306" y="6400668"/>
            <a:ext cx="6099348" cy="307777"/>
          </a:xfrm>
          <a:prstGeom prst="rect">
            <a:avLst/>
          </a:prstGeom>
          <a:noFill/>
        </p:spPr>
        <p:txBody>
          <a:bodyPr wrap="square">
            <a:spAutoFit/>
          </a:bodyPr>
          <a:lstStyle/>
          <a:p>
            <a:r>
              <a:rPr lang="fr-FR" sz="1400" dirty="0" err="1"/>
              <a:t>AvenirSocial</a:t>
            </a:r>
            <a:r>
              <a:rPr lang="fr-FR" sz="1400" dirty="0"/>
              <a:t> 2026, 13</a:t>
            </a:r>
          </a:p>
        </p:txBody>
      </p:sp>
    </p:spTree>
    <p:extLst>
      <p:ext uri="{BB962C8B-B14F-4D97-AF65-F5344CB8AC3E}">
        <p14:creationId xmlns:p14="http://schemas.microsoft.com/office/powerpoint/2010/main" val="386322498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C67D3FC8-BD00-7667-94BC-842ADA98098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4057650" y="2650331"/>
            <a:ext cx="4076700" cy="242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 6">
            <a:extLst>
              <a:ext uri="{FF2B5EF4-FFF2-40B4-BE49-F238E27FC236}">
                <a16:creationId xmlns:a16="http://schemas.microsoft.com/office/drawing/2014/main" id="{E9339D0E-0E40-7C68-A74F-55761AD008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41917" y="1390850"/>
            <a:ext cx="7108165" cy="5336526"/>
          </a:xfrm>
          <a:prstGeom prst="rect">
            <a:avLst/>
          </a:prstGeom>
        </p:spPr>
      </p:pic>
      <p:sp>
        <p:nvSpPr>
          <p:cNvPr id="8" name="Titre 1">
            <a:extLst>
              <a:ext uri="{FF2B5EF4-FFF2-40B4-BE49-F238E27FC236}">
                <a16:creationId xmlns:a16="http://schemas.microsoft.com/office/drawing/2014/main" id="{04A3B0E9-790F-E532-B54D-A05655E7315C}"/>
              </a:ext>
            </a:extLst>
          </p:cNvPr>
          <p:cNvSpPr>
            <a:spLocks noGrp="1"/>
          </p:cNvSpPr>
          <p:nvPr>
            <p:ph type="title"/>
          </p:nvPr>
        </p:nvSpPr>
        <p:spPr/>
        <p:txBody>
          <a:bodyPr/>
          <a:lstStyle/>
          <a:p>
            <a:r>
              <a:rPr lang="fr-FR" dirty="0"/>
              <a:t>L’autonomie</a:t>
            </a:r>
            <a:br>
              <a:rPr lang="fr-FR" dirty="0"/>
            </a:br>
            <a:r>
              <a:rPr lang="fr-FR" sz="2000" dirty="0"/>
              <a:t>Selon le Code de déontologie</a:t>
            </a:r>
            <a:endParaRPr lang="fr-FR" dirty="0"/>
          </a:p>
        </p:txBody>
      </p:sp>
      <p:sp>
        <p:nvSpPr>
          <p:cNvPr id="9" name="ZoneTexte 8">
            <a:extLst>
              <a:ext uri="{FF2B5EF4-FFF2-40B4-BE49-F238E27FC236}">
                <a16:creationId xmlns:a16="http://schemas.microsoft.com/office/drawing/2014/main" id="{BA012512-8FE7-2091-5DD5-F538CFBC106D}"/>
              </a:ext>
            </a:extLst>
          </p:cNvPr>
          <p:cNvSpPr txBox="1"/>
          <p:nvPr/>
        </p:nvSpPr>
        <p:spPr>
          <a:xfrm>
            <a:off x="9579745" y="6429642"/>
            <a:ext cx="1966127" cy="307777"/>
          </a:xfrm>
          <a:prstGeom prst="rect">
            <a:avLst/>
          </a:prstGeom>
          <a:noFill/>
        </p:spPr>
        <p:txBody>
          <a:bodyPr wrap="square">
            <a:spAutoFit/>
          </a:bodyPr>
          <a:lstStyle/>
          <a:p>
            <a:r>
              <a:rPr lang="fr-FR" sz="1400" dirty="0" err="1"/>
              <a:t>AvenirSocial</a:t>
            </a:r>
            <a:r>
              <a:rPr lang="fr-FR" sz="1400" dirty="0"/>
              <a:t> 2026, 14</a:t>
            </a:r>
          </a:p>
        </p:txBody>
      </p:sp>
    </p:spTree>
    <p:extLst>
      <p:ext uri="{BB962C8B-B14F-4D97-AF65-F5344CB8AC3E}">
        <p14:creationId xmlns:p14="http://schemas.microsoft.com/office/powerpoint/2010/main" val="57615452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re 2"/>
          <p:cNvSpPr>
            <a:spLocks noGrp="1"/>
          </p:cNvSpPr>
          <p:nvPr>
            <p:ph type="ctrTitle"/>
          </p:nvPr>
        </p:nvSpPr>
        <p:spPr/>
        <p:txBody>
          <a:bodyPr/>
          <a:lstStyle/>
          <a:p>
            <a:pPr>
              <a:defRPr/>
            </a:pPr>
            <a:r>
              <a:rPr lang="fr-CH" sz="4000" dirty="0">
                <a:solidFill>
                  <a:srgbClr val="FF9300"/>
                </a:solidFill>
              </a:rPr>
              <a:t>III. Les principes de la bioéthique… et au-delà</a:t>
            </a:r>
          </a:p>
        </p:txBody>
      </p:sp>
      <p:sp>
        <p:nvSpPr>
          <p:cNvPr id="10243" name="Rectangle 3"/>
          <p:cNvSpPr>
            <a:spLocks noGrp="1" noChangeArrowheads="1"/>
          </p:cNvSpPr>
          <p:nvPr>
            <p:ph type="subTitle" idx="1"/>
          </p:nvPr>
        </p:nvSpPr>
        <p:spPr>
          <a:ln w="38100">
            <a:noFill/>
          </a:ln>
        </p:spPr>
        <p:txBody>
          <a:bodyPr anchor="ctr">
            <a:normAutofit/>
          </a:bodyPr>
          <a:lstStyle/>
          <a:p>
            <a:pPr marL="4763" lvl="1">
              <a:defRPr/>
            </a:pPr>
            <a:r>
              <a:rPr lang="fr-CH" sz="3200" dirty="0">
                <a:solidFill>
                  <a:schemeClr val="tx1"/>
                </a:solidFill>
              </a:rPr>
              <a:t>III.3 </a:t>
            </a:r>
            <a:r>
              <a:rPr lang="fr-CH" sz="3200" dirty="0"/>
              <a:t>La bienfaisance (ou bientraitance) et la non-malfaisance</a:t>
            </a:r>
            <a:endParaRPr lang="fr-CH" sz="3200" dirty="0">
              <a:solidFill>
                <a:schemeClr val="tx1"/>
              </a:solidFill>
            </a:endParaRPr>
          </a:p>
        </p:txBody>
      </p:sp>
    </p:spTree>
    <p:extLst>
      <p:ext uri="{BB962C8B-B14F-4D97-AF65-F5344CB8AC3E}">
        <p14:creationId xmlns:p14="http://schemas.microsoft.com/office/powerpoint/2010/main" val="115434697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chor="t">
            <a:noAutofit/>
          </a:bodyPr>
          <a:lstStyle/>
          <a:p>
            <a:pPr>
              <a:defRPr/>
            </a:pPr>
            <a:r>
              <a:rPr lang="fr-CH" sz="3200" dirty="0">
                <a:solidFill>
                  <a:srgbClr val="FF9300"/>
                </a:solidFill>
              </a:rPr>
              <a:t>Programme</a:t>
            </a:r>
            <a:br>
              <a:rPr lang="fr-CH" sz="3200" dirty="0">
                <a:solidFill>
                  <a:srgbClr val="FF9300"/>
                </a:solidFill>
              </a:rPr>
            </a:br>
            <a:r>
              <a:rPr lang="fr-CH" sz="3200" dirty="0">
                <a:solidFill>
                  <a:srgbClr val="FF9300"/>
                </a:solidFill>
              </a:rPr>
              <a:t>Journées 1 et 2</a:t>
            </a:r>
            <a:endParaRPr lang="fr-FR" sz="3200" dirty="0">
              <a:solidFill>
                <a:srgbClr val="FF9300"/>
              </a:solidFill>
            </a:endParaRPr>
          </a:p>
        </p:txBody>
      </p:sp>
      <p:sp>
        <p:nvSpPr>
          <p:cNvPr id="8195" name="Rectangle 3"/>
          <p:cNvSpPr>
            <a:spLocks noGrp="1" noChangeArrowheads="1"/>
          </p:cNvSpPr>
          <p:nvPr>
            <p:ph sz="half" idx="1"/>
          </p:nvPr>
        </p:nvSpPr>
        <p:spPr>
          <a:xfrm>
            <a:off x="609600" y="1600201"/>
            <a:ext cx="8734816" cy="4525963"/>
          </a:xfrm>
        </p:spPr>
        <p:txBody>
          <a:bodyPr>
            <a:noAutofit/>
          </a:bodyPr>
          <a:lstStyle/>
          <a:p>
            <a:pPr marL="514350" lvl="1" indent="-514350">
              <a:buFont typeface="+mj-lt"/>
              <a:buAutoNum type="arabicPeriod"/>
              <a:defRPr/>
            </a:pPr>
            <a:r>
              <a:rPr lang="fr-CH" sz="2400" dirty="0"/>
              <a:t>De quoi parle-t-on? Représentations et définitions des concepts de base</a:t>
            </a:r>
          </a:p>
          <a:p>
            <a:pPr marL="514350" lvl="1" indent="-514350">
              <a:buFont typeface="+mj-lt"/>
              <a:buAutoNum type="arabicPeriod"/>
              <a:defRPr/>
            </a:pPr>
            <a:r>
              <a:rPr lang="fr-CH" sz="2400" dirty="0"/>
              <a:t>Valeurs communes, conflits de valeurs et conflits moraux</a:t>
            </a:r>
          </a:p>
          <a:p>
            <a:pPr marL="514350" lvl="1" indent="-514350">
              <a:buFont typeface="+mj-lt"/>
              <a:buAutoNum type="arabicPeriod"/>
              <a:defRPr/>
            </a:pPr>
            <a:r>
              <a:rPr lang="fr-CH" sz="2400" dirty="0"/>
              <a:t>Les 4 principes de la (bio)éthique… et au-delà : justice, autonomie, bienfaisance, non-malfaisance… et dignité</a:t>
            </a:r>
          </a:p>
          <a:p>
            <a:pPr marL="514350" lvl="1" indent="-514350">
              <a:buFont typeface="+mj-lt"/>
              <a:buAutoNum type="arabicPeriod"/>
              <a:defRPr/>
            </a:pPr>
            <a:r>
              <a:rPr lang="fr-CH" sz="2400" dirty="0">
                <a:solidFill>
                  <a:schemeClr val="bg1">
                    <a:lumMod val="75000"/>
                  </a:schemeClr>
                </a:solidFill>
              </a:rPr>
              <a:t>Identité et responsabilité</a:t>
            </a:r>
          </a:p>
          <a:p>
            <a:pPr marL="514350" lvl="1" indent="-514350">
              <a:buFont typeface="+mj-lt"/>
              <a:buAutoNum type="arabicPeriod"/>
              <a:defRPr/>
            </a:pPr>
            <a:r>
              <a:rPr lang="fr-CH" sz="2400" dirty="0">
                <a:solidFill>
                  <a:schemeClr val="bg1">
                    <a:lumMod val="75000"/>
                  </a:schemeClr>
                </a:solidFill>
              </a:rPr>
              <a:t>Les trois principaux courants de l’éthique philosophique et leur traduction dans la pratique</a:t>
            </a:r>
          </a:p>
          <a:p>
            <a:pPr marL="514350" lvl="1" indent="-514350">
              <a:buFont typeface="+mj-lt"/>
              <a:buAutoNum type="arabicPeriod"/>
              <a:defRPr/>
            </a:pPr>
            <a:r>
              <a:rPr lang="fr-CH" sz="2400" dirty="0">
                <a:solidFill>
                  <a:schemeClr val="bg1">
                    <a:lumMod val="75000"/>
                  </a:schemeClr>
                </a:solidFill>
              </a:rPr>
              <a:t>Complexité de l’agir selon Paul Ricoeur</a:t>
            </a:r>
          </a:p>
          <a:p>
            <a:pPr marL="514350" lvl="1" indent="-514350">
              <a:buFont typeface="+mj-lt"/>
              <a:buAutoNum type="arabicPeriod"/>
              <a:defRPr/>
            </a:pPr>
            <a:r>
              <a:rPr lang="fr-CH" sz="2400" dirty="0">
                <a:solidFill>
                  <a:schemeClr val="bg1">
                    <a:lumMod val="75000"/>
                  </a:schemeClr>
                </a:solidFill>
              </a:rPr>
              <a:t>Exploration de thématiques d’éthique sociale actuelles</a:t>
            </a:r>
          </a:p>
        </p:txBody>
      </p:sp>
      <p:sp>
        <p:nvSpPr>
          <p:cNvPr id="2" name="Espace réservé du contenu 1">
            <a:extLst>
              <a:ext uri="{FF2B5EF4-FFF2-40B4-BE49-F238E27FC236}">
                <a16:creationId xmlns:a16="http://schemas.microsoft.com/office/drawing/2014/main" id="{91025CEF-311E-BE5C-ABF4-1B1EA8CA022B}"/>
              </a:ext>
            </a:extLst>
          </p:cNvPr>
          <p:cNvSpPr>
            <a:spLocks noGrp="1"/>
          </p:cNvSpPr>
          <p:nvPr>
            <p:ph sz="half" idx="2"/>
          </p:nvPr>
        </p:nvSpPr>
        <p:spPr>
          <a:xfrm>
            <a:off x="9064896" y="1413468"/>
            <a:ext cx="745026" cy="4525963"/>
          </a:xfrm>
        </p:spPr>
        <p:txBody>
          <a:bodyPr anchor="ctr">
            <a:normAutofit lnSpcReduction="10000"/>
          </a:bodyPr>
          <a:lstStyle/>
          <a:p>
            <a:endParaRPr lang="fr-FR" sz="6600" dirty="0"/>
          </a:p>
          <a:p>
            <a:r>
              <a:rPr lang="fr-FR" sz="6600" dirty="0"/>
              <a:t>⎬</a:t>
            </a:r>
          </a:p>
          <a:p>
            <a:endParaRPr lang="fr-FR" sz="6600" dirty="0"/>
          </a:p>
          <a:p>
            <a:r>
              <a:rPr lang="fr-FR" sz="6600" dirty="0"/>
              <a:t>⎬</a:t>
            </a:r>
            <a:endParaRPr lang="fr-FR" dirty="0"/>
          </a:p>
        </p:txBody>
      </p:sp>
      <p:sp>
        <p:nvSpPr>
          <p:cNvPr id="3" name="ZoneTexte 2">
            <a:extLst>
              <a:ext uri="{FF2B5EF4-FFF2-40B4-BE49-F238E27FC236}">
                <a16:creationId xmlns:a16="http://schemas.microsoft.com/office/drawing/2014/main" id="{57B5E066-16B2-2C37-FDD6-B489862E8A1E}"/>
              </a:ext>
            </a:extLst>
          </p:cNvPr>
          <p:cNvSpPr txBox="1"/>
          <p:nvPr/>
        </p:nvSpPr>
        <p:spPr>
          <a:xfrm>
            <a:off x="9694373" y="2335696"/>
            <a:ext cx="1818862" cy="523220"/>
          </a:xfrm>
          <a:prstGeom prst="rect">
            <a:avLst/>
          </a:prstGeom>
          <a:noFill/>
        </p:spPr>
        <p:txBody>
          <a:bodyPr wrap="square" rtlCol="0">
            <a:spAutoFit/>
          </a:bodyPr>
          <a:lstStyle/>
          <a:p>
            <a:pPr algn="l"/>
            <a:r>
              <a:rPr lang="fr-FR" dirty="0"/>
              <a:t>Journée 1</a:t>
            </a:r>
          </a:p>
        </p:txBody>
      </p:sp>
      <p:sp>
        <p:nvSpPr>
          <p:cNvPr id="4" name="ZoneTexte 3">
            <a:extLst>
              <a:ext uri="{FF2B5EF4-FFF2-40B4-BE49-F238E27FC236}">
                <a16:creationId xmlns:a16="http://schemas.microsoft.com/office/drawing/2014/main" id="{5699013C-B33C-50C2-D48E-B2EBBC2FFB93}"/>
              </a:ext>
            </a:extLst>
          </p:cNvPr>
          <p:cNvSpPr txBox="1"/>
          <p:nvPr/>
        </p:nvSpPr>
        <p:spPr>
          <a:xfrm>
            <a:off x="9694373" y="4724639"/>
            <a:ext cx="1818862" cy="523220"/>
          </a:xfrm>
          <a:prstGeom prst="rect">
            <a:avLst/>
          </a:prstGeom>
          <a:noFill/>
        </p:spPr>
        <p:txBody>
          <a:bodyPr wrap="square" rtlCol="0">
            <a:spAutoFit/>
          </a:bodyPr>
          <a:lstStyle/>
          <a:p>
            <a:pPr algn="l"/>
            <a:r>
              <a:rPr lang="fr-FR" dirty="0"/>
              <a:t>Journée 2</a:t>
            </a:r>
          </a:p>
        </p:txBody>
      </p:sp>
    </p:spTree>
    <p:extLst>
      <p:ext uri="{BB962C8B-B14F-4D97-AF65-F5344CB8AC3E}">
        <p14:creationId xmlns:p14="http://schemas.microsoft.com/office/powerpoint/2010/main" val="30257575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CCE6CD9-0BDE-1397-6600-852F385D8A29}"/>
              </a:ext>
            </a:extLst>
          </p:cNvPr>
          <p:cNvSpPr>
            <a:spLocks noGrp="1"/>
          </p:cNvSpPr>
          <p:nvPr>
            <p:ph type="title"/>
          </p:nvPr>
        </p:nvSpPr>
        <p:spPr/>
        <p:txBody>
          <a:bodyPr/>
          <a:lstStyle/>
          <a:p>
            <a:r>
              <a:rPr lang="fr-FR" sz="3200" dirty="0">
                <a:solidFill>
                  <a:srgbClr val="FF9300"/>
                </a:solidFill>
              </a:rPr>
              <a:t>Bienfaisance et non-malfaisance</a:t>
            </a:r>
            <a:br>
              <a:rPr lang="fr-FR" sz="3200" dirty="0">
                <a:solidFill>
                  <a:srgbClr val="FF9300"/>
                </a:solidFill>
              </a:rPr>
            </a:br>
            <a:r>
              <a:rPr lang="fr-FR" sz="3200" dirty="0">
                <a:solidFill>
                  <a:srgbClr val="FF9300"/>
                </a:solidFill>
              </a:rPr>
              <a:t>Echange sur les représentations</a:t>
            </a:r>
          </a:p>
        </p:txBody>
      </p:sp>
      <p:sp>
        <p:nvSpPr>
          <p:cNvPr id="3" name="Espace réservé du contenu 2">
            <a:extLst>
              <a:ext uri="{FF2B5EF4-FFF2-40B4-BE49-F238E27FC236}">
                <a16:creationId xmlns:a16="http://schemas.microsoft.com/office/drawing/2014/main" id="{322BCF51-31ED-4500-DA2D-0BE168E0D319}"/>
              </a:ext>
            </a:extLst>
          </p:cNvPr>
          <p:cNvSpPr>
            <a:spLocks noGrp="1"/>
          </p:cNvSpPr>
          <p:nvPr>
            <p:ph idx="1"/>
          </p:nvPr>
        </p:nvSpPr>
        <p:spPr>
          <a:xfrm>
            <a:off x="609600" y="1600201"/>
            <a:ext cx="10972800" cy="5257799"/>
          </a:xfrm>
          <a:solidFill>
            <a:srgbClr val="FF9300">
              <a:alpha val="60000"/>
            </a:srgbClr>
          </a:solidFill>
        </p:spPr>
        <p:txBody>
          <a:bodyPr/>
          <a:lstStyle/>
          <a:p>
            <a:pPr algn="ctr"/>
            <a:endParaRPr lang="fr-FR" sz="1100" b="1" dirty="0">
              <a:sym typeface="Wingdings" pitchFamily="2" charset="2"/>
            </a:endParaRPr>
          </a:p>
          <a:p>
            <a:pPr algn="ctr"/>
            <a:r>
              <a:rPr lang="fr-FR" sz="2400" b="1" dirty="0">
                <a:sym typeface="Wingdings" pitchFamily="2" charset="2"/>
              </a:rPr>
              <a:t>BIENFAISANCE - BIENTRAITANCE - BIENVEILLANCE </a:t>
            </a:r>
          </a:p>
          <a:p>
            <a:pPr algn="ctr"/>
            <a:endParaRPr lang="fr-FR" sz="600" b="1" dirty="0">
              <a:sym typeface="Wingdings" pitchFamily="2" charset="2"/>
            </a:endParaRPr>
          </a:p>
          <a:p>
            <a:pPr algn="ctr"/>
            <a:r>
              <a:rPr lang="fr-FR" sz="2400" dirty="0">
                <a:sym typeface="Wingdings" pitchFamily="2" charset="2"/>
              </a:rPr>
              <a:t>Qu’évoquent ces différentes notions pour vous ?</a:t>
            </a:r>
          </a:p>
          <a:p>
            <a:pPr algn="ctr"/>
            <a:r>
              <a:rPr lang="fr-FR" sz="2400" dirty="0">
                <a:sym typeface="Wingdings" pitchFamily="2" charset="2"/>
              </a:rPr>
              <a:t>Opérez-vous des distinctions? Si oui, lesquels?</a:t>
            </a:r>
          </a:p>
          <a:p>
            <a:pPr algn="ctr"/>
            <a:r>
              <a:rPr lang="fr-FR" sz="2400" dirty="0">
                <a:sym typeface="Wingdings" pitchFamily="2" charset="2"/>
              </a:rPr>
              <a:t>Tentez d’expliciter le sens de ces notions pour vous en l’illustrant par des exemples concrets</a:t>
            </a:r>
          </a:p>
          <a:p>
            <a:pPr algn="r"/>
            <a:endParaRPr lang="fr-FR" sz="800" dirty="0"/>
          </a:p>
          <a:p>
            <a:pPr algn="r"/>
            <a:endParaRPr lang="fr-FR" sz="2400" dirty="0"/>
          </a:p>
          <a:p>
            <a:pPr algn="r"/>
            <a:endParaRPr lang="fr-FR" sz="2400" dirty="0"/>
          </a:p>
          <a:p>
            <a:pPr algn="r"/>
            <a:r>
              <a:rPr lang="fr-FR" sz="2400" dirty="0"/>
              <a:t>Temps d’échange en plénum: 15’</a:t>
            </a:r>
          </a:p>
          <a:p>
            <a:pPr algn="ctr"/>
            <a:endParaRPr lang="fr-FR" sz="2400" dirty="0">
              <a:sym typeface="Wingdings" pitchFamily="2" charset="2"/>
            </a:endParaRPr>
          </a:p>
          <a:p>
            <a:pPr algn="ctr"/>
            <a:endParaRPr lang="fr-FR" sz="2400" dirty="0">
              <a:sym typeface="Wingdings" pitchFamily="2" charset="2"/>
            </a:endParaRPr>
          </a:p>
          <a:p>
            <a:endParaRPr lang="fr-FR" sz="2400" dirty="0"/>
          </a:p>
          <a:p>
            <a:endParaRPr lang="fr-FR" sz="2400" dirty="0"/>
          </a:p>
        </p:txBody>
      </p:sp>
    </p:spTree>
    <p:extLst>
      <p:ext uri="{BB962C8B-B14F-4D97-AF65-F5344CB8AC3E}">
        <p14:creationId xmlns:p14="http://schemas.microsoft.com/office/powerpoint/2010/main" val="413095097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CCE6CD9-0BDE-1397-6600-852F385D8A29}"/>
              </a:ext>
            </a:extLst>
          </p:cNvPr>
          <p:cNvSpPr>
            <a:spLocks noGrp="1"/>
          </p:cNvSpPr>
          <p:nvPr>
            <p:ph type="title"/>
          </p:nvPr>
        </p:nvSpPr>
        <p:spPr/>
        <p:txBody>
          <a:bodyPr/>
          <a:lstStyle/>
          <a:p>
            <a:r>
              <a:rPr lang="fr-FR" sz="3200" dirty="0">
                <a:solidFill>
                  <a:srgbClr val="FF9300"/>
                </a:solidFill>
              </a:rPr>
              <a:t>Bienfaisance et non-malfaisance</a:t>
            </a:r>
            <a:br>
              <a:rPr lang="fr-FR" sz="3200" dirty="0">
                <a:solidFill>
                  <a:srgbClr val="FF9300"/>
                </a:solidFill>
              </a:rPr>
            </a:br>
            <a:r>
              <a:rPr lang="fr-FR" sz="3200" dirty="0">
                <a:solidFill>
                  <a:srgbClr val="FF9300"/>
                </a:solidFill>
              </a:rPr>
              <a:t>Eléments de synthèse</a:t>
            </a:r>
          </a:p>
        </p:txBody>
      </p:sp>
      <p:sp>
        <p:nvSpPr>
          <p:cNvPr id="3" name="Espace réservé du contenu 2">
            <a:extLst>
              <a:ext uri="{FF2B5EF4-FFF2-40B4-BE49-F238E27FC236}">
                <a16:creationId xmlns:a16="http://schemas.microsoft.com/office/drawing/2014/main" id="{322BCF51-31ED-4500-DA2D-0BE168E0D319}"/>
              </a:ext>
            </a:extLst>
          </p:cNvPr>
          <p:cNvSpPr>
            <a:spLocks noGrp="1"/>
          </p:cNvSpPr>
          <p:nvPr>
            <p:ph idx="1"/>
          </p:nvPr>
        </p:nvSpPr>
        <p:spPr>
          <a:xfrm>
            <a:off x="609600" y="1600201"/>
            <a:ext cx="10972800" cy="4983161"/>
          </a:xfrm>
        </p:spPr>
        <p:txBody>
          <a:bodyPr>
            <a:normAutofit/>
          </a:bodyPr>
          <a:lstStyle/>
          <a:p>
            <a:r>
              <a:rPr lang="fr-FR" sz="2400" b="1" dirty="0">
                <a:sym typeface="Wingdings" pitchFamily="2" charset="2"/>
              </a:rPr>
              <a:t>Il s’agit de ne pas confondre…</a:t>
            </a:r>
          </a:p>
          <a:p>
            <a:endParaRPr lang="fr-FR" sz="2400" dirty="0">
              <a:sym typeface="Wingdings" pitchFamily="2" charset="2"/>
            </a:endParaRPr>
          </a:p>
          <a:p>
            <a:pPr marL="342900" indent="-342900">
              <a:buFont typeface="Wingdings" pitchFamily="2" charset="2"/>
              <a:buChar char="Ø"/>
            </a:pPr>
            <a:r>
              <a:rPr lang="fr-FR" sz="2400" dirty="0">
                <a:sym typeface="Wingdings" pitchFamily="2" charset="2"/>
              </a:rPr>
              <a:t>Vouloir le bien d’autrui (intention bien</a:t>
            </a:r>
            <a:r>
              <a:rPr lang="fr-FR" sz="2400" b="1" dirty="0">
                <a:sym typeface="Wingdings" pitchFamily="2" charset="2"/>
              </a:rPr>
              <a:t>veillante</a:t>
            </a:r>
            <a:r>
              <a:rPr lang="fr-FR" sz="2400" dirty="0">
                <a:sym typeface="Wingdings" pitchFamily="2" charset="2"/>
              </a:rPr>
              <a:t>)</a:t>
            </a:r>
          </a:p>
          <a:p>
            <a:pPr marL="342900" indent="-342900">
              <a:buFont typeface="Wingdings" pitchFamily="2" charset="2"/>
              <a:buChar char="Ø"/>
            </a:pPr>
            <a:r>
              <a:rPr lang="fr-FR" sz="2400" dirty="0">
                <a:sym typeface="Wingdings" pitchFamily="2" charset="2"/>
              </a:rPr>
              <a:t>Savoir (ou penser savoir) ce qui est bon pour autrui</a:t>
            </a:r>
          </a:p>
          <a:p>
            <a:pPr marL="342900" indent="-342900">
              <a:buFont typeface="Wingdings" pitchFamily="2" charset="2"/>
              <a:buChar char="Ø"/>
            </a:pPr>
            <a:r>
              <a:rPr lang="fr-FR" sz="2400" dirty="0">
                <a:sym typeface="Wingdings" pitchFamily="2" charset="2"/>
              </a:rPr>
              <a:t>Penser faire le bien d’autrui</a:t>
            </a:r>
          </a:p>
          <a:p>
            <a:pPr marL="342900" indent="-342900">
              <a:buFont typeface="Wingdings" pitchFamily="2" charset="2"/>
              <a:buChar char="Ø"/>
            </a:pPr>
            <a:r>
              <a:rPr lang="fr-FR" sz="2400" dirty="0">
                <a:sym typeface="Wingdings" pitchFamily="2" charset="2"/>
              </a:rPr>
              <a:t>Permettre à autrui de décider ce qui est bien pour lui/elle</a:t>
            </a:r>
          </a:p>
          <a:p>
            <a:pPr marL="342900" indent="-342900">
              <a:buFont typeface="Wingdings" pitchFamily="2" charset="2"/>
              <a:buChar char="Ø"/>
            </a:pPr>
            <a:r>
              <a:rPr lang="fr-FR" sz="2400" dirty="0">
                <a:sym typeface="Wingdings" pitchFamily="2" charset="2"/>
              </a:rPr>
              <a:t>Contribuer au bien d’autrui (agir sur l’environnement pour favoriser le bien-être d’autrui)</a:t>
            </a:r>
          </a:p>
          <a:p>
            <a:pPr marL="342900" indent="-342900">
              <a:buFont typeface="Wingdings" pitchFamily="2" charset="2"/>
              <a:buChar char="Ø"/>
            </a:pPr>
            <a:r>
              <a:rPr lang="fr-FR" sz="2400" dirty="0">
                <a:sym typeface="Wingdings" pitchFamily="2" charset="2"/>
              </a:rPr>
              <a:t>Faire le bien d’autrui (agir bientraitant)</a:t>
            </a:r>
          </a:p>
          <a:p>
            <a:pPr marL="342900" indent="-342900">
              <a:buFont typeface="Wingdings" pitchFamily="2" charset="2"/>
              <a:buChar char="Ø"/>
            </a:pPr>
            <a:r>
              <a:rPr lang="fr-FR" sz="2400" dirty="0">
                <a:sym typeface="Wingdings" pitchFamily="2" charset="2"/>
              </a:rPr>
              <a:t>…</a:t>
            </a:r>
            <a:endParaRPr lang="fr-FR" sz="2800" dirty="0">
              <a:sym typeface="Wingdings" pitchFamily="2" charset="2"/>
            </a:endParaRPr>
          </a:p>
        </p:txBody>
      </p:sp>
    </p:spTree>
    <p:extLst>
      <p:ext uri="{BB962C8B-B14F-4D97-AF65-F5344CB8AC3E}">
        <p14:creationId xmlns:p14="http://schemas.microsoft.com/office/powerpoint/2010/main" val="423566983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CCE6CD9-0BDE-1397-6600-852F385D8A29}"/>
              </a:ext>
            </a:extLst>
          </p:cNvPr>
          <p:cNvSpPr>
            <a:spLocks noGrp="1"/>
          </p:cNvSpPr>
          <p:nvPr>
            <p:ph type="title"/>
          </p:nvPr>
        </p:nvSpPr>
        <p:spPr/>
        <p:txBody>
          <a:bodyPr/>
          <a:lstStyle/>
          <a:p>
            <a:r>
              <a:rPr lang="fr-FR" sz="3200" dirty="0">
                <a:solidFill>
                  <a:srgbClr val="FF9300"/>
                </a:solidFill>
              </a:rPr>
              <a:t>Eléments de synthèse</a:t>
            </a:r>
            <a:br>
              <a:rPr lang="fr-FR" sz="3200" dirty="0">
                <a:solidFill>
                  <a:srgbClr val="FF9300"/>
                </a:solidFill>
              </a:rPr>
            </a:br>
            <a:r>
              <a:rPr lang="fr-FR" sz="2400" dirty="0">
                <a:solidFill>
                  <a:srgbClr val="FF9300"/>
                </a:solidFill>
              </a:rPr>
              <a:t>Citations de </a:t>
            </a:r>
            <a:r>
              <a:rPr lang="fr-FR" sz="2400" dirty="0" err="1"/>
              <a:t>Hourcade</a:t>
            </a:r>
            <a:r>
              <a:rPr lang="fr-FR" sz="2400" dirty="0"/>
              <a:t> Sciou</a:t>
            </a:r>
            <a:endParaRPr lang="fr-FR" sz="3200" dirty="0">
              <a:solidFill>
                <a:srgbClr val="FF9300"/>
              </a:solidFill>
            </a:endParaRPr>
          </a:p>
        </p:txBody>
      </p:sp>
      <p:sp>
        <p:nvSpPr>
          <p:cNvPr id="3" name="Espace réservé du contenu 2">
            <a:extLst>
              <a:ext uri="{FF2B5EF4-FFF2-40B4-BE49-F238E27FC236}">
                <a16:creationId xmlns:a16="http://schemas.microsoft.com/office/drawing/2014/main" id="{322BCF51-31ED-4500-DA2D-0BE168E0D319}"/>
              </a:ext>
            </a:extLst>
          </p:cNvPr>
          <p:cNvSpPr>
            <a:spLocks noGrp="1"/>
          </p:cNvSpPr>
          <p:nvPr>
            <p:ph idx="1"/>
          </p:nvPr>
        </p:nvSpPr>
        <p:spPr>
          <a:xfrm>
            <a:off x="609600" y="1600201"/>
            <a:ext cx="10972800" cy="4983161"/>
          </a:xfrm>
        </p:spPr>
        <p:txBody>
          <a:bodyPr>
            <a:normAutofit/>
          </a:bodyPr>
          <a:lstStyle/>
          <a:p>
            <a:r>
              <a:rPr lang="fr-FR" sz="2800" b="1" dirty="0"/>
              <a:t>Préférence pour une attention à la « </a:t>
            </a:r>
            <a:r>
              <a:rPr lang="fr-FR" sz="2800" b="1" dirty="0">
                <a:solidFill>
                  <a:srgbClr val="FF9300"/>
                </a:solidFill>
              </a:rPr>
              <a:t>bientraitance </a:t>
            </a:r>
            <a:r>
              <a:rPr lang="fr-FR" sz="2800" b="1" dirty="0"/>
              <a:t>» telle que définie par </a:t>
            </a:r>
            <a:r>
              <a:rPr lang="fr-FR" sz="2800" b="1" dirty="0" err="1"/>
              <a:t>Hourcade</a:t>
            </a:r>
            <a:r>
              <a:rPr lang="fr-FR" sz="2800" b="1" dirty="0"/>
              <a:t> Sciou</a:t>
            </a:r>
          </a:p>
          <a:p>
            <a:pPr algn="ctr"/>
            <a:endParaRPr lang="fr-FR" sz="2400" dirty="0"/>
          </a:p>
          <a:p>
            <a:pPr algn="ctr"/>
            <a:endParaRPr lang="fr-FR" sz="2400" dirty="0"/>
          </a:p>
          <a:p>
            <a:pPr algn="ctr"/>
            <a:r>
              <a:rPr lang="fr-FR" sz="3200" dirty="0"/>
              <a:t>« La bientraitance est une réponse volontaire et délibérée à la vulnérabilité, visant à la prendre en compte ou du moins à l’atténuer en agissant de façon à </a:t>
            </a:r>
            <a:r>
              <a:rPr lang="fr-FR" sz="3200" u="sng" dirty="0"/>
              <a:t>tendre à une forme de symétrie relationnelle </a:t>
            </a:r>
            <a:r>
              <a:rPr lang="fr-FR" sz="3200" dirty="0"/>
              <a:t>» (218)</a:t>
            </a:r>
          </a:p>
          <a:p>
            <a:endParaRPr lang="fr-FR" sz="500" dirty="0"/>
          </a:p>
          <a:p>
            <a:endParaRPr lang="fr-FR" sz="2400" dirty="0">
              <a:sym typeface="Wingdings" pitchFamily="2" charset="2"/>
            </a:endParaRPr>
          </a:p>
          <a:p>
            <a:endParaRPr lang="fr-FR" sz="2400" dirty="0"/>
          </a:p>
          <a:p>
            <a:endParaRPr lang="fr-FR" sz="2400" dirty="0"/>
          </a:p>
        </p:txBody>
      </p:sp>
    </p:spTree>
    <p:extLst>
      <p:ext uri="{BB962C8B-B14F-4D97-AF65-F5344CB8AC3E}">
        <p14:creationId xmlns:p14="http://schemas.microsoft.com/office/powerpoint/2010/main" val="352170349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CCE6CD9-0BDE-1397-6600-852F385D8A29}"/>
              </a:ext>
            </a:extLst>
          </p:cNvPr>
          <p:cNvSpPr>
            <a:spLocks noGrp="1"/>
          </p:cNvSpPr>
          <p:nvPr>
            <p:ph type="title"/>
          </p:nvPr>
        </p:nvSpPr>
        <p:spPr/>
        <p:txBody>
          <a:bodyPr/>
          <a:lstStyle/>
          <a:p>
            <a:r>
              <a:rPr lang="fr-FR" sz="3200" dirty="0">
                <a:solidFill>
                  <a:srgbClr val="FF9300"/>
                </a:solidFill>
              </a:rPr>
              <a:t>Eléments de synthèse</a:t>
            </a:r>
            <a:br>
              <a:rPr lang="fr-FR" sz="3200" dirty="0">
                <a:solidFill>
                  <a:srgbClr val="FF9300"/>
                </a:solidFill>
              </a:rPr>
            </a:br>
            <a:r>
              <a:rPr lang="fr-FR" sz="2400" dirty="0">
                <a:solidFill>
                  <a:srgbClr val="FF9300"/>
                </a:solidFill>
              </a:rPr>
              <a:t>Citations de </a:t>
            </a:r>
            <a:r>
              <a:rPr lang="fr-FR" sz="2400" dirty="0" err="1"/>
              <a:t>Hourcade</a:t>
            </a:r>
            <a:r>
              <a:rPr lang="fr-FR" sz="2400" dirty="0"/>
              <a:t> Sciou</a:t>
            </a:r>
            <a:endParaRPr lang="fr-FR" sz="3200" dirty="0">
              <a:solidFill>
                <a:srgbClr val="FF9300"/>
              </a:solidFill>
            </a:endParaRPr>
          </a:p>
        </p:txBody>
      </p:sp>
      <p:sp>
        <p:nvSpPr>
          <p:cNvPr id="3" name="Espace réservé du contenu 2">
            <a:extLst>
              <a:ext uri="{FF2B5EF4-FFF2-40B4-BE49-F238E27FC236}">
                <a16:creationId xmlns:a16="http://schemas.microsoft.com/office/drawing/2014/main" id="{322BCF51-31ED-4500-DA2D-0BE168E0D319}"/>
              </a:ext>
            </a:extLst>
          </p:cNvPr>
          <p:cNvSpPr>
            <a:spLocks noGrp="1"/>
          </p:cNvSpPr>
          <p:nvPr>
            <p:ph idx="1"/>
          </p:nvPr>
        </p:nvSpPr>
        <p:spPr>
          <a:xfrm>
            <a:off x="609600" y="1600201"/>
            <a:ext cx="10972800" cy="4983161"/>
          </a:xfrm>
        </p:spPr>
        <p:txBody>
          <a:bodyPr>
            <a:normAutofit/>
          </a:bodyPr>
          <a:lstStyle/>
          <a:p>
            <a:r>
              <a:rPr lang="fr-FR" sz="2400" b="1" u="sng" dirty="0">
                <a:sym typeface="Wingdings" pitchFamily="2" charset="2"/>
              </a:rPr>
              <a:t>La bientraitance:</a:t>
            </a:r>
          </a:p>
          <a:p>
            <a:endParaRPr lang="fr-FR" sz="600" b="1" u="sng" dirty="0"/>
          </a:p>
          <a:p>
            <a:pPr marL="342900" indent="-342900">
              <a:buFont typeface="Wingdings" pitchFamily="2" charset="2"/>
              <a:buChar char="Ø"/>
            </a:pPr>
            <a:r>
              <a:rPr lang="fr-FR" sz="2400" dirty="0">
                <a:sym typeface="Wingdings" pitchFamily="2" charset="2"/>
              </a:rPr>
              <a:t>Renvoie à l’</a:t>
            </a:r>
            <a:r>
              <a:rPr lang="fr-FR" sz="2400" b="1" dirty="0">
                <a:sym typeface="Wingdings" pitchFamily="2" charset="2"/>
              </a:rPr>
              <a:t>action</a:t>
            </a:r>
            <a:r>
              <a:rPr lang="fr-FR" sz="2400" dirty="0">
                <a:sym typeface="Wingdings" pitchFamily="2" charset="2"/>
              </a:rPr>
              <a:t> ou à la </a:t>
            </a:r>
            <a:r>
              <a:rPr lang="fr-FR" sz="2400" b="1" dirty="0">
                <a:sym typeface="Wingdings" pitchFamily="2" charset="2"/>
              </a:rPr>
              <a:t>manière de traiter</a:t>
            </a:r>
            <a:r>
              <a:rPr lang="fr-FR" sz="2400" dirty="0">
                <a:sym typeface="Wingdings" pitchFamily="2" charset="2"/>
              </a:rPr>
              <a:t>. </a:t>
            </a:r>
          </a:p>
          <a:p>
            <a:r>
              <a:rPr lang="fr-FR" sz="2400" dirty="0">
                <a:sym typeface="Wingdings" pitchFamily="2" charset="2"/>
              </a:rPr>
              <a:t>Ce n’est pas mon attitude ou ce que j’ai l’intention de faire qui importe (</a:t>
            </a:r>
            <a:r>
              <a:rPr lang="fr-FR" sz="2400" i="1" dirty="0">
                <a:sym typeface="Wingdings" pitchFamily="2" charset="2"/>
              </a:rPr>
              <a:t>bienveillance</a:t>
            </a:r>
            <a:r>
              <a:rPr lang="fr-FR" sz="2400" dirty="0">
                <a:sym typeface="Wingdings" pitchFamily="2" charset="2"/>
              </a:rPr>
              <a:t>), mais comment je traite autrui concrètement: ce que je fais, comment j’agis.</a:t>
            </a:r>
          </a:p>
          <a:p>
            <a:endParaRPr lang="fr-FR" sz="1000" dirty="0">
              <a:sym typeface="Wingdings" pitchFamily="2" charset="2"/>
            </a:endParaRPr>
          </a:p>
          <a:p>
            <a:pPr marL="342900" indent="-342900">
              <a:buFont typeface="Wingdings" pitchFamily="2" charset="2"/>
              <a:buChar char="Ø"/>
            </a:pPr>
            <a:r>
              <a:rPr lang="fr-FR" sz="2400" dirty="0">
                <a:sym typeface="Wingdings" pitchFamily="2" charset="2"/>
              </a:rPr>
              <a:t>N’implique </a:t>
            </a:r>
            <a:r>
              <a:rPr lang="fr-FR" sz="2400" b="1" dirty="0">
                <a:sym typeface="Wingdings" pitchFamily="2" charset="2"/>
              </a:rPr>
              <a:t>pas de lien affectif </a:t>
            </a:r>
            <a:r>
              <a:rPr lang="fr-FR" sz="2400" dirty="0">
                <a:sym typeface="Wingdings" pitchFamily="2" charset="2"/>
              </a:rPr>
              <a:t>(contexte professionnel).</a:t>
            </a:r>
          </a:p>
          <a:p>
            <a:endParaRPr lang="fr-FR" sz="1050" dirty="0">
              <a:sym typeface="Wingdings" pitchFamily="2" charset="2"/>
            </a:endParaRPr>
          </a:p>
          <a:p>
            <a:endParaRPr lang="fr-FR" sz="200" dirty="0">
              <a:sym typeface="Wingdings" pitchFamily="2" charset="2"/>
            </a:endParaRPr>
          </a:p>
          <a:p>
            <a:pPr marL="342900" indent="-342900">
              <a:buFont typeface="Wingdings" pitchFamily="2" charset="2"/>
              <a:buChar char="Ø"/>
            </a:pPr>
            <a:r>
              <a:rPr lang="fr-FR" sz="2400" dirty="0">
                <a:sym typeface="Wingdings" pitchFamily="2" charset="2"/>
              </a:rPr>
              <a:t>Répond à la </a:t>
            </a:r>
            <a:r>
              <a:rPr lang="fr-FR" sz="2400" b="1" dirty="0">
                <a:sym typeface="Wingdings" pitchFamily="2" charset="2"/>
              </a:rPr>
              <a:t>vulnérabilité</a:t>
            </a:r>
            <a:r>
              <a:rPr lang="fr-FR" sz="2400" dirty="0">
                <a:sym typeface="Wingdings" pitchFamily="2" charset="2"/>
              </a:rPr>
              <a:t> (et non pas à la fragilité de la personne). La vulnérabilité renvoie à la </a:t>
            </a:r>
            <a:r>
              <a:rPr lang="fr-FR" sz="2400" b="1" dirty="0">
                <a:sym typeface="Wingdings" pitchFamily="2" charset="2"/>
              </a:rPr>
              <a:t>situation</a:t>
            </a:r>
            <a:r>
              <a:rPr lang="fr-FR" sz="2400" dirty="0">
                <a:sym typeface="Wingdings" pitchFamily="2" charset="2"/>
              </a:rPr>
              <a:t> dans laquelle une personne se trouve (risque ou probabilité d’être blessé dans une situation donnée). </a:t>
            </a:r>
          </a:p>
          <a:p>
            <a:pPr marL="1085850" lvl="1" indent="-342900">
              <a:buFont typeface="Courier New" panose="02070309020205020404" pitchFamily="49" charset="0"/>
              <a:buChar char="o"/>
            </a:pPr>
            <a:r>
              <a:rPr lang="fr-FR" sz="2400" dirty="0">
                <a:sym typeface="Wingdings" pitchFamily="2" charset="2"/>
              </a:rPr>
              <a:t>Nulle personne n’est vulnérable </a:t>
            </a:r>
            <a:r>
              <a:rPr lang="fr-FR" sz="2400" i="1" dirty="0">
                <a:sym typeface="Wingdings" pitchFamily="2" charset="2"/>
              </a:rPr>
              <a:t>en soi</a:t>
            </a:r>
            <a:r>
              <a:rPr lang="fr-FR" sz="2400" dirty="0">
                <a:sym typeface="Wingdings" pitchFamily="2" charset="2"/>
              </a:rPr>
              <a:t>. </a:t>
            </a:r>
          </a:p>
          <a:p>
            <a:pPr marL="1085850" lvl="1" indent="-342900">
              <a:buFont typeface="Courier New" panose="02070309020205020404" pitchFamily="49" charset="0"/>
              <a:buChar char="o"/>
            </a:pPr>
            <a:r>
              <a:rPr lang="fr-FR" sz="2400" dirty="0">
                <a:sym typeface="Wingdings" pitchFamily="2" charset="2"/>
              </a:rPr>
              <a:t>Toute personne est </a:t>
            </a:r>
            <a:r>
              <a:rPr lang="fr-FR" sz="2400" i="1" dirty="0">
                <a:sym typeface="Wingdings" pitchFamily="2" charset="2"/>
              </a:rPr>
              <a:t>potentiellement</a:t>
            </a:r>
            <a:r>
              <a:rPr lang="fr-FR" sz="2400" dirty="0">
                <a:sym typeface="Wingdings" pitchFamily="2" charset="2"/>
              </a:rPr>
              <a:t> vulnérable.</a:t>
            </a:r>
          </a:p>
          <a:p>
            <a:endParaRPr lang="fr-FR" sz="2400" dirty="0">
              <a:sym typeface="Wingdings" pitchFamily="2" charset="2"/>
            </a:endParaRPr>
          </a:p>
          <a:p>
            <a:endParaRPr lang="fr-FR" sz="2400" dirty="0"/>
          </a:p>
          <a:p>
            <a:endParaRPr lang="fr-FR" sz="2400" dirty="0"/>
          </a:p>
        </p:txBody>
      </p:sp>
    </p:spTree>
    <p:extLst>
      <p:ext uri="{BB962C8B-B14F-4D97-AF65-F5344CB8AC3E}">
        <p14:creationId xmlns:p14="http://schemas.microsoft.com/office/powerpoint/2010/main" val="428348250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CCE6CD9-0BDE-1397-6600-852F385D8A29}"/>
              </a:ext>
            </a:extLst>
          </p:cNvPr>
          <p:cNvSpPr>
            <a:spLocks noGrp="1"/>
          </p:cNvSpPr>
          <p:nvPr>
            <p:ph type="title"/>
          </p:nvPr>
        </p:nvSpPr>
        <p:spPr/>
        <p:txBody>
          <a:bodyPr/>
          <a:lstStyle/>
          <a:p>
            <a:r>
              <a:rPr lang="fr-FR" sz="3600" dirty="0">
                <a:solidFill>
                  <a:srgbClr val="FF9300"/>
                </a:solidFill>
              </a:rPr>
              <a:t>Eléments de synthèse</a:t>
            </a:r>
            <a:br>
              <a:rPr lang="fr-FR" sz="4000" dirty="0">
                <a:solidFill>
                  <a:srgbClr val="FF9300"/>
                </a:solidFill>
              </a:rPr>
            </a:br>
            <a:r>
              <a:rPr lang="fr-FR" sz="2400" dirty="0">
                <a:solidFill>
                  <a:srgbClr val="FF9300"/>
                </a:solidFill>
              </a:rPr>
              <a:t>Citations de </a:t>
            </a:r>
            <a:r>
              <a:rPr lang="fr-FR" sz="2400" dirty="0" err="1"/>
              <a:t>Hourcade</a:t>
            </a:r>
            <a:r>
              <a:rPr lang="fr-FR" sz="2400" dirty="0"/>
              <a:t> Sciou</a:t>
            </a:r>
            <a:endParaRPr lang="fr-FR" sz="3200" dirty="0">
              <a:solidFill>
                <a:srgbClr val="FF9300"/>
              </a:solidFill>
            </a:endParaRPr>
          </a:p>
        </p:txBody>
      </p:sp>
      <p:sp>
        <p:nvSpPr>
          <p:cNvPr id="3" name="Espace réservé du contenu 2">
            <a:extLst>
              <a:ext uri="{FF2B5EF4-FFF2-40B4-BE49-F238E27FC236}">
                <a16:creationId xmlns:a16="http://schemas.microsoft.com/office/drawing/2014/main" id="{322BCF51-31ED-4500-DA2D-0BE168E0D319}"/>
              </a:ext>
            </a:extLst>
          </p:cNvPr>
          <p:cNvSpPr>
            <a:spLocks noGrp="1"/>
          </p:cNvSpPr>
          <p:nvPr>
            <p:ph idx="1"/>
          </p:nvPr>
        </p:nvSpPr>
        <p:spPr>
          <a:xfrm>
            <a:off x="609600" y="1600201"/>
            <a:ext cx="10972800" cy="4983161"/>
          </a:xfrm>
        </p:spPr>
        <p:txBody>
          <a:bodyPr>
            <a:normAutofit/>
          </a:bodyPr>
          <a:lstStyle/>
          <a:p>
            <a:r>
              <a:rPr lang="fr-FR" sz="2400" dirty="0">
                <a:sym typeface="Wingdings" pitchFamily="2" charset="2"/>
              </a:rPr>
              <a:t>Pour prévenir la maltraitance, il convient de rester attentif </a:t>
            </a:r>
            <a:r>
              <a:rPr lang="fr-FR" sz="2400" b="1" dirty="0">
                <a:sym typeface="Wingdings" pitchFamily="2" charset="2"/>
              </a:rPr>
              <a:t>:</a:t>
            </a:r>
            <a:endParaRPr lang="fr-FR" sz="2400" b="1" dirty="0"/>
          </a:p>
          <a:p>
            <a:endParaRPr lang="fr-FR" sz="1050" b="1" dirty="0"/>
          </a:p>
          <a:p>
            <a:pPr marL="342900" indent="-342900">
              <a:buFont typeface="Wingdings" pitchFamily="2" charset="2"/>
              <a:buChar char="Ø"/>
            </a:pPr>
            <a:r>
              <a:rPr lang="fr-FR" sz="2400" dirty="0">
                <a:sym typeface="Wingdings" pitchFamily="2" charset="2"/>
              </a:rPr>
              <a:t>au fait que la personne « en situation de vulnérabilité » est </a:t>
            </a:r>
            <a:r>
              <a:rPr lang="fr-FR" sz="2400" b="1" dirty="0">
                <a:solidFill>
                  <a:srgbClr val="FF9300"/>
                </a:solidFill>
                <a:sym typeface="Wingdings" pitchFamily="2" charset="2"/>
              </a:rPr>
              <a:t>dépendante</a:t>
            </a:r>
            <a:r>
              <a:rPr lang="fr-FR" sz="2400" dirty="0">
                <a:sym typeface="Wingdings" pitchFamily="2" charset="2"/>
              </a:rPr>
              <a:t> d’autrui « pour éliminer ou du moins atténuer le risque (de) la vulnérabilité » (208).</a:t>
            </a:r>
          </a:p>
          <a:p>
            <a:pPr marL="342900" indent="-342900">
              <a:buFont typeface="Wingdings" pitchFamily="2" charset="2"/>
              <a:buChar char="Ø"/>
            </a:pPr>
            <a:endParaRPr lang="fr-FR" sz="1200" dirty="0">
              <a:sym typeface="Wingdings" pitchFamily="2" charset="2"/>
            </a:endParaRPr>
          </a:p>
          <a:p>
            <a:pPr marL="342900" indent="-342900">
              <a:buFont typeface="Wingdings" pitchFamily="2" charset="2"/>
              <a:buChar char="Ø"/>
            </a:pPr>
            <a:r>
              <a:rPr lang="fr-FR" sz="2400" dirty="0">
                <a:sym typeface="Wingdings" pitchFamily="2" charset="2"/>
              </a:rPr>
              <a:t>à l’</a:t>
            </a:r>
            <a:r>
              <a:rPr lang="fr-FR" sz="2400" b="1" dirty="0">
                <a:solidFill>
                  <a:srgbClr val="FF9300"/>
                </a:solidFill>
                <a:sym typeface="Wingdings" pitchFamily="2" charset="2"/>
              </a:rPr>
              <a:t>asymétrie relationnelle </a:t>
            </a:r>
            <a:r>
              <a:rPr lang="fr-FR" sz="2400" dirty="0">
                <a:sym typeface="Wingdings" pitchFamily="2" charset="2"/>
              </a:rPr>
              <a:t>entre la personne qui accompagne et la personne en situation de vulnérabilité. </a:t>
            </a:r>
          </a:p>
          <a:p>
            <a:endParaRPr lang="fr-FR" sz="1100" dirty="0">
              <a:sym typeface="Wingdings" pitchFamily="2" charset="2"/>
            </a:endParaRPr>
          </a:p>
          <a:p>
            <a:pPr algn="ctr"/>
            <a:r>
              <a:rPr lang="fr-FR" sz="2400" dirty="0">
                <a:sym typeface="Wingdings" pitchFamily="2" charset="2"/>
              </a:rPr>
              <a:t>« C’est donc dans </a:t>
            </a:r>
            <a:r>
              <a:rPr lang="fr-FR" sz="2400" b="1" dirty="0">
                <a:sym typeface="Wingdings" pitchFamily="2" charset="2"/>
              </a:rPr>
              <a:t>une même situation donnée</a:t>
            </a:r>
            <a:r>
              <a:rPr lang="fr-FR" sz="2400" dirty="0">
                <a:sym typeface="Wingdings" pitchFamily="2" charset="2"/>
              </a:rPr>
              <a:t>, à savoir cette relation dissymétrique, que l’on est susceptible de maltraiter ou de bien traiter, et c’est toujours celle ou celui occupant la position de domination possible qui sera </a:t>
            </a:r>
            <a:r>
              <a:rPr lang="fr-FR" sz="2400" dirty="0" err="1">
                <a:sym typeface="Wingdings" pitchFamily="2" charset="2"/>
              </a:rPr>
              <a:t>maltraitant.e</a:t>
            </a:r>
            <a:r>
              <a:rPr lang="fr-FR" sz="2400" dirty="0">
                <a:sym typeface="Wingdings" pitchFamily="2" charset="2"/>
              </a:rPr>
              <a:t> » (</a:t>
            </a:r>
            <a:r>
              <a:rPr lang="fr-FR" sz="2400" dirty="0"/>
              <a:t>210)</a:t>
            </a:r>
            <a:r>
              <a:rPr lang="fr-FR" sz="2400" dirty="0">
                <a:sym typeface="Wingdings" pitchFamily="2" charset="2"/>
              </a:rPr>
              <a:t>.</a:t>
            </a:r>
          </a:p>
          <a:p>
            <a:endParaRPr lang="fr-FR" sz="2400" dirty="0">
              <a:sym typeface="Wingdings" pitchFamily="2" charset="2"/>
            </a:endParaRPr>
          </a:p>
          <a:p>
            <a:pPr marL="342900" indent="-342900">
              <a:buFont typeface="Wingdings" pitchFamily="2" charset="2"/>
              <a:buChar char="Ø"/>
            </a:pPr>
            <a:endParaRPr lang="fr-FR" sz="1050" dirty="0">
              <a:sym typeface="Wingdings" pitchFamily="2" charset="2"/>
            </a:endParaRPr>
          </a:p>
          <a:p>
            <a:pPr algn="ctr"/>
            <a:endParaRPr lang="fr-FR" sz="1050" b="1" dirty="0">
              <a:solidFill>
                <a:srgbClr val="FF9300"/>
              </a:solidFill>
              <a:sym typeface="Wingdings" pitchFamily="2" charset="2"/>
            </a:endParaRPr>
          </a:p>
          <a:p>
            <a:endParaRPr lang="fr-FR" sz="1200" dirty="0">
              <a:sym typeface="Wingdings" pitchFamily="2" charset="2"/>
            </a:endParaRPr>
          </a:p>
          <a:p>
            <a:endParaRPr lang="fr-FR" sz="2400" dirty="0">
              <a:sym typeface="Wingdings" pitchFamily="2" charset="2"/>
            </a:endParaRPr>
          </a:p>
          <a:p>
            <a:endParaRPr lang="fr-FR" sz="2400" dirty="0"/>
          </a:p>
          <a:p>
            <a:endParaRPr lang="fr-FR" sz="2400" dirty="0"/>
          </a:p>
        </p:txBody>
      </p:sp>
    </p:spTree>
    <p:extLst>
      <p:ext uri="{BB962C8B-B14F-4D97-AF65-F5344CB8AC3E}">
        <p14:creationId xmlns:p14="http://schemas.microsoft.com/office/powerpoint/2010/main" val="96117844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CCE6CD9-0BDE-1397-6600-852F385D8A29}"/>
              </a:ext>
            </a:extLst>
          </p:cNvPr>
          <p:cNvSpPr>
            <a:spLocks noGrp="1"/>
          </p:cNvSpPr>
          <p:nvPr>
            <p:ph type="title"/>
          </p:nvPr>
        </p:nvSpPr>
        <p:spPr/>
        <p:txBody>
          <a:bodyPr/>
          <a:lstStyle/>
          <a:p>
            <a:r>
              <a:rPr lang="fr-FR" sz="3600" dirty="0">
                <a:solidFill>
                  <a:srgbClr val="FF9300"/>
                </a:solidFill>
              </a:rPr>
              <a:t>Eléments de synthèse</a:t>
            </a:r>
            <a:br>
              <a:rPr lang="fr-FR" sz="4000" dirty="0">
                <a:solidFill>
                  <a:srgbClr val="FF9300"/>
                </a:solidFill>
              </a:rPr>
            </a:br>
            <a:r>
              <a:rPr lang="fr-FR" sz="2400" dirty="0">
                <a:solidFill>
                  <a:srgbClr val="FF9300"/>
                </a:solidFill>
              </a:rPr>
              <a:t>Citations de </a:t>
            </a:r>
            <a:r>
              <a:rPr lang="fr-FR" sz="2400" dirty="0" err="1"/>
              <a:t>Hourcade</a:t>
            </a:r>
            <a:r>
              <a:rPr lang="fr-FR" sz="2400" dirty="0"/>
              <a:t> Sciou</a:t>
            </a:r>
            <a:endParaRPr lang="fr-FR" sz="3200" dirty="0">
              <a:solidFill>
                <a:srgbClr val="FF9300"/>
              </a:solidFill>
            </a:endParaRPr>
          </a:p>
        </p:txBody>
      </p:sp>
      <p:sp>
        <p:nvSpPr>
          <p:cNvPr id="3" name="Espace réservé du contenu 2">
            <a:extLst>
              <a:ext uri="{FF2B5EF4-FFF2-40B4-BE49-F238E27FC236}">
                <a16:creationId xmlns:a16="http://schemas.microsoft.com/office/drawing/2014/main" id="{322BCF51-31ED-4500-DA2D-0BE168E0D319}"/>
              </a:ext>
            </a:extLst>
          </p:cNvPr>
          <p:cNvSpPr>
            <a:spLocks noGrp="1"/>
          </p:cNvSpPr>
          <p:nvPr>
            <p:ph idx="1"/>
          </p:nvPr>
        </p:nvSpPr>
        <p:spPr>
          <a:xfrm>
            <a:off x="609600" y="1600201"/>
            <a:ext cx="10972800" cy="4983161"/>
          </a:xfrm>
        </p:spPr>
        <p:txBody>
          <a:bodyPr>
            <a:normAutofit/>
          </a:bodyPr>
          <a:lstStyle/>
          <a:p>
            <a:r>
              <a:rPr lang="fr-FR" sz="2400" dirty="0">
                <a:sym typeface="Wingdings" pitchFamily="2" charset="2"/>
              </a:rPr>
              <a:t>Pour prévenir la maltraitance, il convient également de rester attentif au fait que </a:t>
            </a:r>
            <a:r>
              <a:rPr lang="fr-FR" sz="2400" b="1" dirty="0">
                <a:solidFill>
                  <a:srgbClr val="FF9300"/>
                </a:solidFill>
                <a:sym typeface="Wingdings" pitchFamily="2" charset="2"/>
              </a:rPr>
              <a:t>l’intention n’est pas l’action</a:t>
            </a:r>
            <a:r>
              <a:rPr lang="fr-FR" sz="2400" dirty="0">
                <a:sym typeface="Wingdings" pitchFamily="2" charset="2"/>
              </a:rPr>
              <a:t> :</a:t>
            </a:r>
          </a:p>
          <a:p>
            <a:pPr algn="ctr"/>
            <a:r>
              <a:rPr lang="fr-FR" sz="2400" dirty="0">
                <a:sym typeface="Wingdings" pitchFamily="2" charset="2"/>
              </a:rPr>
              <a:t>« Les exemples sont nombreux de maltraitances infligées précisément </a:t>
            </a:r>
            <a:r>
              <a:rPr lang="fr-FR" sz="2400" u="sng" dirty="0">
                <a:sym typeface="Wingdings" pitchFamily="2" charset="2"/>
              </a:rPr>
              <a:t>pour le bien supposé de la personne </a:t>
            </a:r>
            <a:r>
              <a:rPr lang="fr-FR" sz="2400" dirty="0">
                <a:sym typeface="Wingdings" pitchFamily="2" charset="2"/>
              </a:rPr>
              <a:t>maltraitée: on pense notamment aux châtiments corporels considérés comme bienfaisants et favorables à l’éducation des enfants aux siècles passés » (209)</a:t>
            </a:r>
          </a:p>
          <a:p>
            <a:pPr algn="ctr"/>
            <a:endParaRPr lang="fr-FR" sz="800" dirty="0">
              <a:sym typeface="Wingdings" pitchFamily="2" charset="2"/>
            </a:endParaRPr>
          </a:p>
          <a:p>
            <a:pPr algn="ctr"/>
            <a:r>
              <a:rPr lang="fr-FR" sz="2400" dirty="0">
                <a:sym typeface="Wingdings" pitchFamily="2" charset="2"/>
              </a:rPr>
              <a:t>« On peut être simultanément bienfaisant et maltraitant, voire malfaisant et bientraitant. En effet, tout en œuvrant pour le bien de la personne, on peut maltraiter, </a:t>
            </a:r>
            <a:r>
              <a:rPr lang="fr-FR" sz="2400" u="sng" dirty="0">
                <a:sym typeface="Wingdings" pitchFamily="2" charset="2"/>
              </a:rPr>
              <a:t>sans le vouloir</a:t>
            </a:r>
            <a:r>
              <a:rPr lang="fr-FR" sz="2400" dirty="0">
                <a:sym typeface="Wingdings" pitchFamily="2" charset="2"/>
              </a:rPr>
              <a:t>, car elle se trouve dans une situation où elle est susceptible d’être maltraitée; en d’autres termes, parce qu’elle est vulnérable. En retour, cette maltraitance accroît sa vulnérabilité, instaurant une forme de cercle vicieux » (213)</a:t>
            </a:r>
          </a:p>
          <a:p>
            <a:pPr algn="ctr"/>
            <a:endParaRPr lang="fr-FR" sz="1200" dirty="0">
              <a:sym typeface="Wingdings" pitchFamily="2" charset="2"/>
            </a:endParaRPr>
          </a:p>
          <a:p>
            <a:pPr algn="ctr"/>
            <a:endParaRPr lang="fr-FR" sz="2400" dirty="0">
              <a:sym typeface="Wingdings" pitchFamily="2" charset="2"/>
            </a:endParaRPr>
          </a:p>
          <a:p>
            <a:endParaRPr lang="fr-FR" sz="1200" dirty="0">
              <a:sym typeface="Wingdings" pitchFamily="2" charset="2"/>
            </a:endParaRPr>
          </a:p>
          <a:p>
            <a:endParaRPr lang="fr-FR" sz="2400" dirty="0">
              <a:sym typeface="Wingdings" pitchFamily="2" charset="2"/>
            </a:endParaRPr>
          </a:p>
          <a:p>
            <a:endParaRPr lang="fr-FR" sz="2400" dirty="0"/>
          </a:p>
          <a:p>
            <a:endParaRPr lang="fr-FR" sz="2400" dirty="0"/>
          </a:p>
        </p:txBody>
      </p:sp>
    </p:spTree>
    <p:extLst>
      <p:ext uri="{BB962C8B-B14F-4D97-AF65-F5344CB8AC3E}">
        <p14:creationId xmlns:p14="http://schemas.microsoft.com/office/powerpoint/2010/main" val="177078326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CCE6CD9-0BDE-1397-6600-852F385D8A29}"/>
              </a:ext>
            </a:extLst>
          </p:cNvPr>
          <p:cNvSpPr>
            <a:spLocks noGrp="1"/>
          </p:cNvSpPr>
          <p:nvPr>
            <p:ph type="title"/>
          </p:nvPr>
        </p:nvSpPr>
        <p:spPr/>
        <p:txBody>
          <a:bodyPr/>
          <a:lstStyle/>
          <a:p>
            <a:r>
              <a:rPr lang="fr-FR" sz="3600" dirty="0">
                <a:solidFill>
                  <a:srgbClr val="FF9300"/>
                </a:solidFill>
              </a:rPr>
              <a:t>Eléments de synthèse</a:t>
            </a:r>
            <a:br>
              <a:rPr lang="fr-FR" sz="4800" dirty="0">
                <a:solidFill>
                  <a:srgbClr val="FF9300"/>
                </a:solidFill>
              </a:rPr>
            </a:br>
            <a:r>
              <a:rPr lang="fr-FR" sz="2400" dirty="0">
                <a:solidFill>
                  <a:srgbClr val="FF9300"/>
                </a:solidFill>
              </a:rPr>
              <a:t>Citations de </a:t>
            </a:r>
            <a:r>
              <a:rPr lang="fr-FR" sz="2400" dirty="0" err="1"/>
              <a:t>Hourcade</a:t>
            </a:r>
            <a:r>
              <a:rPr lang="fr-FR" sz="2400" dirty="0"/>
              <a:t> Sciou</a:t>
            </a:r>
            <a:endParaRPr lang="fr-FR" sz="3200" dirty="0">
              <a:solidFill>
                <a:srgbClr val="FF9300"/>
              </a:solidFill>
            </a:endParaRPr>
          </a:p>
        </p:txBody>
      </p:sp>
      <p:sp>
        <p:nvSpPr>
          <p:cNvPr id="3" name="Espace réservé du contenu 2">
            <a:extLst>
              <a:ext uri="{FF2B5EF4-FFF2-40B4-BE49-F238E27FC236}">
                <a16:creationId xmlns:a16="http://schemas.microsoft.com/office/drawing/2014/main" id="{322BCF51-31ED-4500-DA2D-0BE168E0D319}"/>
              </a:ext>
            </a:extLst>
          </p:cNvPr>
          <p:cNvSpPr>
            <a:spLocks noGrp="1"/>
          </p:cNvSpPr>
          <p:nvPr>
            <p:ph idx="1"/>
          </p:nvPr>
        </p:nvSpPr>
        <p:spPr>
          <a:xfrm>
            <a:off x="882316" y="1600201"/>
            <a:ext cx="10315073" cy="4983161"/>
          </a:xfrm>
        </p:spPr>
        <p:txBody>
          <a:bodyPr>
            <a:normAutofit/>
          </a:bodyPr>
          <a:lstStyle/>
          <a:p>
            <a:pPr algn="ctr"/>
            <a:r>
              <a:rPr lang="fr-FR" sz="2400" b="1" dirty="0">
                <a:sym typeface="Wingdings" pitchFamily="2" charset="2"/>
              </a:rPr>
              <a:t>Le respect des protocoles et des règles ne suffit pas </a:t>
            </a:r>
          </a:p>
          <a:p>
            <a:pPr algn="ctr"/>
            <a:r>
              <a:rPr lang="fr-FR" sz="2400" b="1" dirty="0">
                <a:sym typeface="Wingdings" pitchFamily="2" charset="2"/>
              </a:rPr>
              <a:t>à nous prémunir contre la maltraitance </a:t>
            </a:r>
          </a:p>
          <a:p>
            <a:pPr algn="ctr"/>
            <a:r>
              <a:rPr lang="fr-FR" sz="2400" b="1" dirty="0">
                <a:sym typeface="Wingdings" pitchFamily="2" charset="2"/>
              </a:rPr>
              <a:t> La non-maltraitance implique de la </a:t>
            </a:r>
            <a:r>
              <a:rPr lang="fr-FR" sz="2400" b="1" u="sng" dirty="0">
                <a:sym typeface="Wingdings" pitchFamily="2" charset="2"/>
              </a:rPr>
              <a:t>sagesse pratique </a:t>
            </a:r>
            <a:r>
              <a:rPr lang="fr-FR" sz="2400" b="1" dirty="0">
                <a:sym typeface="Wingdings" pitchFamily="2" charset="2"/>
              </a:rPr>
              <a:t>(</a:t>
            </a:r>
            <a:r>
              <a:rPr lang="fr-FR" sz="2400" b="1" i="1" dirty="0">
                <a:sym typeface="Wingdings" pitchFamily="2" charset="2"/>
              </a:rPr>
              <a:t>phronesis</a:t>
            </a:r>
            <a:r>
              <a:rPr lang="fr-FR" sz="2400" b="1" dirty="0">
                <a:sym typeface="Wingdings" pitchFamily="2" charset="2"/>
              </a:rPr>
              <a:t>)</a:t>
            </a:r>
          </a:p>
          <a:p>
            <a:endParaRPr lang="fr-FR" sz="100" u="sng" dirty="0">
              <a:sym typeface="Wingdings" pitchFamily="2" charset="2"/>
            </a:endParaRPr>
          </a:p>
          <a:p>
            <a:pPr algn="ctr"/>
            <a:endParaRPr lang="fr-FR" sz="2400" dirty="0">
              <a:sym typeface="Wingdings" pitchFamily="2" charset="2"/>
            </a:endParaRPr>
          </a:p>
          <a:p>
            <a:pPr algn="ctr"/>
            <a:endParaRPr lang="fr-FR" sz="2400" dirty="0">
              <a:sym typeface="Wingdings" pitchFamily="2" charset="2"/>
            </a:endParaRPr>
          </a:p>
          <a:p>
            <a:pPr algn="ctr"/>
            <a:r>
              <a:rPr lang="fr-FR" sz="2400" dirty="0">
                <a:sym typeface="Wingdings" pitchFamily="2" charset="2"/>
              </a:rPr>
              <a:t>« La bientraitance, en ce qu’elle concerne la manière dont l’action est accomplie, présente toujours </a:t>
            </a:r>
            <a:r>
              <a:rPr lang="fr-FR" sz="2400" b="1" dirty="0">
                <a:sym typeface="Wingdings" pitchFamily="2" charset="2"/>
              </a:rPr>
              <a:t>une action particulière</a:t>
            </a:r>
            <a:r>
              <a:rPr lang="fr-FR" sz="2400" dirty="0">
                <a:sym typeface="Wingdings" pitchFamily="2" charset="2"/>
              </a:rPr>
              <a:t>. L’édiction de règles de bientraitance, en ce sens, même si elle est possible ou souhaitable, ne peut valoir partout et toujours. Il appartient par conséquent à l’</a:t>
            </a:r>
            <a:r>
              <a:rPr lang="fr-FR" sz="2400" dirty="0" err="1">
                <a:sym typeface="Wingdings" pitchFamily="2" charset="2"/>
              </a:rPr>
              <a:t>agent.e</a:t>
            </a:r>
            <a:r>
              <a:rPr lang="fr-FR" sz="2400" dirty="0">
                <a:sym typeface="Wingdings" pitchFamily="2" charset="2"/>
              </a:rPr>
              <a:t> bientraitant </a:t>
            </a:r>
            <a:r>
              <a:rPr lang="fr-FR" sz="2400" b="1" dirty="0">
                <a:sym typeface="Wingdings" pitchFamily="2" charset="2"/>
              </a:rPr>
              <a:t>d’évaluer la situation donnée </a:t>
            </a:r>
            <a:r>
              <a:rPr lang="fr-FR" sz="2400" dirty="0">
                <a:sym typeface="Wingdings" pitchFamily="2" charset="2"/>
              </a:rPr>
              <a:t>et de savoir faire le choix adéquat, au bon moment. La notion de </a:t>
            </a:r>
            <a:r>
              <a:rPr lang="fr-FR" sz="2400" b="1" i="1" dirty="0" err="1">
                <a:sym typeface="Wingdings" pitchFamily="2" charset="2"/>
              </a:rPr>
              <a:t>phronèsis</a:t>
            </a:r>
            <a:r>
              <a:rPr lang="fr-FR" sz="2400" dirty="0">
                <a:sym typeface="Wingdings" pitchFamily="2" charset="2"/>
              </a:rPr>
              <a:t> est sans doute utile ici » (217).</a:t>
            </a:r>
          </a:p>
          <a:p>
            <a:pPr algn="ctr"/>
            <a:endParaRPr lang="fr-FR" sz="800" dirty="0">
              <a:sym typeface="Wingdings" pitchFamily="2" charset="2"/>
            </a:endParaRPr>
          </a:p>
          <a:p>
            <a:endParaRPr lang="fr-FR" sz="2400" dirty="0">
              <a:sym typeface="Wingdings" pitchFamily="2" charset="2"/>
            </a:endParaRPr>
          </a:p>
        </p:txBody>
      </p:sp>
    </p:spTree>
    <p:extLst>
      <p:ext uri="{BB962C8B-B14F-4D97-AF65-F5344CB8AC3E}">
        <p14:creationId xmlns:p14="http://schemas.microsoft.com/office/powerpoint/2010/main" val="155673471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re 2"/>
          <p:cNvSpPr>
            <a:spLocks noGrp="1"/>
          </p:cNvSpPr>
          <p:nvPr>
            <p:ph type="ctrTitle"/>
          </p:nvPr>
        </p:nvSpPr>
        <p:spPr/>
        <p:txBody>
          <a:bodyPr anchor="t">
            <a:normAutofit/>
          </a:bodyPr>
          <a:lstStyle/>
          <a:p>
            <a:pPr>
              <a:defRPr/>
            </a:pPr>
            <a:r>
              <a:rPr lang="fr-CH" sz="4000" dirty="0"/>
              <a:t>Références</a:t>
            </a:r>
          </a:p>
        </p:txBody>
      </p:sp>
      <p:sp>
        <p:nvSpPr>
          <p:cNvPr id="10243" name="Rectangle 3"/>
          <p:cNvSpPr>
            <a:spLocks noGrp="1" noChangeArrowheads="1"/>
          </p:cNvSpPr>
          <p:nvPr>
            <p:ph type="subTitle" idx="1"/>
          </p:nvPr>
        </p:nvSpPr>
        <p:spPr>
          <a:ln w="38100">
            <a:noFill/>
          </a:ln>
        </p:spPr>
        <p:txBody>
          <a:bodyPr anchor="ctr">
            <a:normAutofit/>
          </a:bodyPr>
          <a:lstStyle/>
          <a:p>
            <a:pPr marL="0" lvl="1">
              <a:defRPr/>
            </a:pPr>
            <a:endParaRPr lang="fr-CH" sz="3200" dirty="0">
              <a:solidFill>
                <a:schemeClr val="tx1"/>
              </a:solidFill>
            </a:endParaRPr>
          </a:p>
        </p:txBody>
      </p:sp>
    </p:spTree>
    <p:extLst>
      <p:ext uri="{BB962C8B-B14F-4D97-AF65-F5344CB8AC3E}">
        <p14:creationId xmlns:p14="http://schemas.microsoft.com/office/powerpoint/2010/main" val="27905762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chor="t">
            <a:noAutofit/>
          </a:bodyPr>
          <a:lstStyle/>
          <a:p>
            <a:r>
              <a:rPr lang="fr-CH" sz="3200" dirty="0"/>
              <a:t>Références des images</a:t>
            </a:r>
            <a:endParaRPr lang="en-GB" sz="3200" dirty="0"/>
          </a:p>
        </p:txBody>
      </p:sp>
      <p:sp>
        <p:nvSpPr>
          <p:cNvPr id="3" name="Espace réservé du contenu 2"/>
          <p:cNvSpPr>
            <a:spLocks noGrp="1"/>
          </p:cNvSpPr>
          <p:nvPr>
            <p:ph idx="1"/>
          </p:nvPr>
        </p:nvSpPr>
        <p:spPr/>
        <p:txBody>
          <a:bodyPr>
            <a:normAutofit fontScale="92500" lnSpcReduction="20000"/>
          </a:bodyPr>
          <a:lstStyle/>
          <a:p>
            <a:pPr>
              <a:spcBef>
                <a:spcPts val="0"/>
              </a:spcBef>
            </a:pPr>
            <a:r>
              <a:rPr lang="fr-CH" sz="1400" b="1" dirty="0"/>
              <a:t>Image 1</a:t>
            </a:r>
          </a:p>
          <a:p>
            <a:pPr>
              <a:spcBef>
                <a:spcPts val="0"/>
              </a:spcBef>
            </a:pPr>
            <a:r>
              <a:rPr lang="fr-CH" sz="1400" dirty="0"/>
              <a:t>Photo d’un radar disponible sur </a:t>
            </a:r>
            <a:r>
              <a:rPr lang="fr-CH" sz="1400" dirty="0" err="1"/>
              <a:t>Pixabay</a:t>
            </a:r>
            <a:r>
              <a:rPr lang="fr-CH" sz="1400" dirty="0"/>
              <a:t> à l’adresse: </a:t>
            </a:r>
            <a:r>
              <a:rPr lang="fr-CH" sz="1400" dirty="0">
                <a:hlinkClick r:id="rId2"/>
              </a:rPr>
              <a:t>https://cdn.pixabay.com/photo/2014/10/25/19/24/blitzer-502970_960_720.jpg</a:t>
            </a:r>
            <a:r>
              <a:rPr lang="fr-CH" sz="1400" dirty="0"/>
              <a:t> (dernière consultation le 14 septembre 2020)</a:t>
            </a:r>
          </a:p>
          <a:p>
            <a:pPr>
              <a:spcBef>
                <a:spcPts val="0"/>
              </a:spcBef>
            </a:pPr>
            <a:endParaRPr lang="fr-CH" sz="1400" dirty="0"/>
          </a:p>
          <a:p>
            <a:pPr>
              <a:spcBef>
                <a:spcPts val="0"/>
              </a:spcBef>
            </a:pPr>
            <a:r>
              <a:rPr lang="fr-CH" sz="1400" b="1" dirty="0"/>
              <a:t>Image 2</a:t>
            </a:r>
          </a:p>
          <a:p>
            <a:pPr>
              <a:spcBef>
                <a:spcPts val="0"/>
              </a:spcBef>
            </a:pPr>
            <a:r>
              <a:rPr lang="fr-CH" sz="1400" dirty="0"/>
              <a:t>Illustration d’une personne en train de réfléchir, disponible sur </a:t>
            </a:r>
            <a:r>
              <a:rPr lang="fr-CH" sz="1400" dirty="0" err="1"/>
              <a:t>Pixabay</a:t>
            </a:r>
            <a:r>
              <a:rPr lang="fr-CH" sz="1400" dirty="0"/>
              <a:t> à l’adresse </a:t>
            </a:r>
            <a:r>
              <a:rPr lang="fr-CH" sz="1400" dirty="0">
                <a:hlinkClick r:id="rId3"/>
              </a:rPr>
              <a:t>https://cdn.pixabay.com/photo/2019/09/23/01/47/mind-mapping-4497350__340.jpg</a:t>
            </a:r>
            <a:r>
              <a:rPr lang="fr-CH" sz="1400" dirty="0"/>
              <a:t> (dernière consultation le 14 septembre 2020)</a:t>
            </a:r>
          </a:p>
          <a:p>
            <a:pPr>
              <a:spcBef>
                <a:spcPts val="0"/>
              </a:spcBef>
            </a:pPr>
            <a:endParaRPr lang="fr-CH" sz="1400" b="1" dirty="0"/>
          </a:p>
          <a:p>
            <a:pPr>
              <a:spcBef>
                <a:spcPts val="0"/>
              </a:spcBef>
            </a:pPr>
            <a:r>
              <a:rPr lang="fr-CH" sz="1400" b="1" dirty="0"/>
              <a:t>Image 3</a:t>
            </a:r>
          </a:p>
          <a:p>
            <a:pPr>
              <a:spcBef>
                <a:spcPts val="0"/>
              </a:spcBef>
            </a:pPr>
            <a:r>
              <a:rPr lang="fr-CH" sz="1400" dirty="0"/>
              <a:t>Photo d’une église, disponible sur </a:t>
            </a:r>
            <a:r>
              <a:rPr lang="fr-CH" sz="1400" dirty="0" err="1"/>
              <a:t>Pixabay</a:t>
            </a:r>
            <a:r>
              <a:rPr lang="fr-CH" sz="1400" dirty="0"/>
              <a:t> à l’adresse: </a:t>
            </a:r>
            <a:r>
              <a:rPr lang="fr-CH" sz="1400" dirty="0">
                <a:hlinkClick r:id="rId4"/>
              </a:rPr>
              <a:t>https://cdn.pixabay.com/photo/2018/08/16/21/32/mountain-church-3611548__340.jpg</a:t>
            </a:r>
            <a:r>
              <a:rPr lang="fr-CH" sz="1400" dirty="0"/>
              <a:t> (dernière consultation le 14 septembre 2020)</a:t>
            </a:r>
          </a:p>
          <a:p>
            <a:pPr>
              <a:spcBef>
                <a:spcPts val="0"/>
              </a:spcBef>
            </a:pPr>
            <a:endParaRPr lang="fr-CH" sz="1400" dirty="0"/>
          </a:p>
          <a:p>
            <a:pPr>
              <a:spcBef>
                <a:spcPts val="0"/>
              </a:spcBef>
            </a:pPr>
            <a:r>
              <a:rPr lang="fr-CH" sz="1400" b="1" dirty="0"/>
              <a:t>Image 4</a:t>
            </a:r>
          </a:p>
          <a:p>
            <a:pPr>
              <a:spcBef>
                <a:spcPts val="0"/>
              </a:spcBef>
            </a:pPr>
            <a:r>
              <a:rPr lang="fr-CH" sz="1400" dirty="0"/>
              <a:t>Illustration </a:t>
            </a:r>
            <a:r>
              <a:rPr lang="fr-CH" sz="1400" dirty="0" err="1"/>
              <a:t>peace</a:t>
            </a:r>
            <a:r>
              <a:rPr lang="fr-CH" sz="1400" dirty="0"/>
              <a:t> &amp; love disponible sur </a:t>
            </a:r>
            <a:r>
              <a:rPr lang="fr-CH" sz="1400" dirty="0" err="1"/>
              <a:t>Pixabay</a:t>
            </a:r>
            <a:r>
              <a:rPr lang="fr-CH" sz="1400" dirty="0"/>
              <a:t> à l’adresse:  </a:t>
            </a:r>
            <a:r>
              <a:rPr lang="fr-CH" sz="1400" dirty="0">
                <a:hlinkClick r:id="rId5"/>
              </a:rPr>
              <a:t>https://cdn.pixabay.com/photo/2018/02/12/11/02/love-3148004__340.jpg</a:t>
            </a:r>
            <a:r>
              <a:rPr lang="fr-CH" sz="1400" dirty="0"/>
              <a:t> (dernière consultation le 14 septembre 2020)</a:t>
            </a:r>
          </a:p>
          <a:p>
            <a:pPr>
              <a:spcBef>
                <a:spcPts val="0"/>
              </a:spcBef>
            </a:pPr>
            <a:endParaRPr lang="fr-CH" sz="1400" dirty="0"/>
          </a:p>
          <a:p>
            <a:pPr>
              <a:spcBef>
                <a:spcPts val="0"/>
              </a:spcBef>
            </a:pPr>
            <a:r>
              <a:rPr lang="fr-CH" sz="1400" b="1" dirty="0"/>
              <a:t>Image 5</a:t>
            </a:r>
          </a:p>
          <a:p>
            <a:pPr>
              <a:spcBef>
                <a:spcPts val="0"/>
              </a:spcBef>
            </a:pPr>
            <a:r>
              <a:rPr lang="fr-CH" sz="1400" dirty="0"/>
              <a:t>Logo du parti républicain américain disponible sur </a:t>
            </a:r>
            <a:r>
              <a:rPr lang="fr-CH" sz="1400" dirty="0" err="1"/>
              <a:t>Pixabay</a:t>
            </a:r>
            <a:r>
              <a:rPr lang="fr-CH" sz="1400" dirty="0"/>
              <a:t> à l’adresse: </a:t>
            </a:r>
            <a:r>
              <a:rPr lang="fr-CH" sz="1400" dirty="0">
                <a:hlinkClick r:id="rId6"/>
              </a:rPr>
              <a:t>https://cdn.pixabay.com/photo/2014/04/02/10/26/republicans-303843__340.png</a:t>
            </a:r>
            <a:r>
              <a:rPr lang="fr-CH" sz="1400" dirty="0"/>
              <a:t> (dernière consultation le 14 septembre 2020)</a:t>
            </a:r>
          </a:p>
          <a:p>
            <a:pPr>
              <a:spcBef>
                <a:spcPts val="0"/>
              </a:spcBef>
            </a:pPr>
            <a:endParaRPr lang="fr-CH" sz="1400" dirty="0"/>
          </a:p>
          <a:p>
            <a:pPr>
              <a:spcBef>
                <a:spcPts val="0"/>
              </a:spcBef>
            </a:pPr>
            <a:r>
              <a:rPr lang="fr-CH" sz="1400" b="1" dirty="0"/>
              <a:t>Image 6</a:t>
            </a:r>
          </a:p>
          <a:p>
            <a:pPr>
              <a:spcBef>
                <a:spcPts val="0"/>
              </a:spcBef>
            </a:pPr>
            <a:r>
              <a:rPr lang="fr-CH" sz="1400" dirty="0"/>
              <a:t>Photo «</a:t>
            </a:r>
            <a:r>
              <a:rPr lang="fr-CH" sz="1400" dirty="0" err="1"/>
              <a:t>Arbeit</a:t>
            </a:r>
            <a:r>
              <a:rPr lang="fr-CH" sz="1400" dirty="0"/>
              <a:t> </a:t>
            </a:r>
            <a:r>
              <a:rPr lang="fr-CH" sz="1400" dirty="0" err="1"/>
              <a:t>macht</a:t>
            </a:r>
            <a:r>
              <a:rPr lang="fr-CH" sz="1400" dirty="0"/>
              <a:t> </a:t>
            </a:r>
            <a:r>
              <a:rPr lang="fr-CH" sz="1400" dirty="0" err="1"/>
              <a:t>frei</a:t>
            </a:r>
            <a:r>
              <a:rPr lang="fr-CH" sz="1400" dirty="0"/>
              <a:t>» disponible sur </a:t>
            </a:r>
            <a:r>
              <a:rPr lang="fr-CH" sz="1400" dirty="0" err="1"/>
              <a:t>Pixabay</a:t>
            </a:r>
            <a:r>
              <a:rPr lang="fr-CH" sz="1400" dirty="0"/>
              <a:t> à l’adresse: </a:t>
            </a:r>
            <a:r>
              <a:rPr lang="fr-CH" sz="1400" dirty="0">
                <a:hlinkClick r:id="rId7"/>
              </a:rPr>
              <a:t>https://cdn.pixabay.com/photo/2018/04/20/11/33/arbeit-3335743__340.jpg</a:t>
            </a:r>
            <a:r>
              <a:rPr lang="fr-CH" sz="1400" dirty="0"/>
              <a:t> (dernière consultation le 14 septembre 2020)</a:t>
            </a:r>
          </a:p>
          <a:p>
            <a:pPr>
              <a:spcBef>
                <a:spcPts val="0"/>
              </a:spcBef>
            </a:pPr>
            <a:endParaRPr lang="fr-CH" sz="1400" dirty="0"/>
          </a:p>
          <a:p>
            <a:pPr>
              <a:spcBef>
                <a:spcPts val="0"/>
              </a:spcBef>
            </a:pPr>
            <a:r>
              <a:rPr lang="fr-CH" sz="1400" b="1" dirty="0"/>
              <a:t>Image 7</a:t>
            </a:r>
          </a:p>
          <a:p>
            <a:pPr>
              <a:spcBef>
                <a:spcPts val="0"/>
              </a:spcBef>
            </a:pPr>
            <a:r>
              <a:rPr lang="fr-CH" sz="1400" dirty="0"/>
              <a:t>Photo du livre «Rules of live» disponible sur </a:t>
            </a:r>
            <a:r>
              <a:rPr lang="fr-CH" sz="1400" dirty="0" err="1"/>
              <a:t>Pixabay</a:t>
            </a:r>
            <a:r>
              <a:rPr lang="fr-CH" sz="1400" dirty="0"/>
              <a:t> à l’adresse: </a:t>
            </a:r>
            <a:r>
              <a:rPr lang="fr-CH" sz="1400" dirty="0">
                <a:hlinkClick r:id="rId8"/>
              </a:rPr>
              <a:t>https://cdn.pixabay.com/photo/2017/08/15/09/10/life-2643192__340.png</a:t>
            </a:r>
            <a:r>
              <a:rPr lang="fr-CH" sz="1400" dirty="0"/>
              <a:t> (dernière consultation le 14 septembre 2020)</a:t>
            </a:r>
          </a:p>
          <a:p>
            <a:pPr>
              <a:spcBef>
                <a:spcPts val="0"/>
              </a:spcBef>
            </a:pPr>
            <a:endParaRPr lang="fr-CH" sz="1400" dirty="0">
              <a:hlinkClick r:id="" action="ppaction://noaction"/>
            </a:endParaRPr>
          </a:p>
          <a:p>
            <a:pPr>
              <a:spcBef>
                <a:spcPts val="0"/>
              </a:spcBef>
            </a:pPr>
            <a:endParaRPr lang="fr-CH" sz="1400" dirty="0">
              <a:hlinkClick r:id="" action="ppaction://noaction"/>
            </a:endParaRPr>
          </a:p>
        </p:txBody>
      </p:sp>
    </p:spTree>
    <p:extLst>
      <p:ext uri="{BB962C8B-B14F-4D97-AF65-F5344CB8AC3E}">
        <p14:creationId xmlns:p14="http://schemas.microsoft.com/office/powerpoint/2010/main" val="307793096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itre 5"/>
          <p:cNvSpPr>
            <a:spLocks noGrp="1"/>
          </p:cNvSpPr>
          <p:nvPr>
            <p:ph type="title"/>
          </p:nvPr>
        </p:nvSpPr>
        <p:spPr bwMode="auto">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p>
            <a:r>
              <a:rPr lang="fr-CH" altLang="fr-FR" sz="3200" dirty="0">
                <a:ea typeface="ＭＳ Ｐゴシック" pitchFamily="34" charset="-128"/>
              </a:rPr>
              <a:t>Références bibliographiques</a:t>
            </a:r>
          </a:p>
        </p:txBody>
      </p:sp>
      <p:sp>
        <p:nvSpPr>
          <p:cNvPr id="48131" name="Espace réservé du contenu 6"/>
          <p:cNvSpPr>
            <a:spLocks noGrp="1"/>
          </p:cNvSpPr>
          <p:nvPr>
            <p:ph idx="1"/>
          </p:nvPr>
        </p:nvSpPr>
        <p:spPr>
          <a:xfrm>
            <a:off x="1236920" y="1453043"/>
            <a:ext cx="10345480" cy="5165724"/>
          </a:xfrm>
        </p:spPr>
        <p:txBody>
          <a:bodyPr>
            <a:noAutofit/>
          </a:bodyPr>
          <a:lstStyle/>
          <a:p>
            <a:pPr>
              <a:spcBef>
                <a:spcPts val="900"/>
              </a:spcBef>
              <a:spcAft>
                <a:spcPts val="600"/>
              </a:spcAft>
              <a:defRPr/>
            </a:pPr>
            <a:r>
              <a:rPr lang="fr-FR" altLang="fr-FR" cap="small" dirty="0"/>
              <a:t>Aristote</a:t>
            </a:r>
            <a:r>
              <a:rPr lang="fr-FR" altLang="fr-FR" dirty="0">
                <a:ea typeface="ＭＳ Ｐゴシック" pitchFamily="34" charset="-128"/>
              </a:rPr>
              <a:t>, </a:t>
            </a:r>
            <a:r>
              <a:rPr lang="fr-FR" altLang="fr-FR" i="1" dirty="0">
                <a:ea typeface="ＭＳ Ｐゴシック" pitchFamily="34" charset="-128"/>
              </a:rPr>
              <a:t>Ethique à Nicomaque</a:t>
            </a:r>
            <a:r>
              <a:rPr lang="fr-FR" altLang="fr-FR" dirty="0">
                <a:ea typeface="ＭＳ Ｐゴシック" pitchFamily="34" charset="-128"/>
              </a:rPr>
              <a:t>, Paris, Vrin, 1983 (IV</a:t>
            </a:r>
            <a:r>
              <a:rPr lang="fr-FR" altLang="fr-FR" baseline="30000" dirty="0">
                <a:ea typeface="ＭＳ Ｐゴシック" pitchFamily="34" charset="-128"/>
              </a:rPr>
              <a:t>ème</a:t>
            </a:r>
            <a:r>
              <a:rPr lang="fr-FR" altLang="fr-FR" dirty="0">
                <a:ea typeface="ＭＳ Ｐゴシック" pitchFamily="34" charset="-128"/>
              </a:rPr>
              <a:t> s. av. J.-C.).</a:t>
            </a:r>
            <a:endParaRPr lang="fr-FR" altLang="fr-FR" cap="small" dirty="0"/>
          </a:p>
          <a:p>
            <a:pPr>
              <a:spcBef>
                <a:spcPts val="900"/>
              </a:spcBef>
              <a:spcAft>
                <a:spcPts val="600"/>
              </a:spcAft>
              <a:defRPr/>
            </a:pPr>
            <a:r>
              <a:rPr lang="fr-CH" cap="small" dirty="0" err="1">
                <a:solidFill>
                  <a:srgbClr val="000000"/>
                </a:solidFill>
                <a:effectLst/>
                <a:ea typeface="Lato" panose="020F0502020204030203" pitchFamily="34" charset="0"/>
                <a:cs typeface="Lato" panose="020F0502020204030203" pitchFamily="34" charset="0"/>
              </a:rPr>
              <a:t>AvenirSocial</a:t>
            </a:r>
            <a:r>
              <a:rPr lang="fr-CH" dirty="0">
                <a:effectLst/>
                <a:ea typeface="Calibri" panose="020F0502020204030204" pitchFamily="34" charset="0"/>
                <a:cs typeface="Arial" panose="020B0604020202020204" pitchFamily="34" charset="0"/>
              </a:rPr>
              <a:t>, </a:t>
            </a:r>
            <a:r>
              <a:rPr lang="fr-CH" i="1" dirty="0">
                <a:effectLst/>
                <a:ea typeface="Calibri" panose="020F0502020204030204" pitchFamily="34" charset="0"/>
                <a:cs typeface="Arial" panose="020B0604020202020204" pitchFamily="34" charset="0"/>
              </a:rPr>
              <a:t>Code de déontologie du travail social en Suisse. Un argumentaire pour la pratique</a:t>
            </a:r>
            <a:r>
              <a:rPr lang="fr-CH" dirty="0">
                <a:effectLst/>
                <a:ea typeface="Calibri" panose="020F0502020204030204" pitchFamily="34" charset="0"/>
                <a:cs typeface="Arial" panose="020B0604020202020204" pitchFamily="34" charset="0"/>
              </a:rPr>
              <a:t>, Berne, </a:t>
            </a:r>
            <a:r>
              <a:rPr lang="fr-CH" dirty="0" err="1">
                <a:effectLst/>
                <a:ea typeface="Calibri" panose="020F0502020204030204" pitchFamily="34" charset="0"/>
                <a:cs typeface="Arial" panose="020B0604020202020204" pitchFamily="34" charset="0"/>
              </a:rPr>
              <a:t>AvenirSocial</a:t>
            </a:r>
            <a:r>
              <a:rPr lang="fr-CH" dirty="0">
                <a:effectLst/>
                <a:ea typeface="Calibri" panose="020F0502020204030204" pitchFamily="34" charset="0"/>
                <a:cs typeface="Arial" panose="020B0604020202020204" pitchFamily="34" charset="0"/>
              </a:rPr>
              <a:t>, 2010.</a:t>
            </a:r>
          </a:p>
          <a:p>
            <a:pPr>
              <a:spcBef>
                <a:spcPts val="900"/>
              </a:spcBef>
              <a:spcAft>
                <a:spcPts val="600"/>
              </a:spcAft>
              <a:defRPr/>
            </a:pPr>
            <a:r>
              <a:rPr lang="fr-CH" cap="small" dirty="0" err="1">
                <a:solidFill>
                  <a:srgbClr val="000000"/>
                </a:solidFill>
                <a:ea typeface="Lato" panose="020F0502020204030203" pitchFamily="34" charset="0"/>
                <a:cs typeface="Lato" panose="020F0502020204030203" pitchFamily="34" charset="0"/>
              </a:rPr>
              <a:t>AvenirSocial</a:t>
            </a:r>
            <a:r>
              <a:rPr lang="fr-CH" dirty="0">
                <a:ea typeface="Calibri" panose="020F0502020204030204" pitchFamily="34" charset="0"/>
                <a:cs typeface="Arial" panose="020B0604020202020204" pitchFamily="34" charset="0"/>
              </a:rPr>
              <a:t>, </a:t>
            </a:r>
            <a:r>
              <a:rPr lang="fr-CH" i="1" dirty="0">
                <a:ea typeface="Calibri" panose="020F0502020204030204" pitchFamily="34" charset="0"/>
                <a:cs typeface="Arial" panose="020B0604020202020204" pitchFamily="34" charset="0"/>
              </a:rPr>
              <a:t>Code de déontologie du travail social en Suisse. Un argumentaire pour la pratique</a:t>
            </a:r>
            <a:r>
              <a:rPr lang="fr-CH" dirty="0">
                <a:ea typeface="Calibri" panose="020F0502020204030204" pitchFamily="34" charset="0"/>
                <a:cs typeface="Arial" panose="020B0604020202020204" pitchFamily="34" charset="0"/>
              </a:rPr>
              <a:t>, Berne, </a:t>
            </a:r>
            <a:r>
              <a:rPr lang="fr-CH" dirty="0" err="1">
                <a:ea typeface="Calibri" panose="020F0502020204030204" pitchFamily="34" charset="0"/>
                <a:cs typeface="Arial" panose="020B0604020202020204" pitchFamily="34" charset="0"/>
              </a:rPr>
              <a:t>AvenirSocial</a:t>
            </a:r>
            <a:r>
              <a:rPr lang="fr-CH" dirty="0">
                <a:ea typeface="Calibri" panose="020F0502020204030204" pitchFamily="34" charset="0"/>
                <a:cs typeface="Arial" panose="020B0604020202020204" pitchFamily="34" charset="0"/>
              </a:rPr>
              <a:t>, 2026. </a:t>
            </a:r>
          </a:p>
          <a:p>
            <a:pPr>
              <a:spcBef>
                <a:spcPts val="900"/>
              </a:spcBef>
              <a:spcAft>
                <a:spcPts val="600"/>
              </a:spcAft>
              <a:defRPr/>
            </a:pPr>
            <a:r>
              <a:rPr lang="fr-FR" altLang="fr-FR" cap="small" dirty="0"/>
              <a:t>Canto-Sperber</a:t>
            </a:r>
            <a:r>
              <a:rPr lang="fr-FR" altLang="fr-FR" dirty="0">
                <a:ea typeface="ＭＳ Ｐゴシック" pitchFamily="34" charset="-128"/>
              </a:rPr>
              <a:t> Monique (</a:t>
            </a:r>
            <a:r>
              <a:rPr lang="fr-FR" altLang="fr-FR" dirty="0" err="1">
                <a:ea typeface="ＭＳ Ｐゴシック" pitchFamily="34" charset="-128"/>
              </a:rPr>
              <a:t>dir</a:t>
            </a:r>
            <a:r>
              <a:rPr lang="fr-FR" altLang="fr-FR" dirty="0">
                <a:ea typeface="ＭＳ Ｐゴシック" pitchFamily="34" charset="-128"/>
              </a:rPr>
              <a:t>.), </a:t>
            </a:r>
            <a:r>
              <a:rPr lang="fr-FR" altLang="fr-FR" i="1" dirty="0">
                <a:ea typeface="ＭＳ Ｐゴシック" pitchFamily="34" charset="-128"/>
              </a:rPr>
              <a:t>Dictionnaire d’éthique et de philosophie morale</a:t>
            </a:r>
            <a:r>
              <a:rPr lang="fr-FR" altLang="fr-FR" dirty="0">
                <a:ea typeface="ＭＳ Ｐゴシック" pitchFamily="34" charset="-128"/>
              </a:rPr>
              <a:t>, Paris, PUF, 2005</a:t>
            </a:r>
            <a:r>
              <a:rPr lang="fr-FR" altLang="fr-FR" baseline="30000" dirty="0">
                <a:ea typeface="ＭＳ Ｐゴシック" pitchFamily="34" charset="-128"/>
              </a:rPr>
              <a:t>4</a:t>
            </a:r>
            <a:r>
              <a:rPr lang="fr-FR" altLang="fr-FR" dirty="0">
                <a:ea typeface="ＭＳ Ｐゴシック" pitchFamily="34" charset="-128"/>
              </a:rPr>
              <a:t> (1996).</a:t>
            </a:r>
          </a:p>
          <a:p>
            <a:pPr>
              <a:spcBef>
                <a:spcPts val="900"/>
              </a:spcBef>
              <a:spcAft>
                <a:spcPts val="600"/>
              </a:spcAft>
              <a:defRPr/>
            </a:pPr>
            <a:r>
              <a:rPr lang="fr-CH" cap="small" dirty="0"/>
              <a:t>Conseil d’Etat Français</a:t>
            </a:r>
            <a:r>
              <a:rPr lang="fr-CH" dirty="0">
                <a:effectLst/>
              </a:rPr>
              <a:t>, 27 octobre 1995, n°</a:t>
            </a:r>
            <a:r>
              <a:rPr lang="fr-CH" dirty="0"/>
              <a:t> </a:t>
            </a:r>
            <a:r>
              <a:rPr lang="fr-CH" dirty="0">
                <a:effectLst/>
              </a:rPr>
              <a:t>136727.</a:t>
            </a:r>
          </a:p>
          <a:p>
            <a:pPr>
              <a:spcBef>
                <a:spcPts val="900"/>
              </a:spcBef>
              <a:spcAft>
                <a:spcPts val="600"/>
              </a:spcAft>
              <a:defRPr/>
            </a:pPr>
            <a:r>
              <a:rPr lang="fr-CH" altLang="fr-FR" cap="small" dirty="0"/>
              <a:t>Dent </a:t>
            </a:r>
            <a:r>
              <a:rPr lang="fr-FR" altLang="fr-FR" dirty="0">
                <a:ea typeface="ＭＳ Ｐゴシック" pitchFamily="34" charset="-128"/>
              </a:rPr>
              <a:t>Nicholas J. H., « Vertu ». In: Canto-</a:t>
            </a:r>
            <a:r>
              <a:rPr lang="fr-FR" altLang="fr-FR" dirty="0" err="1">
                <a:ea typeface="ＭＳ Ｐゴシック" pitchFamily="34" charset="-128"/>
              </a:rPr>
              <a:t>Sperber</a:t>
            </a:r>
            <a:r>
              <a:rPr lang="fr-FR" altLang="fr-FR" dirty="0">
                <a:ea typeface="ＭＳ Ｐゴシック" pitchFamily="34" charset="-128"/>
              </a:rPr>
              <a:t>, </a:t>
            </a:r>
            <a:r>
              <a:rPr lang="fr-FR" altLang="fr-FR" i="1" dirty="0">
                <a:ea typeface="ＭＳ Ｐゴシック" pitchFamily="34" charset="-128"/>
              </a:rPr>
              <a:t>op. </a:t>
            </a:r>
            <a:r>
              <a:rPr lang="fr-FR" altLang="fr-FR" i="1" dirty="0" err="1">
                <a:ea typeface="ＭＳ Ｐゴシック" pitchFamily="34" charset="-128"/>
              </a:rPr>
              <a:t>cit</a:t>
            </a:r>
            <a:r>
              <a:rPr lang="fr-FR" altLang="fr-FR" dirty="0">
                <a:ea typeface="ＭＳ Ｐゴシック" pitchFamily="34" charset="-128"/>
              </a:rPr>
              <a:t>., 1665-1672.</a:t>
            </a:r>
          </a:p>
          <a:p>
            <a:pPr>
              <a:spcBef>
                <a:spcPts val="900"/>
              </a:spcBef>
              <a:spcAft>
                <a:spcPts val="600"/>
              </a:spcAft>
            </a:pPr>
            <a:r>
              <a:rPr lang="fr-FR" cap="small" dirty="0"/>
              <a:t>Durand</a:t>
            </a:r>
            <a:r>
              <a:rPr lang="fr-FR" dirty="0"/>
              <a:t> Guillaume, </a:t>
            </a:r>
            <a:r>
              <a:rPr lang="fr-FR" i="1" dirty="0"/>
              <a:t>Puis-je lancer un nain qui le veut bien?</a:t>
            </a:r>
            <a:r>
              <a:rPr lang="fr-FR" dirty="0"/>
              <a:t>,</a:t>
            </a:r>
            <a:r>
              <a:rPr lang="fr-FR" i="1" dirty="0"/>
              <a:t> </a:t>
            </a:r>
            <a:r>
              <a:rPr lang="fr-FR" dirty="0"/>
              <a:t>Editions </a:t>
            </a:r>
            <a:r>
              <a:rPr lang="fr-FR" dirty="0" err="1"/>
              <a:t>M-Editer</a:t>
            </a:r>
            <a:r>
              <a:rPr lang="fr-FR" dirty="0"/>
              <a:t>, 2011.</a:t>
            </a:r>
          </a:p>
          <a:p>
            <a:pPr>
              <a:spcBef>
                <a:spcPts val="900"/>
              </a:spcBef>
              <a:spcAft>
                <a:spcPts val="600"/>
              </a:spcAft>
            </a:pPr>
            <a:r>
              <a:rPr lang="fr-FR" cap="small" dirty="0" err="1">
                <a:sym typeface="Wingdings" pitchFamily="2" charset="2"/>
              </a:rPr>
              <a:t>Höffe</a:t>
            </a:r>
            <a:r>
              <a:rPr lang="fr-FR" dirty="0">
                <a:sym typeface="Wingdings" pitchFamily="2" charset="2"/>
              </a:rPr>
              <a:t> </a:t>
            </a:r>
            <a:r>
              <a:rPr lang="fr-FR" dirty="0" err="1">
                <a:sym typeface="Wingdings" pitchFamily="2" charset="2"/>
              </a:rPr>
              <a:t>Otfried</a:t>
            </a:r>
            <a:r>
              <a:rPr lang="fr-FR" dirty="0">
                <a:sym typeface="Wingdings" pitchFamily="2" charset="2"/>
              </a:rPr>
              <a:t>, </a:t>
            </a:r>
            <a:r>
              <a:rPr lang="fr-FR" i="1" dirty="0">
                <a:sym typeface="Wingdings" pitchFamily="2" charset="2"/>
              </a:rPr>
              <a:t>Petit dictionnaire d’éthique</a:t>
            </a:r>
            <a:r>
              <a:rPr lang="fr-FR" dirty="0">
                <a:sym typeface="Wingdings" pitchFamily="2" charset="2"/>
              </a:rPr>
              <a:t>, </a:t>
            </a:r>
            <a:r>
              <a:rPr lang="fr-FR" dirty="0"/>
              <a:t>Paris-Fribourg, Cerf-Editions Universitaires, </a:t>
            </a:r>
            <a:r>
              <a:rPr lang="fr-FR" dirty="0">
                <a:sym typeface="Wingdings" pitchFamily="2" charset="2"/>
              </a:rPr>
              <a:t>1993.</a:t>
            </a:r>
          </a:p>
        </p:txBody>
      </p:sp>
    </p:spTree>
    <p:extLst>
      <p:ext uri="{BB962C8B-B14F-4D97-AF65-F5344CB8AC3E}">
        <p14:creationId xmlns:p14="http://schemas.microsoft.com/office/powerpoint/2010/main" val="66895909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A809E497-6B22-32B2-720A-1D899B52CCA4}"/>
              </a:ext>
            </a:extLst>
          </p:cNvPr>
          <p:cNvSpPr>
            <a:spLocks noGrp="1"/>
          </p:cNvSpPr>
          <p:nvPr>
            <p:ph type="title"/>
          </p:nvPr>
        </p:nvSpPr>
        <p:spPr/>
        <p:txBody>
          <a:bodyPr anchor="t"/>
          <a:lstStyle/>
          <a:p>
            <a:r>
              <a:rPr lang="fr-CH" sz="3200" dirty="0">
                <a:solidFill>
                  <a:srgbClr val="FF9300"/>
                </a:solidFill>
              </a:rPr>
              <a:t>3</a:t>
            </a:r>
            <a:r>
              <a:rPr lang="fr-CH" sz="3200" baseline="30000" dirty="0">
                <a:solidFill>
                  <a:srgbClr val="FF9300"/>
                </a:solidFill>
              </a:rPr>
              <a:t>ème</a:t>
            </a:r>
            <a:r>
              <a:rPr lang="fr-CH" sz="3200" dirty="0">
                <a:solidFill>
                  <a:srgbClr val="FF9300"/>
                </a:solidFill>
              </a:rPr>
              <a:t> année</a:t>
            </a:r>
            <a:br>
              <a:rPr lang="fr-CH" sz="3200" dirty="0">
                <a:solidFill>
                  <a:srgbClr val="FF9300"/>
                </a:solidFill>
              </a:rPr>
            </a:br>
            <a:r>
              <a:rPr lang="fr-CH" sz="3200" dirty="0">
                <a:solidFill>
                  <a:srgbClr val="FF9300"/>
                </a:solidFill>
              </a:rPr>
              <a:t>Journées 3 et 4</a:t>
            </a:r>
            <a:endParaRPr lang="fr-FR" sz="3200" dirty="0">
              <a:solidFill>
                <a:srgbClr val="FF9300"/>
              </a:solidFill>
            </a:endParaRPr>
          </a:p>
        </p:txBody>
      </p:sp>
      <p:sp>
        <p:nvSpPr>
          <p:cNvPr id="6" name="Espace réservé du contenu 5">
            <a:extLst>
              <a:ext uri="{FF2B5EF4-FFF2-40B4-BE49-F238E27FC236}">
                <a16:creationId xmlns:a16="http://schemas.microsoft.com/office/drawing/2014/main" id="{9F7C0B18-F0AC-3823-99CB-2FD6827C9D45}"/>
              </a:ext>
            </a:extLst>
          </p:cNvPr>
          <p:cNvSpPr>
            <a:spLocks noGrp="1"/>
          </p:cNvSpPr>
          <p:nvPr>
            <p:ph idx="1"/>
          </p:nvPr>
        </p:nvSpPr>
        <p:spPr/>
        <p:txBody>
          <a:bodyPr>
            <a:normAutofit/>
          </a:bodyPr>
          <a:lstStyle/>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r>
              <a:rPr lang="fr-FR" sz="2400" dirty="0"/>
              <a:t>Pouvoir, autorité, savoir, conformité, (dés-)obéissance et autres enjeux relationnels</a:t>
            </a:r>
          </a:p>
          <a:p>
            <a:pPr marL="342900" indent="-342900">
              <a:buFont typeface="Arial" panose="020B0604020202020204" pitchFamily="34" charset="0"/>
              <a:buChar char="•"/>
            </a:pPr>
            <a:r>
              <a:rPr lang="fr-FR" sz="2400" dirty="0"/>
              <a:t>Exploration de dilemmes moraux en travail social</a:t>
            </a:r>
          </a:p>
          <a:p>
            <a:pPr marL="342900" indent="-342900">
              <a:buFont typeface="Arial" panose="020B0604020202020204" pitchFamily="34" charset="0"/>
              <a:buChar char="•"/>
            </a:pPr>
            <a:r>
              <a:rPr lang="fr-FR" sz="2400" dirty="0"/>
              <a:t>Analyse de situations professionnelles dans une perspective éthique</a:t>
            </a:r>
          </a:p>
          <a:p>
            <a:pPr marL="342900" indent="-342900">
              <a:buFont typeface="Arial" panose="020B0604020202020204" pitchFamily="34" charset="0"/>
              <a:buChar char="•"/>
            </a:pPr>
            <a:r>
              <a:rPr lang="fr-FR" sz="2400" dirty="0"/>
              <a:t>Les biais et la limite des outils</a:t>
            </a:r>
          </a:p>
        </p:txBody>
      </p:sp>
    </p:spTree>
    <p:extLst>
      <p:ext uri="{BB962C8B-B14F-4D97-AF65-F5344CB8AC3E}">
        <p14:creationId xmlns:p14="http://schemas.microsoft.com/office/powerpoint/2010/main" val="268596950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itre 5"/>
          <p:cNvSpPr>
            <a:spLocks noGrp="1"/>
          </p:cNvSpPr>
          <p:nvPr>
            <p:ph type="title"/>
          </p:nvPr>
        </p:nvSpPr>
        <p:spPr bwMode="auto">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p>
            <a:r>
              <a:rPr lang="fr-CH" altLang="fr-FR" sz="3200" dirty="0">
                <a:ea typeface="ＭＳ Ｐゴシック" pitchFamily="34" charset="-128"/>
              </a:rPr>
              <a:t>Références bibliographiques</a:t>
            </a:r>
          </a:p>
        </p:txBody>
      </p:sp>
      <p:sp>
        <p:nvSpPr>
          <p:cNvPr id="48131" name="Espace réservé du contenu 6"/>
          <p:cNvSpPr>
            <a:spLocks noGrp="1"/>
          </p:cNvSpPr>
          <p:nvPr>
            <p:ph idx="1"/>
          </p:nvPr>
        </p:nvSpPr>
        <p:spPr>
          <a:xfrm>
            <a:off x="1158240" y="1417638"/>
            <a:ext cx="9936481" cy="5068506"/>
          </a:xfrm>
        </p:spPr>
        <p:txBody>
          <a:bodyPr>
            <a:noAutofit/>
          </a:bodyPr>
          <a:lstStyle/>
          <a:p>
            <a:pPr>
              <a:spcBef>
                <a:spcPts val="900"/>
              </a:spcBef>
              <a:spcAft>
                <a:spcPts val="600"/>
              </a:spcAft>
            </a:pPr>
            <a:r>
              <a:rPr lang="fr-CH" cap="small" dirty="0">
                <a:sym typeface="Wingdings" pitchFamily="2" charset="2"/>
              </a:rPr>
              <a:t>Hansen-</a:t>
            </a:r>
            <a:r>
              <a:rPr lang="fr-CH" cap="small" dirty="0" err="1">
                <a:sym typeface="Wingdings" pitchFamily="2" charset="2"/>
              </a:rPr>
              <a:t>Løve</a:t>
            </a:r>
            <a:r>
              <a:rPr lang="fr-CH" dirty="0">
                <a:sym typeface="Wingdings" pitchFamily="2" charset="2"/>
              </a:rPr>
              <a:t> Laurence. </a:t>
            </a:r>
            <a:r>
              <a:rPr lang="fr-CH" dirty="0"/>
              <a:t>«Chapitre 12. À quel type d’égalité l’exigence de justice». In: </a:t>
            </a:r>
            <a:r>
              <a:rPr lang="fr-CH" i="1" dirty="0"/>
              <a:t>Cours particulier de philosophie</a:t>
            </a:r>
            <a:r>
              <a:rPr lang="fr-CH" dirty="0"/>
              <a:t>, Belin, </a:t>
            </a:r>
            <a:r>
              <a:rPr lang="fr-CH" dirty="0">
                <a:sym typeface="Wingdings" pitchFamily="2" charset="2"/>
              </a:rPr>
              <a:t>2016, 269-294.</a:t>
            </a:r>
          </a:p>
          <a:p>
            <a:pPr>
              <a:spcBef>
                <a:spcPts val="900"/>
              </a:spcBef>
              <a:spcAft>
                <a:spcPts val="600"/>
              </a:spcAft>
            </a:pPr>
            <a:r>
              <a:rPr lang="fr-CH" altLang="fr-FR" cap="small" dirty="0" err="1">
                <a:sym typeface="Wingdings" pitchFamily="2" charset="2"/>
              </a:rPr>
              <a:t>Hourcade</a:t>
            </a:r>
            <a:r>
              <a:rPr lang="fr-CH" altLang="fr-FR" cap="small" dirty="0">
                <a:sym typeface="Wingdings" pitchFamily="2" charset="2"/>
              </a:rPr>
              <a:t> Sciou</a:t>
            </a:r>
            <a:r>
              <a:rPr lang="fr-CH" altLang="fr-FR" dirty="0">
                <a:ea typeface="ＭＳ Ｐゴシック" pitchFamily="34" charset="-128"/>
                <a:sym typeface="Wingdings" pitchFamily="2" charset="2"/>
              </a:rPr>
              <a:t> Annie, «Bientraitance et prise en compte de la vulnérabilité». </a:t>
            </a:r>
            <a:r>
              <a:rPr lang="fr-CH" altLang="fr-FR" i="1" dirty="0">
                <a:ea typeface="ＭＳ Ｐゴシック" pitchFamily="34" charset="-128"/>
                <a:sym typeface="Wingdings" pitchFamily="2" charset="2"/>
              </a:rPr>
              <a:t>Les ateliers de l’éthique </a:t>
            </a:r>
            <a:r>
              <a:rPr lang="fr-CH" altLang="fr-FR" dirty="0">
                <a:ea typeface="ＭＳ Ｐゴシック" pitchFamily="34" charset="-128"/>
                <a:sym typeface="Wingdings" pitchFamily="2" charset="2"/>
              </a:rPr>
              <a:t>12/2-3, 2017, 205-220.</a:t>
            </a:r>
            <a:endParaRPr lang="fr-CH" altLang="fr-FR" dirty="0">
              <a:ea typeface="ＭＳ Ｐゴシック" pitchFamily="34" charset="-128"/>
            </a:endParaRPr>
          </a:p>
          <a:p>
            <a:pPr lvl="0" fontAlgn="base">
              <a:spcBef>
                <a:spcPts val="900"/>
              </a:spcBef>
              <a:spcAft>
                <a:spcPts val="600"/>
              </a:spcAft>
            </a:pPr>
            <a:r>
              <a:rPr lang="fr-FR" cap="small" dirty="0">
                <a:solidFill>
                  <a:srgbClr val="000000"/>
                </a:solidFill>
                <a:effectLst/>
                <a:latin typeface="+mj-lt"/>
                <a:ea typeface="Lato" panose="020F0502020204030203" pitchFamily="34" charset="0"/>
                <a:cs typeface="Lato" panose="020F0502020204030203" pitchFamily="34" charset="0"/>
              </a:rPr>
              <a:t>Journet</a:t>
            </a:r>
            <a:r>
              <a:rPr lang="fr-FR" dirty="0">
                <a:solidFill>
                  <a:srgbClr val="000000"/>
                </a:solidFill>
                <a:effectLst/>
                <a:latin typeface="+mj-lt"/>
                <a:ea typeface="Lato" panose="020F0502020204030203" pitchFamily="34" charset="0"/>
                <a:cs typeface="Lato" panose="020F0502020204030203" pitchFamily="34" charset="0"/>
              </a:rPr>
              <a:t> Nicolas (</a:t>
            </a:r>
            <a:r>
              <a:rPr lang="fr-FR" dirty="0" err="1">
                <a:solidFill>
                  <a:srgbClr val="000000"/>
                </a:solidFill>
                <a:effectLst/>
                <a:latin typeface="+mj-lt"/>
                <a:ea typeface="Lato" panose="020F0502020204030203" pitchFamily="34" charset="0"/>
                <a:cs typeface="Lato" panose="020F0502020204030203" pitchFamily="34" charset="0"/>
              </a:rPr>
              <a:t>dir</a:t>
            </a:r>
            <a:r>
              <a:rPr lang="fr-FR" dirty="0">
                <a:solidFill>
                  <a:srgbClr val="000000"/>
                </a:solidFill>
                <a:effectLst/>
                <a:latin typeface="+mj-lt"/>
                <a:ea typeface="Lato" panose="020F0502020204030203" pitchFamily="34" charset="0"/>
                <a:cs typeface="Lato" panose="020F0502020204030203" pitchFamily="34" charset="0"/>
              </a:rPr>
              <a:t>.), </a:t>
            </a:r>
            <a:r>
              <a:rPr lang="fr-FR" i="1" dirty="0">
                <a:solidFill>
                  <a:srgbClr val="000000"/>
                </a:solidFill>
                <a:effectLst/>
                <a:latin typeface="+mj-lt"/>
                <a:ea typeface="Lato" panose="020F0502020204030203" pitchFamily="34" charset="0"/>
                <a:cs typeface="Lato" panose="020F0502020204030203" pitchFamily="34" charset="0"/>
              </a:rPr>
              <a:t>La morale. Ethique et sciences humaines</a:t>
            </a:r>
            <a:r>
              <a:rPr lang="fr-FR" dirty="0">
                <a:solidFill>
                  <a:srgbClr val="000000"/>
                </a:solidFill>
                <a:effectLst/>
                <a:latin typeface="+mj-lt"/>
                <a:ea typeface="Lato" panose="020F0502020204030203" pitchFamily="34" charset="0"/>
                <a:cs typeface="Lato" panose="020F0502020204030203" pitchFamily="34" charset="0"/>
              </a:rPr>
              <a:t>, Paris, Sciences humaines, 2012. </a:t>
            </a:r>
          </a:p>
          <a:p>
            <a:pPr lvl="0" fontAlgn="base">
              <a:spcBef>
                <a:spcPts val="900"/>
              </a:spcBef>
              <a:spcAft>
                <a:spcPts val="600"/>
              </a:spcAft>
            </a:pPr>
            <a:r>
              <a:rPr lang="fr-FR" cap="small" dirty="0">
                <a:solidFill>
                  <a:srgbClr val="000000"/>
                </a:solidFill>
                <a:latin typeface="+mj-lt"/>
                <a:ea typeface="Lato" panose="020F0502020204030203" pitchFamily="34" charset="0"/>
                <a:cs typeface="Lato" panose="020F0502020204030203" pitchFamily="34" charset="0"/>
              </a:rPr>
              <a:t>Kant</a:t>
            </a:r>
            <a:r>
              <a:rPr lang="fr-FR" dirty="0">
                <a:solidFill>
                  <a:srgbClr val="000000"/>
                </a:solidFill>
                <a:latin typeface="+mj-lt"/>
                <a:ea typeface="Lato" panose="020F0502020204030203" pitchFamily="34" charset="0"/>
                <a:cs typeface="Lato" panose="020F0502020204030203" pitchFamily="34" charset="0"/>
              </a:rPr>
              <a:t> Emmanuel, « Fondements de la métaphysique des mœurs » (1785). In: F. </a:t>
            </a:r>
            <a:r>
              <a:rPr lang="fr-FR" dirty="0" err="1">
                <a:solidFill>
                  <a:srgbClr val="000000"/>
                </a:solidFill>
                <a:latin typeface="+mj-lt"/>
                <a:ea typeface="Lato" panose="020F0502020204030203" pitchFamily="34" charset="0"/>
                <a:cs typeface="Lato" panose="020F0502020204030203" pitchFamily="34" charset="0"/>
              </a:rPr>
              <a:t>Alquié</a:t>
            </a:r>
            <a:r>
              <a:rPr lang="fr-FR" dirty="0">
                <a:solidFill>
                  <a:srgbClr val="000000"/>
                </a:solidFill>
                <a:latin typeface="+mj-lt"/>
                <a:ea typeface="Lato" panose="020F0502020204030203" pitchFamily="34" charset="0"/>
                <a:cs typeface="Lato" panose="020F0502020204030203" pitchFamily="34" charset="0"/>
              </a:rPr>
              <a:t> (éd.), </a:t>
            </a:r>
            <a:r>
              <a:rPr lang="fr-FR" i="1" dirty="0">
                <a:solidFill>
                  <a:srgbClr val="000000"/>
                </a:solidFill>
                <a:latin typeface="+mj-lt"/>
                <a:ea typeface="Lato" panose="020F0502020204030203" pitchFamily="34" charset="0"/>
                <a:cs typeface="Lato" panose="020F0502020204030203" pitchFamily="34" charset="0"/>
              </a:rPr>
              <a:t>Œuvres philosophiques. II. Des </a:t>
            </a:r>
            <a:r>
              <a:rPr lang="fr-FR" dirty="0">
                <a:solidFill>
                  <a:srgbClr val="000000"/>
                </a:solidFill>
                <a:latin typeface="+mj-lt"/>
                <a:ea typeface="Lato" panose="020F0502020204030203" pitchFamily="34" charset="0"/>
                <a:cs typeface="Lato" panose="020F0502020204030203" pitchFamily="34" charset="0"/>
              </a:rPr>
              <a:t>Prolégomènes</a:t>
            </a:r>
            <a:r>
              <a:rPr lang="fr-FR" i="1" dirty="0">
                <a:solidFill>
                  <a:srgbClr val="000000"/>
                </a:solidFill>
                <a:latin typeface="+mj-lt"/>
                <a:ea typeface="Lato" panose="020F0502020204030203" pitchFamily="34" charset="0"/>
                <a:cs typeface="Lato" panose="020F0502020204030203" pitchFamily="34" charset="0"/>
              </a:rPr>
              <a:t> aux écrits de 1791</a:t>
            </a:r>
            <a:r>
              <a:rPr lang="fr-FR" dirty="0">
                <a:solidFill>
                  <a:srgbClr val="000000"/>
                </a:solidFill>
                <a:latin typeface="+mj-lt"/>
                <a:ea typeface="Lato" panose="020F0502020204030203" pitchFamily="34" charset="0"/>
                <a:cs typeface="Lato" panose="020F0502020204030203" pitchFamily="34" charset="0"/>
              </a:rPr>
              <a:t>, Paris, Gallimard, 1985.</a:t>
            </a:r>
            <a:endParaRPr lang="fr-FR" dirty="0">
              <a:solidFill>
                <a:srgbClr val="000000"/>
              </a:solidFill>
              <a:effectLst/>
              <a:latin typeface="+mj-lt"/>
              <a:ea typeface="Lato" panose="020F0502020204030203" pitchFamily="34" charset="0"/>
              <a:cs typeface="Lato" panose="020F0502020204030203" pitchFamily="34" charset="0"/>
            </a:endParaRPr>
          </a:p>
          <a:p>
            <a:pPr lvl="0">
              <a:spcBef>
                <a:spcPts val="900"/>
              </a:spcBef>
              <a:spcAft>
                <a:spcPts val="600"/>
              </a:spcAft>
            </a:pPr>
            <a:r>
              <a:rPr lang="fr-FR" altLang="fr-FR" cap="small" dirty="0"/>
              <a:t>Ogien</a:t>
            </a:r>
            <a:r>
              <a:rPr lang="fr-FR" altLang="fr-FR" dirty="0">
                <a:ea typeface="ＭＳ Ｐゴシック" pitchFamily="34" charset="-128"/>
              </a:rPr>
              <a:t> </a:t>
            </a:r>
            <a:r>
              <a:rPr lang="fr-FR" altLang="fr-FR" dirty="0" err="1">
                <a:ea typeface="ＭＳ Ｐゴシック" pitchFamily="34" charset="-128"/>
              </a:rPr>
              <a:t>Ruwen</a:t>
            </a:r>
            <a:r>
              <a:rPr lang="fr-FR" altLang="fr-FR" dirty="0">
                <a:ea typeface="ＭＳ Ｐゴシック" pitchFamily="34" charset="-128"/>
              </a:rPr>
              <a:t>, «Le normatif et l’évaluatif». In: </a:t>
            </a:r>
            <a:r>
              <a:rPr lang="fr-FR" altLang="fr-FR" i="1" dirty="0">
                <a:ea typeface="ＭＳ Ｐゴシック" pitchFamily="34" charset="-128"/>
              </a:rPr>
              <a:t>Le rasoir de Kant et autres essais de philosophie pratique</a:t>
            </a:r>
            <a:r>
              <a:rPr lang="fr-FR" altLang="fr-FR" dirty="0">
                <a:ea typeface="ＭＳ Ｐゴシック" pitchFamily="34" charset="-128"/>
              </a:rPr>
              <a:t>, Paris/Tel Aviv, Editions de l’Eclat, 2003, 95-123.</a:t>
            </a:r>
          </a:p>
          <a:p>
            <a:pPr>
              <a:spcBef>
                <a:spcPts val="900"/>
              </a:spcBef>
              <a:spcAft>
                <a:spcPts val="600"/>
              </a:spcAft>
            </a:pPr>
            <a:r>
              <a:rPr lang="fr-CH" dirty="0">
                <a:ea typeface="Calibri" panose="020F0502020204030204" pitchFamily="34" charset="0"/>
                <a:cs typeface="Arial" panose="020B0604020202020204" pitchFamily="34" charset="0"/>
              </a:rPr>
              <a:t>ONU, Déclaration universelle des droits de l’homme, 1948. Disponible en ligne à l’adresse:  </a:t>
            </a:r>
            <a:r>
              <a:rPr lang="fr-CH" dirty="0">
                <a:ea typeface="Calibri" panose="020F0502020204030204" pitchFamily="34" charset="0"/>
                <a:cs typeface="Arial" panose="020B0604020202020204" pitchFamily="34" charset="0"/>
                <a:hlinkClick r:id="rId2"/>
              </a:rPr>
              <a:t>https://www.un.org/fr/universal-declaration-human-rights/</a:t>
            </a:r>
            <a:r>
              <a:rPr lang="fr-CH" dirty="0">
                <a:ea typeface="Calibri" panose="020F0502020204030204" pitchFamily="34" charset="0"/>
                <a:cs typeface="Arial" panose="020B0604020202020204" pitchFamily="34" charset="0"/>
              </a:rPr>
              <a:t> (dernière consultation 08 août 2023).</a:t>
            </a:r>
            <a:endParaRPr lang="fr-CH" dirty="0"/>
          </a:p>
          <a:p>
            <a:pPr lvl="0">
              <a:spcBef>
                <a:spcPts val="900"/>
              </a:spcBef>
              <a:spcAft>
                <a:spcPts val="600"/>
              </a:spcAft>
            </a:pPr>
            <a:endParaRPr lang="fr-CH" dirty="0"/>
          </a:p>
          <a:p>
            <a:pPr>
              <a:spcBef>
                <a:spcPts val="900"/>
              </a:spcBef>
              <a:spcAft>
                <a:spcPts val="600"/>
              </a:spcAft>
            </a:pPr>
            <a:endParaRPr lang="fr-FR" dirty="0">
              <a:latin typeface="+mj-lt"/>
            </a:endParaRPr>
          </a:p>
        </p:txBody>
      </p:sp>
    </p:spTree>
    <p:extLst>
      <p:ext uri="{BB962C8B-B14F-4D97-AF65-F5344CB8AC3E}">
        <p14:creationId xmlns:p14="http://schemas.microsoft.com/office/powerpoint/2010/main" val="425757346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chor="t"/>
          <a:lstStyle/>
          <a:p>
            <a:r>
              <a:rPr lang="fr-CH" sz="3200" dirty="0"/>
              <a:t>Références bibliographiques</a:t>
            </a:r>
          </a:p>
        </p:txBody>
      </p:sp>
      <p:sp>
        <p:nvSpPr>
          <p:cNvPr id="3" name="Espace réservé du contenu 2"/>
          <p:cNvSpPr>
            <a:spLocks noGrp="1"/>
          </p:cNvSpPr>
          <p:nvPr>
            <p:ph idx="1"/>
          </p:nvPr>
        </p:nvSpPr>
        <p:spPr>
          <a:xfrm>
            <a:off x="1183612" y="1539558"/>
            <a:ext cx="9996451" cy="4690554"/>
          </a:xfrm>
        </p:spPr>
        <p:txBody>
          <a:bodyPr>
            <a:normAutofit/>
          </a:bodyPr>
          <a:lstStyle/>
          <a:p>
            <a:pPr>
              <a:spcBef>
                <a:spcPts val="900"/>
              </a:spcBef>
              <a:spcAft>
                <a:spcPts val="600"/>
              </a:spcAft>
            </a:pPr>
            <a:r>
              <a:rPr lang="fr-FR" cap="small" dirty="0">
                <a:solidFill>
                  <a:srgbClr val="000000"/>
                </a:solidFill>
                <a:effectLst/>
                <a:latin typeface="+mj-lt"/>
                <a:ea typeface="Lato" panose="020F0502020204030203" pitchFamily="34" charset="0"/>
                <a:cs typeface="Lato" panose="020F0502020204030203" pitchFamily="34" charset="0"/>
              </a:rPr>
              <a:t>Ricoeur </a:t>
            </a:r>
            <a:r>
              <a:rPr lang="fr-FR" dirty="0">
                <a:solidFill>
                  <a:srgbClr val="000000"/>
                </a:solidFill>
                <a:effectLst/>
                <a:latin typeface="+mj-lt"/>
                <a:ea typeface="Lato" panose="020F0502020204030203" pitchFamily="34" charset="0"/>
                <a:cs typeface="Lato" panose="020F0502020204030203" pitchFamily="34" charset="0"/>
              </a:rPr>
              <a:t>Paul, « Avant la loi morale: l’éthique ». In: </a:t>
            </a:r>
            <a:r>
              <a:rPr lang="fr-FR" i="1" dirty="0" err="1">
                <a:solidFill>
                  <a:srgbClr val="000000"/>
                </a:solidFill>
                <a:effectLst/>
                <a:latin typeface="+mj-lt"/>
                <a:ea typeface="Lato" panose="020F0502020204030203" pitchFamily="34" charset="0"/>
                <a:cs typeface="Lato" panose="020F0502020204030203" pitchFamily="34" charset="0"/>
              </a:rPr>
              <a:t>Encyclopaedia</a:t>
            </a:r>
            <a:r>
              <a:rPr lang="fr-FR" i="1" dirty="0">
                <a:solidFill>
                  <a:srgbClr val="000000"/>
                </a:solidFill>
                <a:effectLst/>
                <a:latin typeface="+mj-lt"/>
                <a:ea typeface="Lato" panose="020F0502020204030203" pitchFamily="34" charset="0"/>
                <a:cs typeface="Lato" panose="020F0502020204030203" pitchFamily="34" charset="0"/>
              </a:rPr>
              <a:t> </a:t>
            </a:r>
            <a:r>
              <a:rPr lang="fr-FR" i="1" dirty="0" err="1">
                <a:solidFill>
                  <a:srgbClr val="000000"/>
                </a:solidFill>
                <a:effectLst/>
                <a:latin typeface="+mj-lt"/>
                <a:ea typeface="Lato" panose="020F0502020204030203" pitchFamily="34" charset="0"/>
                <a:cs typeface="Lato" panose="020F0502020204030203" pitchFamily="34" charset="0"/>
              </a:rPr>
              <a:t>Universalis</a:t>
            </a:r>
            <a:r>
              <a:rPr lang="fr-FR" i="1" dirty="0">
                <a:solidFill>
                  <a:srgbClr val="000000"/>
                </a:solidFill>
                <a:effectLst/>
                <a:latin typeface="+mj-lt"/>
                <a:ea typeface="Lato" panose="020F0502020204030203" pitchFamily="34" charset="0"/>
                <a:cs typeface="Lato" panose="020F0502020204030203" pitchFamily="34" charset="0"/>
              </a:rPr>
              <a:t>. Symposium,</a:t>
            </a:r>
            <a:r>
              <a:rPr lang="fr-FR" dirty="0">
                <a:solidFill>
                  <a:srgbClr val="000000"/>
                </a:solidFill>
                <a:effectLst/>
                <a:latin typeface="+mj-lt"/>
                <a:ea typeface="Lato" panose="020F0502020204030203" pitchFamily="34" charset="0"/>
                <a:cs typeface="Lato" panose="020F0502020204030203" pitchFamily="34" charset="0"/>
              </a:rPr>
              <a:t> Paris, Les enjeux, 1985, 42-45</a:t>
            </a:r>
            <a:r>
              <a:rPr lang="fr-CH" dirty="0">
                <a:solidFill>
                  <a:srgbClr val="000000"/>
                </a:solidFill>
                <a:latin typeface="+mj-lt"/>
                <a:ea typeface="Lato" panose="020F0502020204030203" pitchFamily="34" charset="0"/>
                <a:cs typeface="Lato" panose="020F0502020204030203" pitchFamily="34" charset="0"/>
              </a:rPr>
              <a:t>.</a:t>
            </a:r>
          </a:p>
          <a:p>
            <a:pPr>
              <a:spcBef>
                <a:spcPts val="900"/>
              </a:spcBef>
              <a:spcAft>
                <a:spcPts val="600"/>
              </a:spcAft>
              <a:defRPr/>
            </a:pPr>
            <a:r>
              <a:rPr lang="fr-FR" altLang="fr-FR" cap="small" dirty="0"/>
              <a:t>____</a:t>
            </a:r>
            <a:r>
              <a:rPr lang="fr-FR" altLang="fr-FR" dirty="0">
                <a:ea typeface="ＭＳ Ｐゴシック" pitchFamily="34" charset="-128"/>
              </a:rPr>
              <a:t>, </a:t>
            </a:r>
            <a:r>
              <a:rPr lang="fr-FR" altLang="fr-FR" i="1" dirty="0">
                <a:ea typeface="ＭＳ Ｐゴシック" pitchFamily="34" charset="-128"/>
              </a:rPr>
              <a:t>Soi-même comme un autre</a:t>
            </a:r>
            <a:r>
              <a:rPr lang="fr-FR" altLang="fr-FR" dirty="0">
                <a:ea typeface="ＭＳ Ｐゴシック" pitchFamily="34" charset="-128"/>
              </a:rPr>
              <a:t>, Paris, Cerf, 1990. </a:t>
            </a:r>
            <a:endParaRPr lang="fr-CH" dirty="0"/>
          </a:p>
          <a:p>
            <a:pPr>
              <a:spcBef>
                <a:spcPts val="900"/>
              </a:spcBef>
              <a:spcAft>
                <a:spcPts val="600"/>
              </a:spcAft>
            </a:pPr>
            <a:r>
              <a:rPr lang="fr-CH" cap="small" dirty="0"/>
              <a:t>Verdier</a:t>
            </a:r>
            <a:r>
              <a:rPr lang="fr-CH" dirty="0">
                <a:ea typeface="ＭＳ Ｐゴシック" pitchFamily="34" charset="-128"/>
              </a:rPr>
              <a:t> Pierre, «Morale, </a:t>
            </a:r>
            <a:r>
              <a:rPr lang="fr-CH" dirty="0" err="1">
                <a:ea typeface="ＭＳ Ｐゴシック" pitchFamily="34" charset="-128"/>
              </a:rPr>
              <a:t>éthique</a:t>
            </a:r>
            <a:r>
              <a:rPr lang="fr-CH" dirty="0">
                <a:ea typeface="ＭＳ Ｐゴシック" pitchFamily="34" charset="-128"/>
              </a:rPr>
              <a:t>, </a:t>
            </a:r>
            <a:r>
              <a:rPr lang="fr-CH" dirty="0" err="1">
                <a:ea typeface="ＭＳ Ｐゴシック" pitchFamily="34" charset="-128"/>
              </a:rPr>
              <a:t>déontologie</a:t>
            </a:r>
            <a:r>
              <a:rPr lang="fr-CH" dirty="0">
                <a:ea typeface="ＭＳ Ｐゴシック" pitchFamily="34" charset="-128"/>
              </a:rPr>
              <a:t> et droit», Les Cahiers de l ’Actif, 276/277, 1999, 17</a:t>
            </a:r>
            <a:r>
              <a:rPr lang="fr-CH" altLang="fr-FR" dirty="0">
                <a:ea typeface="ＭＳ Ｐゴシック" pitchFamily="34" charset="-128"/>
              </a:rPr>
              <a:t>-</a:t>
            </a:r>
            <a:r>
              <a:rPr lang="fr-CH" dirty="0">
                <a:ea typeface="ＭＳ Ｐゴシック" pitchFamily="34" charset="-128"/>
              </a:rPr>
              <a:t>29. Disponible à l’adresse: http://</a:t>
            </a:r>
            <a:r>
              <a:rPr lang="fr-CH" dirty="0" err="1">
                <a:ea typeface="ＭＳ Ｐゴシック" pitchFamily="34" charset="-128"/>
              </a:rPr>
              <a:t>docplayer.f</a:t>
            </a:r>
            <a:r>
              <a:rPr lang="fr-CH" dirty="0">
                <a:ea typeface="ＭＳ Ｐゴシック" pitchFamily="34" charset="-128"/>
              </a:rPr>
              <a:t> r/3824365-Morale-ethique-deontologie-et-droit.html (consulté le 07.09.2021)</a:t>
            </a:r>
          </a:p>
          <a:p>
            <a:pPr>
              <a:spcBef>
                <a:spcPts val="900"/>
              </a:spcBef>
              <a:spcAft>
                <a:spcPts val="600"/>
              </a:spcAft>
            </a:pPr>
            <a:r>
              <a:rPr lang="fr-CH" cap="small" dirty="0" err="1"/>
              <a:t>Zielinski</a:t>
            </a:r>
            <a:r>
              <a:rPr lang="fr-CH" cap="small" dirty="0"/>
              <a:t> </a:t>
            </a:r>
            <a:r>
              <a:rPr lang="fr-CH" dirty="0">
                <a:ea typeface="Calibri" panose="020F0502020204030204" pitchFamily="34" charset="0"/>
              </a:rPr>
              <a:t>Agata, </a:t>
            </a:r>
            <a:r>
              <a:rPr lang="fr-CH" dirty="0">
                <a:effectLst/>
                <a:ea typeface="Calibri" panose="020F0502020204030204" pitchFamily="34" charset="0"/>
              </a:rPr>
              <a:t>« Le libre choix. De l’autonomie rêvée à l’attention aux capacités ». </a:t>
            </a:r>
            <a:r>
              <a:rPr lang="fr-CH" i="1" dirty="0">
                <a:effectLst/>
                <a:ea typeface="Calibri" panose="020F0502020204030204" pitchFamily="34" charset="0"/>
              </a:rPr>
              <a:t>Gérontologie et société </a:t>
            </a:r>
            <a:r>
              <a:rPr lang="fr-CH" dirty="0">
                <a:effectLst/>
                <a:ea typeface="Calibri" panose="020F0502020204030204" pitchFamily="34" charset="0"/>
              </a:rPr>
              <a:t>32, 2009/4, 11-24</a:t>
            </a:r>
            <a:endParaRPr lang="fr-CH" dirty="0">
              <a:effectLst/>
            </a:endParaRPr>
          </a:p>
        </p:txBody>
      </p:sp>
    </p:spTree>
    <p:extLst>
      <p:ext uri="{BB962C8B-B14F-4D97-AF65-F5344CB8AC3E}">
        <p14:creationId xmlns:p14="http://schemas.microsoft.com/office/powerpoint/2010/main" val="256424055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2C6D13-004E-616A-1902-6FB64B3F922F}"/>
              </a:ext>
            </a:extLst>
          </p:cNvPr>
          <p:cNvSpPr>
            <a:spLocks noGrp="1"/>
          </p:cNvSpPr>
          <p:nvPr>
            <p:ph type="title"/>
          </p:nvPr>
        </p:nvSpPr>
        <p:spPr/>
        <p:txBody>
          <a:bodyPr/>
          <a:lstStyle/>
          <a:p>
            <a:r>
              <a:rPr lang="fr-CH" sz="3200" dirty="0"/>
              <a:t>Références audio</a:t>
            </a:r>
            <a:endParaRPr lang="fr-FR" dirty="0"/>
          </a:p>
        </p:txBody>
      </p:sp>
      <p:sp>
        <p:nvSpPr>
          <p:cNvPr id="3" name="Espace réservé du contenu 2">
            <a:extLst>
              <a:ext uri="{FF2B5EF4-FFF2-40B4-BE49-F238E27FC236}">
                <a16:creationId xmlns:a16="http://schemas.microsoft.com/office/drawing/2014/main" id="{C6BB57AA-8476-2A8A-B0A8-7E5C25D4FC14}"/>
              </a:ext>
            </a:extLst>
          </p:cNvPr>
          <p:cNvSpPr>
            <a:spLocks noGrp="1"/>
          </p:cNvSpPr>
          <p:nvPr>
            <p:ph idx="1"/>
          </p:nvPr>
        </p:nvSpPr>
        <p:spPr>
          <a:xfrm>
            <a:off x="1237488" y="1636777"/>
            <a:ext cx="9717024" cy="4495799"/>
          </a:xfrm>
        </p:spPr>
        <p:txBody>
          <a:bodyPr>
            <a:normAutofit/>
          </a:bodyPr>
          <a:lstStyle/>
          <a:p>
            <a:pPr>
              <a:spcBef>
                <a:spcPts val="600"/>
              </a:spcBef>
              <a:spcAft>
                <a:spcPts val="600"/>
              </a:spcAft>
            </a:pPr>
            <a:r>
              <a:rPr lang="fr-CH" sz="1600" cap="small" dirty="0" err="1">
                <a:solidFill>
                  <a:srgbClr val="000000"/>
                </a:solidFill>
                <a:latin typeface="+mj-lt"/>
                <a:ea typeface="Lato" panose="020F0502020204030203" pitchFamily="34" charset="0"/>
                <a:cs typeface="Lato" panose="020F0502020204030203" pitchFamily="34" charset="0"/>
              </a:rPr>
              <a:t>Constantinidès</a:t>
            </a:r>
            <a:r>
              <a:rPr lang="fr-CH" sz="1600" cap="small" dirty="0">
                <a:solidFill>
                  <a:srgbClr val="000000"/>
                </a:solidFill>
                <a:latin typeface="+mj-lt"/>
                <a:ea typeface="Lato" panose="020F0502020204030203" pitchFamily="34" charset="0"/>
                <a:cs typeface="Lato" panose="020F0502020204030203" pitchFamily="34" charset="0"/>
              </a:rPr>
              <a:t> </a:t>
            </a:r>
            <a:r>
              <a:rPr lang="fr-CH" sz="1600" dirty="0">
                <a:latin typeface="+mj-lt"/>
              </a:rPr>
              <a:t>Yannis,</a:t>
            </a:r>
            <a:r>
              <a:rPr lang="fr-CH" sz="1600" cap="small" dirty="0">
                <a:solidFill>
                  <a:srgbClr val="000000"/>
                </a:solidFill>
                <a:latin typeface="+mj-lt"/>
                <a:ea typeface="Lato" panose="020F0502020204030203" pitchFamily="34" charset="0"/>
                <a:cs typeface="Lato" panose="020F0502020204030203" pitchFamily="34" charset="0"/>
              </a:rPr>
              <a:t> </a:t>
            </a:r>
            <a:r>
              <a:rPr lang="fr-FR" sz="1600" i="1" dirty="0">
                <a:latin typeface="+mj-lt"/>
              </a:rPr>
              <a:t>Interview suite à sa conférence « Les deux sources du concept d’autonomie: Kant et Mill », Séminaire de recherche avancée « Généalogie de la capacité de discernement et de l’autonomie dans la bioéthique »</a:t>
            </a:r>
            <a:r>
              <a:rPr lang="fr-FR" sz="1600" dirty="0">
                <a:latin typeface="+mj-lt"/>
              </a:rPr>
              <a:t>,</a:t>
            </a:r>
            <a:r>
              <a:rPr lang="fr-FR" sz="1600" i="1" dirty="0">
                <a:latin typeface="+mj-lt"/>
              </a:rPr>
              <a:t> </a:t>
            </a:r>
            <a:r>
              <a:rPr lang="fr-FR" sz="1600" dirty="0">
                <a:latin typeface="+mj-lt"/>
              </a:rPr>
              <a:t>Institut interdisciplinaire d’éthique et des droits de l’homme, Université de Fribourg, 21 mars 2016.</a:t>
            </a:r>
          </a:p>
          <a:p>
            <a:pPr>
              <a:spcBef>
                <a:spcPts val="600"/>
              </a:spcBef>
              <a:spcAft>
                <a:spcPts val="600"/>
              </a:spcAft>
            </a:pPr>
            <a:r>
              <a:rPr lang="fr-FR" sz="1600" cap="small" dirty="0"/>
              <a:t>Durand</a:t>
            </a:r>
            <a:r>
              <a:rPr lang="fr-FR" sz="1600" dirty="0"/>
              <a:t> Guillaume, </a:t>
            </a:r>
            <a:r>
              <a:rPr lang="fr-FR" sz="1600" i="1" dirty="0"/>
              <a:t>Puis-je lancer un nain qui le veut bien?</a:t>
            </a:r>
            <a:r>
              <a:rPr lang="fr-FR" sz="1600" dirty="0"/>
              <a:t>,</a:t>
            </a:r>
            <a:r>
              <a:rPr lang="fr-FR" sz="1600" i="1" dirty="0"/>
              <a:t> </a:t>
            </a:r>
            <a:r>
              <a:rPr lang="fr-FR" sz="1600" dirty="0"/>
              <a:t>Editions </a:t>
            </a:r>
            <a:r>
              <a:rPr lang="fr-FR" sz="1600" dirty="0" err="1"/>
              <a:t>M-Editer</a:t>
            </a:r>
            <a:r>
              <a:rPr lang="fr-FR" sz="1600" dirty="0"/>
              <a:t>, 2011 (Podcast audio).</a:t>
            </a:r>
          </a:p>
          <a:p>
            <a:pPr>
              <a:spcBef>
                <a:spcPts val="600"/>
              </a:spcBef>
              <a:spcAft>
                <a:spcPts val="600"/>
              </a:spcAft>
            </a:pPr>
            <a:r>
              <a:rPr lang="fr-FR" sz="1600" cap="small" dirty="0" err="1">
                <a:solidFill>
                  <a:srgbClr val="000000"/>
                </a:solidFill>
                <a:latin typeface="+mj-lt"/>
                <a:ea typeface="Lato" panose="020F0502020204030203" pitchFamily="34" charset="0"/>
                <a:cs typeface="Lato" panose="020F0502020204030203" pitchFamily="34" charset="0"/>
              </a:rPr>
              <a:t>Gzil</a:t>
            </a:r>
            <a:r>
              <a:rPr lang="fr-FR" sz="1600" dirty="0">
                <a:latin typeface="+mj-lt"/>
              </a:rPr>
              <a:t> Fabrice, </a:t>
            </a:r>
            <a:r>
              <a:rPr lang="fr-FR" sz="1600" i="1" dirty="0">
                <a:latin typeface="+mj-lt"/>
              </a:rPr>
              <a:t>Interview suite à sa conférence « Capacités décisionnelles et capacités d’autonomie. L’autonomie des personnes en situation de handicap cognitif »</a:t>
            </a:r>
            <a:r>
              <a:rPr lang="fr-FR" sz="1600" dirty="0">
                <a:latin typeface="+mj-lt"/>
              </a:rPr>
              <a:t>,</a:t>
            </a:r>
            <a:r>
              <a:rPr lang="fr-FR" sz="1600" i="1" dirty="0">
                <a:latin typeface="+mj-lt"/>
              </a:rPr>
              <a:t> </a:t>
            </a:r>
            <a:r>
              <a:rPr lang="fr-FR" sz="1600" dirty="0">
                <a:latin typeface="+mj-lt"/>
              </a:rPr>
              <a:t>Séminaire de recherche avancée « Généalogie de la capacité de discernement et de l’autonomie dans la bioéthique », Institut interdisciplinaire d’éthique et des droits de l’homme, Université de Fribourg, 9 mai 2016.</a:t>
            </a:r>
          </a:p>
          <a:p>
            <a:pPr>
              <a:spcBef>
                <a:spcPts val="600"/>
              </a:spcBef>
              <a:spcAft>
                <a:spcPts val="600"/>
              </a:spcAft>
            </a:pPr>
            <a:r>
              <a:rPr lang="fr-CH" sz="1600" cap="small" dirty="0">
                <a:solidFill>
                  <a:srgbClr val="000000"/>
                </a:solidFill>
                <a:latin typeface="+mj-lt"/>
                <a:ea typeface="Lato" panose="020F0502020204030203" pitchFamily="34" charset="0"/>
                <a:cs typeface="Lato" panose="020F0502020204030203" pitchFamily="34" charset="0"/>
              </a:rPr>
              <a:t>Jox </a:t>
            </a:r>
            <a:r>
              <a:rPr lang="fr-CH" sz="1600" dirty="0">
                <a:latin typeface="+mj-lt"/>
              </a:rPr>
              <a:t>Ralf J., </a:t>
            </a:r>
            <a:r>
              <a:rPr lang="fr-CH" sz="1600" i="1" cap="small" dirty="0">
                <a:solidFill>
                  <a:srgbClr val="000000"/>
                </a:solidFill>
                <a:latin typeface="+mj-lt"/>
                <a:ea typeface="Lato" panose="020F0502020204030203" pitchFamily="34" charset="0"/>
                <a:cs typeface="Lato" panose="020F0502020204030203" pitchFamily="34" charset="0"/>
              </a:rPr>
              <a:t>I</a:t>
            </a:r>
            <a:r>
              <a:rPr lang="fr-CH" sz="1600" i="1" dirty="0">
                <a:latin typeface="+mj-lt"/>
              </a:rPr>
              <a:t>nterview suite à la conférence « Comment prendre des décisions médicales pour les patients atteints d’une démence avancée? Le rôle controversé du comportement non-verbal du patient»</a:t>
            </a:r>
            <a:r>
              <a:rPr lang="fr-CH" sz="1600" dirty="0">
                <a:latin typeface="+mj-lt"/>
              </a:rPr>
              <a:t>, </a:t>
            </a:r>
            <a:r>
              <a:rPr lang="fr-FR" sz="1600" dirty="0">
                <a:latin typeface="+mj-lt"/>
              </a:rPr>
              <a:t>Séminaire de recherche avancée « La prise de décision chez la personne vulnérable. </a:t>
            </a:r>
            <a:r>
              <a:rPr lang="fr-FR" sz="1600" dirty="0" err="1">
                <a:latin typeface="+mj-lt"/>
              </a:rPr>
              <a:t>Co-décision</a:t>
            </a:r>
            <a:r>
              <a:rPr lang="fr-FR" sz="1600" dirty="0">
                <a:latin typeface="+mj-lt"/>
              </a:rPr>
              <a:t> et identité narrative », Institut interdisciplinaire d’éthique et des droits de l’homme, Université de Fribourg, 13 novembre 2017.</a:t>
            </a:r>
          </a:p>
          <a:p>
            <a:pPr>
              <a:spcBef>
                <a:spcPts val="600"/>
              </a:spcBef>
              <a:spcAft>
                <a:spcPts val="600"/>
              </a:spcAft>
            </a:pPr>
            <a:r>
              <a:rPr lang="fr-CH" sz="1600" cap="small" dirty="0" err="1">
                <a:solidFill>
                  <a:srgbClr val="000000"/>
                </a:solidFill>
                <a:latin typeface="+mj-lt"/>
                <a:ea typeface="Lato" panose="020F0502020204030203" pitchFamily="34" charset="0"/>
                <a:cs typeface="Lato" panose="020F0502020204030203" pitchFamily="34" charset="0"/>
              </a:rPr>
              <a:t>Zielinski</a:t>
            </a:r>
            <a:r>
              <a:rPr lang="fr-CH" sz="1600" cap="small" dirty="0">
                <a:solidFill>
                  <a:srgbClr val="000000"/>
                </a:solidFill>
                <a:latin typeface="+mj-lt"/>
                <a:ea typeface="Lato" panose="020F0502020204030203" pitchFamily="34" charset="0"/>
                <a:cs typeface="Lato" panose="020F0502020204030203" pitchFamily="34" charset="0"/>
              </a:rPr>
              <a:t> </a:t>
            </a:r>
            <a:r>
              <a:rPr lang="fr-CH" sz="1600" dirty="0">
                <a:latin typeface="+mj-lt"/>
              </a:rPr>
              <a:t>Agatha, </a:t>
            </a:r>
            <a:r>
              <a:rPr lang="fr-CH" sz="1600" i="1" cap="small" dirty="0">
                <a:solidFill>
                  <a:srgbClr val="000000"/>
                </a:solidFill>
                <a:latin typeface="+mj-lt"/>
                <a:ea typeface="Lato" panose="020F0502020204030203" pitchFamily="34" charset="0"/>
                <a:cs typeface="Lato" panose="020F0502020204030203" pitchFamily="34" charset="0"/>
              </a:rPr>
              <a:t>I</a:t>
            </a:r>
            <a:r>
              <a:rPr lang="fr-CH" sz="1600" i="1" dirty="0">
                <a:latin typeface="+mj-lt"/>
              </a:rPr>
              <a:t>nterview suite à la conférence «Autonomie rêvée et capacités des personnes vulnérables»</a:t>
            </a:r>
            <a:r>
              <a:rPr lang="fr-CH" sz="1600" dirty="0">
                <a:latin typeface="+mj-lt"/>
              </a:rPr>
              <a:t>, </a:t>
            </a:r>
            <a:r>
              <a:rPr lang="fr-FR" sz="1600" dirty="0">
                <a:latin typeface="+mj-lt"/>
              </a:rPr>
              <a:t>Séminaire de recherche avancée « Généalogie de la capacité de discernement et de l’autonomie dans la bioéthique », Institut interdisciplinaire d’éthique et des droits de l’homme, Université de Fribourg, 23 avril 2016.</a:t>
            </a:r>
          </a:p>
        </p:txBody>
      </p:sp>
    </p:spTree>
    <p:extLst>
      <p:ext uri="{BB962C8B-B14F-4D97-AF65-F5344CB8AC3E}">
        <p14:creationId xmlns:p14="http://schemas.microsoft.com/office/powerpoint/2010/main" val="152488320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chor="t">
            <a:normAutofit/>
          </a:bodyPr>
          <a:lstStyle/>
          <a:p>
            <a:r>
              <a:rPr lang="fr-CH" sz="3200" dirty="0">
                <a:solidFill>
                  <a:srgbClr val="FF9300"/>
                </a:solidFill>
              </a:rPr>
              <a:t>Attentes</a:t>
            </a:r>
            <a:endParaRPr lang="en-GB" dirty="0">
              <a:solidFill>
                <a:srgbClr val="FF9300"/>
              </a:solidFill>
            </a:endParaRPr>
          </a:p>
        </p:txBody>
      </p:sp>
      <p:sp>
        <p:nvSpPr>
          <p:cNvPr id="3" name="Espace réservé du contenu 2"/>
          <p:cNvSpPr>
            <a:spLocks noGrp="1"/>
          </p:cNvSpPr>
          <p:nvPr>
            <p:ph idx="1"/>
          </p:nvPr>
        </p:nvSpPr>
        <p:spPr/>
        <p:txBody>
          <a:bodyPr>
            <a:normAutofit/>
          </a:bodyPr>
          <a:lstStyle/>
          <a:p>
            <a:pPr marL="342900" indent="-342900">
              <a:buFont typeface="Wingdings" panose="05000000000000000000" pitchFamily="2" charset="2"/>
              <a:buChar char="Ø"/>
            </a:pPr>
            <a:endParaRPr lang="fr-CH" sz="2400" dirty="0"/>
          </a:p>
          <a:p>
            <a:pPr marL="342900" indent="-342900">
              <a:buFont typeface="Wingdings" panose="05000000000000000000" pitchFamily="2" charset="2"/>
              <a:buChar char="Ø"/>
            </a:pPr>
            <a:endParaRPr lang="fr-CH" sz="2400" dirty="0"/>
          </a:p>
          <a:p>
            <a:pPr marL="342900" indent="-342900">
              <a:buFont typeface="Wingdings" panose="05000000000000000000" pitchFamily="2" charset="2"/>
              <a:buChar char="Ø"/>
            </a:pPr>
            <a:r>
              <a:rPr lang="fr-CH" sz="2400" dirty="0"/>
              <a:t>Participation active</a:t>
            </a:r>
          </a:p>
          <a:p>
            <a:pPr marL="342900" indent="-342900">
              <a:buFont typeface="Wingdings" panose="05000000000000000000" pitchFamily="2" charset="2"/>
              <a:buChar char="Ø"/>
            </a:pPr>
            <a:r>
              <a:rPr lang="fr-CH" sz="2400" dirty="0"/>
              <a:t>Mise en lien avec votre expérience professionnelle</a:t>
            </a:r>
          </a:p>
          <a:p>
            <a:pPr marL="342900" indent="-342900">
              <a:buFont typeface="Wingdings" panose="05000000000000000000" pitchFamily="2" charset="2"/>
              <a:buChar char="Ø"/>
            </a:pPr>
            <a:r>
              <a:rPr lang="fr-CH" sz="2400" dirty="0"/>
              <a:t>Respect des opinions d’autrui</a:t>
            </a:r>
            <a:endParaRPr lang="en-GB" sz="2400" dirty="0"/>
          </a:p>
        </p:txBody>
      </p:sp>
    </p:spTree>
    <p:extLst>
      <p:ext uri="{BB962C8B-B14F-4D97-AF65-F5344CB8AC3E}">
        <p14:creationId xmlns:p14="http://schemas.microsoft.com/office/powerpoint/2010/main" val="16285383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F91D2A-C7AB-BF42-9F0F-C1348C2BADEF}"/>
              </a:ext>
            </a:extLst>
          </p:cNvPr>
          <p:cNvSpPr>
            <a:spLocks noGrp="1"/>
          </p:cNvSpPr>
          <p:nvPr>
            <p:ph type="title"/>
          </p:nvPr>
        </p:nvSpPr>
        <p:spPr/>
        <p:txBody>
          <a:bodyPr anchor="t"/>
          <a:lstStyle/>
          <a:p>
            <a:r>
              <a:rPr lang="fr-FR" sz="3200" dirty="0">
                <a:solidFill>
                  <a:srgbClr val="FF9300"/>
                </a:solidFill>
              </a:rPr>
              <a:t>Lien avec le cours « mission du TS » </a:t>
            </a:r>
          </a:p>
        </p:txBody>
      </p:sp>
      <p:sp>
        <p:nvSpPr>
          <p:cNvPr id="3" name="Espace réservé du contenu 2">
            <a:extLst>
              <a:ext uri="{FF2B5EF4-FFF2-40B4-BE49-F238E27FC236}">
                <a16:creationId xmlns:a16="http://schemas.microsoft.com/office/drawing/2014/main" id="{38592A69-B68D-4940-49A1-69B2E555EB81}"/>
              </a:ext>
            </a:extLst>
          </p:cNvPr>
          <p:cNvSpPr>
            <a:spLocks noGrp="1"/>
          </p:cNvSpPr>
          <p:nvPr>
            <p:ph idx="1"/>
          </p:nvPr>
        </p:nvSpPr>
        <p:spPr>
          <a:xfrm>
            <a:off x="609600" y="1600201"/>
            <a:ext cx="5413513" cy="4774735"/>
          </a:xfrm>
        </p:spPr>
        <p:txBody>
          <a:bodyPr/>
          <a:lstStyle/>
          <a:p>
            <a:r>
              <a:rPr lang="fr-FR" sz="2400" b="1" dirty="0"/>
              <a:t>Rappel</a:t>
            </a:r>
            <a:r>
              <a:rPr lang="fr-FR" sz="2400" dirty="0"/>
              <a:t> </a:t>
            </a:r>
          </a:p>
          <a:p>
            <a:r>
              <a:rPr lang="fr-FR" sz="2400" dirty="0"/>
              <a:t>Vu en première année dans le cadre du cours « Mission du TS »</a:t>
            </a:r>
          </a:p>
          <a:p>
            <a:pPr marL="342900" indent="-342900">
              <a:buFont typeface="Arial" panose="020B0604020202020204" pitchFamily="34" charset="0"/>
              <a:buChar char="•"/>
            </a:pPr>
            <a:r>
              <a:rPr lang="fr-FR" sz="2400" dirty="0"/>
              <a:t>Code de déontologie d’</a:t>
            </a:r>
            <a:r>
              <a:rPr lang="fr-FR" sz="2400" dirty="0" err="1"/>
              <a:t>AvenirSocial</a:t>
            </a:r>
            <a:endParaRPr lang="fr-FR" sz="2400" dirty="0"/>
          </a:p>
          <a:p>
            <a:pPr marL="342900" indent="-342900">
              <a:buFont typeface="Arial" panose="020B0604020202020204" pitchFamily="34" charset="0"/>
              <a:buChar char="•"/>
            </a:pPr>
            <a:r>
              <a:rPr lang="fr-FR" sz="2400" dirty="0"/>
              <a:t>CDPH</a:t>
            </a:r>
          </a:p>
        </p:txBody>
      </p:sp>
      <p:sp>
        <p:nvSpPr>
          <p:cNvPr id="4" name="object 2">
            <a:hlinkClick r:id="rId2"/>
            <a:extLst>
              <a:ext uri="{FF2B5EF4-FFF2-40B4-BE49-F238E27FC236}">
                <a16:creationId xmlns:a16="http://schemas.microsoft.com/office/drawing/2014/main" id="{06830F72-052C-B0DB-B512-6FDD99A57004}"/>
              </a:ext>
            </a:extLst>
          </p:cNvPr>
          <p:cNvSpPr/>
          <p:nvPr/>
        </p:nvSpPr>
        <p:spPr>
          <a:xfrm>
            <a:off x="3316356" y="3538748"/>
            <a:ext cx="2182858" cy="2822245"/>
          </a:xfrm>
          <a:prstGeom prst="rect">
            <a:avLst/>
          </a:prstGeom>
          <a:blipFill>
            <a:blip r:embed="rId3" cstate="print"/>
            <a:stretch>
              <a:fillRect/>
            </a:stretch>
          </a:blipFill>
        </p:spPr>
        <p:txBody>
          <a:bodyPr wrap="square" lIns="0" tIns="0" rIns="0" bIns="0" rtlCol="0"/>
          <a:lstStyle/>
          <a:p>
            <a:endParaRPr/>
          </a:p>
        </p:txBody>
      </p:sp>
      <p:pic>
        <p:nvPicPr>
          <p:cNvPr id="5" name="Image 4">
            <a:extLst>
              <a:ext uri="{FF2B5EF4-FFF2-40B4-BE49-F238E27FC236}">
                <a16:creationId xmlns:a16="http://schemas.microsoft.com/office/drawing/2014/main" id="{54E16A9C-FD5B-A379-0770-22D5E4624B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89443" y="1565909"/>
            <a:ext cx="3430013" cy="4774735"/>
          </a:xfrm>
          <a:prstGeom prst="rect">
            <a:avLst/>
          </a:prstGeom>
        </p:spPr>
      </p:pic>
      <p:sp>
        <p:nvSpPr>
          <p:cNvPr id="6" name="ZoneTexte 5">
            <a:extLst>
              <a:ext uri="{FF2B5EF4-FFF2-40B4-BE49-F238E27FC236}">
                <a16:creationId xmlns:a16="http://schemas.microsoft.com/office/drawing/2014/main" id="{8F397E7C-CDD9-94D1-89C6-8274E1349E38}"/>
              </a:ext>
            </a:extLst>
          </p:cNvPr>
          <p:cNvSpPr txBox="1"/>
          <p:nvPr/>
        </p:nvSpPr>
        <p:spPr>
          <a:xfrm>
            <a:off x="3873449" y="6319745"/>
            <a:ext cx="1625765" cy="307777"/>
          </a:xfrm>
          <a:prstGeom prst="rect">
            <a:avLst/>
          </a:prstGeom>
          <a:noFill/>
        </p:spPr>
        <p:txBody>
          <a:bodyPr wrap="none" rtlCol="0">
            <a:spAutoFit/>
          </a:bodyPr>
          <a:lstStyle/>
          <a:p>
            <a:r>
              <a:rPr lang="fr-FR" sz="1400" dirty="0" err="1"/>
              <a:t>AvenirSocial</a:t>
            </a:r>
            <a:r>
              <a:rPr lang="fr-FR" sz="1400" dirty="0"/>
              <a:t> 2010</a:t>
            </a:r>
          </a:p>
        </p:txBody>
      </p:sp>
      <p:sp>
        <p:nvSpPr>
          <p:cNvPr id="7" name="ZoneTexte 6">
            <a:extLst>
              <a:ext uri="{FF2B5EF4-FFF2-40B4-BE49-F238E27FC236}">
                <a16:creationId xmlns:a16="http://schemas.microsoft.com/office/drawing/2014/main" id="{E88238D7-E325-D37B-784A-A868DF1E54E4}"/>
              </a:ext>
            </a:extLst>
          </p:cNvPr>
          <p:cNvSpPr txBox="1"/>
          <p:nvPr/>
        </p:nvSpPr>
        <p:spPr>
          <a:xfrm>
            <a:off x="9450753" y="6319744"/>
            <a:ext cx="1625701" cy="307777"/>
          </a:xfrm>
          <a:prstGeom prst="rect">
            <a:avLst/>
          </a:prstGeom>
          <a:noFill/>
        </p:spPr>
        <p:txBody>
          <a:bodyPr wrap="none" rtlCol="0">
            <a:spAutoFit/>
          </a:bodyPr>
          <a:lstStyle/>
          <a:p>
            <a:r>
              <a:rPr lang="fr-FR" sz="1400" dirty="0" err="1"/>
              <a:t>AvenirSocial</a:t>
            </a:r>
            <a:r>
              <a:rPr lang="fr-FR" sz="1400" dirty="0"/>
              <a:t> 2026</a:t>
            </a:r>
          </a:p>
        </p:txBody>
      </p:sp>
    </p:spTree>
    <p:extLst>
      <p:ext uri="{BB962C8B-B14F-4D97-AF65-F5344CB8AC3E}">
        <p14:creationId xmlns:p14="http://schemas.microsoft.com/office/powerpoint/2010/main" val="428868957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re 2"/>
          <p:cNvSpPr>
            <a:spLocks noGrp="1"/>
          </p:cNvSpPr>
          <p:nvPr>
            <p:ph type="ctrTitle"/>
          </p:nvPr>
        </p:nvSpPr>
        <p:spPr>
          <a:xfrm>
            <a:off x="2639616" y="2130426"/>
            <a:ext cx="6984776" cy="1470025"/>
          </a:xfrm>
        </p:spPr>
        <p:txBody>
          <a:bodyPr/>
          <a:lstStyle/>
          <a:p>
            <a:pPr>
              <a:defRPr/>
            </a:pPr>
            <a:r>
              <a:rPr lang="fr-CH" sz="4000" dirty="0">
                <a:solidFill>
                  <a:srgbClr val="FF9300"/>
                </a:solidFill>
              </a:rPr>
              <a:t>I. De quoi parle-t-on? </a:t>
            </a:r>
            <a:br>
              <a:rPr lang="fr-CH" sz="4000" dirty="0">
                <a:solidFill>
                  <a:srgbClr val="FF9300"/>
                </a:solidFill>
              </a:rPr>
            </a:br>
            <a:r>
              <a:rPr lang="fr-CH" sz="3200" dirty="0">
                <a:solidFill>
                  <a:srgbClr val="FF9300"/>
                </a:solidFill>
              </a:rPr>
              <a:t>Définitions des concepts de base</a:t>
            </a:r>
            <a:endParaRPr lang="fr-CH" sz="4000" dirty="0">
              <a:solidFill>
                <a:srgbClr val="FF9300"/>
              </a:solidFill>
            </a:endParaRPr>
          </a:p>
        </p:txBody>
      </p:sp>
      <p:sp>
        <p:nvSpPr>
          <p:cNvPr id="10243" name="Rectangle 3"/>
          <p:cNvSpPr>
            <a:spLocks noGrp="1" noChangeArrowheads="1"/>
          </p:cNvSpPr>
          <p:nvPr>
            <p:ph type="subTitle" idx="1"/>
          </p:nvPr>
        </p:nvSpPr>
        <p:spPr>
          <a:ln w="38100">
            <a:noFill/>
          </a:ln>
        </p:spPr>
        <p:txBody>
          <a:bodyPr anchor="ctr">
            <a:normAutofit/>
          </a:bodyPr>
          <a:lstStyle/>
          <a:p>
            <a:pPr marL="0" lvl="1">
              <a:defRPr/>
            </a:pPr>
            <a:r>
              <a:rPr lang="fr-CH" sz="3200" dirty="0"/>
              <a:t>I.1 Ethique-Morale-Déontologie</a:t>
            </a:r>
          </a:p>
        </p:txBody>
      </p:sp>
    </p:spTree>
    <p:extLst>
      <p:ext uri="{BB962C8B-B14F-4D97-AF65-F5344CB8AC3E}">
        <p14:creationId xmlns:p14="http://schemas.microsoft.com/office/powerpoint/2010/main" val="25063308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theme/theme1.xml><?xml version="1.0" encoding="utf-8"?>
<a:theme xmlns:a="http://schemas.openxmlformats.org/drawingml/2006/main" name="EMBA_Module 10 A">
  <a:themeElements>
    <a:clrScheme name="Jaune">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fr-FR"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fr-FR" sz="2800" b="0" i="0" u="none" strike="noStrike" cap="none" normalizeH="0" baseline="0" smtClean="0">
            <a:ln>
              <a:noFill/>
            </a:ln>
            <a:solidFill>
              <a:schemeClr val="tx1"/>
            </a:solidFill>
            <a:effectLst/>
            <a:latin typeface="Arial" charset="0"/>
          </a:defRPr>
        </a:defPPr>
      </a:lstStyle>
    </a:lnDef>
  </a:objectDefaults>
  <a:extraClrSchemeLst>
    <a:extraClrScheme>
      <a:clrScheme name="1_Conception personnalisé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onception personnalisé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onception personnalisé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onception personnalisé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onception personnalisé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onception personnalisé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onception personnalisé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onception personnalisé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onception personnalisé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onception personnalisé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onception personnalisé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onception personnalisé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EMBA_Module 10 A">
  <a:themeElements>
    <a:clrScheme name="1_Conception personnalisé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fr-FR"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fr-FR" sz="2800" b="0" i="0" u="none" strike="noStrike" cap="none" normalizeH="0" baseline="0" smtClean="0">
            <a:ln>
              <a:noFill/>
            </a:ln>
            <a:solidFill>
              <a:schemeClr val="tx1"/>
            </a:solidFill>
            <a:effectLst/>
            <a:latin typeface="Arial" charset="0"/>
          </a:defRPr>
        </a:defPPr>
      </a:lstStyle>
    </a:lnDef>
  </a:objectDefaults>
  <a:extraClrSchemeLst>
    <a:extraClrScheme>
      <a:clrScheme name="1_Conception personnalisé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onception personnalisé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onception personnalisé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onception personnalisé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onception personnalisé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onception personnalisé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onception personnalisé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onception personnalisé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onception personnalisé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onception personnalisé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onception personnalisé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onception personnalisé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6872</TotalTime>
  <Words>4419</Words>
  <Application>Microsoft Macintosh PowerPoint</Application>
  <PresentationFormat>Grand écran</PresentationFormat>
  <Paragraphs>486</Paragraphs>
  <Slides>62</Slides>
  <Notes>24</Notes>
  <HiddenSlides>0</HiddenSlides>
  <MMClips>0</MMClips>
  <ScaleCrop>false</ScaleCrop>
  <HeadingPairs>
    <vt:vector size="6" baseType="variant">
      <vt:variant>
        <vt:lpstr>Polices utilisées</vt:lpstr>
      </vt:variant>
      <vt:variant>
        <vt:i4>7</vt:i4>
      </vt:variant>
      <vt:variant>
        <vt:lpstr>Thème</vt:lpstr>
      </vt:variant>
      <vt:variant>
        <vt:i4>2</vt:i4>
      </vt:variant>
      <vt:variant>
        <vt:lpstr>Titres des diapositives</vt:lpstr>
      </vt:variant>
      <vt:variant>
        <vt:i4>62</vt:i4>
      </vt:variant>
    </vt:vector>
  </HeadingPairs>
  <TitlesOfParts>
    <vt:vector size="71" baseType="lpstr">
      <vt:lpstr>ＭＳ Ｐゴシック</vt:lpstr>
      <vt:lpstr>Arial</vt:lpstr>
      <vt:lpstr>Calibri</vt:lpstr>
      <vt:lpstr>Courier New</vt:lpstr>
      <vt:lpstr>Lato</vt:lpstr>
      <vt:lpstr>Verdana</vt:lpstr>
      <vt:lpstr>Wingdings</vt:lpstr>
      <vt:lpstr>EMBA_Module 10 A</vt:lpstr>
      <vt:lpstr>1_EMBA_Module 10 A</vt:lpstr>
      <vt:lpstr>Philosophie et éthique en TS</vt:lpstr>
      <vt:lpstr>Mise en bouche Partage des représentations</vt:lpstr>
      <vt:lpstr>Intentions</vt:lpstr>
      <vt:lpstr>Objectifs d’apprentissage</vt:lpstr>
      <vt:lpstr>Programme Journées 1 et 2</vt:lpstr>
      <vt:lpstr>3ème année Journées 3 et 4</vt:lpstr>
      <vt:lpstr>Attentes</vt:lpstr>
      <vt:lpstr>Lien avec le cours « mission du TS » </vt:lpstr>
      <vt:lpstr>I. De quoi parle-t-on?  Définitions des concepts de base</vt:lpstr>
      <vt:lpstr>Définitions: éthique - morale D’un point de vue étymologique </vt:lpstr>
      <vt:lpstr>Définitions: éthique – morale Selon Paul Ricœur</vt:lpstr>
      <vt:lpstr>Définitions: éthique – morale Une différenciation utile</vt:lpstr>
      <vt:lpstr>Définitions: déontologie</vt:lpstr>
      <vt:lpstr>Ethique, morale ou déontologie?</vt:lpstr>
      <vt:lpstr>Agir de manière éthique ne se résume pas…</vt:lpstr>
      <vt:lpstr>Agir de manière éthique, c’est aussi…</vt:lpstr>
      <vt:lpstr>I. De quoi parle-t-on?  Définitions des concepts de base</vt:lpstr>
      <vt:lpstr>Norme morale</vt:lpstr>
      <vt:lpstr>Norme morale</vt:lpstr>
      <vt:lpstr>La ou les vertus</vt:lpstr>
      <vt:lpstr>Valeur morale</vt:lpstr>
      <vt:lpstr>Valeur morale</vt:lpstr>
      <vt:lpstr>Valeur morale Points d’attention</vt:lpstr>
      <vt:lpstr>II. Valeurs communes, conflits de valeurs et autres dilemmes moraux</vt:lpstr>
      <vt:lpstr>Sondage autour des valeurs</vt:lpstr>
      <vt:lpstr>Présentation PowerPoint</vt:lpstr>
      <vt:lpstr>Hiérarchisation des valeurs</vt:lpstr>
      <vt:lpstr>Définition et précision  de la signification d’une valeur</vt:lpstr>
      <vt:lpstr>Comparaison des significations</vt:lpstr>
      <vt:lpstr>Les différents niveaux du conflit de valeurs </vt:lpstr>
      <vt:lpstr>Conflits de valeurs et autres dilemmes moraux</vt:lpstr>
      <vt:lpstr>III. Les principes de la bioéthique… et au-delà Justice, autonomie, bienfaisance, non-malfaisance et dignité</vt:lpstr>
      <vt:lpstr>Les principes de la bioéthique… et au-delà</vt:lpstr>
      <vt:lpstr>Les principes de la bioéthique… et au-delà</vt:lpstr>
      <vt:lpstr>III. Les principes de la bioéthique… et au-delà</vt:lpstr>
      <vt:lpstr>La justice Echange sur les représentations</vt:lpstr>
      <vt:lpstr>Chapitre Justice sociale  Selon le Code de déontologie</vt:lpstr>
      <vt:lpstr>Chapitre Justice sociale  Selon le Code de déontologie</vt:lpstr>
      <vt:lpstr>Chapitre Justice sociale  Selon le Code de déontologie</vt:lpstr>
      <vt:lpstr>La justice Eléments de synthèse</vt:lpstr>
      <vt:lpstr>La justice Eléments de synthèse</vt:lpstr>
      <vt:lpstr>La justice Eléments de synthèse</vt:lpstr>
      <vt:lpstr>III. Les principes de la bioéthique… et au-delà</vt:lpstr>
      <vt:lpstr>Le principe d’autonomie</vt:lpstr>
      <vt:lpstr>Références</vt:lpstr>
      <vt:lpstr>L’autonomie Selon le Code de déontologie</vt:lpstr>
      <vt:lpstr>L’autonomie Selon le Code de déontologie</vt:lpstr>
      <vt:lpstr>L’autonomie Selon le Code de déontologie</vt:lpstr>
      <vt:lpstr>III. Les principes de la bioéthique… et au-delà</vt:lpstr>
      <vt:lpstr>Bienfaisance et non-malfaisance Echange sur les représentations</vt:lpstr>
      <vt:lpstr>Bienfaisance et non-malfaisance Eléments de synthèse</vt:lpstr>
      <vt:lpstr>Eléments de synthèse Citations de Hourcade Sciou</vt:lpstr>
      <vt:lpstr>Eléments de synthèse Citations de Hourcade Sciou</vt:lpstr>
      <vt:lpstr>Eléments de synthèse Citations de Hourcade Sciou</vt:lpstr>
      <vt:lpstr>Eléments de synthèse Citations de Hourcade Sciou</vt:lpstr>
      <vt:lpstr>Eléments de synthèse Citations de Hourcade Sciou</vt:lpstr>
      <vt:lpstr>Références</vt:lpstr>
      <vt:lpstr>Références des images</vt:lpstr>
      <vt:lpstr>Références bibliographiques</vt:lpstr>
      <vt:lpstr>Références bibliographiques</vt:lpstr>
      <vt:lpstr>Références bibliographiques</vt:lpstr>
      <vt:lpstr>Références audio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Mouvements Citoyens</dc:title>
  <dc:creator>Céline Ehrwein</dc:creator>
  <cp:lastModifiedBy>Céline Ehrwein</cp:lastModifiedBy>
  <cp:revision>260</cp:revision>
  <cp:lastPrinted>2023-09-05T13:10:44Z</cp:lastPrinted>
  <dcterms:created xsi:type="dcterms:W3CDTF">2020-04-16T09:47:04Z</dcterms:created>
  <dcterms:modified xsi:type="dcterms:W3CDTF">2026-09-07T07:55:15Z</dcterms:modified>
</cp:coreProperties>
</file>