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277" r:id="rId2"/>
    <p:sldId id="256" r:id="rId3"/>
    <p:sldId id="266" r:id="rId4"/>
    <p:sldId id="309" r:id="rId5"/>
    <p:sldId id="301" r:id="rId6"/>
    <p:sldId id="267" r:id="rId7"/>
    <p:sldId id="268" r:id="rId8"/>
    <p:sldId id="284" r:id="rId9"/>
    <p:sldId id="270" r:id="rId10"/>
    <p:sldId id="271" r:id="rId11"/>
    <p:sldId id="296" r:id="rId12"/>
    <p:sldId id="302" r:id="rId13"/>
    <p:sldId id="274" r:id="rId14"/>
    <p:sldId id="275" r:id="rId15"/>
    <p:sldId id="273" r:id="rId16"/>
    <p:sldId id="304" r:id="rId17"/>
    <p:sldId id="286" r:id="rId18"/>
    <p:sldId id="305" r:id="rId19"/>
    <p:sldId id="282" r:id="rId20"/>
    <p:sldId id="293" r:id="rId21"/>
    <p:sldId id="307" r:id="rId22"/>
    <p:sldId id="308" r:id="rId23"/>
    <p:sldId id="258" r:id="rId24"/>
    <p:sldId id="259" r:id="rId25"/>
    <p:sldId id="320" r:id="rId26"/>
    <p:sldId id="310" r:id="rId27"/>
    <p:sldId id="318" r:id="rId28"/>
    <p:sldId id="299" r:id="rId29"/>
    <p:sldId id="311" r:id="rId30"/>
    <p:sldId id="312" r:id="rId31"/>
    <p:sldId id="313" r:id="rId32"/>
    <p:sldId id="319" r:id="rId33"/>
    <p:sldId id="314" r:id="rId34"/>
    <p:sldId id="315" r:id="rId35"/>
    <p:sldId id="316" r:id="rId36"/>
    <p:sldId id="289" r:id="rId37"/>
    <p:sldId id="292" r:id="rId38"/>
    <p:sldId id="276" r:id="rId39"/>
    <p:sldId id="263" r:id="rId40"/>
    <p:sldId id="264" r:id="rId41"/>
    <p:sldId id="265" r:id="rId42"/>
    <p:sldId id="300" r:id="rId43"/>
    <p:sldId id="285" r:id="rId44"/>
    <p:sldId id="261" r:id="rId45"/>
    <p:sldId id="272" r:id="rId46"/>
    <p:sldId id="294" r:id="rId47"/>
    <p:sldId id="288" r:id="rId48"/>
    <p:sldId id="278" r:id="rId49"/>
    <p:sldId id="295" r:id="rId50"/>
    <p:sldId id="257" r:id="rId51"/>
    <p:sldId id="262" r:id="rId52"/>
    <p:sldId id="283" r:id="rId53"/>
    <p:sldId id="269" r:id="rId54"/>
    <p:sldId id="287" r:id="rId55"/>
    <p:sldId id="297" r:id="rId56"/>
    <p:sldId id="281" r:id="rId57"/>
    <p:sldId id="298" r:id="rId5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upports de cours" id="{640ED10A-7100-544A-B29A-5363D0DC1166}">
          <p14:sldIdLst>
            <p14:sldId id="277"/>
            <p14:sldId id="256"/>
            <p14:sldId id="266"/>
            <p14:sldId id="309"/>
            <p14:sldId id="301"/>
            <p14:sldId id="267"/>
            <p14:sldId id="268"/>
            <p14:sldId id="284"/>
            <p14:sldId id="270"/>
            <p14:sldId id="271"/>
            <p14:sldId id="296"/>
            <p14:sldId id="302"/>
            <p14:sldId id="274"/>
            <p14:sldId id="275"/>
            <p14:sldId id="273"/>
            <p14:sldId id="304"/>
            <p14:sldId id="286"/>
            <p14:sldId id="305"/>
            <p14:sldId id="282"/>
            <p14:sldId id="293"/>
            <p14:sldId id="307"/>
            <p14:sldId id="308"/>
            <p14:sldId id="258"/>
            <p14:sldId id="259"/>
            <p14:sldId id="320"/>
            <p14:sldId id="310"/>
            <p14:sldId id="318"/>
            <p14:sldId id="299"/>
            <p14:sldId id="311"/>
            <p14:sldId id="312"/>
            <p14:sldId id="313"/>
            <p14:sldId id="319"/>
            <p14:sldId id="314"/>
            <p14:sldId id="315"/>
            <p14:sldId id="316"/>
          </p14:sldIdLst>
        </p14:section>
        <p14:section name="extra activities" id="{C1DE8A5A-D31E-CA46-9DC0-8CCA7C0598ED}">
          <p14:sldIdLst>
            <p14:sldId id="289"/>
            <p14:sldId id="292"/>
            <p14:sldId id="276"/>
          </p14:sldIdLst>
        </p14:section>
        <p14:section name="PRINT" id="{DCA54DBA-BC67-DB4F-822E-8EED1D00F54E}">
          <p14:sldIdLst>
            <p14:sldId id="263"/>
            <p14:sldId id="264"/>
            <p14:sldId id="265"/>
            <p14:sldId id="300"/>
            <p14:sldId id="285"/>
            <p14:sldId id="261"/>
            <p14:sldId id="272"/>
            <p14:sldId id="294"/>
            <p14:sldId id="288"/>
            <p14:sldId id="278"/>
            <p14:sldId id="295"/>
            <p14:sldId id="257"/>
          </p14:sldIdLst>
        </p14:section>
        <p14:section name="KEYS" id="{ECE17544-F601-7146-A5CC-4BE8A2B110C9}">
          <p14:sldIdLst>
            <p14:sldId id="262"/>
            <p14:sldId id="283"/>
            <p14:sldId id="269"/>
            <p14:sldId id="287"/>
            <p14:sldId id="297"/>
            <p14:sldId id="281"/>
            <p14:sldId id="29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p:restoredTop sz="95646"/>
  </p:normalViewPr>
  <p:slideViewPr>
    <p:cSldViewPr snapToGrid="0" showGuides="1">
      <p:cViewPr varScale="1">
        <p:scale>
          <a:sx n="118" d="100"/>
          <a:sy n="118" d="100"/>
        </p:scale>
        <p:origin x="784" y="1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564DBB-CEB1-FA4C-89D1-3B31E95BE605}" type="doc">
      <dgm:prSet loTypeId="urn:microsoft.com/office/officeart/2005/8/layout/matrix1" loCatId="" qsTypeId="urn:microsoft.com/office/officeart/2005/8/quickstyle/simple1" qsCatId="simple" csTypeId="urn:microsoft.com/office/officeart/2005/8/colors/accent0_1" csCatId="mainScheme" phldr="1"/>
      <dgm:spPr/>
      <dgm:t>
        <a:bodyPr/>
        <a:lstStyle/>
        <a:p>
          <a:endParaRPr lang="fr-FR"/>
        </a:p>
      </dgm:t>
    </dgm:pt>
    <dgm:pt modelId="{5177B1C1-3DF3-FC46-BC9B-9FDC5896D7E7}">
      <dgm:prSet phldrT="[Texte]" custT="1"/>
      <dgm:spPr/>
      <dgm:t>
        <a:bodyPr anchor="t"/>
        <a:lstStyle/>
        <a:p>
          <a:r>
            <a:rPr lang="fr-FR" sz="2000" dirty="0" err="1">
              <a:latin typeface="OpenDyslexic" pitchFamily="2" charset="77"/>
            </a:rPr>
            <a:t>Multiculturalism</a:t>
          </a:r>
          <a:r>
            <a:rPr lang="fr-FR" sz="2000" dirty="0">
              <a:latin typeface="OpenDyslexic" pitchFamily="2" charset="77"/>
            </a:rPr>
            <a:t> in NOLA</a:t>
          </a:r>
        </a:p>
      </dgm:t>
    </dgm:pt>
    <dgm:pt modelId="{D3F837B9-E49B-0645-A404-A176BFB28979}" type="parTrans" cxnId="{A6244FDC-35A9-1E4A-A29D-B5E0F56ACB84}">
      <dgm:prSet/>
      <dgm:spPr/>
      <dgm:t>
        <a:bodyPr/>
        <a:lstStyle/>
        <a:p>
          <a:endParaRPr lang="fr-FR">
            <a:solidFill>
              <a:schemeClr val="tx1"/>
            </a:solidFill>
            <a:latin typeface="OpenDyslexic" pitchFamily="2" charset="77"/>
          </a:endParaRPr>
        </a:p>
      </dgm:t>
    </dgm:pt>
    <dgm:pt modelId="{8E29CD30-3340-F441-AF58-A887CB89B976}" type="sibTrans" cxnId="{A6244FDC-35A9-1E4A-A29D-B5E0F56ACB84}">
      <dgm:prSet/>
      <dgm:spPr/>
      <dgm:t>
        <a:bodyPr/>
        <a:lstStyle/>
        <a:p>
          <a:endParaRPr lang="fr-FR">
            <a:solidFill>
              <a:schemeClr val="tx1"/>
            </a:solidFill>
            <a:latin typeface="OpenDyslexic" pitchFamily="2" charset="77"/>
          </a:endParaRPr>
        </a:p>
      </dgm:t>
    </dgm:pt>
    <dgm:pt modelId="{6FD8DA36-9840-0840-8DE9-C34165DD4D91}">
      <dgm:prSet phldrT="[Texte]" custT="1"/>
      <dgm:spPr/>
      <dgm:t>
        <a:bodyPr anchor="t"/>
        <a:lstStyle/>
        <a:p>
          <a:r>
            <a:rPr lang="fr-FR" sz="2400" dirty="0" err="1">
              <a:latin typeface="OpenDyslexic" pitchFamily="2" charset="77"/>
            </a:rPr>
            <a:t>Spanish</a:t>
          </a:r>
          <a:r>
            <a:rPr lang="fr-FR" sz="2400" dirty="0">
              <a:latin typeface="OpenDyslexic" pitchFamily="2" charset="77"/>
            </a:rPr>
            <a:t> </a:t>
          </a:r>
          <a:r>
            <a:rPr lang="fr-FR" sz="2400" dirty="0" err="1">
              <a:latin typeface="OpenDyslexic" pitchFamily="2" charset="77"/>
            </a:rPr>
            <a:t>heritage</a:t>
          </a:r>
          <a:endParaRPr lang="fr-FR" sz="2400" dirty="0">
            <a:latin typeface="OpenDyslexic" pitchFamily="2" charset="77"/>
          </a:endParaRPr>
        </a:p>
      </dgm:t>
    </dgm:pt>
    <dgm:pt modelId="{D5105F56-70E0-6B44-B8D6-4B9F6E22ED2A}" type="parTrans" cxnId="{2BE83D80-3591-9841-B577-6626ED61E31F}">
      <dgm:prSet/>
      <dgm:spPr/>
      <dgm:t>
        <a:bodyPr/>
        <a:lstStyle/>
        <a:p>
          <a:endParaRPr lang="fr-FR">
            <a:solidFill>
              <a:schemeClr val="tx1"/>
            </a:solidFill>
            <a:latin typeface="OpenDyslexic" pitchFamily="2" charset="77"/>
          </a:endParaRPr>
        </a:p>
      </dgm:t>
    </dgm:pt>
    <dgm:pt modelId="{CD5469C3-CE2F-CA42-B914-0776E7E4F44B}" type="sibTrans" cxnId="{2BE83D80-3591-9841-B577-6626ED61E31F}">
      <dgm:prSet/>
      <dgm:spPr/>
      <dgm:t>
        <a:bodyPr/>
        <a:lstStyle/>
        <a:p>
          <a:endParaRPr lang="fr-FR">
            <a:solidFill>
              <a:schemeClr val="tx1"/>
            </a:solidFill>
            <a:latin typeface="OpenDyslexic" pitchFamily="2" charset="77"/>
          </a:endParaRPr>
        </a:p>
      </dgm:t>
    </dgm:pt>
    <dgm:pt modelId="{10D82262-63D2-0A4B-A6CE-368646AF0069}">
      <dgm:prSet phldrT="[Texte]" custT="1"/>
      <dgm:spPr/>
      <dgm:t>
        <a:bodyPr anchor="t"/>
        <a:lstStyle/>
        <a:p>
          <a:r>
            <a:rPr lang="fr-FR" sz="3200" dirty="0">
              <a:latin typeface="OpenDyslexic" pitchFamily="2" charset="77"/>
            </a:rPr>
            <a:t>French </a:t>
          </a:r>
          <a:r>
            <a:rPr lang="fr-FR" sz="3200" dirty="0" err="1">
              <a:latin typeface="OpenDyslexic" pitchFamily="2" charset="77"/>
            </a:rPr>
            <a:t>heritage</a:t>
          </a:r>
          <a:endParaRPr lang="fr-FR" sz="3200" dirty="0">
            <a:latin typeface="OpenDyslexic" pitchFamily="2" charset="77"/>
          </a:endParaRPr>
        </a:p>
      </dgm:t>
    </dgm:pt>
    <dgm:pt modelId="{663D5BCC-EBAB-E446-9888-FDB86081936F}" type="parTrans" cxnId="{61ECBA25-7564-9C4C-9FC5-ECC2DDA110FD}">
      <dgm:prSet/>
      <dgm:spPr/>
      <dgm:t>
        <a:bodyPr/>
        <a:lstStyle/>
        <a:p>
          <a:endParaRPr lang="fr-FR">
            <a:solidFill>
              <a:schemeClr val="tx1"/>
            </a:solidFill>
            <a:latin typeface="OpenDyslexic" pitchFamily="2" charset="77"/>
          </a:endParaRPr>
        </a:p>
      </dgm:t>
    </dgm:pt>
    <dgm:pt modelId="{0B0420E3-171E-674C-B055-DB953E084D94}" type="sibTrans" cxnId="{61ECBA25-7564-9C4C-9FC5-ECC2DDA110FD}">
      <dgm:prSet/>
      <dgm:spPr/>
      <dgm:t>
        <a:bodyPr/>
        <a:lstStyle/>
        <a:p>
          <a:endParaRPr lang="fr-FR">
            <a:solidFill>
              <a:schemeClr val="tx1"/>
            </a:solidFill>
            <a:latin typeface="OpenDyslexic" pitchFamily="2" charset="77"/>
          </a:endParaRPr>
        </a:p>
      </dgm:t>
    </dgm:pt>
    <dgm:pt modelId="{6841D9BE-65E4-1E40-A502-31CA118762BB}">
      <dgm:prSet phldrT="[Texte]" custT="1"/>
      <dgm:spPr/>
      <dgm:t>
        <a:bodyPr anchor="b"/>
        <a:lstStyle/>
        <a:p>
          <a:r>
            <a:rPr lang="fr-FR" sz="2800" dirty="0" err="1">
              <a:latin typeface="OpenDyslexic" pitchFamily="2" charset="77"/>
            </a:rPr>
            <a:t>African</a:t>
          </a:r>
          <a:r>
            <a:rPr lang="fr-FR" sz="2800" dirty="0">
              <a:latin typeface="OpenDyslexic" pitchFamily="2" charset="77"/>
            </a:rPr>
            <a:t> </a:t>
          </a:r>
          <a:r>
            <a:rPr lang="fr-FR" sz="2800" dirty="0" err="1">
              <a:latin typeface="OpenDyslexic" pitchFamily="2" charset="77"/>
            </a:rPr>
            <a:t>heritage</a:t>
          </a:r>
          <a:endParaRPr lang="fr-FR" sz="2800" dirty="0">
            <a:latin typeface="OpenDyslexic" pitchFamily="2" charset="77"/>
          </a:endParaRPr>
        </a:p>
      </dgm:t>
    </dgm:pt>
    <dgm:pt modelId="{3094B649-7C16-B847-9D4C-5EC3CD436D45}" type="parTrans" cxnId="{CBE1BB49-412D-CD4A-BE1E-74BB594FBD19}">
      <dgm:prSet/>
      <dgm:spPr/>
      <dgm:t>
        <a:bodyPr/>
        <a:lstStyle/>
        <a:p>
          <a:endParaRPr lang="fr-FR">
            <a:solidFill>
              <a:schemeClr val="tx1"/>
            </a:solidFill>
            <a:latin typeface="OpenDyslexic" pitchFamily="2" charset="77"/>
          </a:endParaRPr>
        </a:p>
      </dgm:t>
    </dgm:pt>
    <dgm:pt modelId="{159547B0-27D6-4A41-AA84-9870A2E68B82}" type="sibTrans" cxnId="{CBE1BB49-412D-CD4A-BE1E-74BB594FBD19}">
      <dgm:prSet/>
      <dgm:spPr/>
      <dgm:t>
        <a:bodyPr/>
        <a:lstStyle/>
        <a:p>
          <a:endParaRPr lang="fr-FR">
            <a:solidFill>
              <a:schemeClr val="tx1"/>
            </a:solidFill>
            <a:latin typeface="OpenDyslexic" pitchFamily="2" charset="77"/>
          </a:endParaRPr>
        </a:p>
      </dgm:t>
    </dgm:pt>
    <dgm:pt modelId="{17DCE8DD-C842-3B4C-8C54-D77DCB4049F9}">
      <dgm:prSet phldrT="[Texte]" custT="1"/>
      <dgm:spPr/>
      <dgm:t>
        <a:bodyPr/>
        <a:lstStyle/>
        <a:p>
          <a:r>
            <a:rPr lang="en-GB" sz="1400" noProof="0" dirty="0">
              <a:solidFill>
                <a:schemeClr val="tx1"/>
              </a:solidFill>
              <a:latin typeface="OpenDyslexic" pitchFamily="2" charset="77"/>
            </a:rPr>
            <a:t>INSTRUCTIONS</a:t>
          </a:r>
        </a:p>
        <a:p>
          <a:r>
            <a:rPr lang="en-GB" sz="1400" noProof="0" dirty="0">
              <a:solidFill>
                <a:schemeClr val="tx1"/>
              </a:solidFill>
              <a:latin typeface="OpenDyslexic" pitchFamily="2" charset="77"/>
            </a:rPr>
            <a:t>1) Go through your set of documents</a:t>
          </a:r>
        </a:p>
        <a:p>
          <a:r>
            <a:rPr lang="en-GB" sz="1400" noProof="0" dirty="0">
              <a:solidFill>
                <a:schemeClr val="tx1"/>
              </a:solidFill>
              <a:latin typeface="OpenDyslexic" pitchFamily="2" charset="77"/>
            </a:rPr>
            <a:t>2) As a group, share and summarize your ideas in a list of max. 10 points. No sentences are allowed.</a:t>
          </a:r>
        </a:p>
        <a:p>
          <a:r>
            <a:rPr lang="en-GB" sz="1400" noProof="0" dirty="0">
              <a:solidFill>
                <a:schemeClr val="tx1"/>
              </a:solidFill>
              <a:latin typeface="OpenDyslexic" pitchFamily="2" charset="77"/>
            </a:rPr>
            <a:t>3) Create a set of 5 questions about your topic to quiz your classmates.</a:t>
          </a:r>
        </a:p>
        <a:p>
          <a:r>
            <a:rPr lang="en-GB" sz="1400" noProof="0" dirty="0">
              <a:solidFill>
                <a:schemeClr val="tx1"/>
              </a:solidFill>
              <a:latin typeface="OpenDyslexic" pitchFamily="2" charset="77"/>
            </a:rPr>
            <a:t>4) Be ready to present your topic to other classmates.</a:t>
          </a:r>
        </a:p>
      </dgm:t>
    </dgm:pt>
    <dgm:pt modelId="{9BB2895D-1611-F146-B8EE-741B5EFF48F1}" type="parTrans" cxnId="{D7580AC6-D556-7E48-81FB-15396FB468ED}">
      <dgm:prSet/>
      <dgm:spPr/>
      <dgm:t>
        <a:bodyPr/>
        <a:lstStyle/>
        <a:p>
          <a:endParaRPr lang="fr-FR">
            <a:solidFill>
              <a:schemeClr val="tx1"/>
            </a:solidFill>
            <a:latin typeface="OpenDyslexic" pitchFamily="2" charset="77"/>
          </a:endParaRPr>
        </a:p>
      </dgm:t>
    </dgm:pt>
    <dgm:pt modelId="{366F3D6B-EB4F-8B42-8916-F1653E59A365}" type="sibTrans" cxnId="{D7580AC6-D556-7E48-81FB-15396FB468ED}">
      <dgm:prSet/>
      <dgm:spPr/>
      <dgm:t>
        <a:bodyPr/>
        <a:lstStyle/>
        <a:p>
          <a:endParaRPr lang="fr-FR">
            <a:solidFill>
              <a:schemeClr val="tx1"/>
            </a:solidFill>
            <a:latin typeface="OpenDyslexic" pitchFamily="2" charset="77"/>
          </a:endParaRPr>
        </a:p>
      </dgm:t>
    </dgm:pt>
    <dgm:pt modelId="{F32A8773-DFDA-BA44-9D6B-E9418F26692A}" type="pres">
      <dgm:prSet presAssocID="{3A564DBB-CEB1-FA4C-89D1-3B31E95BE605}" presName="diagram" presStyleCnt="0">
        <dgm:presLayoutVars>
          <dgm:chMax val="1"/>
          <dgm:dir/>
          <dgm:animLvl val="ctr"/>
          <dgm:resizeHandles val="exact"/>
        </dgm:presLayoutVars>
      </dgm:prSet>
      <dgm:spPr/>
    </dgm:pt>
    <dgm:pt modelId="{6F9B8AB3-EB4D-A248-9BCE-ED28CCCE71E0}" type="pres">
      <dgm:prSet presAssocID="{3A564DBB-CEB1-FA4C-89D1-3B31E95BE605}" presName="matrix" presStyleCnt="0"/>
      <dgm:spPr/>
    </dgm:pt>
    <dgm:pt modelId="{C7157F2D-0F6F-0747-931E-BF2CFE26F65E}" type="pres">
      <dgm:prSet presAssocID="{3A564DBB-CEB1-FA4C-89D1-3B31E95BE605}" presName="tile1" presStyleLbl="node1" presStyleIdx="0" presStyleCnt="4" custLinFactNeighborX="-15054" custLinFactNeighborY="-15588"/>
      <dgm:spPr/>
    </dgm:pt>
    <dgm:pt modelId="{E5ACACC9-CE66-C348-8837-5E90CCC88262}" type="pres">
      <dgm:prSet presAssocID="{3A564DBB-CEB1-FA4C-89D1-3B31E95BE605}" presName="tile1text" presStyleLbl="node1" presStyleIdx="0" presStyleCnt="4">
        <dgm:presLayoutVars>
          <dgm:chMax val="0"/>
          <dgm:chPref val="0"/>
          <dgm:bulletEnabled val="1"/>
        </dgm:presLayoutVars>
      </dgm:prSet>
      <dgm:spPr/>
    </dgm:pt>
    <dgm:pt modelId="{6BFE57FE-CB69-9843-9935-C11B464B2A04}" type="pres">
      <dgm:prSet presAssocID="{3A564DBB-CEB1-FA4C-89D1-3B31E95BE605}" presName="tile2" presStyleLbl="node1" presStyleIdx="1" presStyleCnt="4" custLinFactNeighborY="321"/>
      <dgm:spPr/>
    </dgm:pt>
    <dgm:pt modelId="{813CEBFC-B25B-9047-A5BB-1ECB662CA7F4}" type="pres">
      <dgm:prSet presAssocID="{3A564DBB-CEB1-FA4C-89D1-3B31E95BE605}" presName="tile2text" presStyleLbl="node1" presStyleIdx="1" presStyleCnt="4">
        <dgm:presLayoutVars>
          <dgm:chMax val="0"/>
          <dgm:chPref val="0"/>
          <dgm:bulletEnabled val="1"/>
        </dgm:presLayoutVars>
      </dgm:prSet>
      <dgm:spPr/>
    </dgm:pt>
    <dgm:pt modelId="{5B32577F-4C2C-6941-BFB3-572D60CDD0DB}" type="pres">
      <dgm:prSet presAssocID="{3A564DBB-CEB1-FA4C-89D1-3B31E95BE605}" presName="tile3" presStyleLbl="node1" presStyleIdx="2" presStyleCnt="4"/>
      <dgm:spPr/>
    </dgm:pt>
    <dgm:pt modelId="{093B37AB-4B74-E248-86EF-7049FEBC5A76}" type="pres">
      <dgm:prSet presAssocID="{3A564DBB-CEB1-FA4C-89D1-3B31E95BE605}" presName="tile3text" presStyleLbl="node1" presStyleIdx="2" presStyleCnt="4">
        <dgm:presLayoutVars>
          <dgm:chMax val="0"/>
          <dgm:chPref val="0"/>
          <dgm:bulletEnabled val="1"/>
        </dgm:presLayoutVars>
      </dgm:prSet>
      <dgm:spPr/>
    </dgm:pt>
    <dgm:pt modelId="{7C135302-11DD-4B49-92A3-55AC8338B17C}" type="pres">
      <dgm:prSet presAssocID="{3A564DBB-CEB1-FA4C-89D1-3B31E95BE605}" presName="tile4" presStyleLbl="node1" presStyleIdx="3" presStyleCnt="4"/>
      <dgm:spPr/>
    </dgm:pt>
    <dgm:pt modelId="{B9DB4C5E-A780-B941-B0C4-72BEAB527059}" type="pres">
      <dgm:prSet presAssocID="{3A564DBB-CEB1-FA4C-89D1-3B31E95BE605}" presName="tile4text" presStyleLbl="node1" presStyleIdx="3" presStyleCnt="4">
        <dgm:presLayoutVars>
          <dgm:chMax val="0"/>
          <dgm:chPref val="0"/>
          <dgm:bulletEnabled val="1"/>
        </dgm:presLayoutVars>
      </dgm:prSet>
      <dgm:spPr/>
    </dgm:pt>
    <dgm:pt modelId="{DF493B21-1AFC-6E4C-92D3-3BCE8188E013}" type="pres">
      <dgm:prSet presAssocID="{3A564DBB-CEB1-FA4C-89D1-3B31E95BE605}" presName="centerTile" presStyleLbl="fgShp" presStyleIdx="0" presStyleCnt="1" custScaleX="168459" custScaleY="114518" custLinFactNeighborX="-2478" custLinFactNeighborY="-11828">
        <dgm:presLayoutVars>
          <dgm:chMax val="0"/>
          <dgm:chPref val="0"/>
        </dgm:presLayoutVars>
      </dgm:prSet>
      <dgm:spPr/>
    </dgm:pt>
  </dgm:ptLst>
  <dgm:cxnLst>
    <dgm:cxn modelId="{6917290F-84CC-6140-AD53-93773505C020}" type="presOf" srcId="{3A564DBB-CEB1-FA4C-89D1-3B31E95BE605}" destId="{F32A8773-DFDA-BA44-9D6B-E9418F26692A}" srcOrd="0" destOrd="0" presId="urn:microsoft.com/office/officeart/2005/8/layout/matrix1"/>
    <dgm:cxn modelId="{20DEFE1A-DC09-B34A-B4CC-B1CDCFD463F5}" type="presOf" srcId="{6841D9BE-65E4-1E40-A502-31CA118762BB}" destId="{5B32577F-4C2C-6941-BFB3-572D60CDD0DB}" srcOrd="0" destOrd="0" presId="urn:microsoft.com/office/officeart/2005/8/layout/matrix1"/>
    <dgm:cxn modelId="{61ECBA25-7564-9C4C-9FC5-ECC2DDA110FD}" srcId="{5177B1C1-3DF3-FC46-BC9B-9FDC5896D7E7}" destId="{10D82262-63D2-0A4B-A6CE-368646AF0069}" srcOrd="1" destOrd="0" parTransId="{663D5BCC-EBAB-E446-9888-FDB86081936F}" sibTransId="{0B0420E3-171E-674C-B055-DB953E084D94}"/>
    <dgm:cxn modelId="{982C173E-695E-6448-80B9-D3ED0703281A}" type="presOf" srcId="{10D82262-63D2-0A4B-A6CE-368646AF0069}" destId="{6BFE57FE-CB69-9843-9935-C11B464B2A04}" srcOrd="0" destOrd="0" presId="urn:microsoft.com/office/officeart/2005/8/layout/matrix1"/>
    <dgm:cxn modelId="{CBE1BB49-412D-CD4A-BE1E-74BB594FBD19}" srcId="{5177B1C1-3DF3-FC46-BC9B-9FDC5896D7E7}" destId="{6841D9BE-65E4-1E40-A502-31CA118762BB}" srcOrd="2" destOrd="0" parTransId="{3094B649-7C16-B847-9D4C-5EC3CD436D45}" sibTransId="{159547B0-27D6-4A41-AA84-9870A2E68B82}"/>
    <dgm:cxn modelId="{21A4B754-4EA5-054B-9056-0A38D7CFB57C}" type="presOf" srcId="{5177B1C1-3DF3-FC46-BC9B-9FDC5896D7E7}" destId="{DF493B21-1AFC-6E4C-92D3-3BCE8188E013}" srcOrd="0" destOrd="0" presId="urn:microsoft.com/office/officeart/2005/8/layout/matrix1"/>
    <dgm:cxn modelId="{B7230674-AC53-2844-81B9-ED467DA512A5}" type="presOf" srcId="{10D82262-63D2-0A4B-A6CE-368646AF0069}" destId="{813CEBFC-B25B-9047-A5BB-1ECB662CA7F4}" srcOrd="1" destOrd="0" presId="urn:microsoft.com/office/officeart/2005/8/layout/matrix1"/>
    <dgm:cxn modelId="{2BE83D80-3591-9841-B577-6626ED61E31F}" srcId="{5177B1C1-3DF3-FC46-BC9B-9FDC5896D7E7}" destId="{6FD8DA36-9840-0840-8DE9-C34165DD4D91}" srcOrd="0" destOrd="0" parTransId="{D5105F56-70E0-6B44-B8D6-4B9F6E22ED2A}" sibTransId="{CD5469C3-CE2F-CA42-B914-0776E7E4F44B}"/>
    <dgm:cxn modelId="{D4D4F697-9391-A845-91EB-5FB30E6BD37C}" type="presOf" srcId="{6841D9BE-65E4-1E40-A502-31CA118762BB}" destId="{093B37AB-4B74-E248-86EF-7049FEBC5A76}" srcOrd="1" destOrd="0" presId="urn:microsoft.com/office/officeart/2005/8/layout/matrix1"/>
    <dgm:cxn modelId="{BF6B819A-6DB8-D74F-B218-2AAED8BB4B87}" type="presOf" srcId="{17DCE8DD-C842-3B4C-8C54-D77DCB4049F9}" destId="{7C135302-11DD-4B49-92A3-55AC8338B17C}" srcOrd="0" destOrd="0" presId="urn:microsoft.com/office/officeart/2005/8/layout/matrix1"/>
    <dgm:cxn modelId="{ABDA84A4-E6B1-0A4E-9FEC-375E7D2DDD7C}" type="presOf" srcId="{17DCE8DD-C842-3B4C-8C54-D77DCB4049F9}" destId="{B9DB4C5E-A780-B941-B0C4-72BEAB527059}" srcOrd="1" destOrd="0" presId="urn:microsoft.com/office/officeart/2005/8/layout/matrix1"/>
    <dgm:cxn modelId="{D7580AC6-D556-7E48-81FB-15396FB468ED}" srcId="{5177B1C1-3DF3-FC46-BC9B-9FDC5896D7E7}" destId="{17DCE8DD-C842-3B4C-8C54-D77DCB4049F9}" srcOrd="3" destOrd="0" parTransId="{9BB2895D-1611-F146-B8EE-741B5EFF48F1}" sibTransId="{366F3D6B-EB4F-8B42-8916-F1653E59A365}"/>
    <dgm:cxn modelId="{E7E705D5-7DEC-1946-9B58-E93E15265F9D}" type="presOf" srcId="{6FD8DA36-9840-0840-8DE9-C34165DD4D91}" destId="{C7157F2D-0F6F-0747-931E-BF2CFE26F65E}" srcOrd="0" destOrd="0" presId="urn:microsoft.com/office/officeart/2005/8/layout/matrix1"/>
    <dgm:cxn modelId="{A6244FDC-35A9-1E4A-A29D-B5E0F56ACB84}" srcId="{3A564DBB-CEB1-FA4C-89D1-3B31E95BE605}" destId="{5177B1C1-3DF3-FC46-BC9B-9FDC5896D7E7}" srcOrd="0" destOrd="0" parTransId="{D3F837B9-E49B-0645-A404-A176BFB28979}" sibTransId="{8E29CD30-3340-F441-AF58-A887CB89B976}"/>
    <dgm:cxn modelId="{9F2ADCDC-57EB-AB43-B359-B27230647CB0}" type="presOf" srcId="{6FD8DA36-9840-0840-8DE9-C34165DD4D91}" destId="{E5ACACC9-CE66-C348-8837-5E90CCC88262}" srcOrd="1" destOrd="0" presId="urn:microsoft.com/office/officeart/2005/8/layout/matrix1"/>
    <dgm:cxn modelId="{FCFB240A-8B9C-5C46-A9FE-833E8262A376}" type="presParOf" srcId="{F32A8773-DFDA-BA44-9D6B-E9418F26692A}" destId="{6F9B8AB3-EB4D-A248-9BCE-ED28CCCE71E0}" srcOrd="0" destOrd="0" presId="urn:microsoft.com/office/officeart/2005/8/layout/matrix1"/>
    <dgm:cxn modelId="{D7BA9EAC-0663-0245-8998-20E56868BA2C}" type="presParOf" srcId="{6F9B8AB3-EB4D-A248-9BCE-ED28CCCE71E0}" destId="{C7157F2D-0F6F-0747-931E-BF2CFE26F65E}" srcOrd="0" destOrd="0" presId="urn:microsoft.com/office/officeart/2005/8/layout/matrix1"/>
    <dgm:cxn modelId="{018272E1-DA25-FD44-BAFF-401CD8C81C64}" type="presParOf" srcId="{6F9B8AB3-EB4D-A248-9BCE-ED28CCCE71E0}" destId="{E5ACACC9-CE66-C348-8837-5E90CCC88262}" srcOrd="1" destOrd="0" presId="urn:microsoft.com/office/officeart/2005/8/layout/matrix1"/>
    <dgm:cxn modelId="{960A3ECD-AD34-A844-8E9D-B1635740A15C}" type="presParOf" srcId="{6F9B8AB3-EB4D-A248-9BCE-ED28CCCE71E0}" destId="{6BFE57FE-CB69-9843-9935-C11B464B2A04}" srcOrd="2" destOrd="0" presId="urn:microsoft.com/office/officeart/2005/8/layout/matrix1"/>
    <dgm:cxn modelId="{4BF63D08-7926-8941-9269-42274CA4786E}" type="presParOf" srcId="{6F9B8AB3-EB4D-A248-9BCE-ED28CCCE71E0}" destId="{813CEBFC-B25B-9047-A5BB-1ECB662CA7F4}" srcOrd="3" destOrd="0" presId="urn:microsoft.com/office/officeart/2005/8/layout/matrix1"/>
    <dgm:cxn modelId="{EBAA0B5D-0775-2444-B7C0-3C35EC97D5A8}" type="presParOf" srcId="{6F9B8AB3-EB4D-A248-9BCE-ED28CCCE71E0}" destId="{5B32577F-4C2C-6941-BFB3-572D60CDD0DB}" srcOrd="4" destOrd="0" presId="urn:microsoft.com/office/officeart/2005/8/layout/matrix1"/>
    <dgm:cxn modelId="{42ECF67E-7C4A-FC49-B928-36A17A3458CE}" type="presParOf" srcId="{6F9B8AB3-EB4D-A248-9BCE-ED28CCCE71E0}" destId="{093B37AB-4B74-E248-86EF-7049FEBC5A76}" srcOrd="5" destOrd="0" presId="urn:microsoft.com/office/officeart/2005/8/layout/matrix1"/>
    <dgm:cxn modelId="{5839A68F-3266-8E43-AD6C-19CE5EA856C7}" type="presParOf" srcId="{6F9B8AB3-EB4D-A248-9BCE-ED28CCCE71E0}" destId="{7C135302-11DD-4B49-92A3-55AC8338B17C}" srcOrd="6" destOrd="0" presId="urn:microsoft.com/office/officeart/2005/8/layout/matrix1"/>
    <dgm:cxn modelId="{B754A22A-8F3A-DF49-B402-DFFA7E0C38EE}" type="presParOf" srcId="{6F9B8AB3-EB4D-A248-9BCE-ED28CCCE71E0}" destId="{B9DB4C5E-A780-B941-B0C4-72BEAB527059}" srcOrd="7" destOrd="0" presId="urn:microsoft.com/office/officeart/2005/8/layout/matrix1"/>
    <dgm:cxn modelId="{8E4F177D-F483-554E-A27B-A99FE65341CC}" type="presParOf" srcId="{F32A8773-DFDA-BA44-9D6B-E9418F26692A}" destId="{DF493B21-1AFC-6E4C-92D3-3BCE8188E013}"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564DBB-CEB1-FA4C-89D1-3B31E95BE605}" type="doc">
      <dgm:prSet loTypeId="urn:microsoft.com/office/officeart/2005/8/layout/matrix1" loCatId="" qsTypeId="urn:microsoft.com/office/officeart/2005/8/quickstyle/simple1" qsCatId="simple" csTypeId="urn:microsoft.com/office/officeart/2005/8/colors/accent0_1" csCatId="mainScheme" phldr="1"/>
      <dgm:spPr/>
      <dgm:t>
        <a:bodyPr/>
        <a:lstStyle/>
        <a:p>
          <a:endParaRPr lang="fr-FR"/>
        </a:p>
      </dgm:t>
    </dgm:pt>
    <dgm:pt modelId="{5177B1C1-3DF3-FC46-BC9B-9FDC5896D7E7}">
      <dgm:prSet phldrT="[Texte]" custT="1"/>
      <dgm:spPr/>
      <dgm:t>
        <a:bodyPr anchor="t"/>
        <a:lstStyle/>
        <a:p>
          <a:r>
            <a:rPr lang="fr-FR" sz="2000" dirty="0" err="1">
              <a:latin typeface="OpenDyslexic" pitchFamily="2" charset="77"/>
            </a:rPr>
            <a:t>Multiculturalism</a:t>
          </a:r>
          <a:r>
            <a:rPr lang="fr-FR" sz="2000" dirty="0">
              <a:latin typeface="OpenDyslexic" pitchFamily="2" charset="77"/>
            </a:rPr>
            <a:t> in NOLA</a:t>
          </a:r>
        </a:p>
      </dgm:t>
    </dgm:pt>
    <dgm:pt modelId="{D3F837B9-E49B-0645-A404-A176BFB28979}" type="parTrans" cxnId="{A6244FDC-35A9-1E4A-A29D-B5E0F56ACB84}">
      <dgm:prSet/>
      <dgm:spPr/>
      <dgm:t>
        <a:bodyPr/>
        <a:lstStyle/>
        <a:p>
          <a:endParaRPr lang="fr-FR">
            <a:solidFill>
              <a:schemeClr val="tx1"/>
            </a:solidFill>
            <a:latin typeface="OpenDyslexic" pitchFamily="2" charset="77"/>
          </a:endParaRPr>
        </a:p>
      </dgm:t>
    </dgm:pt>
    <dgm:pt modelId="{8E29CD30-3340-F441-AF58-A887CB89B976}" type="sibTrans" cxnId="{A6244FDC-35A9-1E4A-A29D-B5E0F56ACB84}">
      <dgm:prSet/>
      <dgm:spPr/>
      <dgm:t>
        <a:bodyPr/>
        <a:lstStyle/>
        <a:p>
          <a:endParaRPr lang="fr-FR">
            <a:solidFill>
              <a:schemeClr val="tx1"/>
            </a:solidFill>
            <a:latin typeface="OpenDyslexic" pitchFamily="2" charset="77"/>
          </a:endParaRPr>
        </a:p>
      </dgm:t>
    </dgm:pt>
    <dgm:pt modelId="{6FD8DA36-9840-0840-8DE9-C34165DD4D91}">
      <dgm:prSet phldrT="[Texte]" custT="1"/>
      <dgm:spPr/>
      <dgm:t>
        <a:bodyPr anchor="t"/>
        <a:lstStyle/>
        <a:p>
          <a:r>
            <a:rPr lang="fr-FR" sz="2400" dirty="0" err="1">
              <a:latin typeface="OpenDyslexic" pitchFamily="2" charset="77"/>
            </a:rPr>
            <a:t>Spanish</a:t>
          </a:r>
          <a:r>
            <a:rPr lang="fr-FR" sz="2400" dirty="0">
              <a:latin typeface="OpenDyslexic" pitchFamily="2" charset="77"/>
            </a:rPr>
            <a:t> </a:t>
          </a:r>
          <a:r>
            <a:rPr lang="fr-FR" sz="2400" dirty="0" err="1">
              <a:latin typeface="OpenDyslexic" pitchFamily="2" charset="77"/>
            </a:rPr>
            <a:t>heritage</a:t>
          </a:r>
          <a:endParaRPr lang="fr-FR" sz="2400" dirty="0">
            <a:latin typeface="OpenDyslexic" pitchFamily="2" charset="77"/>
          </a:endParaRPr>
        </a:p>
      </dgm:t>
    </dgm:pt>
    <dgm:pt modelId="{D5105F56-70E0-6B44-B8D6-4B9F6E22ED2A}" type="parTrans" cxnId="{2BE83D80-3591-9841-B577-6626ED61E31F}">
      <dgm:prSet/>
      <dgm:spPr/>
      <dgm:t>
        <a:bodyPr/>
        <a:lstStyle/>
        <a:p>
          <a:endParaRPr lang="fr-FR">
            <a:solidFill>
              <a:schemeClr val="tx1"/>
            </a:solidFill>
            <a:latin typeface="OpenDyslexic" pitchFamily="2" charset="77"/>
          </a:endParaRPr>
        </a:p>
      </dgm:t>
    </dgm:pt>
    <dgm:pt modelId="{CD5469C3-CE2F-CA42-B914-0776E7E4F44B}" type="sibTrans" cxnId="{2BE83D80-3591-9841-B577-6626ED61E31F}">
      <dgm:prSet/>
      <dgm:spPr/>
      <dgm:t>
        <a:bodyPr/>
        <a:lstStyle/>
        <a:p>
          <a:endParaRPr lang="fr-FR">
            <a:solidFill>
              <a:schemeClr val="tx1"/>
            </a:solidFill>
            <a:latin typeface="OpenDyslexic" pitchFamily="2" charset="77"/>
          </a:endParaRPr>
        </a:p>
      </dgm:t>
    </dgm:pt>
    <dgm:pt modelId="{10D82262-63D2-0A4B-A6CE-368646AF0069}">
      <dgm:prSet phldrT="[Texte]" custT="1"/>
      <dgm:spPr/>
      <dgm:t>
        <a:bodyPr anchor="t"/>
        <a:lstStyle/>
        <a:p>
          <a:r>
            <a:rPr lang="fr-FR" sz="3200" dirty="0">
              <a:latin typeface="OpenDyslexic" pitchFamily="2" charset="77"/>
            </a:rPr>
            <a:t>French </a:t>
          </a:r>
          <a:r>
            <a:rPr lang="fr-FR" sz="3200" dirty="0" err="1">
              <a:latin typeface="OpenDyslexic" pitchFamily="2" charset="77"/>
            </a:rPr>
            <a:t>heritage</a:t>
          </a:r>
          <a:endParaRPr lang="fr-FR" sz="3200" dirty="0">
            <a:latin typeface="OpenDyslexic" pitchFamily="2" charset="77"/>
          </a:endParaRPr>
        </a:p>
      </dgm:t>
    </dgm:pt>
    <dgm:pt modelId="{663D5BCC-EBAB-E446-9888-FDB86081936F}" type="parTrans" cxnId="{61ECBA25-7564-9C4C-9FC5-ECC2DDA110FD}">
      <dgm:prSet/>
      <dgm:spPr/>
      <dgm:t>
        <a:bodyPr/>
        <a:lstStyle/>
        <a:p>
          <a:endParaRPr lang="fr-FR">
            <a:solidFill>
              <a:schemeClr val="tx1"/>
            </a:solidFill>
            <a:latin typeface="OpenDyslexic" pitchFamily="2" charset="77"/>
          </a:endParaRPr>
        </a:p>
      </dgm:t>
    </dgm:pt>
    <dgm:pt modelId="{0B0420E3-171E-674C-B055-DB953E084D94}" type="sibTrans" cxnId="{61ECBA25-7564-9C4C-9FC5-ECC2DDA110FD}">
      <dgm:prSet/>
      <dgm:spPr/>
      <dgm:t>
        <a:bodyPr/>
        <a:lstStyle/>
        <a:p>
          <a:endParaRPr lang="fr-FR">
            <a:solidFill>
              <a:schemeClr val="tx1"/>
            </a:solidFill>
            <a:latin typeface="OpenDyslexic" pitchFamily="2" charset="77"/>
          </a:endParaRPr>
        </a:p>
      </dgm:t>
    </dgm:pt>
    <dgm:pt modelId="{6841D9BE-65E4-1E40-A502-31CA118762BB}">
      <dgm:prSet phldrT="[Texte]" custT="1"/>
      <dgm:spPr/>
      <dgm:t>
        <a:bodyPr anchor="b"/>
        <a:lstStyle/>
        <a:p>
          <a:r>
            <a:rPr lang="fr-FR" sz="2800" dirty="0" err="1">
              <a:latin typeface="OpenDyslexic" pitchFamily="2" charset="77"/>
            </a:rPr>
            <a:t>African</a:t>
          </a:r>
          <a:r>
            <a:rPr lang="fr-FR" sz="2800" dirty="0">
              <a:latin typeface="OpenDyslexic" pitchFamily="2" charset="77"/>
            </a:rPr>
            <a:t> </a:t>
          </a:r>
          <a:r>
            <a:rPr lang="fr-FR" sz="2800" dirty="0" err="1">
              <a:latin typeface="OpenDyslexic" pitchFamily="2" charset="77"/>
            </a:rPr>
            <a:t>heritage</a:t>
          </a:r>
          <a:endParaRPr lang="fr-FR" sz="2800" dirty="0">
            <a:latin typeface="OpenDyslexic" pitchFamily="2" charset="77"/>
          </a:endParaRPr>
        </a:p>
      </dgm:t>
    </dgm:pt>
    <dgm:pt modelId="{3094B649-7C16-B847-9D4C-5EC3CD436D45}" type="parTrans" cxnId="{CBE1BB49-412D-CD4A-BE1E-74BB594FBD19}">
      <dgm:prSet/>
      <dgm:spPr/>
      <dgm:t>
        <a:bodyPr/>
        <a:lstStyle/>
        <a:p>
          <a:endParaRPr lang="fr-FR">
            <a:solidFill>
              <a:schemeClr val="tx1"/>
            </a:solidFill>
            <a:latin typeface="OpenDyslexic" pitchFamily="2" charset="77"/>
          </a:endParaRPr>
        </a:p>
      </dgm:t>
    </dgm:pt>
    <dgm:pt modelId="{159547B0-27D6-4A41-AA84-9870A2E68B82}" type="sibTrans" cxnId="{CBE1BB49-412D-CD4A-BE1E-74BB594FBD19}">
      <dgm:prSet/>
      <dgm:spPr/>
      <dgm:t>
        <a:bodyPr/>
        <a:lstStyle/>
        <a:p>
          <a:endParaRPr lang="fr-FR">
            <a:solidFill>
              <a:schemeClr val="tx1"/>
            </a:solidFill>
            <a:latin typeface="OpenDyslexic" pitchFamily="2" charset="77"/>
          </a:endParaRPr>
        </a:p>
      </dgm:t>
    </dgm:pt>
    <dgm:pt modelId="{17DCE8DD-C842-3B4C-8C54-D77DCB4049F9}">
      <dgm:prSet phldrT="[Texte]" custT="1"/>
      <dgm:spPr/>
      <dgm:t>
        <a:bodyPr/>
        <a:lstStyle/>
        <a:p>
          <a:r>
            <a:rPr lang="en-GB" sz="1200" noProof="0" dirty="0">
              <a:solidFill>
                <a:schemeClr val="tx1"/>
              </a:solidFill>
              <a:latin typeface="OpenDyslexic" pitchFamily="2" charset="77"/>
            </a:rPr>
            <a:t>INSTRUCTIONS</a:t>
          </a:r>
        </a:p>
        <a:p>
          <a:r>
            <a:rPr lang="en-GB" sz="1200" noProof="0" dirty="0">
              <a:solidFill>
                <a:schemeClr val="tx1"/>
              </a:solidFill>
              <a:latin typeface="OpenDyslexic" pitchFamily="2" charset="77"/>
            </a:rPr>
            <a:t>1) Go through your set of documents</a:t>
          </a:r>
        </a:p>
        <a:p>
          <a:r>
            <a:rPr lang="en-GB" sz="1200" noProof="0" dirty="0">
              <a:solidFill>
                <a:schemeClr val="tx1"/>
              </a:solidFill>
              <a:latin typeface="OpenDyslexic" pitchFamily="2" charset="77"/>
            </a:rPr>
            <a:t>2) As a group, share and summarize your ideas in a list of max. 10 points. No sentences are allowed.</a:t>
          </a:r>
        </a:p>
        <a:p>
          <a:r>
            <a:rPr lang="en-GB" sz="1200" noProof="0" dirty="0">
              <a:solidFill>
                <a:schemeClr val="tx1"/>
              </a:solidFill>
              <a:latin typeface="OpenDyslexic" pitchFamily="2" charset="77"/>
            </a:rPr>
            <a:t>Create a set of 5 questions about your topic to quiz your classmates.</a:t>
          </a:r>
        </a:p>
        <a:p>
          <a:r>
            <a:rPr lang="en-GB" sz="1200" noProof="0" dirty="0">
              <a:solidFill>
                <a:schemeClr val="tx1"/>
              </a:solidFill>
              <a:latin typeface="OpenDyslexic" pitchFamily="2" charset="77"/>
            </a:rPr>
            <a:t>3) Be ready to present your topic to other classmates.</a:t>
          </a:r>
        </a:p>
      </dgm:t>
    </dgm:pt>
    <dgm:pt modelId="{9BB2895D-1611-F146-B8EE-741B5EFF48F1}" type="parTrans" cxnId="{D7580AC6-D556-7E48-81FB-15396FB468ED}">
      <dgm:prSet/>
      <dgm:spPr/>
      <dgm:t>
        <a:bodyPr/>
        <a:lstStyle/>
        <a:p>
          <a:endParaRPr lang="fr-FR">
            <a:solidFill>
              <a:schemeClr val="tx1"/>
            </a:solidFill>
            <a:latin typeface="OpenDyslexic" pitchFamily="2" charset="77"/>
          </a:endParaRPr>
        </a:p>
      </dgm:t>
    </dgm:pt>
    <dgm:pt modelId="{366F3D6B-EB4F-8B42-8916-F1653E59A365}" type="sibTrans" cxnId="{D7580AC6-D556-7E48-81FB-15396FB468ED}">
      <dgm:prSet/>
      <dgm:spPr/>
      <dgm:t>
        <a:bodyPr/>
        <a:lstStyle/>
        <a:p>
          <a:endParaRPr lang="fr-FR">
            <a:solidFill>
              <a:schemeClr val="tx1"/>
            </a:solidFill>
            <a:latin typeface="OpenDyslexic" pitchFamily="2" charset="77"/>
          </a:endParaRPr>
        </a:p>
      </dgm:t>
    </dgm:pt>
    <dgm:pt modelId="{F32A8773-DFDA-BA44-9D6B-E9418F26692A}" type="pres">
      <dgm:prSet presAssocID="{3A564DBB-CEB1-FA4C-89D1-3B31E95BE605}" presName="diagram" presStyleCnt="0">
        <dgm:presLayoutVars>
          <dgm:chMax val="1"/>
          <dgm:dir/>
          <dgm:animLvl val="ctr"/>
          <dgm:resizeHandles val="exact"/>
        </dgm:presLayoutVars>
      </dgm:prSet>
      <dgm:spPr/>
    </dgm:pt>
    <dgm:pt modelId="{6F9B8AB3-EB4D-A248-9BCE-ED28CCCE71E0}" type="pres">
      <dgm:prSet presAssocID="{3A564DBB-CEB1-FA4C-89D1-3B31E95BE605}" presName="matrix" presStyleCnt="0"/>
      <dgm:spPr/>
    </dgm:pt>
    <dgm:pt modelId="{C7157F2D-0F6F-0747-931E-BF2CFE26F65E}" type="pres">
      <dgm:prSet presAssocID="{3A564DBB-CEB1-FA4C-89D1-3B31E95BE605}" presName="tile1" presStyleLbl="node1" presStyleIdx="0" presStyleCnt="4"/>
      <dgm:spPr/>
    </dgm:pt>
    <dgm:pt modelId="{E5ACACC9-CE66-C348-8837-5E90CCC88262}" type="pres">
      <dgm:prSet presAssocID="{3A564DBB-CEB1-FA4C-89D1-3B31E95BE605}" presName="tile1text" presStyleLbl="node1" presStyleIdx="0" presStyleCnt="4">
        <dgm:presLayoutVars>
          <dgm:chMax val="0"/>
          <dgm:chPref val="0"/>
          <dgm:bulletEnabled val="1"/>
        </dgm:presLayoutVars>
      </dgm:prSet>
      <dgm:spPr/>
    </dgm:pt>
    <dgm:pt modelId="{6BFE57FE-CB69-9843-9935-C11B464B2A04}" type="pres">
      <dgm:prSet presAssocID="{3A564DBB-CEB1-FA4C-89D1-3B31E95BE605}" presName="tile2" presStyleLbl="node1" presStyleIdx="1" presStyleCnt="4" custLinFactNeighborY="321"/>
      <dgm:spPr/>
    </dgm:pt>
    <dgm:pt modelId="{813CEBFC-B25B-9047-A5BB-1ECB662CA7F4}" type="pres">
      <dgm:prSet presAssocID="{3A564DBB-CEB1-FA4C-89D1-3B31E95BE605}" presName="tile2text" presStyleLbl="node1" presStyleIdx="1" presStyleCnt="4">
        <dgm:presLayoutVars>
          <dgm:chMax val="0"/>
          <dgm:chPref val="0"/>
          <dgm:bulletEnabled val="1"/>
        </dgm:presLayoutVars>
      </dgm:prSet>
      <dgm:spPr/>
    </dgm:pt>
    <dgm:pt modelId="{5B32577F-4C2C-6941-BFB3-572D60CDD0DB}" type="pres">
      <dgm:prSet presAssocID="{3A564DBB-CEB1-FA4C-89D1-3B31E95BE605}" presName="tile3" presStyleLbl="node1" presStyleIdx="2" presStyleCnt="4"/>
      <dgm:spPr/>
    </dgm:pt>
    <dgm:pt modelId="{093B37AB-4B74-E248-86EF-7049FEBC5A76}" type="pres">
      <dgm:prSet presAssocID="{3A564DBB-CEB1-FA4C-89D1-3B31E95BE605}" presName="tile3text" presStyleLbl="node1" presStyleIdx="2" presStyleCnt="4">
        <dgm:presLayoutVars>
          <dgm:chMax val="0"/>
          <dgm:chPref val="0"/>
          <dgm:bulletEnabled val="1"/>
        </dgm:presLayoutVars>
      </dgm:prSet>
      <dgm:spPr/>
    </dgm:pt>
    <dgm:pt modelId="{7C135302-11DD-4B49-92A3-55AC8338B17C}" type="pres">
      <dgm:prSet presAssocID="{3A564DBB-CEB1-FA4C-89D1-3B31E95BE605}" presName="tile4" presStyleLbl="node1" presStyleIdx="3" presStyleCnt="4"/>
      <dgm:spPr/>
    </dgm:pt>
    <dgm:pt modelId="{B9DB4C5E-A780-B941-B0C4-72BEAB527059}" type="pres">
      <dgm:prSet presAssocID="{3A564DBB-CEB1-FA4C-89D1-3B31E95BE605}" presName="tile4text" presStyleLbl="node1" presStyleIdx="3" presStyleCnt="4">
        <dgm:presLayoutVars>
          <dgm:chMax val="0"/>
          <dgm:chPref val="0"/>
          <dgm:bulletEnabled val="1"/>
        </dgm:presLayoutVars>
      </dgm:prSet>
      <dgm:spPr/>
    </dgm:pt>
    <dgm:pt modelId="{DF493B21-1AFC-6E4C-92D3-3BCE8188E013}" type="pres">
      <dgm:prSet presAssocID="{3A564DBB-CEB1-FA4C-89D1-3B31E95BE605}" presName="centerTile" presStyleLbl="fgShp" presStyleIdx="0" presStyleCnt="1" custScaleX="139349" custScaleY="142574">
        <dgm:presLayoutVars>
          <dgm:chMax val="0"/>
          <dgm:chPref val="0"/>
        </dgm:presLayoutVars>
      </dgm:prSet>
      <dgm:spPr/>
    </dgm:pt>
  </dgm:ptLst>
  <dgm:cxnLst>
    <dgm:cxn modelId="{6917290F-84CC-6140-AD53-93773505C020}" type="presOf" srcId="{3A564DBB-CEB1-FA4C-89D1-3B31E95BE605}" destId="{F32A8773-DFDA-BA44-9D6B-E9418F26692A}" srcOrd="0" destOrd="0" presId="urn:microsoft.com/office/officeart/2005/8/layout/matrix1"/>
    <dgm:cxn modelId="{20DEFE1A-DC09-B34A-B4CC-B1CDCFD463F5}" type="presOf" srcId="{6841D9BE-65E4-1E40-A502-31CA118762BB}" destId="{5B32577F-4C2C-6941-BFB3-572D60CDD0DB}" srcOrd="0" destOrd="0" presId="urn:microsoft.com/office/officeart/2005/8/layout/matrix1"/>
    <dgm:cxn modelId="{61ECBA25-7564-9C4C-9FC5-ECC2DDA110FD}" srcId="{5177B1C1-3DF3-FC46-BC9B-9FDC5896D7E7}" destId="{10D82262-63D2-0A4B-A6CE-368646AF0069}" srcOrd="1" destOrd="0" parTransId="{663D5BCC-EBAB-E446-9888-FDB86081936F}" sibTransId="{0B0420E3-171E-674C-B055-DB953E084D94}"/>
    <dgm:cxn modelId="{982C173E-695E-6448-80B9-D3ED0703281A}" type="presOf" srcId="{10D82262-63D2-0A4B-A6CE-368646AF0069}" destId="{6BFE57FE-CB69-9843-9935-C11B464B2A04}" srcOrd="0" destOrd="0" presId="urn:microsoft.com/office/officeart/2005/8/layout/matrix1"/>
    <dgm:cxn modelId="{CBE1BB49-412D-CD4A-BE1E-74BB594FBD19}" srcId="{5177B1C1-3DF3-FC46-BC9B-9FDC5896D7E7}" destId="{6841D9BE-65E4-1E40-A502-31CA118762BB}" srcOrd="2" destOrd="0" parTransId="{3094B649-7C16-B847-9D4C-5EC3CD436D45}" sibTransId="{159547B0-27D6-4A41-AA84-9870A2E68B82}"/>
    <dgm:cxn modelId="{21A4B754-4EA5-054B-9056-0A38D7CFB57C}" type="presOf" srcId="{5177B1C1-3DF3-FC46-BC9B-9FDC5896D7E7}" destId="{DF493B21-1AFC-6E4C-92D3-3BCE8188E013}" srcOrd="0" destOrd="0" presId="urn:microsoft.com/office/officeart/2005/8/layout/matrix1"/>
    <dgm:cxn modelId="{B7230674-AC53-2844-81B9-ED467DA512A5}" type="presOf" srcId="{10D82262-63D2-0A4B-A6CE-368646AF0069}" destId="{813CEBFC-B25B-9047-A5BB-1ECB662CA7F4}" srcOrd="1" destOrd="0" presId="urn:microsoft.com/office/officeart/2005/8/layout/matrix1"/>
    <dgm:cxn modelId="{2BE83D80-3591-9841-B577-6626ED61E31F}" srcId="{5177B1C1-3DF3-FC46-BC9B-9FDC5896D7E7}" destId="{6FD8DA36-9840-0840-8DE9-C34165DD4D91}" srcOrd="0" destOrd="0" parTransId="{D5105F56-70E0-6B44-B8D6-4B9F6E22ED2A}" sibTransId="{CD5469C3-CE2F-CA42-B914-0776E7E4F44B}"/>
    <dgm:cxn modelId="{D4D4F697-9391-A845-91EB-5FB30E6BD37C}" type="presOf" srcId="{6841D9BE-65E4-1E40-A502-31CA118762BB}" destId="{093B37AB-4B74-E248-86EF-7049FEBC5A76}" srcOrd="1" destOrd="0" presId="urn:microsoft.com/office/officeart/2005/8/layout/matrix1"/>
    <dgm:cxn modelId="{BF6B819A-6DB8-D74F-B218-2AAED8BB4B87}" type="presOf" srcId="{17DCE8DD-C842-3B4C-8C54-D77DCB4049F9}" destId="{7C135302-11DD-4B49-92A3-55AC8338B17C}" srcOrd="0" destOrd="0" presId="urn:microsoft.com/office/officeart/2005/8/layout/matrix1"/>
    <dgm:cxn modelId="{ABDA84A4-E6B1-0A4E-9FEC-375E7D2DDD7C}" type="presOf" srcId="{17DCE8DD-C842-3B4C-8C54-D77DCB4049F9}" destId="{B9DB4C5E-A780-B941-B0C4-72BEAB527059}" srcOrd="1" destOrd="0" presId="urn:microsoft.com/office/officeart/2005/8/layout/matrix1"/>
    <dgm:cxn modelId="{D7580AC6-D556-7E48-81FB-15396FB468ED}" srcId="{5177B1C1-3DF3-FC46-BC9B-9FDC5896D7E7}" destId="{17DCE8DD-C842-3B4C-8C54-D77DCB4049F9}" srcOrd="3" destOrd="0" parTransId="{9BB2895D-1611-F146-B8EE-741B5EFF48F1}" sibTransId="{366F3D6B-EB4F-8B42-8916-F1653E59A365}"/>
    <dgm:cxn modelId="{E7E705D5-7DEC-1946-9B58-E93E15265F9D}" type="presOf" srcId="{6FD8DA36-9840-0840-8DE9-C34165DD4D91}" destId="{C7157F2D-0F6F-0747-931E-BF2CFE26F65E}" srcOrd="0" destOrd="0" presId="urn:microsoft.com/office/officeart/2005/8/layout/matrix1"/>
    <dgm:cxn modelId="{A6244FDC-35A9-1E4A-A29D-B5E0F56ACB84}" srcId="{3A564DBB-CEB1-FA4C-89D1-3B31E95BE605}" destId="{5177B1C1-3DF3-FC46-BC9B-9FDC5896D7E7}" srcOrd="0" destOrd="0" parTransId="{D3F837B9-E49B-0645-A404-A176BFB28979}" sibTransId="{8E29CD30-3340-F441-AF58-A887CB89B976}"/>
    <dgm:cxn modelId="{9F2ADCDC-57EB-AB43-B359-B27230647CB0}" type="presOf" srcId="{6FD8DA36-9840-0840-8DE9-C34165DD4D91}" destId="{E5ACACC9-CE66-C348-8837-5E90CCC88262}" srcOrd="1" destOrd="0" presId="urn:microsoft.com/office/officeart/2005/8/layout/matrix1"/>
    <dgm:cxn modelId="{FCFB240A-8B9C-5C46-A9FE-833E8262A376}" type="presParOf" srcId="{F32A8773-DFDA-BA44-9D6B-E9418F26692A}" destId="{6F9B8AB3-EB4D-A248-9BCE-ED28CCCE71E0}" srcOrd="0" destOrd="0" presId="urn:microsoft.com/office/officeart/2005/8/layout/matrix1"/>
    <dgm:cxn modelId="{D7BA9EAC-0663-0245-8998-20E56868BA2C}" type="presParOf" srcId="{6F9B8AB3-EB4D-A248-9BCE-ED28CCCE71E0}" destId="{C7157F2D-0F6F-0747-931E-BF2CFE26F65E}" srcOrd="0" destOrd="0" presId="urn:microsoft.com/office/officeart/2005/8/layout/matrix1"/>
    <dgm:cxn modelId="{018272E1-DA25-FD44-BAFF-401CD8C81C64}" type="presParOf" srcId="{6F9B8AB3-EB4D-A248-9BCE-ED28CCCE71E0}" destId="{E5ACACC9-CE66-C348-8837-5E90CCC88262}" srcOrd="1" destOrd="0" presId="urn:microsoft.com/office/officeart/2005/8/layout/matrix1"/>
    <dgm:cxn modelId="{960A3ECD-AD34-A844-8E9D-B1635740A15C}" type="presParOf" srcId="{6F9B8AB3-EB4D-A248-9BCE-ED28CCCE71E0}" destId="{6BFE57FE-CB69-9843-9935-C11B464B2A04}" srcOrd="2" destOrd="0" presId="urn:microsoft.com/office/officeart/2005/8/layout/matrix1"/>
    <dgm:cxn modelId="{4BF63D08-7926-8941-9269-42274CA4786E}" type="presParOf" srcId="{6F9B8AB3-EB4D-A248-9BCE-ED28CCCE71E0}" destId="{813CEBFC-B25B-9047-A5BB-1ECB662CA7F4}" srcOrd="3" destOrd="0" presId="urn:microsoft.com/office/officeart/2005/8/layout/matrix1"/>
    <dgm:cxn modelId="{EBAA0B5D-0775-2444-B7C0-3C35EC97D5A8}" type="presParOf" srcId="{6F9B8AB3-EB4D-A248-9BCE-ED28CCCE71E0}" destId="{5B32577F-4C2C-6941-BFB3-572D60CDD0DB}" srcOrd="4" destOrd="0" presId="urn:microsoft.com/office/officeart/2005/8/layout/matrix1"/>
    <dgm:cxn modelId="{42ECF67E-7C4A-FC49-B928-36A17A3458CE}" type="presParOf" srcId="{6F9B8AB3-EB4D-A248-9BCE-ED28CCCE71E0}" destId="{093B37AB-4B74-E248-86EF-7049FEBC5A76}" srcOrd="5" destOrd="0" presId="urn:microsoft.com/office/officeart/2005/8/layout/matrix1"/>
    <dgm:cxn modelId="{5839A68F-3266-8E43-AD6C-19CE5EA856C7}" type="presParOf" srcId="{6F9B8AB3-EB4D-A248-9BCE-ED28CCCE71E0}" destId="{7C135302-11DD-4B49-92A3-55AC8338B17C}" srcOrd="6" destOrd="0" presId="urn:microsoft.com/office/officeart/2005/8/layout/matrix1"/>
    <dgm:cxn modelId="{B754A22A-8F3A-DF49-B402-DFFA7E0C38EE}" type="presParOf" srcId="{6F9B8AB3-EB4D-A248-9BCE-ED28CCCE71E0}" destId="{B9DB4C5E-A780-B941-B0C4-72BEAB527059}" srcOrd="7" destOrd="0" presId="urn:microsoft.com/office/officeart/2005/8/layout/matrix1"/>
    <dgm:cxn modelId="{8E4F177D-F483-554E-A27B-A99FE65341CC}" type="presParOf" srcId="{F32A8773-DFDA-BA44-9D6B-E9418F26692A}" destId="{DF493B21-1AFC-6E4C-92D3-3BCE8188E013}"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157F2D-0F6F-0747-931E-BF2CFE26F65E}">
      <dsp:nvSpPr>
        <dsp:cNvPr id="0" name=""/>
        <dsp:cNvSpPr/>
      </dsp:nvSpPr>
      <dsp:spPr>
        <a:xfrm rot="16200000">
          <a:off x="1411278" y="-1411278"/>
          <a:ext cx="3048769" cy="5871326"/>
        </a:xfrm>
        <a:prstGeom prst="round1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fr-FR" sz="2400" kern="1200" dirty="0" err="1">
              <a:latin typeface="OpenDyslexic" pitchFamily="2" charset="77"/>
            </a:rPr>
            <a:t>Spanish</a:t>
          </a:r>
          <a:r>
            <a:rPr lang="fr-FR" sz="2400" kern="1200" dirty="0">
              <a:latin typeface="OpenDyslexic" pitchFamily="2" charset="77"/>
            </a:rPr>
            <a:t> </a:t>
          </a:r>
          <a:r>
            <a:rPr lang="fr-FR" sz="2400" kern="1200" dirty="0" err="1">
              <a:latin typeface="OpenDyslexic" pitchFamily="2" charset="77"/>
            </a:rPr>
            <a:t>heritage</a:t>
          </a:r>
          <a:endParaRPr lang="fr-FR" sz="2400" kern="1200" dirty="0">
            <a:latin typeface="OpenDyslexic" pitchFamily="2" charset="77"/>
          </a:endParaRPr>
        </a:p>
      </dsp:txBody>
      <dsp:txXfrm rot="5400000">
        <a:off x="0" y="0"/>
        <a:ext cx="5871326" cy="2286577"/>
      </dsp:txXfrm>
    </dsp:sp>
    <dsp:sp modelId="{6BFE57FE-CB69-9843-9935-C11B464B2A04}">
      <dsp:nvSpPr>
        <dsp:cNvPr id="0" name=""/>
        <dsp:cNvSpPr/>
      </dsp:nvSpPr>
      <dsp:spPr>
        <a:xfrm>
          <a:off x="5871326" y="9786"/>
          <a:ext cx="5871326" cy="3048769"/>
        </a:xfrm>
        <a:prstGeom prst="round1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t" anchorCtr="0">
          <a:noAutofit/>
        </a:bodyPr>
        <a:lstStyle/>
        <a:p>
          <a:pPr marL="0" lvl="0" indent="0" algn="ctr" defTabSz="1422400">
            <a:lnSpc>
              <a:spcPct val="90000"/>
            </a:lnSpc>
            <a:spcBef>
              <a:spcPct val="0"/>
            </a:spcBef>
            <a:spcAft>
              <a:spcPct val="35000"/>
            </a:spcAft>
            <a:buNone/>
          </a:pPr>
          <a:r>
            <a:rPr lang="fr-FR" sz="3200" kern="1200" dirty="0">
              <a:latin typeface="OpenDyslexic" pitchFamily="2" charset="77"/>
            </a:rPr>
            <a:t>French </a:t>
          </a:r>
          <a:r>
            <a:rPr lang="fr-FR" sz="3200" kern="1200" dirty="0" err="1">
              <a:latin typeface="OpenDyslexic" pitchFamily="2" charset="77"/>
            </a:rPr>
            <a:t>heritage</a:t>
          </a:r>
          <a:endParaRPr lang="fr-FR" sz="3200" kern="1200" dirty="0">
            <a:latin typeface="OpenDyslexic" pitchFamily="2" charset="77"/>
          </a:endParaRPr>
        </a:p>
      </dsp:txBody>
      <dsp:txXfrm>
        <a:off x="5871326" y="9786"/>
        <a:ext cx="5871326" cy="2286577"/>
      </dsp:txXfrm>
    </dsp:sp>
    <dsp:sp modelId="{5B32577F-4C2C-6941-BFB3-572D60CDD0DB}">
      <dsp:nvSpPr>
        <dsp:cNvPr id="0" name=""/>
        <dsp:cNvSpPr/>
      </dsp:nvSpPr>
      <dsp:spPr>
        <a:xfrm rot="10800000">
          <a:off x="0" y="3048769"/>
          <a:ext cx="5871326" cy="3048769"/>
        </a:xfrm>
        <a:prstGeom prst="round1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b" anchorCtr="0">
          <a:noAutofit/>
        </a:bodyPr>
        <a:lstStyle/>
        <a:p>
          <a:pPr marL="0" lvl="0" indent="0" algn="ctr" defTabSz="1244600">
            <a:lnSpc>
              <a:spcPct val="90000"/>
            </a:lnSpc>
            <a:spcBef>
              <a:spcPct val="0"/>
            </a:spcBef>
            <a:spcAft>
              <a:spcPct val="35000"/>
            </a:spcAft>
            <a:buNone/>
          </a:pPr>
          <a:r>
            <a:rPr lang="fr-FR" sz="2800" kern="1200" dirty="0" err="1">
              <a:latin typeface="OpenDyslexic" pitchFamily="2" charset="77"/>
            </a:rPr>
            <a:t>African</a:t>
          </a:r>
          <a:r>
            <a:rPr lang="fr-FR" sz="2800" kern="1200" dirty="0">
              <a:latin typeface="OpenDyslexic" pitchFamily="2" charset="77"/>
            </a:rPr>
            <a:t> </a:t>
          </a:r>
          <a:r>
            <a:rPr lang="fr-FR" sz="2800" kern="1200" dirty="0" err="1">
              <a:latin typeface="OpenDyslexic" pitchFamily="2" charset="77"/>
            </a:rPr>
            <a:t>heritage</a:t>
          </a:r>
          <a:endParaRPr lang="fr-FR" sz="2800" kern="1200" dirty="0">
            <a:latin typeface="OpenDyslexic" pitchFamily="2" charset="77"/>
          </a:endParaRPr>
        </a:p>
      </dsp:txBody>
      <dsp:txXfrm rot="10800000">
        <a:off x="0" y="3810962"/>
        <a:ext cx="5871326" cy="2286577"/>
      </dsp:txXfrm>
    </dsp:sp>
    <dsp:sp modelId="{7C135302-11DD-4B49-92A3-55AC8338B17C}">
      <dsp:nvSpPr>
        <dsp:cNvPr id="0" name=""/>
        <dsp:cNvSpPr/>
      </dsp:nvSpPr>
      <dsp:spPr>
        <a:xfrm rot="5400000">
          <a:off x="7282604" y="1637491"/>
          <a:ext cx="3048769" cy="5871326"/>
        </a:xfrm>
        <a:prstGeom prst="round1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noProof="0" dirty="0">
              <a:solidFill>
                <a:schemeClr val="tx1"/>
              </a:solidFill>
              <a:latin typeface="OpenDyslexic" pitchFamily="2" charset="77"/>
            </a:rPr>
            <a:t>INSTRUCTIONS</a:t>
          </a:r>
        </a:p>
        <a:p>
          <a:pPr marL="0" lvl="0" indent="0" algn="ctr" defTabSz="622300">
            <a:lnSpc>
              <a:spcPct val="90000"/>
            </a:lnSpc>
            <a:spcBef>
              <a:spcPct val="0"/>
            </a:spcBef>
            <a:spcAft>
              <a:spcPct val="35000"/>
            </a:spcAft>
            <a:buNone/>
          </a:pPr>
          <a:r>
            <a:rPr lang="en-GB" sz="1400" kern="1200" noProof="0" dirty="0">
              <a:solidFill>
                <a:schemeClr val="tx1"/>
              </a:solidFill>
              <a:latin typeface="OpenDyslexic" pitchFamily="2" charset="77"/>
            </a:rPr>
            <a:t>1) Go through your set of documents</a:t>
          </a:r>
        </a:p>
        <a:p>
          <a:pPr marL="0" lvl="0" indent="0" algn="ctr" defTabSz="622300">
            <a:lnSpc>
              <a:spcPct val="90000"/>
            </a:lnSpc>
            <a:spcBef>
              <a:spcPct val="0"/>
            </a:spcBef>
            <a:spcAft>
              <a:spcPct val="35000"/>
            </a:spcAft>
            <a:buNone/>
          </a:pPr>
          <a:r>
            <a:rPr lang="en-GB" sz="1400" kern="1200" noProof="0" dirty="0">
              <a:solidFill>
                <a:schemeClr val="tx1"/>
              </a:solidFill>
              <a:latin typeface="OpenDyslexic" pitchFamily="2" charset="77"/>
            </a:rPr>
            <a:t>2) As a group, share and summarize your ideas in a list of max. 10 points. No sentences are allowed.</a:t>
          </a:r>
        </a:p>
        <a:p>
          <a:pPr marL="0" lvl="0" indent="0" algn="ctr" defTabSz="622300">
            <a:lnSpc>
              <a:spcPct val="90000"/>
            </a:lnSpc>
            <a:spcBef>
              <a:spcPct val="0"/>
            </a:spcBef>
            <a:spcAft>
              <a:spcPct val="35000"/>
            </a:spcAft>
            <a:buNone/>
          </a:pPr>
          <a:r>
            <a:rPr lang="en-GB" sz="1400" kern="1200" noProof="0" dirty="0">
              <a:solidFill>
                <a:schemeClr val="tx1"/>
              </a:solidFill>
              <a:latin typeface="OpenDyslexic" pitchFamily="2" charset="77"/>
            </a:rPr>
            <a:t>3) Create a set of 5 questions about your topic to quiz your classmates.</a:t>
          </a:r>
        </a:p>
        <a:p>
          <a:pPr marL="0" lvl="0" indent="0" algn="ctr" defTabSz="622300">
            <a:lnSpc>
              <a:spcPct val="90000"/>
            </a:lnSpc>
            <a:spcBef>
              <a:spcPct val="0"/>
            </a:spcBef>
            <a:spcAft>
              <a:spcPct val="35000"/>
            </a:spcAft>
            <a:buNone/>
          </a:pPr>
          <a:r>
            <a:rPr lang="en-GB" sz="1400" kern="1200" noProof="0" dirty="0">
              <a:solidFill>
                <a:schemeClr val="tx1"/>
              </a:solidFill>
              <a:latin typeface="OpenDyslexic" pitchFamily="2" charset="77"/>
            </a:rPr>
            <a:t>4) Be ready to present your topic to other classmates.</a:t>
          </a:r>
        </a:p>
      </dsp:txBody>
      <dsp:txXfrm rot="-5400000">
        <a:off x="5871327" y="3810961"/>
        <a:ext cx="5871326" cy="2286577"/>
      </dsp:txXfrm>
    </dsp:sp>
    <dsp:sp modelId="{DF493B21-1AFC-6E4C-92D3-3BCE8188E013}">
      <dsp:nvSpPr>
        <dsp:cNvPr id="0" name=""/>
        <dsp:cNvSpPr/>
      </dsp:nvSpPr>
      <dsp:spPr>
        <a:xfrm>
          <a:off x="2816798" y="1995618"/>
          <a:ext cx="5934466" cy="1745695"/>
        </a:xfrm>
        <a:prstGeom prst="roundRect">
          <a:avLst/>
        </a:prstGeom>
        <a:solidFill>
          <a:schemeClr val="dk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fr-FR" sz="2000" kern="1200" dirty="0" err="1">
              <a:latin typeface="OpenDyslexic" pitchFamily="2" charset="77"/>
            </a:rPr>
            <a:t>Multiculturalism</a:t>
          </a:r>
          <a:r>
            <a:rPr lang="fr-FR" sz="2000" kern="1200" dirty="0">
              <a:latin typeface="OpenDyslexic" pitchFamily="2" charset="77"/>
            </a:rPr>
            <a:t> in NOLA</a:t>
          </a:r>
        </a:p>
      </dsp:txBody>
      <dsp:txXfrm>
        <a:off x="2902016" y="2080836"/>
        <a:ext cx="5764030" cy="15752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157F2D-0F6F-0747-931E-BF2CFE26F65E}">
      <dsp:nvSpPr>
        <dsp:cNvPr id="0" name=""/>
        <dsp:cNvSpPr/>
      </dsp:nvSpPr>
      <dsp:spPr>
        <a:xfrm rot="16200000">
          <a:off x="1312624" y="-1312624"/>
          <a:ext cx="3350623" cy="5975872"/>
        </a:xfrm>
        <a:prstGeom prst="round1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fr-FR" sz="2400" kern="1200" dirty="0" err="1">
              <a:latin typeface="OpenDyslexic" pitchFamily="2" charset="77"/>
            </a:rPr>
            <a:t>Spanish</a:t>
          </a:r>
          <a:r>
            <a:rPr lang="fr-FR" sz="2400" kern="1200" dirty="0">
              <a:latin typeface="OpenDyslexic" pitchFamily="2" charset="77"/>
            </a:rPr>
            <a:t> </a:t>
          </a:r>
          <a:r>
            <a:rPr lang="fr-FR" sz="2400" kern="1200" dirty="0" err="1">
              <a:latin typeface="OpenDyslexic" pitchFamily="2" charset="77"/>
            </a:rPr>
            <a:t>heritage</a:t>
          </a:r>
          <a:endParaRPr lang="fr-FR" sz="2400" kern="1200" dirty="0">
            <a:latin typeface="OpenDyslexic" pitchFamily="2" charset="77"/>
          </a:endParaRPr>
        </a:p>
      </dsp:txBody>
      <dsp:txXfrm rot="5400000">
        <a:off x="0" y="0"/>
        <a:ext cx="5975872" cy="2512967"/>
      </dsp:txXfrm>
    </dsp:sp>
    <dsp:sp modelId="{6BFE57FE-CB69-9843-9935-C11B464B2A04}">
      <dsp:nvSpPr>
        <dsp:cNvPr id="0" name=""/>
        <dsp:cNvSpPr/>
      </dsp:nvSpPr>
      <dsp:spPr>
        <a:xfrm>
          <a:off x="5975872" y="10755"/>
          <a:ext cx="5975872" cy="3350623"/>
        </a:xfrm>
        <a:prstGeom prst="round1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t" anchorCtr="0">
          <a:noAutofit/>
        </a:bodyPr>
        <a:lstStyle/>
        <a:p>
          <a:pPr marL="0" lvl="0" indent="0" algn="ctr" defTabSz="1422400">
            <a:lnSpc>
              <a:spcPct val="90000"/>
            </a:lnSpc>
            <a:spcBef>
              <a:spcPct val="0"/>
            </a:spcBef>
            <a:spcAft>
              <a:spcPct val="35000"/>
            </a:spcAft>
            <a:buNone/>
          </a:pPr>
          <a:r>
            <a:rPr lang="fr-FR" sz="3200" kern="1200" dirty="0">
              <a:latin typeface="OpenDyslexic" pitchFamily="2" charset="77"/>
            </a:rPr>
            <a:t>French </a:t>
          </a:r>
          <a:r>
            <a:rPr lang="fr-FR" sz="3200" kern="1200" dirty="0" err="1">
              <a:latin typeface="OpenDyslexic" pitchFamily="2" charset="77"/>
            </a:rPr>
            <a:t>heritage</a:t>
          </a:r>
          <a:endParaRPr lang="fr-FR" sz="3200" kern="1200" dirty="0">
            <a:latin typeface="OpenDyslexic" pitchFamily="2" charset="77"/>
          </a:endParaRPr>
        </a:p>
      </dsp:txBody>
      <dsp:txXfrm>
        <a:off x="5975872" y="10755"/>
        <a:ext cx="5975872" cy="2512967"/>
      </dsp:txXfrm>
    </dsp:sp>
    <dsp:sp modelId="{5B32577F-4C2C-6941-BFB3-572D60CDD0DB}">
      <dsp:nvSpPr>
        <dsp:cNvPr id="0" name=""/>
        <dsp:cNvSpPr/>
      </dsp:nvSpPr>
      <dsp:spPr>
        <a:xfrm rot="10800000">
          <a:off x="0" y="3350623"/>
          <a:ext cx="5975872" cy="3350623"/>
        </a:xfrm>
        <a:prstGeom prst="round1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b" anchorCtr="0">
          <a:noAutofit/>
        </a:bodyPr>
        <a:lstStyle/>
        <a:p>
          <a:pPr marL="0" lvl="0" indent="0" algn="ctr" defTabSz="1244600">
            <a:lnSpc>
              <a:spcPct val="90000"/>
            </a:lnSpc>
            <a:spcBef>
              <a:spcPct val="0"/>
            </a:spcBef>
            <a:spcAft>
              <a:spcPct val="35000"/>
            </a:spcAft>
            <a:buNone/>
          </a:pPr>
          <a:r>
            <a:rPr lang="fr-FR" sz="2800" kern="1200" dirty="0" err="1">
              <a:latin typeface="OpenDyslexic" pitchFamily="2" charset="77"/>
            </a:rPr>
            <a:t>African</a:t>
          </a:r>
          <a:r>
            <a:rPr lang="fr-FR" sz="2800" kern="1200" dirty="0">
              <a:latin typeface="OpenDyslexic" pitchFamily="2" charset="77"/>
            </a:rPr>
            <a:t> </a:t>
          </a:r>
          <a:r>
            <a:rPr lang="fr-FR" sz="2800" kern="1200" dirty="0" err="1">
              <a:latin typeface="OpenDyslexic" pitchFamily="2" charset="77"/>
            </a:rPr>
            <a:t>heritage</a:t>
          </a:r>
          <a:endParaRPr lang="fr-FR" sz="2800" kern="1200" dirty="0">
            <a:latin typeface="OpenDyslexic" pitchFamily="2" charset="77"/>
          </a:endParaRPr>
        </a:p>
      </dsp:txBody>
      <dsp:txXfrm rot="10800000">
        <a:off x="0" y="4188278"/>
        <a:ext cx="5975872" cy="2512967"/>
      </dsp:txXfrm>
    </dsp:sp>
    <dsp:sp modelId="{7C135302-11DD-4B49-92A3-55AC8338B17C}">
      <dsp:nvSpPr>
        <dsp:cNvPr id="0" name=""/>
        <dsp:cNvSpPr/>
      </dsp:nvSpPr>
      <dsp:spPr>
        <a:xfrm rot="5400000">
          <a:off x="7288497" y="2037998"/>
          <a:ext cx="3350623" cy="5975872"/>
        </a:xfrm>
        <a:prstGeom prst="round1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noProof="0" dirty="0">
              <a:solidFill>
                <a:schemeClr val="tx1"/>
              </a:solidFill>
              <a:latin typeface="OpenDyslexic" pitchFamily="2" charset="77"/>
            </a:rPr>
            <a:t>INSTRUCTIONS</a:t>
          </a:r>
        </a:p>
        <a:p>
          <a:pPr marL="0" lvl="0" indent="0" algn="ctr" defTabSz="533400">
            <a:lnSpc>
              <a:spcPct val="90000"/>
            </a:lnSpc>
            <a:spcBef>
              <a:spcPct val="0"/>
            </a:spcBef>
            <a:spcAft>
              <a:spcPct val="35000"/>
            </a:spcAft>
            <a:buNone/>
          </a:pPr>
          <a:r>
            <a:rPr lang="en-GB" sz="1200" kern="1200" noProof="0" dirty="0">
              <a:solidFill>
                <a:schemeClr val="tx1"/>
              </a:solidFill>
              <a:latin typeface="OpenDyslexic" pitchFamily="2" charset="77"/>
            </a:rPr>
            <a:t>1) Go through your set of documents</a:t>
          </a:r>
        </a:p>
        <a:p>
          <a:pPr marL="0" lvl="0" indent="0" algn="ctr" defTabSz="533400">
            <a:lnSpc>
              <a:spcPct val="90000"/>
            </a:lnSpc>
            <a:spcBef>
              <a:spcPct val="0"/>
            </a:spcBef>
            <a:spcAft>
              <a:spcPct val="35000"/>
            </a:spcAft>
            <a:buNone/>
          </a:pPr>
          <a:r>
            <a:rPr lang="en-GB" sz="1200" kern="1200" noProof="0" dirty="0">
              <a:solidFill>
                <a:schemeClr val="tx1"/>
              </a:solidFill>
              <a:latin typeface="OpenDyslexic" pitchFamily="2" charset="77"/>
            </a:rPr>
            <a:t>2) As a group, share and summarize your ideas in a list of max. 10 points. No sentences are allowed.</a:t>
          </a:r>
        </a:p>
        <a:p>
          <a:pPr marL="0" lvl="0" indent="0" algn="ctr" defTabSz="533400">
            <a:lnSpc>
              <a:spcPct val="90000"/>
            </a:lnSpc>
            <a:spcBef>
              <a:spcPct val="0"/>
            </a:spcBef>
            <a:spcAft>
              <a:spcPct val="35000"/>
            </a:spcAft>
            <a:buNone/>
          </a:pPr>
          <a:r>
            <a:rPr lang="en-GB" sz="1200" kern="1200" noProof="0" dirty="0">
              <a:solidFill>
                <a:schemeClr val="tx1"/>
              </a:solidFill>
              <a:latin typeface="OpenDyslexic" pitchFamily="2" charset="77"/>
            </a:rPr>
            <a:t>Create a set of 5 questions about your topic to quiz your classmates.</a:t>
          </a:r>
        </a:p>
        <a:p>
          <a:pPr marL="0" lvl="0" indent="0" algn="ctr" defTabSz="533400">
            <a:lnSpc>
              <a:spcPct val="90000"/>
            </a:lnSpc>
            <a:spcBef>
              <a:spcPct val="0"/>
            </a:spcBef>
            <a:spcAft>
              <a:spcPct val="35000"/>
            </a:spcAft>
            <a:buNone/>
          </a:pPr>
          <a:r>
            <a:rPr lang="en-GB" sz="1200" kern="1200" noProof="0" dirty="0">
              <a:solidFill>
                <a:schemeClr val="tx1"/>
              </a:solidFill>
              <a:latin typeface="OpenDyslexic" pitchFamily="2" charset="77"/>
            </a:rPr>
            <a:t>3) Be ready to present your topic to other classmates.</a:t>
          </a:r>
        </a:p>
      </dsp:txBody>
      <dsp:txXfrm rot="-5400000">
        <a:off x="5975873" y="4188278"/>
        <a:ext cx="5975872" cy="2512967"/>
      </dsp:txXfrm>
    </dsp:sp>
    <dsp:sp modelId="{DF493B21-1AFC-6E4C-92D3-3BCE8188E013}">
      <dsp:nvSpPr>
        <dsp:cNvPr id="0" name=""/>
        <dsp:cNvSpPr/>
      </dsp:nvSpPr>
      <dsp:spPr>
        <a:xfrm>
          <a:off x="3477676" y="2156343"/>
          <a:ext cx="4996391" cy="2388558"/>
        </a:xfrm>
        <a:prstGeom prst="roundRect">
          <a:avLst/>
        </a:prstGeom>
        <a:solidFill>
          <a:schemeClr val="dk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fr-FR" sz="2000" kern="1200" dirty="0" err="1">
              <a:latin typeface="OpenDyslexic" pitchFamily="2" charset="77"/>
            </a:rPr>
            <a:t>Multiculturalism</a:t>
          </a:r>
          <a:r>
            <a:rPr lang="fr-FR" sz="2000" kern="1200" dirty="0">
              <a:latin typeface="OpenDyslexic" pitchFamily="2" charset="77"/>
            </a:rPr>
            <a:t> in NOLA</a:t>
          </a:r>
        </a:p>
      </dsp:txBody>
      <dsp:txXfrm>
        <a:off x="3594276" y="2272943"/>
        <a:ext cx="4763191" cy="2155358"/>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9BCD01-38E9-3640-89B8-DBF021BFDD65}" type="datetimeFigureOut">
              <a:rPr lang="fr-FR" smtClean="0"/>
              <a:t>05/02/2026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BF1748-49E2-5F44-9C7A-A2569DBFABF7}" type="slidenum">
              <a:rPr lang="fr-FR" smtClean="0"/>
              <a:t>‹N°›</a:t>
            </a:fld>
            <a:endParaRPr lang="fr-FR"/>
          </a:p>
        </p:txBody>
      </p:sp>
    </p:spTree>
    <p:extLst>
      <p:ext uri="{BB962C8B-B14F-4D97-AF65-F5344CB8AC3E}">
        <p14:creationId xmlns:p14="http://schemas.microsoft.com/office/powerpoint/2010/main" val="865990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7DC17-24C0-9B65-4CCE-A201CBD1D0C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CBB73F0-14AF-04EB-2FC1-3C7F5BE0E832}"/>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5D88A9B5-05A0-DA3A-043A-053B409F6A3B}"/>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1F61511-7F24-F2F1-2946-632F8E2DE78C}"/>
              </a:ext>
            </a:extLst>
          </p:cNvPr>
          <p:cNvSpPr>
            <a:spLocks noGrp="1"/>
          </p:cNvSpPr>
          <p:nvPr>
            <p:ph type="sldNum" sz="quarter" idx="5"/>
          </p:nvPr>
        </p:nvSpPr>
        <p:spPr/>
        <p:txBody>
          <a:bodyPr/>
          <a:lstStyle/>
          <a:p>
            <a:fld id="{EDF7D775-E7D8-0D4C-BB12-2F650904763F}" type="slidenum">
              <a:rPr lang="fr-FR" smtClean="0"/>
              <a:t>3</a:t>
            </a:fld>
            <a:endParaRPr lang="fr-FR"/>
          </a:p>
        </p:txBody>
      </p:sp>
    </p:spTree>
    <p:extLst>
      <p:ext uri="{BB962C8B-B14F-4D97-AF65-F5344CB8AC3E}">
        <p14:creationId xmlns:p14="http://schemas.microsoft.com/office/powerpoint/2010/main" val="1639830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637C3-D666-324A-E4FF-4413A4856E8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66AD41F-8CBA-353C-15DB-5B1D14CFB37A}"/>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AC3F861B-E4F8-C72F-E931-C0852065DF2C}"/>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87F330A-7601-7F13-3C10-A9594E65C8C7}"/>
              </a:ext>
            </a:extLst>
          </p:cNvPr>
          <p:cNvSpPr>
            <a:spLocks noGrp="1"/>
          </p:cNvSpPr>
          <p:nvPr>
            <p:ph type="sldNum" sz="quarter" idx="5"/>
          </p:nvPr>
        </p:nvSpPr>
        <p:spPr/>
        <p:txBody>
          <a:bodyPr/>
          <a:lstStyle/>
          <a:p>
            <a:fld id="{EDF7D775-E7D8-0D4C-BB12-2F650904763F}" type="slidenum">
              <a:rPr lang="fr-FR" smtClean="0"/>
              <a:t>51</a:t>
            </a:fld>
            <a:endParaRPr lang="fr-FR"/>
          </a:p>
        </p:txBody>
      </p:sp>
    </p:spTree>
    <p:extLst>
      <p:ext uri="{BB962C8B-B14F-4D97-AF65-F5344CB8AC3E}">
        <p14:creationId xmlns:p14="http://schemas.microsoft.com/office/powerpoint/2010/main" val="235481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1BF1748-49E2-5F44-9C7A-A2569DBFABF7}" type="slidenum">
              <a:rPr lang="fr-FR" smtClean="0"/>
              <a:t>55</a:t>
            </a:fld>
            <a:endParaRPr lang="fr-FR"/>
          </a:p>
        </p:txBody>
      </p:sp>
    </p:spTree>
    <p:extLst>
      <p:ext uri="{BB962C8B-B14F-4D97-AF65-F5344CB8AC3E}">
        <p14:creationId xmlns:p14="http://schemas.microsoft.com/office/powerpoint/2010/main" val="1942031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1BF1748-49E2-5F44-9C7A-A2569DBFABF7}" type="slidenum">
              <a:rPr lang="fr-FR" smtClean="0"/>
              <a:t>10</a:t>
            </a:fld>
            <a:endParaRPr lang="fr-FR"/>
          </a:p>
        </p:txBody>
      </p:sp>
    </p:spTree>
    <p:extLst>
      <p:ext uri="{BB962C8B-B14F-4D97-AF65-F5344CB8AC3E}">
        <p14:creationId xmlns:p14="http://schemas.microsoft.com/office/powerpoint/2010/main" val="3578051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1BF1748-49E2-5F44-9C7A-A2569DBFABF7}" type="slidenum">
              <a:rPr lang="fr-FR" smtClean="0"/>
              <a:t>15</a:t>
            </a:fld>
            <a:endParaRPr lang="fr-FR"/>
          </a:p>
        </p:txBody>
      </p:sp>
    </p:spTree>
    <p:extLst>
      <p:ext uri="{BB962C8B-B14F-4D97-AF65-F5344CB8AC3E}">
        <p14:creationId xmlns:p14="http://schemas.microsoft.com/office/powerpoint/2010/main" val="4280948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1BF1748-49E2-5F44-9C7A-A2569DBFABF7}" type="slidenum">
              <a:rPr lang="fr-FR" smtClean="0"/>
              <a:t>30</a:t>
            </a:fld>
            <a:endParaRPr lang="fr-FR"/>
          </a:p>
        </p:txBody>
      </p:sp>
    </p:spTree>
    <p:extLst>
      <p:ext uri="{BB962C8B-B14F-4D97-AF65-F5344CB8AC3E}">
        <p14:creationId xmlns:p14="http://schemas.microsoft.com/office/powerpoint/2010/main" val="2968697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1BF1748-49E2-5F44-9C7A-A2569DBFABF7}" type="slidenum">
              <a:rPr lang="fr-FR" smtClean="0"/>
              <a:t>33</a:t>
            </a:fld>
            <a:endParaRPr lang="fr-FR"/>
          </a:p>
        </p:txBody>
      </p:sp>
    </p:spTree>
    <p:extLst>
      <p:ext uri="{BB962C8B-B14F-4D97-AF65-F5344CB8AC3E}">
        <p14:creationId xmlns:p14="http://schemas.microsoft.com/office/powerpoint/2010/main" val="1438485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DF7D775-E7D8-0D4C-BB12-2F650904763F}" type="slidenum">
              <a:rPr lang="fr-FR" smtClean="0"/>
              <a:t>44</a:t>
            </a:fld>
            <a:endParaRPr lang="fr-FR"/>
          </a:p>
        </p:txBody>
      </p:sp>
    </p:spTree>
    <p:extLst>
      <p:ext uri="{BB962C8B-B14F-4D97-AF65-F5344CB8AC3E}">
        <p14:creationId xmlns:p14="http://schemas.microsoft.com/office/powerpoint/2010/main" val="4238636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6769E-92C1-BEE3-2F52-A16A2BDB8B0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D6C528A-8224-DBB2-03AF-19DD4611379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F6C67AE-8C06-FCA1-B009-0414EA7EFB0C}"/>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71AAF50-D0D3-DC1D-34AB-45F7AA8ABFCA}"/>
              </a:ext>
            </a:extLst>
          </p:cNvPr>
          <p:cNvSpPr>
            <a:spLocks noGrp="1"/>
          </p:cNvSpPr>
          <p:nvPr>
            <p:ph type="sldNum" sz="quarter" idx="5"/>
          </p:nvPr>
        </p:nvSpPr>
        <p:spPr/>
        <p:txBody>
          <a:bodyPr/>
          <a:lstStyle/>
          <a:p>
            <a:fld id="{B1BF1748-49E2-5F44-9C7A-A2569DBFABF7}" type="slidenum">
              <a:rPr lang="fr-FR" smtClean="0"/>
              <a:t>45</a:t>
            </a:fld>
            <a:endParaRPr lang="fr-FR"/>
          </a:p>
        </p:txBody>
      </p:sp>
    </p:spTree>
    <p:extLst>
      <p:ext uri="{BB962C8B-B14F-4D97-AF65-F5344CB8AC3E}">
        <p14:creationId xmlns:p14="http://schemas.microsoft.com/office/powerpoint/2010/main" val="4229443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AE8F2-45FA-81C5-4FC7-3B7D2A159F0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1AD97FE-B51C-C324-4061-8C6626DA280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FF71704-4B2E-E60A-118D-F34870F00F6B}"/>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9E44CDA-7151-76B3-4251-6E249F2D0D93}"/>
              </a:ext>
            </a:extLst>
          </p:cNvPr>
          <p:cNvSpPr>
            <a:spLocks noGrp="1"/>
          </p:cNvSpPr>
          <p:nvPr>
            <p:ph type="sldNum" sz="quarter" idx="5"/>
          </p:nvPr>
        </p:nvSpPr>
        <p:spPr/>
        <p:txBody>
          <a:bodyPr/>
          <a:lstStyle/>
          <a:p>
            <a:fld id="{B1BF1748-49E2-5F44-9C7A-A2569DBFABF7}" type="slidenum">
              <a:rPr lang="fr-FR" smtClean="0"/>
              <a:t>46</a:t>
            </a:fld>
            <a:endParaRPr lang="fr-FR"/>
          </a:p>
        </p:txBody>
      </p:sp>
    </p:spTree>
    <p:extLst>
      <p:ext uri="{BB962C8B-B14F-4D97-AF65-F5344CB8AC3E}">
        <p14:creationId xmlns:p14="http://schemas.microsoft.com/office/powerpoint/2010/main" val="3979090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067BB-FDA4-A152-A18C-D2CA49E4A79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80CF3FD-520E-9F58-03AF-18CAE163D64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DFCB3CE-DA87-FCF2-61B7-978DE7275849}"/>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E48160EE-A3F1-13B0-8E39-28A880ECA54C}"/>
              </a:ext>
            </a:extLst>
          </p:cNvPr>
          <p:cNvSpPr>
            <a:spLocks noGrp="1"/>
          </p:cNvSpPr>
          <p:nvPr>
            <p:ph type="sldNum" sz="quarter" idx="5"/>
          </p:nvPr>
        </p:nvSpPr>
        <p:spPr/>
        <p:txBody>
          <a:bodyPr/>
          <a:lstStyle/>
          <a:p>
            <a:fld id="{B1BF1748-49E2-5F44-9C7A-A2569DBFABF7}" type="slidenum">
              <a:rPr lang="fr-FR" smtClean="0"/>
              <a:t>47</a:t>
            </a:fld>
            <a:endParaRPr lang="fr-FR"/>
          </a:p>
        </p:txBody>
      </p:sp>
    </p:spTree>
    <p:extLst>
      <p:ext uri="{BB962C8B-B14F-4D97-AF65-F5344CB8AC3E}">
        <p14:creationId xmlns:p14="http://schemas.microsoft.com/office/powerpoint/2010/main" val="280259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DC288A-6835-FAED-432C-8F53B3F59892}"/>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8B952AF6-BDEF-6703-733E-82E886341134}"/>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B268DDE-6792-E9C6-0421-D052DB7E8139}"/>
              </a:ext>
            </a:extLst>
          </p:cNvPr>
          <p:cNvSpPr>
            <a:spLocks noGrp="1"/>
          </p:cNvSpPr>
          <p:nvPr>
            <p:ph type="dt" sz="half" idx="10"/>
          </p:nvPr>
        </p:nvSpPr>
        <p:spPr/>
        <p:txBody>
          <a:bodyPr/>
          <a:lstStyle/>
          <a:p>
            <a:fld id="{C47D7ED8-030D-394E-8942-15CEDD0F1863}" type="datetimeFigureOut">
              <a:rPr lang="fr-FR" smtClean="0"/>
              <a:t>05/02/2026</a:t>
            </a:fld>
            <a:endParaRPr lang="fr-FR"/>
          </a:p>
        </p:txBody>
      </p:sp>
      <p:sp>
        <p:nvSpPr>
          <p:cNvPr id="5" name="Espace réservé du pied de page 4">
            <a:extLst>
              <a:ext uri="{FF2B5EF4-FFF2-40B4-BE49-F238E27FC236}">
                <a16:creationId xmlns:a16="http://schemas.microsoft.com/office/drawing/2014/main" id="{BC468DCB-3873-510A-7CEC-BFA7E9B67C3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B4C28E4-A55D-6309-5DD3-F0BB2EEB1548}"/>
              </a:ext>
            </a:extLst>
          </p:cNvPr>
          <p:cNvSpPr>
            <a:spLocks noGrp="1"/>
          </p:cNvSpPr>
          <p:nvPr>
            <p:ph type="sldNum" sz="quarter" idx="12"/>
          </p:nvPr>
        </p:nvSpPr>
        <p:spPr/>
        <p:txBody>
          <a:bodyPr/>
          <a:lstStyle/>
          <a:p>
            <a:fld id="{A883CCA3-65F5-9F4B-B5FD-16F1F0501AF3}" type="slidenum">
              <a:rPr lang="fr-FR" smtClean="0"/>
              <a:t>‹N°›</a:t>
            </a:fld>
            <a:endParaRPr lang="fr-FR"/>
          </a:p>
        </p:txBody>
      </p:sp>
    </p:spTree>
    <p:extLst>
      <p:ext uri="{BB962C8B-B14F-4D97-AF65-F5344CB8AC3E}">
        <p14:creationId xmlns:p14="http://schemas.microsoft.com/office/powerpoint/2010/main" val="4205139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60BEFD-D57E-BE76-C20D-9482D5C7806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FE3EA95-3FFE-8753-E20C-C11210840919}"/>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CFF265B-774F-9480-5DE1-A5EDBFC3183A}"/>
              </a:ext>
            </a:extLst>
          </p:cNvPr>
          <p:cNvSpPr>
            <a:spLocks noGrp="1"/>
          </p:cNvSpPr>
          <p:nvPr>
            <p:ph type="dt" sz="half" idx="10"/>
          </p:nvPr>
        </p:nvSpPr>
        <p:spPr/>
        <p:txBody>
          <a:bodyPr/>
          <a:lstStyle/>
          <a:p>
            <a:fld id="{C47D7ED8-030D-394E-8942-15CEDD0F1863}" type="datetimeFigureOut">
              <a:rPr lang="fr-FR" smtClean="0"/>
              <a:t>05/02/2026</a:t>
            </a:fld>
            <a:endParaRPr lang="fr-FR"/>
          </a:p>
        </p:txBody>
      </p:sp>
      <p:sp>
        <p:nvSpPr>
          <p:cNvPr id="5" name="Espace réservé du pied de page 4">
            <a:extLst>
              <a:ext uri="{FF2B5EF4-FFF2-40B4-BE49-F238E27FC236}">
                <a16:creationId xmlns:a16="http://schemas.microsoft.com/office/drawing/2014/main" id="{EA5DCF3B-ECFE-BB05-E8D2-66304236C34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84CA42D-852D-F07D-F6FD-68A221412814}"/>
              </a:ext>
            </a:extLst>
          </p:cNvPr>
          <p:cNvSpPr>
            <a:spLocks noGrp="1"/>
          </p:cNvSpPr>
          <p:nvPr>
            <p:ph type="sldNum" sz="quarter" idx="12"/>
          </p:nvPr>
        </p:nvSpPr>
        <p:spPr/>
        <p:txBody>
          <a:bodyPr/>
          <a:lstStyle/>
          <a:p>
            <a:fld id="{A883CCA3-65F5-9F4B-B5FD-16F1F0501AF3}" type="slidenum">
              <a:rPr lang="fr-FR" smtClean="0"/>
              <a:t>‹N°›</a:t>
            </a:fld>
            <a:endParaRPr lang="fr-FR"/>
          </a:p>
        </p:txBody>
      </p:sp>
    </p:spTree>
    <p:extLst>
      <p:ext uri="{BB962C8B-B14F-4D97-AF65-F5344CB8AC3E}">
        <p14:creationId xmlns:p14="http://schemas.microsoft.com/office/powerpoint/2010/main" val="1532747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0E44658-9DBE-6931-29CE-8444DA0AD495}"/>
              </a:ext>
            </a:extLst>
          </p:cNvPr>
          <p:cNvSpPr>
            <a:spLocks noGrp="1"/>
          </p:cNvSpPr>
          <p:nvPr>
            <p:ph type="title" orient="vert"/>
          </p:nvPr>
        </p:nvSpPr>
        <p:spPr>
          <a:xfrm>
            <a:off x="8724901"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B84D1365-4069-0F77-A79E-17A69F9C97BF}"/>
              </a:ext>
            </a:extLst>
          </p:cNvPr>
          <p:cNvSpPr>
            <a:spLocks noGrp="1"/>
          </p:cNvSpPr>
          <p:nvPr>
            <p:ph type="body" orient="vert" idx="1"/>
          </p:nvPr>
        </p:nvSpPr>
        <p:spPr>
          <a:xfrm>
            <a:off x="838201"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A5BB467-E0FE-A427-EADE-AB00740A746E}"/>
              </a:ext>
            </a:extLst>
          </p:cNvPr>
          <p:cNvSpPr>
            <a:spLocks noGrp="1"/>
          </p:cNvSpPr>
          <p:nvPr>
            <p:ph type="dt" sz="half" idx="10"/>
          </p:nvPr>
        </p:nvSpPr>
        <p:spPr/>
        <p:txBody>
          <a:bodyPr/>
          <a:lstStyle/>
          <a:p>
            <a:fld id="{C47D7ED8-030D-394E-8942-15CEDD0F1863}" type="datetimeFigureOut">
              <a:rPr lang="fr-FR" smtClean="0"/>
              <a:t>05/02/2026</a:t>
            </a:fld>
            <a:endParaRPr lang="fr-FR"/>
          </a:p>
        </p:txBody>
      </p:sp>
      <p:sp>
        <p:nvSpPr>
          <p:cNvPr id="5" name="Espace réservé du pied de page 4">
            <a:extLst>
              <a:ext uri="{FF2B5EF4-FFF2-40B4-BE49-F238E27FC236}">
                <a16:creationId xmlns:a16="http://schemas.microsoft.com/office/drawing/2014/main" id="{CBCA3416-DDFD-88C6-7750-0BDDB7A5693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EA4CD36-C772-8C9C-A119-0A773916D149}"/>
              </a:ext>
            </a:extLst>
          </p:cNvPr>
          <p:cNvSpPr>
            <a:spLocks noGrp="1"/>
          </p:cNvSpPr>
          <p:nvPr>
            <p:ph type="sldNum" sz="quarter" idx="12"/>
          </p:nvPr>
        </p:nvSpPr>
        <p:spPr/>
        <p:txBody>
          <a:bodyPr/>
          <a:lstStyle/>
          <a:p>
            <a:fld id="{A883CCA3-65F5-9F4B-B5FD-16F1F0501AF3}" type="slidenum">
              <a:rPr lang="fr-FR" smtClean="0"/>
              <a:t>‹N°›</a:t>
            </a:fld>
            <a:endParaRPr lang="fr-FR"/>
          </a:p>
        </p:txBody>
      </p:sp>
    </p:spTree>
    <p:extLst>
      <p:ext uri="{BB962C8B-B14F-4D97-AF65-F5344CB8AC3E}">
        <p14:creationId xmlns:p14="http://schemas.microsoft.com/office/powerpoint/2010/main" val="1018971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E62DA2-0611-E911-8C8D-E501B847C43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7D5A41C-DE43-3783-686D-39EED02F43C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21761FF-55E1-C051-64E5-06D19C73CA34}"/>
              </a:ext>
            </a:extLst>
          </p:cNvPr>
          <p:cNvSpPr>
            <a:spLocks noGrp="1"/>
          </p:cNvSpPr>
          <p:nvPr>
            <p:ph type="dt" sz="half" idx="10"/>
          </p:nvPr>
        </p:nvSpPr>
        <p:spPr/>
        <p:txBody>
          <a:bodyPr/>
          <a:lstStyle/>
          <a:p>
            <a:fld id="{C47D7ED8-030D-394E-8942-15CEDD0F1863}" type="datetimeFigureOut">
              <a:rPr lang="fr-FR" smtClean="0"/>
              <a:t>05/02/2026</a:t>
            </a:fld>
            <a:endParaRPr lang="fr-FR"/>
          </a:p>
        </p:txBody>
      </p:sp>
      <p:sp>
        <p:nvSpPr>
          <p:cNvPr id="5" name="Espace réservé du pied de page 4">
            <a:extLst>
              <a:ext uri="{FF2B5EF4-FFF2-40B4-BE49-F238E27FC236}">
                <a16:creationId xmlns:a16="http://schemas.microsoft.com/office/drawing/2014/main" id="{A398775C-29AA-9D77-7AFE-F01BAF78E03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20E5FE5-75C7-F3C2-A928-3889C83BCCC9}"/>
              </a:ext>
            </a:extLst>
          </p:cNvPr>
          <p:cNvSpPr>
            <a:spLocks noGrp="1"/>
          </p:cNvSpPr>
          <p:nvPr>
            <p:ph type="sldNum" sz="quarter" idx="12"/>
          </p:nvPr>
        </p:nvSpPr>
        <p:spPr/>
        <p:txBody>
          <a:bodyPr/>
          <a:lstStyle/>
          <a:p>
            <a:fld id="{A883CCA3-65F5-9F4B-B5FD-16F1F0501AF3}" type="slidenum">
              <a:rPr lang="fr-FR" smtClean="0"/>
              <a:t>‹N°›</a:t>
            </a:fld>
            <a:endParaRPr lang="fr-FR"/>
          </a:p>
        </p:txBody>
      </p:sp>
    </p:spTree>
    <p:extLst>
      <p:ext uri="{BB962C8B-B14F-4D97-AF65-F5344CB8AC3E}">
        <p14:creationId xmlns:p14="http://schemas.microsoft.com/office/powerpoint/2010/main" val="924278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006BE5-AD7D-06B3-75D0-E07F32501394}"/>
              </a:ext>
            </a:extLst>
          </p:cNvPr>
          <p:cNvSpPr>
            <a:spLocks noGrp="1"/>
          </p:cNvSpPr>
          <p:nvPr>
            <p:ph type="title"/>
          </p:nvPr>
        </p:nvSpPr>
        <p:spPr>
          <a:xfrm>
            <a:off x="831849"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DF552A82-4BB7-BE0B-0C5A-B4EAFF48141D}"/>
              </a:ext>
            </a:extLst>
          </p:cNvPr>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F71BFE3-BF2D-DBF8-4A61-1B01D0FB2BD4}"/>
              </a:ext>
            </a:extLst>
          </p:cNvPr>
          <p:cNvSpPr>
            <a:spLocks noGrp="1"/>
          </p:cNvSpPr>
          <p:nvPr>
            <p:ph type="dt" sz="half" idx="10"/>
          </p:nvPr>
        </p:nvSpPr>
        <p:spPr/>
        <p:txBody>
          <a:bodyPr/>
          <a:lstStyle/>
          <a:p>
            <a:fld id="{C47D7ED8-030D-394E-8942-15CEDD0F1863}" type="datetimeFigureOut">
              <a:rPr lang="fr-FR" smtClean="0"/>
              <a:t>05/02/2026</a:t>
            </a:fld>
            <a:endParaRPr lang="fr-FR"/>
          </a:p>
        </p:txBody>
      </p:sp>
      <p:sp>
        <p:nvSpPr>
          <p:cNvPr id="5" name="Espace réservé du pied de page 4">
            <a:extLst>
              <a:ext uri="{FF2B5EF4-FFF2-40B4-BE49-F238E27FC236}">
                <a16:creationId xmlns:a16="http://schemas.microsoft.com/office/drawing/2014/main" id="{2F1B0792-B615-AA85-8A80-4092E4F0E7A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D2359EA-02B3-959F-5130-3E65C749C2F9}"/>
              </a:ext>
            </a:extLst>
          </p:cNvPr>
          <p:cNvSpPr>
            <a:spLocks noGrp="1"/>
          </p:cNvSpPr>
          <p:nvPr>
            <p:ph type="sldNum" sz="quarter" idx="12"/>
          </p:nvPr>
        </p:nvSpPr>
        <p:spPr/>
        <p:txBody>
          <a:bodyPr/>
          <a:lstStyle/>
          <a:p>
            <a:fld id="{A883CCA3-65F5-9F4B-B5FD-16F1F0501AF3}" type="slidenum">
              <a:rPr lang="fr-FR" smtClean="0"/>
              <a:t>‹N°›</a:t>
            </a:fld>
            <a:endParaRPr lang="fr-FR"/>
          </a:p>
        </p:txBody>
      </p:sp>
    </p:spTree>
    <p:extLst>
      <p:ext uri="{BB962C8B-B14F-4D97-AF65-F5344CB8AC3E}">
        <p14:creationId xmlns:p14="http://schemas.microsoft.com/office/powerpoint/2010/main" val="703435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7DD5B2-8174-F737-25CC-60093233E5C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C9DED3D-EF82-602B-99EC-1288C9B58C3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EFE3545F-068C-44E7-59B9-41BB0E30A6E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5A7EA6B-BAE7-ACC4-C06E-2BDCE50C1A64}"/>
              </a:ext>
            </a:extLst>
          </p:cNvPr>
          <p:cNvSpPr>
            <a:spLocks noGrp="1"/>
          </p:cNvSpPr>
          <p:nvPr>
            <p:ph type="dt" sz="half" idx="10"/>
          </p:nvPr>
        </p:nvSpPr>
        <p:spPr/>
        <p:txBody>
          <a:bodyPr/>
          <a:lstStyle/>
          <a:p>
            <a:fld id="{C47D7ED8-030D-394E-8942-15CEDD0F1863}" type="datetimeFigureOut">
              <a:rPr lang="fr-FR" smtClean="0"/>
              <a:t>05/02/2026</a:t>
            </a:fld>
            <a:endParaRPr lang="fr-FR"/>
          </a:p>
        </p:txBody>
      </p:sp>
      <p:sp>
        <p:nvSpPr>
          <p:cNvPr id="6" name="Espace réservé du pied de page 5">
            <a:extLst>
              <a:ext uri="{FF2B5EF4-FFF2-40B4-BE49-F238E27FC236}">
                <a16:creationId xmlns:a16="http://schemas.microsoft.com/office/drawing/2014/main" id="{AEEE894F-0636-6BAF-66EA-93696A839A1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0C84B4F-AF08-82EE-008A-1C53F708E980}"/>
              </a:ext>
            </a:extLst>
          </p:cNvPr>
          <p:cNvSpPr>
            <a:spLocks noGrp="1"/>
          </p:cNvSpPr>
          <p:nvPr>
            <p:ph type="sldNum" sz="quarter" idx="12"/>
          </p:nvPr>
        </p:nvSpPr>
        <p:spPr/>
        <p:txBody>
          <a:bodyPr/>
          <a:lstStyle/>
          <a:p>
            <a:fld id="{A883CCA3-65F5-9F4B-B5FD-16F1F0501AF3}" type="slidenum">
              <a:rPr lang="fr-FR" smtClean="0"/>
              <a:t>‹N°›</a:t>
            </a:fld>
            <a:endParaRPr lang="fr-FR"/>
          </a:p>
        </p:txBody>
      </p:sp>
    </p:spTree>
    <p:extLst>
      <p:ext uri="{BB962C8B-B14F-4D97-AF65-F5344CB8AC3E}">
        <p14:creationId xmlns:p14="http://schemas.microsoft.com/office/powerpoint/2010/main" val="2855797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1A9071-26E0-82C6-9AD9-A89BB9C6EE9F}"/>
              </a:ext>
            </a:extLst>
          </p:cNvPr>
          <p:cNvSpPr>
            <a:spLocks noGrp="1"/>
          </p:cNvSpPr>
          <p:nvPr>
            <p:ph type="title"/>
          </p:nvPr>
        </p:nvSpPr>
        <p:spPr>
          <a:xfrm>
            <a:off x="839788" y="365126"/>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3939275-A5E7-445A-856C-F33375BA6D3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8A4CB60-6729-6022-1F2D-9F3623AB4194}"/>
              </a:ext>
            </a:extLst>
          </p:cNvPr>
          <p:cNvSpPr>
            <a:spLocks noGrp="1"/>
          </p:cNvSpPr>
          <p:nvPr>
            <p:ph sz="half" idx="2"/>
          </p:nvPr>
        </p:nvSpPr>
        <p:spPr>
          <a:xfrm>
            <a:off x="839789"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6650CBAE-E7DF-19D7-8D78-ADBA2D078B16}"/>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39A5A1C-0C93-C311-12A6-24A3596486D9}"/>
              </a:ext>
            </a:extLst>
          </p:cNvPr>
          <p:cNvSpPr>
            <a:spLocks noGrp="1"/>
          </p:cNvSpPr>
          <p:nvPr>
            <p:ph sz="quarter" idx="4"/>
          </p:nvPr>
        </p:nvSpPr>
        <p:spPr>
          <a:xfrm>
            <a:off x="6172201"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A55CE78-EDC7-D4FD-D377-04241C2B2EF2}"/>
              </a:ext>
            </a:extLst>
          </p:cNvPr>
          <p:cNvSpPr>
            <a:spLocks noGrp="1"/>
          </p:cNvSpPr>
          <p:nvPr>
            <p:ph type="dt" sz="half" idx="10"/>
          </p:nvPr>
        </p:nvSpPr>
        <p:spPr/>
        <p:txBody>
          <a:bodyPr/>
          <a:lstStyle/>
          <a:p>
            <a:fld id="{C47D7ED8-030D-394E-8942-15CEDD0F1863}" type="datetimeFigureOut">
              <a:rPr lang="fr-FR" smtClean="0"/>
              <a:t>05/02/2026</a:t>
            </a:fld>
            <a:endParaRPr lang="fr-FR"/>
          </a:p>
        </p:txBody>
      </p:sp>
      <p:sp>
        <p:nvSpPr>
          <p:cNvPr id="8" name="Espace réservé du pied de page 7">
            <a:extLst>
              <a:ext uri="{FF2B5EF4-FFF2-40B4-BE49-F238E27FC236}">
                <a16:creationId xmlns:a16="http://schemas.microsoft.com/office/drawing/2014/main" id="{A8F006CF-2B3B-0934-1742-83F4EF55521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2E942875-2755-75E0-9420-115925D4D8DD}"/>
              </a:ext>
            </a:extLst>
          </p:cNvPr>
          <p:cNvSpPr>
            <a:spLocks noGrp="1"/>
          </p:cNvSpPr>
          <p:nvPr>
            <p:ph type="sldNum" sz="quarter" idx="12"/>
          </p:nvPr>
        </p:nvSpPr>
        <p:spPr/>
        <p:txBody>
          <a:bodyPr/>
          <a:lstStyle/>
          <a:p>
            <a:fld id="{A883CCA3-65F5-9F4B-B5FD-16F1F0501AF3}" type="slidenum">
              <a:rPr lang="fr-FR" smtClean="0"/>
              <a:t>‹N°›</a:t>
            </a:fld>
            <a:endParaRPr lang="fr-FR"/>
          </a:p>
        </p:txBody>
      </p:sp>
    </p:spTree>
    <p:extLst>
      <p:ext uri="{BB962C8B-B14F-4D97-AF65-F5344CB8AC3E}">
        <p14:creationId xmlns:p14="http://schemas.microsoft.com/office/powerpoint/2010/main" val="2747164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64A215-60BB-BB86-2D94-7EDDEE4F1F6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F308982-A68A-3AF7-709F-A754A77E3A8B}"/>
              </a:ext>
            </a:extLst>
          </p:cNvPr>
          <p:cNvSpPr>
            <a:spLocks noGrp="1"/>
          </p:cNvSpPr>
          <p:nvPr>
            <p:ph type="dt" sz="half" idx="10"/>
          </p:nvPr>
        </p:nvSpPr>
        <p:spPr/>
        <p:txBody>
          <a:bodyPr/>
          <a:lstStyle/>
          <a:p>
            <a:fld id="{C47D7ED8-030D-394E-8942-15CEDD0F1863}" type="datetimeFigureOut">
              <a:rPr lang="fr-FR" smtClean="0"/>
              <a:t>05/02/2026</a:t>
            </a:fld>
            <a:endParaRPr lang="fr-FR"/>
          </a:p>
        </p:txBody>
      </p:sp>
      <p:sp>
        <p:nvSpPr>
          <p:cNvPr id="4" name="Espace réservé du pied de page 3">
            <a:extLst>
              <a:ext uri="{FF2B5EF4-FFF2-40B4-BE49-F238E27FC236}">
                <a16:creationId xmlns:a16="http://schemas.microsoft.com/office/drawing/2014/main" id="{21BFB446-A708-BA89-B0E0-08802266180A}"/>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2F9C3BD-A1BD-7404-51E6-7DCDF4D23858}"/>
              </a:ext>
            </a:extLst>
          </p:cNvPr>
          <p:cNvSpPr>
            <a:spLocks noGrp="1"/>
          </p:cNvSpPr>
          <p:nvPr>
            <p:ph type="sldNum" sz="quarter" idx="12"/>
          </p:nvPr>
        </p:nvSpPr>
        <p:spPr/>
        <p:txBody>
          <a:bodyPr/>
          <a:lstStyle/>
          <a:p>
            <a:fld id="{A883CCA3-65F5-9F4B-B5FD-16F1F0501AF3}" type="slidenum">
              <a:rPr lang="fr-FR" smtClean="0"/>
              <a:t>‹N°›</a:t>
            </a:fld>
            <a:endParaRPr lang="fr-FR"/>
          </a:p>
        </p:txBody>
      </p:sp>
    </p:spTree>
    <p:extLst>
      <p:ext uri="{BB962C8B-B14F-4D97-AF65-F5344CB8AC3E}">
        <p14:creationId xmlns:p14="http://schemas.microsoft.com/office/powerpoint/2010/main" val="339790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AAC7BF2-B765-DE2C-C55A-2E88E5E717B5}"/>
              </a:ext>
            </a:extLst>
          </p:cNvPr>
          <p:cNvSpPr>
            <a:spLocks noGrp="1"/>
          </p:cNvSpPr>
          <p:nvPr>
            <p:ph type="dt" sz="half" idx="10"/>
          </p:nvPr>
        </p:nvSpPr>
        <p:spPr/>
        <p:txBody>
          <a:bodyPr/>
          <a:lstStyle/>
          <a:p>
            <a:fld id="{C47D7ED8-030D-394E-8942-15CEDD0F1863}" type="datetimeFigureOut">
              <a:rPr lang="fr-FR" smtClean="0"/>
              <a:t>05/02/2026</a:t>
            </a:fld>
            <a:endParaRPr lang="fr-FR"/>
          </a:p>
        </p:txBody>
      </p:sp>
      <p:sp>
        <p:nvSpPr>
          <p:cNvPr id="3" name="Espace réservé du pied de page 2">
            <a:extLst>
              <a:ext uri="{FF2B5EF4-FFF2-40B4-BE49-F238E27FC236}">
                <a16:creationId xmlns:a16="http://schemas.microsoft.com/office/drawing/2014/main" id="{AF3D9F68-3C3B-E306-6922-12045A6FA40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09BD1C15-EC19-8403-48F4-3749A3F3611D}"/>
              </a:ext>
            </a:extLst>
          </p:cNvPr>
          <p:cNvSpPr>
            <a:spLocks noGrp="1"/>
          </p:cNvSpPr>
          <p:nvPr>
            <p:ph type="sldNum" sz="quarter" idx="12"/>
          </p:nvPr>
        </p:nvSpPr>
        <p:spPr/>
        <p:txBody>
          <a:bodyPr/>
          <a:lstStyle/>
          <a:p>
            <a:fld id="{A883CCA3-65F5-9F4B-B5FD-16F1F0501AF3}" type="slidenum">
              <a:rPr lang="fr-FR" smtClean="0"/>
              <a:t>‹N°›</a:t>
            </a:fld>
            <a:endParaRPr lang="fr-FR"/>
          </a:p>
        </p:txBody>
      </p:sp>
    </p:spTree>
    <p:extLst>
      <p:ext uri="{BB962C8B-B14F-4D97-AF65-F5344CB8AC3E}">
        <p14:creationId xmlns:p14="http://schemas.microsoft.com/office/powerpoint/2010/main" val="3050742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66B240-C6E1-62CE-6003-BBC0ED2ECF7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A4EA7712-3933-9778-F0BE-3B45BA9E82EA}"/>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8C39F2BF-7D92-FB45-8430-08018719A4E3}"/>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BD1BF7D-38B7-5420-EE2C-ED51EC9522FB}"/>
              </a:ext>
            </a:extLst>
          </p:cNvPr>
          <p:cNvSpPr>
            <a:spLocks noGrp="1"/>
          </p:cNvSpPr>
          <p:nvPr>
            <p:ph type="dt" sz="half" idx="10"/>
          </p:nvPr>
        </p:nvSpPr>
        <p:spPr/>
        <p:txBody>
          <a:bodyPr/>
          <a:lstStyle/>
          <a:p>
            <a:fld id="{C47D7ED8-030D-394E-8942-15CEDD0F1863}" type="datetimeFigureOut">
              <a:rPr lang="fr-FR" smtClean="0"/>
              <a:t>05/02/2026</a:t>
            </a:fld>
            <a:endParaRPr lang="fr-FR"/>
          </a:p>
        </p:txBody>
      </p:sp>
      <p:sp>
        <p:nvSpPr>
          <p:cNvPr id="6" name="Espace réservé du pied de page 5">
            <a:extLst>
              <a:ext uri="{FF2B5EF4-FFF2-40B4-BE49-F238E27FC236}">
                <a16:creationId xmlns:a16="http://schemas.microsoft.com/office/drawing/2014/main" id="{1186C235-9D4C-DEDE-A0BE-63046A16D34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730F38C-10A8-7F5F-C7B3-C512E5C25201}"/>
              </a:ext>
            </a:extLst>
          </p:cNvPr>
          <p:cNvSpPr>
            <a:spLocks noGrp="1"/>
          </p:cNvSpPr>
          <p:nvPr>
            <p:ph type="sldNum" sz="quarter" idx="12"/>
          </p:nvPr>
        </p:nvSpPr>
        <p:spPr/>
        <p:txBody>
          <a:bodyPr/>
          <a:lstStyle/>
          <a:p>
            <a:fld id="{A883CCA3-65F5-9F4B-B5FD-16F1F0501AF3}" type="slidenum">
              <a:rPr lang="fr-FR" smtClean="0"/>
              <a:t>‹N°›</a:t>
            </a:fld>
            <a:endParaRPr lang="fr-FR"/>
          </a:p>
        </p:txBody>
      </p:sp>
    </p:spTree>
    <p:extLst>
      <p:ext uri="{BB962C8B-B14F-4D97-AF65-F5344CB8AC3E}">
        <p14:creationId xmlns:p14="http://schemas.microsoft.com/office/powerpoint/2010/main" val="1184135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5DBBE5-91E5-24FC-DDF2-C703D801031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4971F98E-8DF6-204F-BC3D-CB89E81B1ED8}"/>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fr-FR"/>
          </a:p>
        </p:txBody>
      </p:sp>
      <p:sp>
        <p:nvSpPr>
          <p:cNvPr id="4" name="Espace réservé du texte 3">
            <a:extLst>
              <a:ext uri="{FF2B5EF4-FFF2-40B4-BE49-F238E27FC236}">
                <a16:creationId xmlns:a16="http://schemas.microsoft.com/office/drawing/2014/main" id="{499EF359-D135-25CA-8A87-8BD40C947B96}"/>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8FCE34C-C322-4F6A-8AB7-C2A44A280DFA}"/>
              </a:ext>
            </a:extLst>
          </p:cNvPr>
          <p:cNvSpPr>
            <a:spLocks noGrp="1"/>
          </p:cNvSpPr>
          <p:nvPr>
            <p:ph type="dt" sz="half" idx="10"/>
          </p:nvPr>
        </p:nvSpPr>
        <p:spPr/>
        <p:txBody>
          <a:bodyPr/>
          <a:lstStyle/>
          <a:p>
            <a:fld id="{C47D7ED8-030D-394E-8942-15CEDD0F1863}" type="datetimeFigureOut">
              <a:rPr lang="fr-FR" smtClean="0"/>
              <a:t>05/02/2026</a:t>
            </a:fld>
            <a:endParaRPr lang="fr-FR"/>
          </a:p>
        </p:txBody>
      </p:sp>
      <p:sp>
        <p:nvSpPr>
          <p:cNvPr id="6" name="Espace réservé du pied de page 5">
            <a:extLst>
              <a:ext uri="{FF2B5EF4-FFF2-40B4-BE49-F238E27FC236}">
                <a16:creationId xmlns:a16="http://schemas.microsoft.com/office/drawing/2014/main" id="{7E35FFBB-BE44-4AA8-C5F6-63A1106D6AE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9F4E7E3-84BA-6884-D411-96176CB71739}"/>
              </a:ext>
            </a:extLst>
          </p:cNvPr>
          <p:cNvSpPr>
            <a:spLocks noGrp="1"/>
          </p:cNvSpPr>
          <p:nvPr>
            <p:ph type="sldNum" sz="quarter" idx="12"/>
          </p:nvPr>
        </p:nvSpPr>
        <p:spPr/>
        <p:txBody>
          <a:bodyPr/>
          <a:lstStyle/>
          <a:p>
            <a:fld id="{A883CCA3-65F5-9F4B-B5FD-16F1F0501AF3}" type="slidenum">
              <a:rPr lang="fr-FR" smtClean="0"/>
              <a:t>‹N°›</a:t>
            </a:fld>
            <a:endParaRPr lang="fr-FR"/>
          </a:p>
        </p:txBody>
      </p:sp>
    </p:spTree>
    <p:extLst>
      <p:ext uri="{BB962C8B-B14F-4D97-AF65-F5344CB8AC3E}">
        <p14:creationId xmlns:p14="http://schemas.microsoft.com/office/powerpoint/2010/main" val="284975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283F4F4-4C8C-424F-2341-2333D2C8E2C1}"/>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0D1F7D4-0F4B-BBBF-9314-D670FCB65A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38B5C6C-EF46-BC94-CFB0-6CDE2F57580B}"/>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7D7ED8-030D-394E-8942-15CEDD0F1863}" type="datetimeFigureOut">
              <a:rPr lang="fr-FR" smtClean="0"/>
              <a:t>05/02/2026</a:t>
            </a:fld>
            <a:endParaRPr lang="fr-FR"/>
          </a:p>
        </p:txBody>
      </p:sp>
      <p:sp>
        <p:nvSpPr>
          <p:cNvPr id="5" name="Espace réservé du pied de page 4">
            <a:extLst>
              <a:ext uri="{FF2B5EF4-FFF2-40B4-BE49-F238E27FC236}">
                <a16:creationId xmlns:a16="http://schemas.microsoft.com/office/drawing/2014/main" id="{14FB5DC3-2852-BC49-41D4-BD5BB142840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1575BF5-49E3-4D7A-8942-61BB3005D81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83CCA3-65F5-9F4B-B5FD-16F1F0501AF3}" type="slidenum">
              <a:rPr lang="fr-FR" smtClean="0"/>
              <a:t>‹N°›</a:t>
            </a:fld>
            <a:endParaRPr lang="fr-FR"/>
          </a:p>
        </p:txBody>
      </p:sp>
    </p:spTree>
    <p:extLst>
      <p:ext uri="{BB962C8B-B14F-4D97-AF65-F5344CB8AC3E}">
        <p14:creationId xmlns:p14="http://schemas.microsoft.com/office/powerpoint/2010/main" val="2281693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www.neworleans.com/things-to-do/architecture/architectural-styles/" TargetMode="External"/><Relationship Id="rId3" Type="http://schemas.openxmlformats.org/officeDocument/2006/relationships/image" Target="../media/image21.jpeg"/><Relationship Id="rId7" Type="http://schemas.openxmlformats.org/officeDocument/2006/relationships/hyperlink" Target="https://www.cajunencounters.com/blog/how-louisiana-plantation-architecture-tells-a-unique-story-of-the-past" TargetMode="Externa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9.png"/><Relationship Id="rId4" Type="http://schemas.openxmlformats.org/officeDocument/2006/relationships/image" Target="../media/image22.jpeg"/><Relationship Id="rId9" Type="http://schemas.openxmlformats.org/officeDocument/2006/relationships/hyperlink" Target="https://en.wikipedia.org/wiki/Buildings_and_architecture_of_New_Orlean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3" Type="http://schemas.openxmlformats.org/officeDocument/2006/relationships/hyperlink" Target="https://www.neworleans.com/things-to-do/multicultural/cultures/french/" TargetMode="External"/><Relationship Id="rId7" Type="http://schemas.openxmlformats.org/officeDocument/2006/relationships/image" Target="../media/image32.png"/><Relationship Id="rId12" Type="http://schemas.openxmlformats.org/officeDocument/2006/relationships/image" Target="../media/image36.png"/><Relationship Id="rId2" Type="http://schemas.openxmlformats.org/officeDocument/2006/relationships/hyperlink" Target="https://www.whereyat.com/french-new-orleans" TargetMode="Externa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hyperlink" Target="https://ladigitale.dev/digiview/#/v/68a71f1e6aaeb" TargetMode="External"/><Relationship Id="rId10" Type="http://schemas.openxmlformats.org/officeDocument/2006/relationships/image" Target="../media/image34.png"/><Relationship Id="rId4" Type="http://schemas.openxmlformats.org/officeDocument/2006/relationships/hyperlink" Target="https://www.neworleans.com/things-to-do/multicultural/cultures/spanish/" TargetMode="External"/><Relationship Id="rId9" Type="http://schemas.openxmlformats.org/officeDocument/2006/relationships/hyperlink" Target="https://education.nationalgeographic.org/resource/multicultural-stew/"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neworleans.com/things-to-do/multicultural/cultures/african-american/" TargetMode="Externa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26.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1.jpe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2.pn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8" Type="http://schemas.openxmlformats.org/officeDocument/2006/relationships/hyperlink" Target="https://www.neworleans.com/things-to-do/architecture/architectural-styles/" TargetMode="External"/><Relationship Id="rId3" Type="http://schemas.openxmlformats.org/officeDocument/2006/relationships/image" Target="../media/image21.jpeg"/><Relationship Id="rId7" Type="http://schemas.openxmlformats.org/officeDocument/2006/relationships/hyperlink" Target="https://www.cajunencounters.com/blog/how-louisiana-plantation-architecture-tells-a-unique-story-of-the-past" TargetMode="Externa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hyperlink" Target="https://en.wikipedia.org/wiki/Buildings_and_architecture_of_New_Orlean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4.jpeg"/></Relationships>
</file>

<file path=ppt/slides/_rels/slide4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7.png"/></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4.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2.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DEA5824-F9D7-C156-1ADC-78BD051DAEDD}"/>
              </a:ext>
            </a:extLst>
          </p:cNvPr>
          <p:cNvPicPr>
            <a:picLocks noChangeAspect="1"/>
          </p:cNvPicPr>
          <p:nvPr/>
        </p:nvPicPr>
        <p:blipFill>
          <a:blip r:embed="rId2"/>
          <a:stretch>
            <a:fillRect/>
          </a:stretch>
        </p:blipFill>
        <p:spPr>
          <a:xfrm>
            <a:off x="2635968" y="0"/>
            <a:ext cx="6920063" cy="6858000"/>
          </a:xfrm>
          <a:prstGeom prst="rect">
            <a:avLst/>
          </a:prstGeom>
        </p:spPr>
      </p:pic>
    </p:spTree>
    <p:extLst>
      <p:ext uri="{BB962C8B-B14F-4D97-AF65-F5344CB8AC3E}">
        <p14:creationId xmlns:p14="http://schemas.microsoft.com/office/powerpoint/2010/main" val="2244525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15559AAD-9A16-1E26-BD99-3E776D072977}"/>
              </a:ext>
            </a:extLst>
          </p:cNvPr>
          <p:cNvSpPr txBox="1"/>
          <p:nvPr/>
        </p:nvSpPr>
        <p:spPr>
          <a:xfrm>
            <a:off x="186463" y="702706"/>
            <a:ext cx="11819069" cy="6419706"/>
          </a:xfrm>
          <a:prstGeom prst="rect">
            <a:avLst/>
          </a:prstGeom>
          <a:noFill/>
        </p:spPr>
        <p:txBody>
          <a:bodyPr wrap="square">
            <a:spAutoFit/>
          </a:bodyPr>
          <a:lstStyle/>
          <a:p>
            <a:pPr>
              <a:lnSpc>
                <a:spcPct val="150000"/>
              </a:lnSpc>
              <a:spcAft>
                <a:spcPts val="800"/>
              </a:spcAft>
              <a:buNone/>
            </a:pPr>
            <a:r>
              <a:rPr lang="en-GB" sz="1200" kern="100" dirty="0">
                <a:effectLst/>
                <a:latin typeface="OpenDyslexic" pitchFamily="2" charset="77"/>
                <a:ea typeface="Calibri" panose="020F0502020204030204" pitchFamily="34" charset="0"/>
                <a:cs typeface="Times New Roman" panose="02020603050405020304" pitchFamily="18" charset="0"/>
              </a:rPr>
              <a:t>1. </a:t>
            </a:r>
            <a:r>
              <a:rPr lang="en-GB" sz="1200" kern="100" dirty="0">
                <a:latin typeface="OpenDyslexic" pitchFamily="2" charset="77"/>
                <a:ea typeface="Calibri" panose="020F0502020204030204" pitchFamily="34" charset="0"/>
                <a:cs typeface="Times New Roman" panose="02020603050405020304" pitchFamily="18" charset="0"/>
              </a:rPr>
              <a:t>Translate these sentences into French</a:t>
            </a:r>
            <a:endParaRPr lang="en-GB" sz="1200" kern="100" dirty="0">
              <a:effectLst/>
              <a:latin typeface="OpenDyslexic" pitchFamily="2" charset="77"/>
              <a:ea typeface="Calibri" panose="020F0502020204030204" pitchFamily="34" charset="0"/>
              <a:cs typeface="Times New Roman" panose="02020603050405020304" pitchFamily="18" charset="0"/>
            </a:endParaRPr>
          </a:p>
          <a:p>
            <a:pPr lvl="1">
              <a:lnSpc>
                <a:spcPct val="150000"/>
              </a:lnSpc>
              <a:spcAft>
                <a:spcPts val="800"/>
              </a:spcAft>
            </a:pPr>
            <a:r>
              <a:rPr lang="en-GB" sz="1200" kern="100" dirty="0">
                <a:effectLst/>
                <a:latin typeface="OpenDyslexic" pitchFamily="2" charset="77"/>
                <a:ea typeface="Calibri" panose="020F0502020204030204" pitchFamily="34" charset="0"/>
                <a:cs typeface="Times New Roman" panose="02020603050405020304" pitchFamily="18" charset="0"/>
              </a:rPr>
              <a:t>Plenty of houses standing in New Orleans […] were built by enslaved artisans (l.45)</a:t>
            </a:r>
          </a:p>
          <a:p>
            <a:pPr lvl="1">
              <a:lnSpc>
                <a:spcPct val="150000"/>
              </a:lnSpc>
              <a:spcAft>
                <a:spcPts val="800"/>
              </a:spcAft>
            </a:pPr>
            <a:r>
              <a:rPr lang="en-GB" sz="1200" dirty="0">
                <a:latin typeface="OpenDyslexic" pitchFamily="2" charset="77"/>
              </a:rPr>
              <a:t>➜ …………………………………………………………………………………………………………………………….………………………………………………..….……………</a:t>
            </a:r>
            <a:endParaRPr lang="en-GB" sz="1200" kern="100" dirty="0">
              <a:effectLst/>
              <a:latin typeface="OpenDyslexic" pitchFamily="2" charset="77"/>
              <a:ea typeface="Calibri" panose="020F0502020204030204" pitchFamily="34" charset="0"/>
              <a:cs typeface="Times New Roman" panose="02020603050405020304" pitchFamily="18" charset="0"/>
            </a:endParaRPr>
          </a:p>
          <a:p>
            <a:pPr lvl="1">
              <a:lnSpc>
                <a:spcPct val="150000"/>
              </a:lnSpc>
              <a:spcAft>
                <a:spcPts val="800"/>
              </a:spcAft>
            </a:pPr>
            <a:r>
              <a:rPr lang="en-GB" sz="1200" dirty="0">
                <a:latin typeface="OpenDyslexic" pitchFamily="2" charset="77"/>
              </a:rPr>
              <a:t>A stretch of </a:t>
            </a:r>
            <a:r>
              <a:rPr lang="en-GB" sz="1200" dirty="0" err="1">
                <a:latin typeface="OpenDyslexic" pitchFamily="2" charset="77"/>
              </a:rPr>
              <a:t>Dryades</a:t>
            </a:r>
            <a:r>
              <a:rPr lang="en-GB" sz="1200" dirty="0">
                <a:latin typeface="OpenDyslexic" pitchFamily="2" charset="77"/>
              </a:rPr>
              <a:t> Street was renamed Oretha Castle Haley (l.32)</a:t>
            </a:r>
          </a:p>
          <a:p>
            <a:pPr lvl="1">
              <a:lnSpc>
                <a:spcPct val="150000"/>
              </a:lnSpc>
              <a:spcAft>
                <a:spcPts val="800"/>
              </a:spcAft>
            </a:pPr>
            <a:r>
              <a:rPr lang="en-GB" sz="1200" dirty="0">
                <a:latin typeface="OpenDyslexic" pitchFamily="2" charset="77"/>
              </a:rPr>
              <a:t>➜ …………………………………………………………………………………………………………………………….………………………………………………..….……………</a:t>
            </a:r>
            <a:endParaRPr lang="fr-FR" sz="1200" dirty="0">
              <a:latin typeface="OpenDyslexic" pitchFamily="2" charset="77"/>
            </a:endParaRPr>
          </a:p>
          <a:p>
            <a:pPr lvl="1">
              <a:lnSpc>
                <a:spcPct val="150000"/>
              </a:lnSpc>
              <a:spcAft>
                <a:spcPts val="800"/>
              </a:spcAft>
            </a:pPr>
            <a:r>
              <a:rPr lang="en-GB" sz="1200" dirty="0">
                <a:latin typeface="OpenDyslexic" pitchFamily="2" charset="77"/>
              </a:rPr>
              <a:t>The entire length of the street wasn’t renamed (l.36-37)</a:t>
            </a:r>
          </a:p>
          <a:p>
            <a:pPr lvl="1">
              <a:lnSpc>
                <a:spcPct val="150000"/>
              </a:lnSpc>
              <a:spcAft>
                <a:spcPts val="800"/>
              </a:spcAft>
            </a:pPr>
            <a:r>
              <a:rPr lang="en-GB" sz="1200" dirty="0">
                <a:latin typeface="OpenDyslexic" pitchFamily="2" charset="77"/>
              </a:rPr>
              <a:t>➜ …………………………………………………………………………………………………………………………….………………………………………………..….………….</a:t>
            </a:r>
          </a:p>
          <a:p>
            <a:pPr>
              <a:lnSpc>
                <a:spcPct val="150000"/>
              </a:lnSpc>
              <a:spcAft>
                <a:spcPts val="800"/>
              </a:spcAft>
            </a:pPr>
            <a:r>
              <a:rPr lang="en-GB" sz="1200" dirty="0">
                <a:latin typeface="OpenDyslexic" pitchFamily="2" charset="77"/>
              </a:rPr>
              <a:t>2. What do you notice for b. &amp; c. : what French pronoun did you use to translate the passive voice?</a:t>
            </a:r>
          </a:p>
          <a:p>
            <a:pPr>
              <a:lnSpc>
                <a:spcPct val="150000"/>
              </a:lnSpc>
              <a:spcAft>
                <a:spcPts val="800"/>
              </a:spcAft>
            </a:pPr>
            <a:r>
              <a:rPr lang="en-GB" sz="1200" dirty="0">
                <a:latin typeface="OpenDyslexic" pitchFamily="2" charset="77"/>
              </a:rPr>
              <a:t>3. Watch the lesson and write these sentences in the passive voice:</a:t>
            </a:r>
          </a:p>
          <a:p>
            <a:pPr lvl="1">
              <a:lnSpc>
                <a:spcPct val="150000"/>
              </a:lnSpc>
              <a:spcAft>
                <a:spcPts val="800"/>
              </a:spcAft>
            </a:pPr>
            <a:r>
              <a:rPr lang="en-GB" sz="1200" dirty="0">
                <a:latin typeface="OpenDyslexic" pitchFamily="2" charset="77"/>
              </a:rPr>
              <a:t>a. The French colonized Louisiana in 1718.  ➜ …………………………………………………………………………………….………………………………………….</a:t>
            </a:r>
          </a:p>
          <a:p>
            <a:pPr lvl="1">
              <a:lnSpc>
                <a:spcPct val="150000"/>
              </a:lnSpc>
              <a:spcAft>
                <a:spcPts val="800"/>
              </a:spcAft>
            </a:pPr>
            <a:r>
              <a:rPr lang="en-GB" sz="1200" dirty="0">
                <a:latin typeface="OpenDyslexic" pitchFamily="2" charset="77"/>
              </a:rPr>
              <a:t>b. The Americans bought Louisiana in 1803. ➜ ……………………………………………………………….……………………………………………………………..</a:t>
            </a:r>
            <a:endParaRPr lang="fr-FR" sz="1200" dirty="0">
              <a:latin typeface="OpenDyslexic" pitchFamily="2" charset="77"/>
            </a:endParaRPr>
          </a:p>
          <a:p>
            <a:pPr lvl="1">
              <a:lnSpc>
                <a:spcPct val="150000"/>
              </a:lnSpc>
              <a:spcAft>
                <a:spcPts val="800"/>
              </a:spcAft>
            </a:pPr>
            <a:r>
              <a:rPr lang="en-GB" sz="1200" dirty="0">
                <a:latin typeface="OpenDyslexic" pitchFamily="2" charset="77"/>
              </a:rPr>
              <a:t>c. Immigrants from France, Spain and Africa enriched the city’s cultural diversity. </a:t>
            </a:r>
          </a:p>
          <a:p>
            <a:pPr lvl="1">
              <a:lnSpc>
                <a:spcPct val="150000"/>
              </a:lnSpc>
              <a:spcAft>
                <a:spcPts val="800"/>
              </a:spcAft>
            </a:pPr>
            <a:r>
              <a:rPr lang="en-GB" sz="1200" dirty="0">
                <a:latin typeface="OpenDyslexic" pitchFamily="2" charset="77"/>
              </a:rPr>
              <a:t>➜ …………………………………………………………………………………………………………………………….………………………………………………..….……………</a:t>
            </a:r>
            <a:endParaRPr lang="fr-FR" sz="1200" dirty="0">
              <a:latin typeface="OpenDyslexic" pitchFamily="2" charset="77"/>
            </a:endParaRPr>
          </a:p>
          <a:p>
            <a:pPr lvl="1">
              <a:lnSpc>
                <a:spcPct val="150000"/>
              </a:lnSpc>
              <a:spcAft>
                <a:spcPts val="800"/>
              </a:spcAft>
            </a:pPr>
            <a:r>
              <a:rPr lang="en-GB" sz="1200" dirty="0">
                <a:latin typeface="OpenDyslexic" pitchFamily="2" charset="77"/>
              </a:rPr>
              <a:t>d. The Creole community blended African, European, and Native American influences into daily life.</a:t>
            </a:r>
          </a:p>
          <a:p>
            <a:pPr lvl="1">
              <a:lnSpc>
                <a:spcPct val="150000"/>
              </a:lnSpc>
              <a:spcAft>
                <a:spcPts val="800"/>
              </a:spcAft>
            </a:pPr>
            <a:r>
              <a:rPr lang="en-GB" sz="1200" dirty="0">
                <a:latin typeface="OpenDyslexic" pitchFamily="2" charset="77"/>
              </a:rPr>
              <a:t>➜</a:t>
            </a:r>
            <a:r>
              <a:rPr lang="fr-FR" sz="1200" dirty="0">
                <a:effectLst/>
                <a:latin typeface="OpenDyslexic" pitchFamily="2" charset="77"/>
              </a:rPr>
              <a:t>  </a:t>
            </a:r>
            <a:r>
              <a:rPr lang="en-GB" sz="1200" dirty="0">
                <a:latin typeface="OpenDyslexic" pitchFamily="2" charset="77"/>
              </a:rPr>
              <a:t>……………………………………………………………….……………………………………………………………………………………………….………………………………</a:t>
            </a:r>
            <a:endParaRPr lang="fr-FR" sz="1200" dirty="0">
              <a:latin typeface="OpenDyslexic" pitchFamily="2" charset="77"/>
            </a:endParaRPr>
          </a:p>
          <a:p>
            <a:pPr lvl="1">
              <a:lnSpc>
                <a:spcPct val="150000"/>
              </a:lnSpc>
              <a:spcAft>
                <a:spcPts val="800"/>
              </a:spcAft>
            </a:pPr>
            <a:r>
              <a:rPr lang="en-GB" sz="1200" dirty="0">
                <a:latin typeface="OpenDyslexic" pitchFamily="2" charset="77"/>
              </a:rPr>
              <a:t>People, in New Orleans, celebrated multiculturalism with many festivals. ➜ ……………………………………………………………….………………………</a:t>
            </a:r>
          </a:p>
          <a:p>
            <a:pPr>
              <a:lnSpc>
                <a:spcPct val="150000"/>
              </a:lnSpc>
              <a:spcAft>
                <a:spcPts val="800"/>
              </a:spcAft>
            </a:pPr>
            <a:endParaRPr lang="fr-FR" sz="1200" dirty="0">
              <a:latin typeface="OpenDyslexic" pitchFamily="2" charset="77"/>
            </a:endParaRPr>
          </a:p>
        </p:txBody>
      </p:sp>
      <p:sp>
        <p:nvSpPr>
          <p:cNvPr id="8" name="ZoneTexte 7">
            <a:extLst>
              <a:ext uri="{FF2B5EF4-FFF2-40B4-BE49-F238E27FC236}">
                <a16:creationId xmlns:a16="http://schemas.microsoft.com/office/drawing/2014/main" id="{CF8CBEA1-CE2D-D7F2-521D-03D15A28D8E0}"/>
              </a:ext>
            </a:extLst>
          </p:cNvPr>
          <p:cNvSpPr txBox="1"/>
          <p:nvPr/>
        </p:nvSpPr>
        <p:spPr>
          <a:xfrm>
            <a:off x="3858408" y="117931"/>
            <a:ext cx="4475181" cy="584775"/>
          </a:xfrm>
          <a:custGeom>
            <a:avLst/>
            <a:gdLst>
              <a:gd name="csX0" fmla="*/ 0 w 4475181"/>
              <a:gd name="csY0" fmla="*/ 0 h 584775"/>
              <a:gd name="csX1" fmla="*/ 594560 w 4475181"/>
              <a:gd name="csY1" fmla="*/ 0 h 584775"/>
              <a:gd name="csX2" fmla="*/ 1099616 w 4475181"/>
              <a:gd name="csY2" fmla="*/ 0 h 584775"/>
              <a:gd name="csX3" fmla="*/ 1828431 w 4475181"/>
              <a:gd name="csY3" fmla="*/ 0 h 584775"/>
              <a:gd name="csX4" fmla="*/ 2422991 w 4475181"/>
              <a:gd name="csY4" fmla="*/ 0 h 584775"/>
              <a:gd name="csX5" fmla="*/ 3017551 w 4475181"/>
              <a:gd name="csY5" fmla="*/ 0 h 584775"/>
              <a:gd name="csX6" fmla="*/ 3746366 w 4475181"/>
              <a:gd name="csY6" fmla="*/ 0 h 584775"/>
              <a:gd name="csX7" fmla="*/ 4475181 w 4475181"/>
              <a:gd name="csY7" fmla="*/ 0 h 584775"/>
              <a:gd name="csX8" fmla="*/ 4475181 w 4475181"/>
              <a:gd name="csY8" fmla="*/ 584775 h 584775"/>
              <a:gd name="csX9" fmla="*/ 3925373 w 4475181"/>
              <a:gd name="csY9" fmla="*/ 584775 h 584775"/>
              <a:gd name="csX10" fmla="*/ 3286061 w 4475181"/>
              <a:gd name="csY10" fmla="*/ 584775 h 584775"/>
              <a:gd name="csX11" fmla="*/ 2646750 w 4475181"/>
              <a:gd name="csY11" fmla="*/ 584775 h 584775"/>
              <a:gd name="csX12" fmla="*/ 2052190 w 4475181"/>
              <a:gd name="csY12" fmla="*/ 584775 h 584775"/>
              <a:gd name="csX13" fmla="*/ 1323375 w 4475181"/>
              <a:gd name="csY13" fmla="*/ 584775 h 584775"/>
              <a:gd name="csX14" fmla="*/ 594560 w 4475181"/>
              <a:gd name="csY14" fmla="*/ 584775 h 584775"/>
              <a:gd name="csX15" fmla="*/ 0 w 4475181"/>
              <a:gd name="csY15" fmla="*/ 584775 h 584775"/>
              <a:gd name="csX16" fmla="*/ 0 w 4475181"/>
              <a:gd name="csY16"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75181" h="584775" extrusionOk="0">
                <a:moveTo>
                  <a:pt x="0" y="0"/>
                </a:moveTo>
                <a:cubicBezTo>
                  <a:pt x="176402" y="-9629"/>
                  <a:pt x="301355" y="4355"/>
                  <a:pt x="594560" y="0"/>
                </a:cubicBezTo>
                <a:cubicBezTo>
                  <a:pt x="887765" y="-4355"/>
                  <a:pt x="897106" y="-1922"/>
                  <a:pt x="1099616" y="0"/>
                </a:cubicBezTo>
                <a:cubicBezTo>
                  <a:pt x="1302126" y="1922"/>
                  <a:pt x="1660924" y="30829"/>
                  <a:pt x="1828431" y="0"/>
                </a:cubicBezTo>
                <a:cubicBezTo>
                  <a:pt x="1995939" y="-30829"/>
                  <a:pt x="2295000" y="17461"/>
                  <a:pt x="2422991" y="0"/>
                </a:cubicBezTo>
                <a:cubicBezTo>
                  <a:pt x="2550982" y="-17461"/>
                  <a:pt x="2756897" y="-4479"/>
                  <a:pt x="3017551" y="0"/>
                </a:cubicBezTo>
                <a:cubicBezTo>
                  <a:pt x="3278205" y="4479"/>
                  <a:pt x="3491886" y="14658"/>
                  <a:pt x="3746366" y="0"/>
                </a:cubicBezTo>
                <a:cubicBezTo>
                  <a:pt x="4000847" y="-14658"/>
                  <a:pt x="4237641" y="-12575"/>
                  <a:pt x="4475181" y="0"/>
                </a:cubicBezTo>
                <a:cubicBezTo>
                  <a:pt x="4476356" y="188898"/>
                  <a:pt x="4468715" y="349755"/>
                  <a:pt x="4475181" y="584775"/>
                </a:cubicBezTo>
                <a:cubicBezTo>
                  <a:pt x="4228657" y="573618"/>
                  <a:pt x="4076712" y="583723"/>
                  <a:pt x="3925373" y="584775"/>
                </a:cubicBezTo>
                <a:cubicBezTo>
                  <a:pt x="3774034" y="585827"/>
                  <a:pt x="3550479" y="554495"/>
                  <a:pt x="3286061" y="584775"/>
                </a:cubicBezTo>
                <a:cubicBezTo>
                  <a:pt x="3021643" y="615055"/>
                  <a:pt x="2777105" y="573937"/>
                  <a:pt x="2646750" y="584775"/>
                </a:cubicBezTo>
                <a:cubicBezTo>
                  <a:pt x="2516395" y="595613"/>
                  <a:pt x="2194248" y="572749"/>
                  <a:pt x="2052190" y="584775"/>
                </a:cubicBezTo>
                <a:cubicBezTo>
                  <a:pt x="1910132" y="596801"/>
                  <a:pt x="1638675" y="606369"/>
                  <a:pt x="1323375" y="584775"/>
                </a:cubicBezTo>
                <a:cubicBezTo>
                  <a:pt x="1008076" y="563181"/>
                  <a:pt x="917498" y="609427"/>
                  <a:pt x="594560" y="584775"/>
                </a:cubicBezTo>
                <a:cubicBezTo>
                  <a:pt x="271623" y="560123"/>
                  <a:pt x="270449" y="573076"/>
                  <a:pt x="0" y="584775"/>
                </a:cubicBezTo>
                <a:cubicBezTo>
                  <a:pt x="14722" y="447747"/>
                  <a:pt x="891" y="233449"/>
                  <a:pt x="0" y="0"/>
                </a:cubicBezTo>
                <a:close/>
              </a:path>
            </a:pathLst>
          </a:custGeom>
          <a:noFill/>
          <a:ln w="19050">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algn="ctr"/>
            <a:r>
              <a:rPr lang="fr-FR" sz="1600" b="1" dirty="0">
                <a:latin typeface="OpenDyslexic" pitchFamily="2" charset="77"/>
              </a:rPr>
              <a:t>GRAMMAR</a:t>
            </a:r>
          </a:p>
          <a:p>
            <a:pPr algn="ctr"/>
            <a:r>
              <a:rPr lang="fr-FR" sz="1600" b="1" dirty="0">
                <a:latin typeface="OpenDyslexic" pitchFamily="2" charset="77"/>
              </a:rPr>
              <a:t>The Passive Voice</a:t>
            </a:r>
          </a:p>
        </p:txBody>
      </p:sp>
      <p:pic>
        <p:nvPicPr>
          <p:cNvPr id="9" name="Image 8">
            <a:extLst>
              <a:ext uri="{FF2B5EF4-FFF2-40B4-BE49-F238E27FC236}">
                <a16:creationId xmlns:a16="http://schemas.microsoft.com/office/drawing/2014/main" id="{080260D7-A9C8-69FC-FC8E-8E16B99B9640}"/>
              </a:ext>
            </a:extLst>
          </p:cNvPr>
          <p:cNvPicPr>
            <a:picLocks noChangeAspect="1"/>
          </p:cNvPicPr>
          <p:nvPr/>
        </p:nvPicPr>
        <p:blipFill>
          <a:blip r:embed="rId3"/>
          <a:stretch>
            <a:fillRect/>
          </a:stretch>
        </p:blipFill>
        <p:spPr>
          <a:xfrm>
            <a:off x="10974518" y="311909"/>
            <a:ext cx="844550" cy="1010285"/>
          </a:xfrm>
          <a:prstGeom prst="rect">
            <a:avLst/>
          </a:prstGeom>
        </p:spPr>
      </p:pic>
    </p:spTree>
    <p:extLst>
      <p:ext uri="{BB962C8B-B14F-4D97-AF65-F5344CB8AC3E}">
        <p14:creationId xmlns:p14="http://schemas.microsoft.com/office/powerpoint/2010/main" val="1548202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57664-A3FE-1598-ADEB-9FA6ACD07E82}"/>
            </a:ext>
          </a:extLst>
        </p:cNvPr>
        <p:cNvGrpSpPr/>
        <p:nvPr/>
      </p:nvGrpSpPr>
      <p:grpSpPr>
        <a:xfrm>
          <a:off x="0" y="0"/>
          <a:ext cx="0" cy="0"/>
          <a:chOff x="0" y="0"/>
          <a:chExt cx="0" cy="0"/>
        </a:xfrm>
      </p:grpSpPr>
      <p:sp>
        <p:nvSpPr>
          <p:cNvPr id="8" name="ZoneTexte 7">
            <a:extLst>
              <a:ext uri="{FF2B5EF4-FFF2-40B4-BE49-F238E27FC236}">
                <a16:creationId xmlns:a16="http://schemas.microsoft.com/office/drawing/2014/main" id="{7489491D-5709-CF00-666F-2C6F0B961A5F}"/>
              </a:ext>
            </a:extLst>
          </p:cNvPr>
          <p:cNvSpPr txBox="1"/>
          <p:nvPr/>
        </p:nvSpPr>
        <p:spPr>
          <a:xfrm>
            <a:off x="890363" y="261170"/>
            <a:ext cx="11560629" cy="523220"/>
          </a:xfrm>
          <a:prstGeom prst="rect">
            <a:avLst/>
          </a:prstGeom>
          <a:noFill/>
        </p:spPr>
        <p:txBody>
          <a:bodyPr wrap="square">
            <a:spAutoFit/>
          </a:bodyPr>
          <a:lstStyle/>
          <a:p>
            <a:pPr lvl="0"/>
            <a:r>
              <a:rPr lang="en-GB" sz="1400" dirty="0">
                <a:latin typeface="OpenDyslexic" pitchFamily="2" charset="77"/>
              </a:rPr>
              <a:t>1. Read the descriptions of the different architectures in New Orleans </a:t>
            </a:r>
          </a:p>
          <a:p>
            <a:pPr lvl="0"/>
            <a:r>
              <a:rPr lang="en-GB" sz="1400" dirty="0">
                <a:latin typeface="OpenDyslexic" pitchFamily="2" charset="77"/>
              </a:rPr>
              <a:t>2. Label the pictures thanks to the descriptions</a:t>
            </a:r>
            <a:endParaRPr lang="fr-FR" sz="1400" dirty="0">
              <a:latin typeface="OpenDyslexic" pitchFamily="2" charset="77"/>
            </a:endParaRPr>
          </a:p>
        </p:txBody>
      </p:sp>
      <p:sp>
        <p:nvSpPr>
          <p:cNvPr id="10" name="ZoneTexte 9">
            <a:extLst>
              <a:ext uri="{FF2B5EF4-FFF2-40B4-BE49-F238E27FC236}">
                <a16:creationId xmlns:a16="http://schemas.microsoft.com/office/drawing/2014/main" id="{919DA022-A3A0-A864-4A77-6EB7908E7140}"/>
              </a:ext>
            </a:extLst>
          </p:cNvPr>
          <p:cNvSpPr txBox="1"/>
          <p:nvPr/>
        </p:nvSpPr>
        <p:spPr>
          <a:xfrm>
            <a:off x="5388429" y="-1436914"/>
            <a:ext cx="184731" cy="369332"/>
          </a:xfrm>
          <a:prstGeom prst="rect">
            <a:avLst/>
          </a:prstGeom>
          <a:noFill/>
          <a:ln w="19050">
            <a:solidFill>
              <a:schemeClr val="tx1"/>
            </a:solidFill>
          </a:ln>
          <a:effectLst>
            <a:outerShdw blurRad="50800" dist="38100" dir="2700000" algn="tl" rotWithShape="0">
              <a:prstClr val="black">
                <a:alpha val="40000"/>
              </a:prstClr>
            </a:outerShdw>
          </a:effectLst>
        </p:spPr>
        <p:txBody>
          <a:bodyPr wrap="none" rtlCol="0">
            <a:spAutoFit/>
          </a:bodyPr>
          <a:lstStyle/>
          <a:p>
            <a:endParaRPr lang="fr-FR" dirty="0"/>
          </a:p>
        </p:txBody>
      </p:sp>
      <p:graphicFrame>
        <p:nvGraphicFramePr>
          <p:cNvPr id="3" name="Tableau 2">
            <a:extLst>
              <a:ext uri="{FF2B5EF4-FFF2-40B4-BE49-F238E27FC236}">
                <a16:creationId xmlns:a16="http://schemas.microsoft.com/office/drawing/2014/main" id="{3A982AA8-38C8-A8DA-41FF-7075C7149195}"/>
              </a:ext>
            </a:extLst>
          </p:cNvPr>
          <p:cNvGraphicFramePr>
            <a:graphicFrameLocks noGrp="1"/>
          </p:cNvGraphicFramePr>
          <p:nvPr/>
        </p:nvGraphicFramePr>
        <p:xfrm>
          <a:off x="13199" y="1088226"/>
          <a:ext cx="7838301" cy="5602694"/>
        </p:xfrm>
        <a:graphic>
          <a:graphicData uri="http://schemas.openxmlformats.org/drawingml/2006/table">
            <a:tbl>
              <a:tblPr firstRow="1" firstCol="1" bandRow="1">
                <a:tableStyleId>{5C22544A-7EE6-4342-B048-85BDC9FD1C3A}</a:tableStyleId>
              </a:tblPr>
              <a:tblGrid>
                <a:gridCol w="7838301">
                  <a:extLst>
                    <a:ext uri="{9D8B030D-6E8A-4147-A177-3AD203B41FA5}">
                      <a16:colId xmlns:a16="http://schemas.microsoft.com/office/drawing/2014/main" val="2121013939"/>
                    </a:ext>
                  </a:extLst>
                </a:gridCol>
              </a:tblGrid>
              <a:tr h="513514">
                <a:tc>
                  <a:txBody>
                    <a:bodyPr/>
                    <a:lstStyle/>
                    <a:p>
                      <a:pPr>
                        <a:lnSpc>
                          <a:spcPct val="115000"/>
                        </a:lnSpc>
                        <a:spcAft>
                          <a:spcPts val="0"/>
                        </a:spcAft>
                        <a:buNone/>
                      </a:pPr>
                      <a:r>
                        <a:rPr lang="en-GB" sz="1100" b="0" kern="100" dirty="0">
                          <a:solidFill>
                            <a:schemeClr val="tx1"/>
                          </a:solidFill>
                          <a:effectLst/>
                          <a:latin typeface="OpenDyslexic" pitchFamily="2" charset="77"/>
                        </a:rPr>
                        <a:t> The buildings and architecture of </a:t>
                      </a:r>
                      <a:r>
                        <a:rPr lang="en-GB" sz="1100" b="0" u="none" strike="noStrike" kern="100" dirty="0">
                          <a:solidFill>
                            <a:schemeClr val="tx1"/>
                          </a:solidFill>
                          <a:effectLst/>
                          <a:latin typeface="OpenDyslexic" pitchFamily="2" charset="77"/>
                        </a:rPr>
                        <a:t>New Orleans</a:t>
                      </a:r>
                      <a:r>
                        <a:rPr lang="en-GB" sz="1100" b="0" kern="100" dirty="0">
                          <a:solidFill>
                            <a:schemeClr val="tx1"/>
                          </a:solidFill>
                          <a:effectLst/>
                          <a:latin typeface="OpenDyslexic" pitchFamily="2" charset="77"/>
                        </a:rPr>
                        <a:t> reflect </a:t>
                      </a:r>
                      <a:r>
                        <a:rPr lang="en-GB" sz="1100" b="0" u="none" strike="noStrike" kern="100" dirty="0">
                          <a:solidFill>
                            <a:schemeClr val="tx1"/>
                          </a:solidFill>
                          <a:effectLst/>
                          <a:latin typeface="OpenDyslexic" pitchFamily="2" charset="77"/>
                        </a:rPr>
                        <a:t>its history</a:t>
                      </a:r>
                      <a:r>
                        <a:rPr lang="en-GB" sz="1100" b="0" kern="100" dirty="0">
                          <a:solidFill>
                            <a:schemeClr val="tx1"/>
                          </a:solidFill>
                          <a:effectLst/>
                          <a:latin typeface="OpenDyslexic" pitchFamily="2" charset="77"/>
                        </a:rPr>
                        <a:t> and multicultural heritage, from Creole cottages to historic mansions on </a:t>
                      </a:r>
                      <a:r>
                        <a:rPr lang="en-GB" sz="1100" b="0" u="none" strike="noStrike" kern="100" dirty="0">
                          <a:solidFill>
                            <a:schemeClr val="tx1"/>
                          </a:solidFill>
                          <a:effectLst/>
                          <a:latin typeface="OpenDyslexic" pitchFamily="2" charset="77"/>
                        </a:rPr>
                        <a:t>St. Charles Avenue</a:t>
                      </a:r>
                      <a:r>
                        <a:rPr lang="en-GB" sz="1100" b="0" kern="100" dirty="0">
                          <a:solidFill>
                            <a:schemeClr val="tx1"/>
                          </a:solidFill>
                          <a:effectLst/>
                          <a:latin typeface="OpenDyslexic" pitchFamily="2" charset="77"/>
                        </a:rPr>
                        <a:t>, from the balconies of the </a:t>
                      </a:r>
                      <a:r>
                        <a:rPr lang="en-GB" sz="1100" b="0" u="none" strike="noStrike" kern="100" dirty="0">
                          <a:solidFill>
                            <a:schemeClr val="tx1"/>
                          </a:solidFill>
                          <a:effectLst/>
                          <a:latin typeface="OpenDyslexic" pitchFamily="2" charset="77"/>
                        </a:rPr>
                        <a:t>French Quarter</a:t>
                      </a:r>
                      <a:r>
                        <a:rPr lang="en-GB" sz="1100" b="0" kern="100" dirty="0">
                          <a:solidFill>
                            <a:schemeClr val="tx1"/>
                          </a:solidFill>
                          <a:effectLst/>
                          <a:latin typeface="OpenDyslexic" pitchFamily="2" charset="77"/>
                        </a:rPr>
                        <a:t> to an </a:t>
                      </a:r>
                      <a:r>
                        <a:rPr lang="en-GB" sz="1100" b="0" u="none" strike="noStrike" kern="100" dirty="0">
                          <a:solidFill>
                            <a:schemeClr val="tx1"/>
                          </a:solidFill>
                          <a:effectLst/>
                          <a:latin typeface="OpenDyslexic" pitchFamily="2" charset="77"/>
                        </a:rPr>
                        <a:t>Egyptian Revival</a:t>
                      </a:r>
                      <a:r>
                        <a:rPr lang="en-GB" sz="1100" b="0" kern="100" dirty="0">
                          <a:solidFill>
                            <a:schemeClr val="tx1"/>
                          </a:solidFill>
                          <a:effectLst/>
                          <a:latin typeface="OpenDyslexic" pitchFamily="2" charset="77"/>
                        </a:rPr>
                        <a:t> U.S. Customs building and a rare example of a </a:t>
                      </a:r>
                      <a:r>
                        <a:rPr lang="en-GB" sz="1100" b="0" u="none" strike="noStrike" kern="100" dirty="0">
                          <a:solidFill>
                            <a:schemeClr val="tx1"/>
                          </a:solidFill>
                          <a:effectLst/>
                          <a:latin typeface="OpenDyslexic" pitchFamily="2" charset="77"/>
                        </a:rPr>
                        <a:t>Moorish revival</a:t>
                      </a:r>
                      <a:r>
                        <a:rPr lang="en-GB" sz="1100" b="0" kern="100" dirty="0">
                          <a:solidFill>
                            <a:schemeClr val="tx1"/>
                          </a:solidFill>
                          <a:effectLst/>
                          <a:latin typeface="OpenDyslexic" pitchFamily="2" charset="77"/>
                        </a:rPr>
                        <a:t> church.</a:t>
                      </a:r>
                      <a:endParaRPr lang="fr-FR" sz="1100" b="0" kern="100" dirty="0">
                        <a:solidFill>
                          <a:schemeClr val="tx1"/>
                        </a:solidFill>
                        <a:effectLst/>
                        <a:latin typeface="OpenDyslexic" pitchFamily="2" charset="77"/>
                      </a:endParaRPr>
                    </a:p>
                  </a:txBody>
                  <a:tcPr marL="21795" marR="217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87432550"/>
                  </a:ext>
                </a:extLst>
              </a:tr>
              <a:tr h="943218">
                <a:tc>
                  <a:txBody>
                    <a:bodyPr/>
                    <a:lstStyle/>
                    <a:p>
                      <a:pPr algn="ctr">
                        <a:lnSpc>
                          <a:spcPct val="115000"/>
                        </a:lnSpc>
                        <a:spcAft>
                          <a:spcPts val="0"/>
                        </a:spcAft>
                        <a:buNone/>
                      </a:pPr>
                      <a:r>
                        <a:rPr lang="en-GB" sz="1100" b="1" kern="100" dirty="0">
                          <a:solidFill>
                            <a:schemeClr val="tx1"/>
                          </a:solidFill>
                          <a:effectLst/>
                          <a:latin typeface="OpenDyslexic" pitchFamily="2" charset="77"/>
                        </a:rPr>
                        <a:t>Creole cottage</a:t>
                      </a:r>
                      <a:endParaRPr lang="fr-FR" sz="1100" b="1" kern="100" dirty="0">
                        <a:solidFill>
                          <a:schemeClr val="tx1"/>
                        </a:solidFill>
                        <a:effectLst/>
                        <a:latin typeface="OpenDyslexic" pitchFamily="2" charset="77"/>
                      </a:endParaRPr>
                    </a:p>
                    <a:p>
                      <a:pPr algn="just">
                        <a:lnSpc>
                          <a:spcPct val="115000"/>
                        </a:lnSpc>
                        <a:spcAft>
                          <a:spcPts val="0"/>
                        </a:spcAft>
                        <a:buNone/>
                      </a:pPr>
                      <a:r>
                        <a:rPr lang="en-GB" sz="1100" b="0" kern="100" dirty="0">
                          <a:solidFill>
                            <a:schemeClr val="tx1"/>
                          </a:solidFill>
                          <a:effectLst/>
                          <a:latin typeface="OpenDyslexic" pitchFamily="2" charset="77"/>
                        </a:rPr>
                        <a:t>Creole cottages are scattered throughout the city of New Orleans, with most being built between 1790 and 1850. The majority of these cottages are found in the </a:t>
                      </a:r>
                      <a:r>
                        <a:rPr lang="en-GB" sz="1100" b="0" u="none" strike="noStrike" kern="100" dirty="0">
                          <a:solidFill>
                            <a:schemeClr val="tx1"/>
                          </a:solidFill>
                          <a:effectLst/>
                          <a:latin typeface="OpenDyslexic" pitchFamily="2" charset="77"/>
                        </a:rPr>
                        <a:t>French Quarter</a:t>
                      </a:r>
                      <a:r>
                        <a:rPr lang="en-GB" sz="1100" b="0" kern="100" dirty="0">
                          <a:solidFill>
                            <a:schemeClr val="tx1"/>
                          </a:solidFill>
                          <a:effectLst/>
                          <a:latin typeface="OpenDyslexic" pitchFamily="2" charset="77"/>
                        </a:rPr>
                        <a:t>, the surrounding areas of </a:t>
                      </a:r>
                      <a:r>
                        <a:rPr lang="en-GB" sz="1100" b="0" u="none" strike="noStrike" kern="100" dirty="0">
                          <a:solidFill>
                            <a:schemeClr val="tx1"/>
                          </a:solidFill>
                          <a:effectLst/>
                          <a:latin typeface="OpenDyslexic" pitchFamily="2" charset="77"/>
                        </a:rPr>
                        <a:t>Faubourg Marigny</a:t>
                      </a:r>
                      <a:r>
                        <a:rPr lang="en-GB" sz="1100" b="0" kern="100" dirty="0">
                          <a:solidFill>
                            <a:schemeClr val="tx1"/>
                          </a:solidFill>
                          <a:effectLst/>
                          <a:latin typeface="OpenDyslexic" pitchFamily="2" charset="77"/>
                        </a:rPr>
                        <a:t>, the </a:t>
                      </a:r>
                      <a:r>
                        <a:rPr lang="en-GB" sz="1100" b="0" u="none" strike="noStrike" kern="100" dirty="0">
                          <a:solidFill>
                            <a:schemeClr val="tx1"/>
                          </a:solidFill>
                          <a:effectLst/>
                          <a:latin typeface="OpenDyslexic" pitchFamily="2" charset="77"/>
                        </a:rPr>
                        <a:t>Bywater</a:t>
                      </a:r>
                      <a:r>
                        <a:rPr lang="en-GB" sz="1100" b="0" kern="100" dirty="0">
                          <a:solidFill>
                            <a:schemeClr val="tx1"/>
                          </a:solidFill>
                          <a:effectLst/>
                          <a:latin typeface="OpenDyslexic" pitchFamily="2" charset="77"/>
                        </a:rPr>
                        <a:t>, and </a:t>
                      </a:r>
                      <a:r>
                        <a:rPr lang="en-GB" sz="1100" b="0" u="none" strike="noStrike" kern="100" dirty="0">
                          <a:solidFill>
                            <a:schemeClr val="tx1"/>
                          </a:solidFill>
                          <a:effectLst/>
                          <a:latin typeface="OpenDyslexic" pitchFamily="2" charset="77"/>
                        </a:rPr>
                        <a:t>Esplanade Ridge</a:t>
                      </a:r>
                      <a:r>
                        <a:rPr lang="en-GB" sz="1100" b="0" kern="100" dirty="0">
                          <a:solidFill>
                            <a:schemeClr val="tx1"/>
                          </a:solidFill>
                          <a:effectLst/>
                          <a:latin typeface="OpenDyslexic" pitchFamily="2" charset="77"/>
                        </a:rPr>
                        <a:t>. Creole cottages are 1½-story, set at ground level. They have a steeply pitched roof, with a symmetrical four-opening façade wall and a wood or </a:t>
                      </a:r>
                      <a:r>
                        <a:rPr lang="en-GB" sz="1100" b="0" u="none" strike="noStrike" kern="100" dirty="0">
                          <a:solidFill>
                            <a:schemeClr val="tx1"/>
                          </a:solidFill>
                          <a:effectLst/>
                          <a:latin typeface="OpenDyslexic" pitchFamily="2" charset="77"/>
                        </a:rPr>
                        <a:t>stucco</a:t>
                      </a:r>
                      <a:r>
                        <a:rPr lang="en-GB" sz="1100" b="0" kern="100" dirty="0">
                          <a:solidFill>
                            <a:schemeClr val="tx1"/>
                          </a:solidFill>
                          <a:effectLst/>
                          <a:latin typeface="OpenDyslexic" pitchFamily="2" charset="77"/>
                        </a:rPr>
                        <a:t> exterior. </a:t>
                      </a:r>
                      <a:r>
                        <a:rPr lang="fr-FR" sz="1100" b="0" kern="100" dirty="0" err="1">
                          <a:solidFill>
                            <a:schemeClr val="tx1"/>
                          </a:solidFill>
                          <a:effectLst/>
                          <a:latin typeface="OpenDyslexic" pitchFamily="2" charset="77"/>
                        </a:rPr>
                        <a:t>They</a:t>
                      </a:r>
                      <a:r>
                        <a:rPr lang="fr-FR" sz="1100" b="0" kern="100" dirty="0">
                          <a:solidFill>
                            <a:schemeClr val="tx1"/>
                          </a:solidFill>
                          <a:effectLst/>
                          <a:latin typeface="OpenDyslexic" pitchFamily="2" charset="77"/>
                        </a:rPr>
                        <a:t> are </a:t>
                      </a:r>
                      <a:r>
                        <a:rPr lang="fr-FR" sz="1100" b="0" kern="100" dirty="0" err="1">
                          <a:solidFill>
                            <a:schemeClr val="tx1"/>
                          </a:solidFill>
                          <a:effectLst/>
                          <a:latin typeface="OpenDyslexic" pitchFamily="2" charset="77"/>
                        </a:rPr>
                        <a:t>usually</a:t>
                      </a:r>
                      <a:r>
                        <a:rPr lang="fr-FR" sz="1100" b="0" kern="100" dirty="0">
                          <a:solidFill>
                            <a:schemeClr val="tx1"/>
                          </a:solidFill>
                          <a:effectLst/>
                          <a:latin typeface="OpenDyslexic" pitchFamily="2" charset="77"/>
                        </a:rPr>
                        <a:t> set close to the </a:t>
                      </a:r>
                      <a:r>
                        <a:rPr lang="fr-FR" sz="1100" b="0" kern="100" dirty="0" err="1">
                          <a:solidFill>
                            <a:schemeClr val="tx1"/>
                          </a:solidFill>
                          <a:effectLst/>
                          <a:latin typeface="OpenDyslexic" pitchFamily="2" charset="77"/>
                        </a:rPr>
                        <a:t>property</a:t>
                      </a:r>
                      <a:r>
                        <a:rPr lang="fr-FR" sz="1100" b="0" kern="100" dirty="0">
                          <a:solidFill>
                            <a:schemeClr val="tx1"/>
                          </a:solidFill>
                          <a:effectLst/>
                          <a:latin typeface="OpenDyslexic" pitchFamily="2" charset="77"/>
                        </a:rPr>
                        <a:t> line. </a:t>
                      </a:r>
                    </a:p>
                  </a:txBody>
                  <a:tcPr marL="21795" marR="217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1867155"/>
                  </a:ext>
                </a:extLst>
              </a:tr>
              <a:tr h="943218">
                <a:tc>
                  <a:txBody>
                    <a:bodyPr/>
                    <a:lstStyle/>
                    <a:p>
                      <a:pPr algn="ctr">
                        <a:lnSpc>
                          <a:spcPct val="115000"/>
                        </a:lnSpc>
                        <a:spcAft>
                          <a:spcPts val="0"/>
                        </a:spcAft>
                        <a:buNone/>
                      </a:pPr>
                      <a:r>
                        <a:rPr lang="en-GB" sz="1100" b="1" kern="100" dirty="0">
                          <a:solidFill>
                            <a:schemeClr val="tx1"/>
                          </a:solidFill>
                          <a:effectLst/>
                          <a:latin typeface="OpenDyslexic" pitchFamily="2" charset="77"/>
                        </a:rPr>
                        <a:t>Shot gun House</a:t>
                      </a:r>
                      <a:endParaRPr lang="fr-FR" sz="1100" b="1" kern="100" dirty="0">
                        <a:solidFill>
                          <a:schemeClr val="tx1"/>
                        </a:solidFill>
                        <a:effectLst/>
                        <a:latin typeface="OpenDyslexic" pitchFamily="2" charset="77"/>
                      </a:endParaRPr>
                    </a:p>
                    <a:p>
                      <a:pPr algn="just">
                        <a:lnSpc>
                          <a:spcPct val="115000"/>
                        </a:lnSpc>
                        <a:spcAft>
                          <a:spcPts val="0"/>
                        </a:spcAft>
                        <a:buNone/>
                      </a:pPr>
                      <a:r>
                        <a:rPr lang="en-GB" sz="1100" b="0" kern="100" dirty="0">
                          <a:solidFill>
                            <a:schemeClr val="tx1"/>
                          </a:solidFill>
                          <a:effectLst/>
                          <a:latin typeface="OpenDyslexic" pitchFamily="2" charset="77"/>
                        </a:rPr>
                        <a:t>Found all over New Orleans, these long and narrow single-story homes have a wood exterior and are easy to spot. Many feature charming Victorian embellishments beneath the large front eve. Some have a camelback – a second story set at rear of house. The term “shotgun” originates from the idea that when standing in the front of the house, you can shoot a bullet clear through every room in the house.</a:t>
                      </a:r>
                      <a:endParaRPr lang="fr-FR" sz="1100" b="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21795" marR="217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69181058"/>
                  </a:ext>
                </a:extLst>
              </a:tr>
              <a:tr h="814474">
                <a:tc>
                  <a:txBody>
                    <a:bodyPr/>
                    <a:lstStyle/>
                    <a:p>
                      <a:pPr algn="ctr">
                        <a:spcAft>
                          <a:spcPts val="0"/>
                        </a:spcAft>
                        <a:buNone/>
                      </a:pPr>
                      <a:r>
                        <a:rPr lang="en-GB" sz="1100" b="1" kern="100" dirty="0">
                          <a:solidFill>
                            <a:schemeClr val="tx1"/>
                          </a:solidFill>
                          <a:effectLst/>
                          <a:latin typeface="OpenDyslexic" pitchFamily="2" charset="77"/>
                        </a:rPr>
                        <a:t>Creole Townhouses</a:t>
                      </a:r>
                      <a:endParaRPr lang="fr-FR" sz="1100" b="0" kern="100" dirty="0">
                        <a:solidFill>
                          <a:schemeClr val="tx1"/>
                        </a:solidFill>
                        <a:effectLst/>
                        <a:latin typeface="OpenDyslexic" pitchFamily="2" charset="77"/>
                      </a:endParaRPr>
                    </a:p>
                    <a:p>
                      <a:pPr algn="just">
                        <a:lnSpc>
                          <a:spcPct val="115000"/>
                        </a:lnSpc>
                        <a:spcAft>
                          <a:spcPts val="0"/>
                        </a:spcAft>
                        <a:buNone/>
                      </a:pPr>
                      <a:r>
                        <a:rPr lang="en-GB" sz="1100" b="0" kern="100" dirty="0">
                          <a:solidFill>
                            <a:schemeClr val="tx1"/>
                          </a:solidFill>
                          <a:effectLst/>
                          <a:latin typeface="OpenDyslexic" pitchFamily="2" charset="77"/>
                        </a:rPr>
                        <a:t>Found in the French Quarter and surrounding </a:t>
                      </a:r>
                      <a:r>
                        <a:rPr lang="en-GB" sz="1100" b="0" kern="100" dirty="0" err="1">
                          <a:solidFill>
                            <a:schemeClr val="tx1"/>
                          </a:solidFill>
                          <a:effectLst/>
                          <a:latin typeface="OpenDyslexic" pitchFamily="2" charset="77"/>
                        </a:rPr>
                        <a:t>neighborhoods</a:t>
                      </a:r>
                      <a:r>
                        <a:rPr lang="en-GB" sz="1100" b="0" kern="100" dirty="0">
                          <a:solidFill>
                            <a:schemeClr val="tx1"/>
                          </a:solidFill>
                          <a:effectLst/>
                          <a:latin typeface="OpenDyslexic" pitchFamily="2" charset="77"/>
                        </a:rPr>
                        <a:t>, Creole Townhouses often have shops below and homes above, brick or stucco exteriors and arched windows. Built after the Great Fires of 1788 and 1794, these two to four-story structures have a strong Spanish influence in the details.</a:t>
                      </a:r>
                      <a:endParaRPr lang="fr-FR" sz="1100" b="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21795" marR="217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1702320"/>
                  </a:ext>
                </a:extLst>
              </a:tr>
              <a:tr h="1372923">
                <a:tc>
                  <a:txBody>
                    <a:bodyPr/>
                    <a:lstStyle/>
                    <a:p>
                      <a:pPr algn="ctr">
                        <a:lnSpc>
                          <a:spcPct val="115000"/>
                        </a:lnSpc>
                        <a:spcAft>
                          <a:spcPts val="0"/>
                        </a:spcAft>
                        <a:buNone/>
                        <a:tabLst>
                          <a:tab pos="1115060" algn="l"/>
                        </a:tabLst>
                      </a:pPr>
                      <a:r>
                        <a:rPr lang="en-GB" sz="1100" b="1" kern="100" dirty="0">
                          <a:solidFill>
                            <a:schemeClr val="tx1"/>
                          </a:solidFill>
                          <a:effectLst/>
                          <a:latin typeface="OpenDyslexic" pitchFamily="2" charset="77"/>
                        </a:rPr>
                        <a:t>Double-gallery houses on Esplanade Avenue</a:t>
                      </a:r>
                      <a:r>
                        <a:rPr lang="fr-FR" sz="1100" b="1" kern="100" dirty="0">
                          <a:solidFill>
                            <a:schemeClr val="tx1"/>
                          </a:solidFill>
                          <a:effectLst/>
                          <a:latin typeface="OpenDyslexic" pitchFamily="2" charset="77"/>
                        </a:rPr>
                        <a:t> </a:t>
                      </a:r>
                    </a:p>
                    <a:p>
                      <a:pPr algn="l">
                        <a:lnSpc>
                          <a:spcPct val="115000"/>
                        </a:lnSpc>
                        <a:spcAft>
                          <a:spcPts val="0"/>
                        </a:spcAft>
                        <a:buNone/>
                        <a:tabLst>
                          <a:tab pos="1115060" algn="l"/>
                        </a:tabLst>
                      </a:pPr>
                      <a:r>
                        <a:rPr lang="en-GB" sz="1100" b="0" kern="100" dirty="0">
                          <a:solidFill>
                            <a:schemeClr val="tx1"/>
                          </a:solidFill>
                          <a:effectLst/>
                          <a:latin typeface="OpenDyslexic" pitchFamily="2" charset="77"/>
                        </a:rPr>
                        <a:t>Double-gallery houses were built in New Orleans between 1820 and 1850. Double-gallery houses are two-story houses with a side-gabled or hipped roof. The house is set back from the property line, and it has a covered two-story gallery which is framed and supported by columns supporting the entablature.</a:t>
                      </a:r>
                      <a:endParaRPr lang="fr-FR" sz="1100" b="0" kern="100" dirty="0">
                        <a:solidFill>
                          <a:schemeClr val="tx1"/>
                        </a:solidFill>
                        <a:effectLst/>
                        <a:latin typeface="OpenDyslexic" pitchFamily="2" charset="77"/>
                      </a:endParaRPr>
                    </a:p>
                    <a:p>
                      <a:pPr algn="just">
                        <a:lnSpc>
                          <a:spcPct val="115000"/>
                        </a:lnSpc>
                        <a:spcAft>
                          <a:spcPts val="0"/>
                        </a:spcAft>
                        <a:buNone/>
                      </a:pPr>
                      <a:r>
                        <a:rPr lang="en-GB" sz="1100" b="0" kern="100" dirty="0">
                          <a:solidFill>
                            <a:schemeClr val="tx1"/>
                          </a:solidFill>
                          <a:effectLst/>
                          <a:latin typeface="OpenDyslexic" pitchFamily="2" charset="77"/>
                        </a:rPr>
                        <a:t>The façade has an asymmetrical arrangement of its openings. These homes were built as a variation on the American townhouses built in the Garden District, Uptown, and Esplanade Ridge, areas which in the 19th century were thought of as suburbs.</a:t>
                      </a:r>
                      <a:endParaRPr lang="fr-FR" sz="1100" b="0" kern="100" dirty="0">
                        <a:solidFill>
                          <a:schemeClr val="tx1"/>
                        </a:solidFill>
                        <a:effectLst/>
                        <a:latin typeface="OpenDyslexic" pitchFamily="2" charset="77"/>
                      </a:endParaRPr>
                    </a:p>
                  </a:txBody>
                  <a:tcPr marL="21795" marR="217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0175608"/>
                  </a:ext>
                </a:extLst>
              </a:tr>
              <a:tr h="340461">
                <a:tc>
                  <a:txBody>
                    <a:bodyPr/>
                    <a:lstStyle/>
                    <a:p>
                      <a:pPr algn="just">
                        <a:lnSpc>
                          <a:spcPct val="115000"/>
                        </a:lnSpc>
                        <a:spcAft>
                          <a:spcPts val="0"/>
                        </a:spcAft>
                        <a:buNone/>
                      </a:pPr>
                      <a:r>
                        <a:rPr lang="en-GB" sz="1100" b="1" kern="100" dirty="0">
                          <a:solidFill>
                            <a:schemeClr val="tx1"/>
                          </a:solidFill>
                          <a:effectLst/>
                          <a:latin typeface="OpenDyslexic" pitchFamily="2" charset="77"/>
                        </a:rPr>
                        <a:t>Plantations</a:t>
                      </a:r>
                      <a:r>
                        <a:rPr lang="en-GB" sz="1100" b="0" kern="100" dirty="0">
                          <a:solidFill>
                            <a:schemeClr val="tx1"/>
                          </a:solidFill>
                          <a:effectLst/>
                          <a:latin typeface="OpenDyslexic" pitchFamily="2" charset="77"/>
                        </a:rPr>
                        <a:t> in Louisiana showcase an intricate mix of European, African, and Caribbean architectural influences, adapted to local climate and needs. This unique blend reflects both the diversity and complexity of Louisiana’s colonial past.</a:t>
                      </a:r>
                      <a:endParaRPr lang="fr-FR" sz="1100" b="0" kern="100" dirty="0">
                        <a:solidFill>
                          <a:schemeClr val="tx1"/>
                        </a:solidFill>
                        <a:effectLst/>
                        <a:latin typeface="OpenDyslexic" pitchFamily="2" charset="77"/>
                      </a:endParaRPr>
                    </a:p>
                  </a:txBody>
                  <a:tcPr marL="21795" marR="217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11206654"/>
                  </a:ext>
                </a:extLst>
              </a:tr>
            </a:tbl>
          </a:graphicData>
        </a:graphic>
      </p:graphicFrame>
      <p:pic>
        <p:nvPicPr>
          <p:cNvPr id="5" name="Image 4">
            <a:extLst>
              <a:ext uri="{FF2B5EF4-FFF2-40B4-BE49-F238E27FC236}">
                <a16:creationId xmlns:a16="http://schemas.microsoft.com/office/drawing/2014/main" id="{9FCD12FA-0AF5-03D8-3B45-A55D1195D37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0192" y="530367"/>
            <a:ext cx="2106882" cy="1404588"/>
          </a:xfrm>
          <a:prstGeom prst="rect">
            <a:avLst/>
          </a:prstGeom>
          <a:noFill/>
        </p:spPr>
      </p:pic>
      <p:pic>
        <p:nvPicPr>
          <p:cNvPr id="7" name="Image 6" descr="undefined">
            <a:extLst>
              <a:ext uri="{FF2B5EF4-FFF2-40B4-BE49-F238E27FC236}">
                <a16:creationId xmlns:a16="http://schemas.microsoft.com/office/drawing/2014/main" id="{9874EF55-0293-2BBA-7D94-45EEBB769F5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8866" y="2335295"/>
            <a:ext cx="2044403" cy="1533302"/>
          </a:xfrm>
          <a:prstGeom prst="rect">
            <a:avLst/>
          </a:prstGeom>
          <a:noFill/>
          <a:ln>
            <a:noFill/>
          </a:ln>
        </p:spPr>
      </p:pic>
      <p:pic>
        <p:nvPicPr>
          <p:cNvPr id="9" name="Image 8">
            <a:extLst>
              <a:ext uri="{FF2B5EF4-FFF2-40B4-BE49-F238E27FC236}">
                <a16:creationId xmlns:a16="http://schemas.microsoft.com/office/drawing/2014/main" id="{2BC2A809-CD9A-0FF2-B670-5220B287640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70963" y="543848"/>
            <a:ext cx="1872783" cy="1404587"/>
          </a:xfrm>
          <a:prstGeom prst="rect">
            <a:avLst/>
          </a:prstGeom>
          <a:noFill/>
        </p:spPr>
      </p:pic>
      <p:pic>
        <p:nvPicPr>
          <p:cNvPr id="11" name="Image 10">
            <a:extLst>
              <a:ext uri="{FF2B5EF4-FFF2-40B4-BE49-F238E27FC236}">
                <a16:creationId xmlns:a16="http://schemas.microsoft.com/office/drawing/2014/main" id="{3413075D-2409-2860-17BE-57F31FCEBD8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97519" y="2449708"/>
            <a:ext cx="2144026" cy="1205809"/>
          </a:xfrm>
          <a:prstGeom prst="rect">
            <a:avLst/>
          </a:prstGeom>
          <a:noFill/>
        </p:spPr>
      </p:pic>
      <p:sp>
        <p:nvSpPr>
          <p:cNvPr id="12" name="Rectangle 11">
            <a:extLst>
              <a:ext uri="{FF2B5EF4-FFF2-40B4-BE49-F238E27FC236}">
                <a16:creationId xmlns:a16="http://schemas.microsoft.com/office/drawing/2014/main" id="{BA26F985-D456-6BE9-5107-CA1C0D520C16}"/>
              </a:ext>
            </a:extLst>
          </p:cNvPr>
          <p:cNvSpPr/>
          <p:nvPr/>
        </p:nvSpPr>
        <p:spPr>
          <a:xfrm>
            <a:off x="7950193" y="1948856"/>
            <a:ext cx="2106882" cy="22536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Plantation house</a:t>
            </a:r>
          </a:p>
        </p:txBody>
      </p:sp>
      <p:sp>
        <p:nvSpPr>
          <p:cNvPr id="13" name="Rectangle 12">
            <a:extLst>
              <a:ext uri="{FF2B5EF4-FFF2-40B4-BE49-F238E27FC236}">
                <a16:creationId xmlns:a16="http://schemas.microsoft.com/office/drawing/2014/main" id="{82A24B26-6E83-213D-D871-75AA329EF0DE}"/>
              </a:ext>
            </a:extLst>
          </p:cNvPr>
          <p:cNvSpPr/>
          <p:nvPr/>
        </p:nvSpPr>
        <p:spPr>
          <a:xfrm>
            <a:off x="10270963" y="1962336"/>
            <a:ext cx="1872783" cy="22536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bg1"/>
                </a:solidFill>
              </a:rPr>
              <a:t>Creole</a:t>
            </a:r>
            <a:r>
              <a:rPr lang="fr-FR" dirty="0">
                <a:solidFill>
                  <a:schemeClr val="bg1"/>
                </a:solidFill>
              </a:rPr>
              <a:t> Cottage</a:t>
            </a:r>
          </a:p>
        </p:txBody>
      </p:sp>
      <p:sp>
        <p:nvSpPr>
          <p:cNvPr id="14" name="Rectangle 13">
            <a:extLst>
              <a:ext uri="{FF2B5EF4-FFF2-40B4-BE49-F238E27FC236}">
                <a16:creationId xmlns:a16="http://schemas.microsoft.com/office/drawing/2014/main" id="{61A74E48-5050-0495-D8C7-BD8F94BA3B71}"/>
              </a:ext>
            </a:extLst>
          </p:cNvPr>
          <p:cNvSpPr/>
          <p:nvPr/>
        </p:nvSpPr>
        <p:spPr>
          <a:xfrm>
            <a:off x="7908866" y="3889573"/>
            <a:ext cx="2023624" cy="28733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bg1"/>
                </a:solidFill>
              </a:rPr>
              <a:t>Double </a:t>
            </a:r>
            <a:r>
              <a:rPr lang="fr-FR" sz="1400" dirty="0" err="1">
                <a:solidFill>
                  <a:schemeClr val="bg1"/>
                </a:solidFill>
              </a:rPr>
              <a:t>Gallery</a:t>
            </a:r>
            <a:r>
              <a:rPr lang="fr-FR" sz="1400" dirty="0">
                <a:solidFill>
                  <a:schemeClr val="bg1"/>
                </a:solidFill>
              </a:rPr>
              <a:t> </a:t>
            </a:r>
            <a:r>
              <a:rPr lang="fr-FR" sz="1400" dirty="0" err="1">
                <a:solidFill>
                  <a:schemeClr val="bg1"/>
                </a:solidFill>
              </a:rPr>
              <a:t>houses</a:t>
            </a:r>
            <a:endParaRPr lang="fr-FR" sz="1400" dirty="0">
              <a:solidFill>
                <a:schemeClr val="bg1"/>
              </a:solidFill>
            </a:endParaRPr>
          </a:p>
        </p:txBody>
      </p:sp>
      <p:sp>
        <p:nvSpPr>
          <p:cNvPr id="15" name="Rectangle 14">
            <a:extLst>
              <a:ext uri="{FF2B5EF4-FFF2-40B4-BE49-F238E27FC236}">
                <a16:creationId xmlns:a16="http://schemas.microsoft.com/office/drawing/2014/main" id="{D78FF094-0B39-AC6B-AA02-1D06231AD1BE}"/>
              </a:ext>
            </a:extLst>
          </p:cNvPr>
          <p:cNvSpPr/>
          <p:nvPr/>
        </p:nvSpPr>
        <p:spPr>
          <a:xfrm>
            <a:off x="8682175" y="5619269"/>
            <a:ext cx="2500630" cy="34862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bg1"/>
                </a:solidFill>
              </a:rPr>
              <a:t>Creole</a:t>
            </a:r>
            <a:r>
              <a:rPr lang="fr-FR" dirty="0">
                <a:solidFill>
                  <a:schemeClr val="bg1"/>
                </a:solidFill>
              </a:rPr>
              <a:t> </a:t>
            </a:r>
            <a:r>
              <a:rPr lang="fr-FR" dirty="0" err="1">
                <a:solidFill>
                  <a:schemeClr val="bg1"/>
                </a:solidFill>
              </a:rPr>
              <a:t>Townhouses</a:t>
            </a:r>
            <a:endParaRPr lang="fr-FR" dirty="0">
              <a:solidFill>
                <a:schemeClr val="bg1"/>
              </a:solidFill>
            </a:endParaRPr>
          </a:p>
        </p:txBody>
      </p:sp>
      <p:sp>
        <p:nvSpPr>
          <p:cNvPr id="16" name="Rectangle 15">
            <a:extLst>
              <a:ext uri="{FF2B5EF4-FFF2-40B4-BE49-F238E27FC236}">
                <a16:creationId xmlns:a16="http://schemas.microsoft.com/office/drawing/2014/main" id="{205B54F1-513F-B0AB-6404-9A2DEF4C59D6}"/>
              </a:ext>
            </a:extLst>
          </p:cNvPr>
          <p:cNvSpPr/>
          <p:nvPr/>
        </p:nvSpPr>
        <p:spPr>
          <a:xfrm>
            <a:off x="10010635" y="3663104"/>
            <a:ext cx="2130910" cy="30071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Shot  gun house</a:t>
            </a:r>
          </a:p>
        </p:txBody>
      </p:sp>
      <p:pic>
        <p:nvPicPr>
          <p:cNvPr id="17" name="Image 16">
            <a:extLst>
              <a:ext uri="{FF2B5EF4-FFF2-40B4-BE49-F238E27FC236}">
                <a16:creationId xmlns:a16="http://schemas.microsoft.com/office/drawing/2014/main" id="{9C2889E7-EA79-03A2-E1BD-3E6C433AE66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82175" y="4212744"/>
            <a:ext cx="2500630" cy="1406525"/>
          </a:xfrm>
          <a:prstGeom prst="rect">
            <a:avLst/>
          </a:prstGeom>
          <a:noFill/>
        </p:spPr>
      </p:pic>
      <p:sp>
        <p:nvSpPr>
          <p:cNvPr id="19" name="ZoneTexte 18">
            <a:extLst>
              <a:ext uri="{FF2B5EF4-FFF2-40B4-BE49-F238E27FC236}">
                <a16:creationId xmlns:a16="http://schemas.microsoft.com/office/drawing/2014/main" id="{934EFA82-BB6E-68CF-21FC-2546D35A7F57}"/>
              </a:ext>
            </a:extLst>
          </p:cNvPr>
          <p:cNvSpPr txBox="1"/>
          <p:nvPr/>
        </p:nvSpPr>
        <p:spPr>
          <a:xfrm>
            <a:off x="7796479" y="6002347"/>
            <a:ext cx="4428312" cy="845360"/>
          </a:xfrm>
          <a:prstGeom prst="rect">
            <a:avLst/>
          </a:prstGeom>
          <a:noFill/>
        </p:spPr>
        <p:txBody>
          <a:bodyPr wrap="square">
            <a:spAutoFit/>
          </a:bodyPr>
          <a:lstStyle/>
          <a:p>
            <a:pPr>
              <a:lnSpc>
                <a:spcPct val="115000"/>
              </a:lnSpc>
              <a:spcAft>
                <a:spcPts val="800"/>
              </a:spcAft>
              <a:buNone/>
            </a:pPr>
            <a:r>
              <a:rPr lang="en-GB" sz="800" i="1" u="sng" kern="100" dirty="0">
                <a:solidFill>
                  <a:srgbClr val="0563C1"/>
                </a:solidFill>
                <a:effectLst/>
                <a:latin typeface="OpenDyslexic" pitchFamily="2" charset="77"/>
                <a:ea typeface="Calibri" panose="020F0502020204030204" pitchFamily="34" charset="0"/>
                <a:cs typeface="Times New Roman" panose="02020603050405020304" pitchFamily="18" charset="0"/>
                <a:hlinkClick r:id="rId7"/>
              </a:rPr>
              <a:t>https://www.cajunencounters.com/blog/how-louisiana-plantation-architecture-tells-a-unique-story-of-the-past</a:t>
            </a:r>
            <a:endParaRPr lang="fr-FR" sz="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GB" sz="800" i="1" u="sng" kern="100" dirty="0">
                <a:solidFill>
                  <a:srgbClr val="0563C1"/>
                </a:solidFill>
                <a:effectLst/>
                <a:latin typeface="OpenDyslexic" pitchFamily="2" charset="77"/>
                <a:ea typeface="Calibri" panose="020F0502020204030204" pitchFamily="34" charset="0"/>
                <a:cs typeface="Times New Roman" panose="02020603050405020304" pitchFamily="18" charset="0"/>
                <a:hlinkClick r:id="rId8"/>
              </a:rPr>
              <a:t>https://www.neworleans.com/things-to-do/architecture/architectural-styles/</a:t>
            </a:r>
            <a:endParaRPr lang="fr-FR" sz="800" kern="100" dirty="0">
              <a:effectLst/>
              <a:latin typeface="Calibri" panose="020F0502020204030204" pitchFamily="34" charset="0"/>
              <a:ea typeface="Calibri" panose="020F0502020204030204" pitchFamily="34" charset="0"/>
              <a:cs typeface="Times New Roman" panose="02020603050405020304" pitchFamily="18" charset="0"/>
            </a:endParaRPr>
          </a:p>
          <a:p>
            <a:pPr>
              <a:buNone/>
            </a:pPr>
            <a:r>
              <a:rPr lang="en-GB" sz="800" i="1" u="sng" dirty="0">
                <a:solidFill>
                  <a:srgbClr val="0563C1"/>
                </a:solidFill>
                <a:effectLst/>
                <a:latin typeface="OpenDyslexic" pitchFamily="2" charset="77"/>
                <a:ea typeface="Calibri" panose="020F0502020204030204" pitchFamily="34" charset="0"/>
                <a:cs typeface="Times New Roman" panose="02020603050405020304" pitchFamily="18" charset="0"/>
                <a:hlinkClick r:id="rId9"/>
              </a:rPr>
              <a:t>https://en.wikipedia.org/wiki/Buildings_and_architecture_of_New_Orleans</a:t>
            </a:r>
            <a:r>
              <a:rPr lang="fr-FR" sz="800" i="1" dirty="0">
                <a:effectLst/>
                <a:latin typeface="OpenDyslexic" pitchFamily="2" charset="77"/>
                <a:ea typeface="Calibri" panose="020F0502020204030204" pitchFamily="34" charset="0"/>
                <a:cs typeface="Times New Roman" panose="02020603050405020304" pitchFamily="18" charset="0"/>
              </a:rPr>
              <a:t> </a:t>
            </a:r>
            <a:endParaRPr lang="fr-FR" sz="800" dirty="0"/>
          </a:p>
        </p:txBody>
      </p:sp>
      <p:sp>
        <p:nvSpPr>
          <p:cNvPr id="20" name="ZoneTexte 19">
            <a:extLst>
              <a:ext uri="{FF2B5EF4-FFF2-40B4-BE49-F238E27FC236}">
                <a16:creationId xmlns:a16="http://schemas.microsoft.com/office/drawing/2014/main" id="{F145B88A-2223-480A-BB15-2E4A17322FFC}"/>
              </a:ext>
            </a:extLst>
          </p:cNvPr>
          <p:cNvSpPr txBox="1"/>
          <p:nvPr/>
        </p:nvSpPr>
        <p:spPr>
          <a:xfrm>
            <a:off x="8501876" y="61961"/>
            <a:ext cx="7445829" cy="366254"/>
          </a:xfrm>
          <a:prstGeom prst="rect">
            <a:avLst/>
          </a:prstGeom>
          <a:noFill/>
        </p:spPr>
        <p:txBody>
          <a:bodyPr wrap="square">
            <a:spAutoFit/>
          </a:bodyPr>
          <a:lstStyle/>
          <a:p>
            <a:pPr>
              <a:lnSpc>
                <a:spcPct val="115000"/>
              </a:lnSpc>
              <a:spcAft>
                <a:spcPts val="800"/>
              </a:spcAft>
              <a:buNone/>
            </a:pPr>
            <a:r>
              <a:rPr lang="en-GB" sz="1600" kern="100" dirty="0">
                <a:effectLst/>
                <a:latin typeface="OpenDyslexic" pitchFamily="2" charset="77"/>
                <a:ea typeface="Calibri" panose="020F0502020204030204" pitchFamily="34" charset="0"/>
                <a:cs typeface="Times New Roman" panose="02020603050405020304" pitchFamily="18" charset="0"/>
              </a:rPr>
              <a:t>🎯 : </a:t>
            </a:r>
            <a:r>
              <a:rPr lang="en-GB" sz="1400" kern="100" dirty="0">
                <a:effectLst/>
                <a:latin typeface="OpenDyslexic" pitchFamily="2" charset="77"/>
                <a:ea typeface="Calibri" panose="020F0502020204030204" pitchFamily="34" charset="0"/>
                <a:cs typeface="Times New Roman" panose="02020603050405020304" pitchFamily="18" charset="0"/>
              </a:rPr>
              <a:t>Discover NOLA’s architecture</a:t>
            </a:r>
            <a:endParaRPr lang="fr-FR"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F0A1DF1B-A1A7-4BB2-0963-7615588B34CD}"/>
              </a:ext>
            </a:extLst>
          </p:cNvPr>
          <p:cNvPicPr>
            <a:picLocks noChangeAspect="1"/>
          </p:cNvPicPr>
          <p:nvPr/>
        </p:nvPicPr>
        <p:blipFill>
          <a:blip r:embed="rId10"/>
          <a:stretch>
            <a:fillRect/>
          </a:stretch>
        </p:blipFill>
        <p:spPr>
          <a:xfrm>
            <a:off x="96663" y="129096"/>
            <a:ext cx="721927" cy="721927"/>
          </a:xfrm>
          <a:prstGeom prst="ellipse">
            <a:avLst/>
          </a:prstGeom>
          <a:solidFill>
            <a:schemeClr val="bg1"/>
          </a:solidFill>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63589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7BD75-DA06-34E7-6764-EEB23800D65D}"/>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287D3FA9-2F70-4089-C92E-A082670C11F7}"/>
              </a:ext>
            </a:extLst>
          </p:cNvPr>
          <p:cNvPicPr>
            <a:picLocks noChangeAspect="1"/>
          </p:cNvPicPr>
          <p:nvPr/>
        </p:nvPicPr>
        <p:blipFill>
          <a:blip r:embed="rId2"/>
          <a:stretch>
            <a:fillRect/>
          </a:stretch>
        </p:blipFill>
        <p:spPr>
          <a:xfrm rot="20824068">
            <a:off x="629720" y="1894685"/>
            <a:ext cx="5791318" cy="3904077"/>
          </a:xfrm>
          <a:prstGeom prst="rect">
            <a:avLst/>
          </a:prstGeom>
          <a:ln w="19050">
            <a:solidFill>
              <a:schemeClr val="tx1"/>
            </a:solidFill>
          </a:ln>
          <a:effectLst>
            <a:outerShdw blurRad="50800" dist="38100" dir="2700000" algn="tl" rotWithShape="0">
              <a:prstClr val="black">
                <a:alpha val="40000"/>
              </a:prstClr>
            </a:outerShdw>
          </a:effectLst>
        </p:spPr>
      </p:pic>
      <p:sp>
        <p:nvSpPr>
          <p:cNvPr id="6" name="ZoneTexte 5">
            <a:extLst>
              <a:ext uri="{FF2B5EF4-FFF2-40B4-BE49-F238E27FC236}">
                <a16:creationId xmlns:a16="http://schemas.microsoft.com/office/drawing/2014/main" id="{6C78B228-F32E-FB42-9707-B608DFFFFCF4}"/>
              </a:ext>
            </a:extLst>
          </p:cNvPr>
          <p:cNvSpPr txBox="1"/>
          <p:nvPr/>
        </p:nvSpPr>
        <p:spPr>
          <a:xfrm>
            <a:off x="2599417" y="555940"/>
            <a:ext cx="6346372" cy="584775"/>
          </a:xfrm>
          <a:prstGeom prst="rect">
            <a:avLst/>
          </a:prstGeom>
          <a:noFill/>
        </p:spPr>
        <p:txBody>
          <a:bodyPr wrap="square" rtlCol="0">
            <a:spAutoFit/>
          </a:bodyPr>
          <a:lstStyle/>
          <a:p>
            <a:pPr algn="ctr"/>
            <a:r>
              <a:rPr lang="fr-FR" sz="3200" dirty="0" err="1">
                <a:latin typeface="OpenDyslexic" pitchFamily="2" charset="77"/>
              </a:rPr>
              <a:t>What</a:t>
            </a:r>
            <a:r>
              <a:rPr lang="fr-FR" sz="3200" dirty="0">
                <a:latin typeface="OpenDyslexic" pitchFamily="2" charset="77"/>
              </a:rPr>
              <a:t> do </a:t>
            </a:r>
            <a:r>
              <a:rPr lang="fr-FR" sz="3200" dirty="0" err="1">
                <a:latin typeface="OpenDyslexic" pitchFamily="2" charset="77"/>
              </a:rPr>
              <a:t>you</a:t>
            </a:r>
            <a:r>
              <a:rPr lang="fr-FR" sz="3200" dirty="0">
                <a:latin typeface="OpenDyslexic" pitchFamily="2" charset="77"/>
              </a:rPr>
              <a:t> </a:t>
            </a:r>
            <a:r>
              <a:rPr lang="fr-FR" sz="3200" dirty="0" err="1">
                <a:latin typeface="OpenDyslexic" pitchFamily="2" charset="77"/>
              </a:rPr>
              <a:t>remember</a:t>
            </a:r>
            <a:r>
              <a:rPr lang="fr-FR" sz="3200" dirty="0">
                <a:latin typeface="OpenDyslexic" pitchFamily="2" charset="77"/>
              </a:rPr>
              <a:t>?</a:t>
            </a:r>
          </a:p>
        </p:txBody>
      </p:sp>
      <p:pic>
        <p:nvPicPr>
          <p:cNvPr id="8" name="Image 7">
            <a:extLst>
              <a:ext uri="{FF2B5EF4-FFF2-40B4-BE49-F238E27FC236}">
                <a16:creationId xmlns:a16="http://schemas.microsoft.com/office/drawing/2014/main" id="{E455AB33-58BE-CF7C-E39A-68D5D830D82D}"/>
              </a:ext>
            </a:extLst>
          </p:cNvPr>
          <p:cNvPicPr>
            <a:picLocks noChangeAspect="1"/>
          </p:cNvPicPr>
          <p:nvPr/>
        </p:nvPicPr>
        <p:blipFill>
          <a:blip r:embed="rId3"/>
          <a:stretch>
            <a:fillRect/>
          </a:stretch>
        </p:blipFill>
        <p:spPr>
          <a:xfrm>
            <a:off x="266304" y="185057"/>
            <a:ext cx="1605243" cy="1605243"/>
          </a:xfrm>
          <a:prstGeom prst="ellipse">
            <a:avLst/>
          </a:prstGeom>
          <a:solidFill>
            <a:schemeClr val="bg1"/>
          </a:solidFill>
          <a:ln w="19050">
            <a:solidFill>
              <a:schemeClr val="tx1"/>
            </a:solidFill>
          </a:ln>
          <a:effectLst>
            <a:outerShdw blurRad="50800" dist="38100" dir="2700000" algn="tl" rotWithShape="0">
              <a:prstClr val="black">
                <a:alpha val="40000"/>
              </a:prstClr>
            </a:outerShdw>
          </a:effectLst>
        </p:spPr>
      </p:pic>
      <p:pic>
        <p:nvPicPr>
          <p:cNvPr id="2" name="Image 1">
            <a:extLst>
              <a:ext uri="{FF2B5EF4-FFF2-40B4-BE49-F238E27FC236}">
                <a16:creationId xmlns:a16="http://schemas.microsoft.com/office/drawing/2014/main" id="{4270897E-B16C-E343-D1C3-257814420C2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94978" y="1089337"/>
            <a:ext cx="3901622" cy="5514775"/>
          </a:xfrm>
          <a:prstGeom prst="rect">
            <a:avLst/>
          </a:prstGeom>
          <a:noFill/>
          <a:ln w="19050">
            <a:solidFill>
              <a:schemeClr val="tx1"/>
            </a:solidFill>
          </a:ln>
          <a:effectLst>
            <a:outerShdw blurRad="50800" dist="38100" dir="2700000" algn="tl" rotWithShape="0">
              <a:prstClr val="black">
                <a:alpha val="40000"/>
              </a:prstClr>
            </a:outerShdw>
          </a:effectLst>
        </p:spPr>
      </p:pic>
      <p:sp>
        <p:nvSpPr>
          <p:cNvPr id="3" name="ZoneTexte 2">
            <a:extLst>
              <a:ext uri="{FF2B5EF4-FFF2-40B4-BE49-F238E27FC236}">
                <a16:creationId xmlns:a16="http://schemas.microsoft.com/office/drawing/2014/main" id="{A796A7C4-8049-BF81-F2B7-15F0B306FF6A}"/>
              </a:ext>
            </a:extLst>
          </p:cNvPr>
          <p:cNvSpPr txBox="1"/>
          <p:nvPr/>
        </p:nvSpPr>
        <p:spPr>
          <a:xfrm>
            <a:off x="1883229" y="60213"/>
            <a:ext cx="7663543" cy="400494"/>
          </a:xfrm>
          <a:prstGeom prst="rect">
            <a:avLst/>
          </a:prstGeom>
          <a:noFill/>
        </p:spPr>
        <p:txBody>
          <a:bodyPr wrap="square">
            <a:spAutoFit/>
          </a:bodyPr>
          <a:lstStyle/>
          <a:p>
            <a:pPr algn="ctr">
              <a:lnSpc>
                <a:spcPct val="115000"/>
              </a:lnSpc>
              <a:spcAft>
                <a:spcPts val="800"/>
              </a:spcAft>
            </a:pPr>
            <a:r>
              <a:rPr lang="en-GB" b="1" kern="100" dirty="0">
                <a:latin typeface="OpenDyslexic" pitchFamily="2" charset="77"/>
                <a:ea typeface="Calibri" panose="020F0502020204030204" pitchFamily="34" charset="0"/>
                <a:cs typeface="Times New Roman" panose="02020603050405020304" pitchFamily="18" charset="0"/>
              </a:rPr>
              <a:t>How has history shaped a multicultural New Orleans?</a:t>
            </a:r>
            <a:endParaRPr lang="fr-FR"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8364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C55B5-8A5D-1820-E9C1-BFA0AA993605}"/>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50689D76-937E-AE7D-E560-91071A7379B2}"/>
              </a:ext>
            </a:extLst>
          </p:cNvPr>
          <p:cNvSpPr txBox="1"/>
          <p:nvPr/>
        </p:nvSpPr>
        <p:spPr>
          <a:xfrm>
            <a:off x="898072" y="197465"/>
            <a:ext cx="10395856" cy="369332"/>
          </a:xfrm>
          <a:custGeom>
            <a:avLst/>
            <a:gdLst>
              <a:gd name="csX0" fmla="*/ 0 w 10395856"/>
              <a:gd name="csY0" fmla="*/ 0 h 369332"/>
              <a:gd name="csX1" fmla="*/ 589099 w 10395856"/>
              <a:gd name="csY1" fmla="*/ 0 h 369332"/>
              <a:gd name="csX2" fmla="*/ 970280 w 10395856"/>
              <a:gd name="csY2" fmla="*/ 0 h 369332"/>
              <a:gd name="csX3" fmla="*/ 1871254 w 10395856"/>
              <a:gd name="csY3" fmla="*/ 0 h 369332"/>
              <a:gd name="csX4" fmla="*/ 2460353 w 10395856"/>
              <a:gd name="csY4" fmla="*/ 0 h 369332"/>
              <a:gd name="csX5" fmla="*/ 3049451 w 10395856"/>
              <a:gd name="csY5" fmla="*/ 0 h 369332"/>
              <a:gd name="csX6" fmla="*/ 3950425 w 10395856"/>
              <a:gd name="csY6" fmla="*/ 0 h 369332"/>
              <a:gd name="csX7" fmla="*/ 4435565 w 10395856"/>
              <a:gd name="csY7" fmla="*/ 0 h 369332"/>
              <a:gd name="csX8" fmla="*/ 5336539 w 10395856"/>
              <a:gd name="csY8" fmla="*/ 0 h 369332"/>
              <a:gd name="csX9" fmla="*/ 6237514 w 10395856"/>
              <a:gd name="csY9" fmla="*/ 0 h 369332"/>
              <a:gd name="csX10" fmla="*/ 6930571 w 10395856"/>
              <a:gd name="csY10" fmla="*/ 0 h 369332"/>
              <a:gd name="csX11" fmla="*/ 7831545 w 10395856"/>
              <a:gd name="csY11" fmla="*/ 0 h 369332"/>
              <a:gd name="csX12" fmla="*/ 8420643 w 10395856"/>
              <a:gd name="csY12" fmla="*/ 0 h 369332"/>
              <a:gd name="csX13" fmla="*/ 9009742 w 10395856"/>
              <a:gd name="csY13" fmla="*/ 0 h 369332"/>
              <a:gd name="csX14" fmla="*/ 9806757 w 10395856"/>
              <a:gd name="csY14" fmla="*/ 0 h 369332"/>
              <a:gd name="csX15" fmla="*/ 10395856 w 10395856"/>
              <a:gd name="csY15" fmla="*/ 0 h 369332"/>
              <a:gd name="csX16" fmla="*/ 10395856 w 10395856"/>
              <a:gd name="csY16" fmla="*/ 369332 h 369332"/>
              <a:gd name="csX17" fmla="*/ 9598840 w 10395856"/>
              <a:gd name="csY17" fmla="*/ 369332 h 369332"/>
              <a:gd name="csX18" fmla="*/ 8905783 w 10395856"/>
              <a:gd name="csY18" fmla="*/ 369332 h 369332"/>
              <a:gd name="csX19" fmla="*/ 8524602 w 10395856"/>
              <a:gd name="csY19" fmla="*/ 369332 h 369332"/>
              <a:gd name="csX20" fmla="*/ 8039462 w 10395856"/>
              <a:gd name="csY20" fmla="*/ 369332 h 369332"/>
              <a:gd name="csX21" fmla="*/ 7138488 w 10395856"/>
              <a:gd name="csY21" fmla="*/ 369332 h 369332"/>
              <a:gd name="csX22" fmla="*/ 6445431 w 10395856"/>
              <a:gd name="csY22" fmla="*/ 369332 h 369332"/>
              <a:gd name="csX23" fmla="*/ 5960291 w 10395856"/>
              <a:gd name="csY23" fmla="*/ 369332 h 369332"/>
              <a:gd name="csX24" fmla="*/ 5267234 w 10395856"/>
              <a:gd name="csY24" fmla="*/ 369332 h 369332"/>
              <a:gd name="csX25" fmla="*/ 4886052 w 10395856"/>
              <a:gd name="csY25" fmla="*/ 369332 h 369332"/>
              <a:gd name="csX26" fmla="*/ 4504871 w 10395856"/>
              <a:gd name="csY26" fmla="*/ 369332 h 369332"/>
              <a:gd name="csX27" fmla="*/ 3811814 w 10395856"/>
              <a:gd name="csY27" fmla="*/ 369332 h 369332"/>
              <a:gd name="csX28" fmla="*/ 3326674 w 10395856"/>
              <a:gd name="csY28" fmla="*/ 369332 h 369332"/>
              <a:gd name="csX29" fmla="*/ 2529658 w 10395856"/>
              <a:gd name="csY29" fmla="*/ 369332 h 369332"/>
              <a:gd name="csX30" fmla="*/ 2044518 w 10395856"/>
              <a:gd name="csY30" fmla="*/ 369332 h 369332"/>
              <a:gd name="csX31" fmla="*/ 1247503 w 10395856"/>
              <a:gd name="csY31" fmla="*/ 369332 h 369332"/>
              <a:gd name="csX32" fmla="*/ 866321 w 10395856"/>
              <a:gd name="csY32" fmla="*/ 369332 h 369332"/>
              <a:gd name="csX33" fmla="*/ 0 w 10395856"/>
              <a:gd name="csY33" fmla="*/ 369332 h 369332"/>
              <a:gd name="csX34" fmla="*/ 0 w 10395856"/>
              <a:gd name="csY34" fmla="*/ 0 h 3693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10395856" h="369332" extrusionOk="0">
                <a:moveTo>
                  <a:pt x="0" y="0"/>
                </a:moveTo>
                <a:cubicBezTo>
                  <a:pt x="147723" y="24512"/>
                  <a:pt x="317542" y="-7121"/>
                  <a:pt x="589099" y="0"/>
                </a:cubicBezTo>
                <a:cubicBezTo>
                  <a:pt x="860656" y="7121"/>
                  <a:pt x="838385" y="-1718"/>
                  <a:pt x="970280" y="0"/>
                </a:cubicBezTo>
                <a:cubicBezTo>
                  <a:pt x="1102175" y="1718"/>
                  <a:pt x="1465775" y="-44757"/>
                  <a:pt x="1871254" y="0"/>
                </a:cubicBezTo>
                <a:cubicBezTo>
                  <a:pt x="2276733" y="44757"/>
                  <a:pt x="2265328" y="-2334"/>
                  <a:pt x="2460353" y="0"/>
                </a:cubicBezTo>
                <a:cubicBezTo>
                  <a:pt x="2655378" y="2334"/>
                  <a:pt x="2807440" y="12365"/>
                  <a:pt x="3049451" y="0"/>
                </a:cubicBezTo>
                <a:cubicBezTo>
                  <a:pt x="3291462" y="-12365"/>
                  <a:pt x="3518619" y="-24676"/>
                  <a:pt x="3950425" y="0"/>
                </a:cubicBezTo>
                <a:cubicBezTo>
                  <a:pt x="4382231" y="24676"/>
                  <a:pt x="4251339" y="-16196"/>
                  <a:pt x="4435565" y="0"/>
                </a:cubicBezTo>
                <a:cubicBezTo>
                  <a:pt x="4619791" y="16196"/>
                  <a:pt x="4967126" y="22956"/>
                  <a:pt x="5336539" y="0"/>
                </a:cubicBezTo>
                <a:cubicBezTo>
                  <a:pt x="5705952" y="-22956"/>
                  <a:pt x="5814107" y="-37791"/>
                  <a:pt x="6237514" y="0"/>
                </a:cubicBezTo>
                <a:cubicBezTo>
                  <a:pt x="6660921" y="37791"/>
                  <a:pt x="6591729" y="7305"/>
                  <a:pt x="6930571" y="0"/>
                </a:cubicBezTo>
                <a:cubicBezTo>
                  <a:pt x="7269413" y="-7305"/>
                  <a:pt x="7422875" y="-22894"/>
                  <a:pt x="7831545" y="0"/>
                </a:cubicBezTo>
                <a:cubicBezTo>
                  <a:pt x="8240215" y="22894"/>
                  <a:pt x="8266959" y="2533"/>
                  <a:pt x="8420643" y="0"/>
                </a:cubicBezTo>
                <a:cubicBezTo>
                  <a:pt x="8574327" y="-2533"/>
                  <a:pt x="8734064" y="-17131"/>
                  <a:pt x="9009742" y="0"/>
                </a:cubicBezTo>
                <a:cubicBezTo>
                  <a:pt x="9285420" y="17131"/>
                  <a:pt x="9549867" y="25209"/>
                  <a:pt x="9806757" y="0"/>
                </a:cubicBezTo>
                <a:cubicBezTo>
                  <a:pt x="10063647" y="-25209"/>
                  <a:pt x="10225603" y="-24398"/>
                  <a:pt x="10395856" y="0"/>
                </a:cubicBezTo>
                <a:cubicBezTo>
                  <a:pt x="10401229" y="134064"/>
                  <a:pt x="10394039" y="239672"/>
                  <a:pt x="10395856" y="369332"/>
                </a:cubicBezTo>
                <a:cubicBezTo>
                  <a:pt x="10215132" y="336124"/>
                  <a:pt x="9826433" y="375042"/>
                  <a:pt x="9598840" y="369332"/>
                </a:cubicBezTo>
                <a:cubicBezTo>
                  <a:pt x="9371247" y="363622"/>
                  <a:pt x="9125144" y="391801"/>
                  <a:pt x="8905783" y="369332"/>
                </a:cubicBezTo>
                <a:cubicBezTo>
                  <a:pt x="8686422" y="346863"/>
                  <a:pt x="8607405" y="367712"/>
                  <a:pt x="8524602" y="369332"/>
                </a:cubicBezTo>
                <a:cubicBezTo>
                  <a:pt x="8441799" y="370952"/>
                  <a:pt x="8163780" y="380324"/>
                  <a:pt x="8039462" y="369332"/>
                </a:cubicBezTo>
                <a:cubicBezTo>
                  <a:pt x="7915144" y="358340"/>
                  <a:pt x="7497204" y="356635"/>
                  <a:pt x="7138488" y="369332"/>
                </a:cubicBezTo>
                <a:cubicBezTo>
                  <a:pt x="6779772" y="382029"/>
                  <a:pt x="6784295" y="343110"/>
                  <a:pt x="6445431" y="369332"/>
                </a:cubicBezTo>
                <a:cubicBezTo>
                  <a:pt x="6106567" y="395554"/>
                  <a:pt x="6104318" y="345590"/>
                  <a:pt x="5960291" y="369332"/>
                </a:cubicBezTo>
                <a:cubicBezTo>
                  <a:pt x="5816264" y="393074"/>
                  <a:pt x="5506771" y="374054"/>
                  <a:pt x="5267234" y="369332"/>
                </a:cubicBezTo>
                <a:cubicBezTo>
                  <a:pt x="5027697" y="364610"/>
                  <a:pt x="5039205" y="385835"/>
                  <a:pt x="4886052" y="369332"/>
                </a:cubicBezTo>
                <a:cubicBezTo>
                  <a:pt x="4732899" y="352829"/>
                  <a:pt x="4584835" y="374178"/>
                  <a:pt x="4504871" y="369332"/>
                </a:cubicBezTo>
                <a:cubicBezTo>
                  <a:pt x="4424907" y="364486"/>
                  <a:pt x="3970598" y="400569"/>
                  <a:pt x="3811814" y="369332"/>
                </a:cubicBezTo>
                <a:cubicBezTo>
                  <a:pt x="3653030" y="338095"/>
                  <a:pt x="3485993" y="382750"/>
                  <a:pt x="3326674" y="369332"/>
                </a:cubicBezTo>
                <a:cubicBezTo>
                  <a:pt x="3167355" y="355914"/>
                  <a:pt x="2809524" y="376807"/>
                  <a:pt x="2529658" y="369332"/>
                </a:cubicBezTo>
                <a:cubicBezTo>
                  <a:pt x="2249792" y="361857"/>
                  <a:pt x="2251986" y="373245"/>
                  <a:pt x="2044518" y="369332"/>
                </a:cubicBezTo>
                <a:cubicBezTo>
                  <a:pt x="1837050" y="365419"/>
                  <a:pt x="1566306" y="408920"/>
                  <a:pt x="1247503" y="369332"/>
                </a:cubicBezTo>
                <a:cubicBezTo>
                  <a:pt x="928701" y="329744"/>
                  <a:pt x="1053741" y="377815"/>
                  <a:pt x="866321" y="369332"/>
                </a:cubicBezTo>
                <a:cubicBezTo>
                  <a:pt x="678901" y="360849"/>
                  <a:pt x="326803" y="404811"/>
                  <a:pt x="0" y="369332"/>
                </a:cubicBezTo>
                <a:cubicBezTo>
                  <a:pt x="3653" y="266656"/>
                  <a:pt x="6206" y="142160"/>
                  <a:pt x="0" y="0"/>
                </a:cubicBezTo>
                <a:close/>
              </a:path>
            </a:pathLst>
          </a:custGeom>
          <a:noFill/>
          <a:ln w="19050">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algn="ctr"/>
            <a:r>
              <a:rPr lang="fr-FR" b="1" dirty="0">
                <a:latin typeface="OpenDyslexic" pitchFamily="2" charset="77"/>
              </a:rPr>
              <a:t>II –  </a:t>
            </a:r>
            <a:r>
              <a:rPr lang="en-GB" b="1" dirty="0">
                <a:latin typeface="OpenDyslexic" pitchFamily="2" charset="77"/>
              </a:rPr>
              <a:t>The History and architecture of New Orleans and its link with slavery</a:t>
            </a:r>
            <a:r>
              <a:rPr lang="fr-FR" dirty="0">
                <a:latin typeface="OpenDyslexic" pitchFamily="2" charset="77"/>
              </a:rPr>
              <a:t> </a:t>
            </a:r>
            <a:endParaRPr lang="fr-FR" b="1" dirty="0">
              <a:latin typeface="OpenDyslexic" pitchFamily="2" charset="77"/>
            </a:endParaRPr>
          </a:p>
        </p:txBody>
      </p:sp>
      <p:sp>
        <p:nvSpPr>
          <p:cNvPr id="8" name="ZoneTexte 7">
            <a:extLst>
              <a:ext uri="{FF2B5EF4-FFF2-40B4-BE49-F238E27FC236}">
                <a16:creationId xmlns:a16="http://schemas.microsoft.com/office/drawing/2014/main" id="{2C18C1CD-F9DA-D2C1-01A0-BCFF18C658EF}"/>
              </a:ext>
            </a:extLst>
          </p:cNvPr>
          <p:cNvSpPr txBox="1"/>
          <p:nvPr/>
        </p:nvSpPr>
        <p:spPr>
          <a:xfrm>
            <a:off x="156753" y="999451"/>
            <a:ext cx="11560629" cy="366254"/>
          </a:xfrm>
          <a:prstGeom prst="rect">
            <a:avLst/>
          </a:prstGeom>
          <a:noFill/>
        </p:spPr>
        <p:txBody>
          <a:bodyPr wrap="square">
            <a:spAutoFit/>
          </a:bodyPr>
          <a:lstStyle/>
          <a:p>
            <a:pPr marL="342900" lvl="0" indent="-342900">
              <a:lnSpc>
                <a:spcPct val="115000"/>
              </a:lnSpc>
              <a:spcAft>
                <a:spcPts val="800"/>
              </a:spcAft>
              <a:buFont typeface="+mj-lt"/>
              <a:buAutoNum type="arabicPeriod"/>
            </a:pPr>
            <a:r>
              <a:rPr lang="en-GB" sz="1600" kern="100" dirty="0">
                <a:latin typeface="OpenDyslexic" pitchFamily="2" charset="77"/>
                <a:ea typeface="Calibri" panose="020F0502020204030204" pitchFamily="34" charset="0"/>
                <a:cs typeface="Times New Roman" panose="02020603050405020304" pitchFamily="18" charset="0"/>
              </a:rPr>
              <a:t>Observe, describe and guess </a:t>
            </a:r>
            <a:r>
              <a:rPr lang="en-GB" sz="1600" dirty="0">
                <a:latin typeface="OpenDyslexic" pitchFamily="2" charset="77"/>
              </a:rPr>
              <a:t>what the video could be about. </a:t>
            </a:r>
            <a:endParaRPr lang="fr-FR" sz="1600" kern="100" dirty="0">
              <a:effectLst/>
              <a:latin typeface="OpenDyslexic" pitchFamily="2" charset="77"/>
              <a:ea typeface="Calibri" panose="020F050202020403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098BB22F-D89A-692E-5369-F0C617F91504}"/>
              </a:ext>
            </a:extLst>
          </p:cNvPr>
          <p:cNvSpPr txBox="1"/>
          <p:nvPr/>
        </p:nvSpPr>
        <p:spPr>
          <a:xfrm>
            <a:off x="5388429" y="-1436914"/>
            <a:ext cx="184731" cy="369332"/>
          </a:xfrm>
          <a:prstGeom prst="rect">
            <a:avLst/>
          </a:prstGeom>
          <a:noFill/>
          <a:ln w="19050">
            <a:solidFill>
              <a:schemeClr val="tx1"/>
            </a:solidFill>
          </a:ln>
          <a:effectLst>
            <a:outerShdw blurRad="50800" dist="38100" dir="2700000" algn="tl" rotWithShape="0">
              <a:prstClr val="black">
                <a:alpha val="40000"/>
              </a:prstClr>
            </a:outerShdw>
          </a:effectLst>
        </p:spPr>
        <p:txBody>
          <a:bodyPr wrap="none" rtlCol="0">
            <a:spAutoFit/>
          </a:bodyPr>
          <a:lstStyle/>
          <a:p>
            <a:endParaRPr lang="fr-FR" dirty="0"/>
          </a:p>
        </p:txBody>
      </p:sp>
      <p:pic>
        <p:nvPicPr>
          <p:cNvPr id="1026" name="Picture 2">
            <a:extLst>
              <a:ext uri="{FF2B5EF4-FFF2-40B4-BE49-F238E27FC236}">
                <a16:creationId xmlns:a16="http://schemas.microsoft.com/office/drawing/2014/main" id="{A4A5FCDD-2F4B-C2BE-719B-BFFAC3B54B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2011" y="1948108"/>
            <a:ext cx="6283236" cy="4712427"/>
          </a:xfrm>
          <a:prstGeom prst="rect">
            <a:avLst/>
          </a:prstGeom>
          <a:noFill/>
          <a:ln w="190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1119B6D7-981E-B004-2AB3-949F70B2CBA3}"/>
              </a:ext>
            </a:extLst>
          </p:cNvPr>
          <p:cNvPicPr>
            <a:picLocks noChangeAspect="1"/>
          </p:cNvPicPr>
          <p:nvPr/>
        </p:nvPicPr>
        <p:blipFill>
          <a:blip r:embed="rId3"/>
          <a:srcRect b="4930"/>
          <a:stretch>
            <a:fillRect/>
          </a:stretch>
        </p:blipFill>
        <p:spPr>
          <a:xfrm>
            <a:off x="156753" y="1536177"/>
            <a:ext cx="6617486" cy="4494348"/>
          </a:xfrm>
          <a:prstGeom prst="rect">
            <a:avLst/>
          </a:prstGeom>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36156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6D0DD-29F1-3013-FD90-8F78D0D98AB4}"/>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A34CF62B-7487-E73F-78BB-3B7988670106}"/>
              </a:ext>
            </a:extLst>
          </p:cNvPr>
          <p:cNvSpPr txBox="1"/>
          <p:nvPr/>
        </p:nvSpPr>
        <p:spPr>
          <a:xfrm>
            <a:off x="898072" y="197465"/>
            <a:ext cx="10395856" cy="369332"/>
          </a:xfrm>
          <a:custGeom>
            <a:avLst/>
            <a:gdLst>
              <a:gd name="csX0" fmla="*/ 0 w 10395856"/>
              <a:gd name="csY0" fmla="*/ 0 h 369332"/>
              <a:gd name="csX1" fmla="*/ 589099 w 10395856"/>
              <a:gd name="csY1" fmla="*/ 0 h 369332"/>
              <a:gd name="csX2" fmla="*/ 970280 w 10395856"/>
              <a:gd name="csY2" fmla="*/ 0 h 369332"/>
              <a:gd name="csX3" fmla="*/ 1871254 w 10395856"/>
              <a:gd name="csY3" fmla="*/ 0 h 369332"/>
              <a:gd name="csX4" fmla="*/ 2460353 w 10395856"/>
              <a:gd name="csY4" fmla="*/ 0 h 369332"/>
              <a:gd name="csX5" fmla="*/ 3049451 w 10395856"/>
              <a:gd name="csY5" fmla="*/ 0 h 369332"/>
              <a:gd name="csX6" fmla="*/ 3950425 w 10395856"/>
              <a:gd name="csY6" fmla="*/ 0 h 369332"/>
              <a:gd name="csX7" fmla="*/ 4435565 w 10395856"/>
              <a:gd name="csY7" fmla="*/ 0 h 369332"/>
              <a:gd name="csX8" fmla="*/ 5336539 w 10395856"/>
              <a:gd name="csY8" fmla="*/ 0 h 369332"/>
              <a:gd name="csX9" fmla="*/ 6237514 w 10395856"/>
              <a:gd name="csY9" fmla="*/ 0 h 369332"/>
              <a:gd name="csX10" fmla="*/ 6930571 w 10395856"/>
              <a:gd name="csY10" fmla="*/ 0 h 369332"/>
              <a:gd name="csX11" fmla="*/ 7831545 w 10395856"/>
              <a:gd name="csY11" fmla="*/ 0 h 369332"/>
              <a:gd name="csX12" fmla="*/ 8420643 w 10395856"/>
              <a:gd name="csY12" fmla="*/ 0 h 369332"/>
              <a:gd name="csX13" fmla="*/ 9009742 w 10395856"/>
              <a:gd name="csY13" fmla="*/ 0 h 369332"/>
              <a:gd name="csX14" fmla="*/ 9806757 w 10395856"/>
              <a:gd name="csY14" fmla="*/ 0 h 369332"/>
              <a:gd name="csX15" fmla="*/ 10395856 w 10395856"/>
              <a:gd name="csY15" fmla="*/ 0 h 369332"/>
              <a:gd name="csX16" fmla="*/ 10395856 w 10395856"/>
              <a:gd name="csY16" fmla="*/ 369332 h 369332"/>
              <a:gd name="csX17" fmla="*/ 9598840 w 10395856"/>
              <a:gd name="csY17" fmla="*/ 369332 h 369332"/>
              <a:gd name="csX18" fmla="*/ 8905783 w 10395856"/>
              <a:gd name="csY18" fmla="*/ 369332 h 369332"/>
              <a:gd name="csX19" fmla="*/ 8524602 w 10395856"/>
              <a:gd name="csY19" fmla="*/ 369332 h 369332"/>
              <a:gd name="csX20" fmla="*/ 8039462 w 10395856"/>
              <a:gd name="csY20" fmla="*/ 369332 h 369332"/>
              <a:gd name="csX21" fmla="*/ 7138488 w 10395856"/>
              <a:gd name="csY21" fmla="*/ 369332 h 369332"/>
              <a:gd name="csX22" fmla="*/ 6445431 w 10395856"/>
              <a:gd name="csY22" fmla="*/ 369332 h 369332"/>
              <a:gd name="csX23" fmla="*/ 5960291 w 10395856"/>
              <a:gd name="csY23" fmla="*/ 369332 h 369332"/>
              <a:gd name="csX24" fmla="*/ 5267234 w 10395856"/>
              <a:gd name="csY24" fmla="*/ 369332 h 369332"/>
              <a:gd name="csX25" fmla="*/ 4886052 w 10395856"/>
              <a:gd name="csY25" fmla="*/ 369332 h 369332"/>
              <a:gd name="csX26" fmla="*/ 4504871 w 10395856"/>
              <a:gd name="csY26" fmla="*/ 369332 h 369332"/>
              <a:gd name="csX27" fmla="*/ 3811814 w 10395856"/>
              <a:gd name="csY27" fmla="*/ 369332 h 369332"/>
              <a:gd name="csX28" fmla="*/ 3326674 w 10395856"/>
              <a:gd name="csY28" fmla="*/ 369332 h 369332"/>
              <a:gd name="csX29" fmla="*/ 2529658 w 10395856"/>
              <a:gd name="csY29" fmla="*/ 369332 h 369332"/>
              <a:gd name="csX30" fmla="*/ 2044518 w 10395856"/>
              <a:gd name="csY30" fmla="*/ 369332 h 369332"/>
              <a:gd name="csX31" fmla="*/ 1247503 w 10395856"/>
              <a:gd name="csY31" fmla="*/ 369332 h 369332"/>
              <a:gd name="csX32" fmla="*/ 866321 w 10395856"/>
              <a:gd name="csY32" fmla="*/ 369332 h 369332"/>
              <a:gd name="csX33" fmla="*/ 0 w 10395856"/>
              <a:gd name="csY33" fmla="*/ 369332 h 369332"/>
              <a:gd name="csX34" fmla="*/ 0 w 10395856"/>
              <a:gd name="csY34" fmla="*/ 0 h 3693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10395856" h="369332" extrusionOk="0">
                <a:moveTo>
                  <a:pt x="0" y="0"/>
                </a:moveTo>
                <a:cubicBezTo>
                  <a:pt x="147723" y="24512"/>
                  <a:pt x="317542" y="-7121"/>
                  <a:pt x="589099" y="0"/>
                </a:cubicBezTo>
                <a:cubicBezTo>
                  <a:pt x="860656" y="7121"/>
                  <a:pt x="838385" y="-1718"/>
                  <a:pt x="970280" y="0"/>
                </a:cubicBezTo>
                <a:cubicBezTo>
                  <a:pt x="1102175" y="1718"/>
                  <a:pt x="1465775" y="-44757"/>
                  <a:pt x="1871254" y="0"/>
                </a:cubicBezTo>
                <a:cubicBezTo>
                  <a:pt x="2276733" y="44757"/>
                  <a:pt x="2265328" y="-2334"/>
                  <a:pt x="2460353" y="0"/>
                </a:cubicBezTo>
                <a:cubicBezTo>
                  <a:pt x="2655378" y="2334"/>
                  <a:pt x="2807440" y="12365"/>
                  <a:pt x="3049451" y="0"/>
                </a:cubicBezTo>
                <a:cubicBezTo>
                  <a:pt x="3291462" y="-12365"/>
                  <a:pt x="3518619" y="-24676"/>
                  <a:pt x="3950425" y="0"/>
                </a:cubicBezTo>
                <a:cubicBezTo>
                  <a:pt x="4382231" y="24676"/>
                  <a:pt x="4251339" y="-16196"/>
                  <a:pt x="4435565" y="0"/>
                </a:cubicBezTo>
                <a:cubicBezTo>
                  <a:pt x="4619791" y="16196"/>
                  <a:pt x="4967126" y="22956"/>
                  <a:pt x="5336539" y="0"/>
                </a:cubicBezTo>
                <a:cubicBezTo>
                  <a:pt x="5705952" y="-22956"/>
                  <a:pt x="5814107" y="-37791"/>
                  <a:pt x="6237514" y="0"/>
                </a:cubicBezTo>
                <a:cubicBezTo>
                  <a:pt x="6660921" y="37791"/>
                  <a:pt x="6591729" y="7305"/>
                  <a:pt x="6930571" y="0"/>
                </a:cubicBezTo>
                <a:cubicBezTo>
                  <a:pt x="7269413" y="-7305"/>
                  <a:pt x="7422875" y="-22894"/>
                  <a:pt x="7831545" y="0"/>
                </a:cubicBezTo>
                <a:cubicBezTo>
                  <a:pt x="8240215" y="22894"/>
                  <a:pt x="8266959" y="2533"/>
                  <a:pt x="8420643" y="0"/>
                </a:cubicBezTo>
                <a:cubicBezTo>
                  <a:pt x="8574327" y="-2533"/>
                  <a:pt x="8734064" y="-17131"/>
                  <a:pt x="9009742" y="0"/>
                </a:cubicBezTo>
                <a:cubicBezTo>
                  <a:pt x="9285420" y="17131"/>
                  <a:pt x="9549867" y="25209"/>
                  <a:pt x="9806757" y="0"/>
                </a:cubicBezTo>
                <a:cubicBezTo>
                  <a:pt x="10063647" y="-25209"/>
                  <a:pt x="10225603" y="-24398"/>
                  <a:pt x="10395856" y="0"/>
                </a:cubicBezTo>
                <a:cubicBezTo>
                  <a:pt x="10401229" y="134064"/>
                  <a:pt x="10394039" y="239672"/>
                  <a:pt x="10395856" y="369332"/>
                </a:cubicBezTo>
                <a:cubicBezTo>
                  <a:pt x="10215132" y="336124"/>
                  <a:pt x="9826433" y="375042"/>
                  <a:pt x="9598840" y="369332"/>
                </a:cubicBezTo>
                <a:cubicBezTo>
                  <a:pt x="9371247" y="363622"/>
                  <a:pt x="9125144" y="391801"/>
                  <a:pt x="8905783" y="369332"/>
                </a:cubicBezTo>
                <a:cubicBezTo>
                  <a:pt x="8686422" y="346863"/>
                  <a:pt x="8607405" y="367712"/>
                  <a:pt x="8524602" y="369332"/>
                </a:cubicBezTo>
                <a:cubicBezTo>
                  <a:pt x="8441799" y="370952"/>
                  <a:pt x="8163780" y="380324"/>
                  <a:pt x="8039462" y="369332"/>
                </a:cubicBezTo>
                <a:cubicBezTo>
                  <a:pt x="7915144" y="358340"/>
                  <a:pt x="7497204" y="356635"/>
                  <a:pt x="7138488" y="369332"/>
                </a:cubicBezTo>
                <a:cubicBezTo>
                  <a:pt x="6779772" y="382029"/>
                  <a:pt x="6784295" y="343110"/>
                  <a:pt x="6445431" y="369332"/>
                </a:cubicBezTo>
                <a:cubicBezTo>
                  <a:pt x="6106567" y="395554"/>
                  <a:pt x="6104318" y="345590"/>
                  <a:pt x="5960291" y="369332"/>
                </a:cubicBezTo>
                <a:cubicBezTo>
                  <a:pt x="5816264" y="393074"/>
                  <a:pt x="5506771" y="374054"/>
                  <a:pt x="5267234" y="369332"/>
                </a:cubicBezTo>
                <a:cubicBezTo>
                  <a:pt x="5027697" y="364610"/>
                  <a:pt x="5039205" y="385835"/>
                  <a:pt x="4886052" y="369332"/>
                </a:cubicBezTo>
                <a:cubicBezTo>
                  <a:pt x="4732899" y="352829"/>
                  <a:pt x="4584835" y="374178"/>
                  <a:pt x="4504871" y="369332"/>
                </a:cubicBezTo>
                <a:cubicBezTo>
                  <a:pt x="4424907" y="364486"/>
                  <a:pt x="3970598" y="400569"/>
                  <a:pt x="3811814" y="369332"/>
                </a:cubicBezTo>
                <a:cubicBezTo>
                  <a:pt x="3653030" y="338095"/>
                  <a:pt x="3485993" y="382750"/>
                  <a:pt x="3326674" y="369332"/>
                </a:cubicBezTo>
                <a:cubicBezTo>
                  <a:pt x="3167355" y="355914"/>
                  <a:pt x="2809524" y="376807"/>
                  <a:pt x="2529658" y="369332"/>
                </a:cubicBezTo>
                <a:cubicBezTo>
                  <a:pt x="2249792" y="361857"/>
                  <a:pt x="2251986" y="373245"/>
                  <a:pt x="2044518" y="369332"/>
                </a:cubicBezTo>
                <a:cubicBezTo>
                  <a:pt x="1837050" y="365419"/>
                  <a:pt x="1566306" y="408920"/>
                  <a:pt x="1247503" y="369332"/>
                </a:cubicBezTo>
                <a:cubicBezTo>
                  <a:pt x="928701" y="329744"/>
                  <a:pt x="1053741" y="377815"/>
                  <a:pt x="866321" y="369332"/>
                </a:cubicBezTo>
                <a:cubicBezTo>
                  <a:pt x="678901" y="360849"/>
                  <a:pt x="326803" y="404811"/>
                  <a:pt x="0" y="369332"/>
                </a:cubicBezTo>
                <a:cubicBezTo>
                  <a:pt x="3653" y="266656"/>
                  <a:pt x="6206" y="142160"/>
                  <a:pt x="0" y="0"/>
                </a:cubicBezTo>
                <a:close/>
              </a:path>
            </a:pathLst>
          </a:custGeom>
          <a:noFill/>
          <a:ln w="19050">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algn="ctr"/>
            <a:r>
              <a:rPr lang="fr-FR" b="1" dirty="0">
                <a:latin typeface="OpenDyslexic" pitchFamily="2" charset="77"/>
              </a:rPr>
              <a:t>II –  </a:t>
            </a:r>
            <a:r>
              <a:rPr lang="en-GB" b="1" dirty="0">
                <a:latin typeface="OpenDyslexic" pitchFamily="2" charset="77"/>
              </a:rPr>
              <a:t>The History and architecture of New Orleans and its link with slavery</a:t>
            </a:r>
            <a:r>
              <a:rPr lang="fr-FR" dirty="0">
                <a:latin typeface="OpenDyslexic" pitchFamily="2" charset="77"/>
              </a:rPr>
              <a:t> </a:t>
            </a:r>
            <a:endParaRPr lang="fr-FR" b="1" dirty="0">
              <a:latin typeface="OpenDyslexic" pitchFamily="2" charset="77"/>
            </a:endParaRPr>
          </a:p>
        </p:txBody>
      </p:sp>
      <p:sp>
        <p:nvSpPr>
          <p:cNvPr id="6" name="ZoneTexte 5">
            <a:extLst>
              <a:ext uri="{FF2B5EF4-FFF2-40B4-BE49-F238E27FC236}">
                <a16:creationId xmlns:a16="http://schemas.microsoft.com/office/drawing/2014/main" id="{5276C15D-552F-5977-215B-7A8E57072031}"/>
              </a:ext>
            </a:extLst>
          </p:cNvPr>
          <p:cNvSpPr txBox="1"/>
          <p:nvPr/>
        </p:nvSpPr>
        <p:spPr>
          <a:xfrm>
            <a:off x="1068225" y="663736"/>
            <a:ext cx="9599776" cy="366254"/>
          </a:xfrm>
          <a:prstGeom prst="rect">
            <a:avLst/>
          </a:prstGeom>
          <a:noFill/>
        </p:spPr>
        <p:txBody>
          <a:bodyPr wrap="square">
            <a:spAutoFit/>
          </a:bodyPr>
          <a:lstStyle/>
          <a:p>
            <a:pPr>
              <a:lnSpc>
                <a:spcPct val="115000"/>
              </a:lnSpc>
              <a:spcAft>
                <a:spcPts val="800"/>
              </a:spcAft>
              <a:buNone/>
            </a:pPr>
            <a:r>
              <a:rPr lang="en-GB" sz="1600" kern="100" dirty="0">
                <a:effectLst/>
                <a:latin typeface="OpenDyslexic" pitchFamily="2" charset="77"/>
                <a:ea typeface="Calibri" panose="020F0502020204030204" pitchFamily="34" charset="0"/>
                <a:cs typeface="Times New Roman" panose="02020603050405020304" pitchFamily="18" charset="0"/>
              </a:rPr>
              <a:t>🎯#2 : Watch and </a:t>
            </a:r>
            <a:r>
              <a:rPr lang="en-GB" sz="1600" b="1" kern="100" dirty="0">
                <a:effectLst/>
                <a:latin typeface="OpenDyslexic" pitchFamily="2" charset="77"/>
                <a:ea typeface="Calibri" panose="020F0502020204030204" pitchFamily="34" charset="0"/>
                <a:cs typeface="Times New Roman" panose="02020603050405020304" pitchFamily="18" charset="0"/>
              </a:rPr>
              <a:t>explain</a:t>
            </a:r>
            <a:r>
              <a:rPr lang="en-GB" sz="1600" kern="100" dirty="0">
                <a:effectLst/>
                <a:latin typeface="OpenDyslexic" pitchFamily="2" charset="77"/>
                <a:ea typeface="Calibri" panose="020F0502020204030204" pitchFamily="34" charset="0"/>
                <a:cs typeface="Times New Roman" panose="02020603050405020304" pitchFamily="18" charset="0"/>
              </a:rPr>
              <a:t> how </a:t>
            </a:r>
            <a:r>
              <a:rPr lang="en-GB" sz="1600" kern="100" dirty="0">
                <a:latin typeface="OpenDyslexic" pitchFamily="2" charset="77"/>
                <a:ea typeface="Calibri" panose="020F0502020204030204" pitchFamily="34" charset="0"/>
                <a:cs typeface="Times New Roman" panose="02020603050405020304" pitchFamily="18" charset="0"/>
              </a:rPr>
              <a:t>NOLA is </a:t>
            </a:r>
            <a:r>
              <a:rPr lang="en-GB" sz="1600" kern="100" dirty="0">
                <a:effectLst/>
                <a:latin typeface="OpenDyslexic" pitchFamily="2" charset="77"/>
                <a:ea typeface="Calibri" panose="020F0502020204030204" pitchFamily="34" charset="0"/>
                <a:cs typeface="Times New Roman" panose="02020603050405020304" pitchFamily="18" charset="0"/>
              </a:rPr>
              <a:t>keeping memory of the past p.285</a:t>
            </a:r>
            <a:endParaRPr lang="fr-FR"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ZoneTexte 7">
            <a:extLst>
              <a:ext uri="{FF2B5EF4-FFF2-40B4-BE49-F238E27FC236}">
                <a16:creationId xmlns:a16="http://schemas.microsoft.com/office/drawing/2014/main" id="{DD8F0230-B687-8E72-A3AD-A9C24898BBE4}"/>
              </a:ext>
            </a:extLst>
          </p:cNvPr>
          <p:cNvSpPr txBox="1"/>
          <p:nvPr/>
        </p:nvSpPr>
        <p:spPr>
          <a:xfrm>
            <a:off x="195941" y="999308"/>
            <a:ext cx="11560629" cy="366254"/>
          </a:xfrm>
          <a:prstGeom prst="rect">
            <a:avLst/>
          </a:prstGeom>
          <a:noFill/>
        </p:spPr>
        <p:txBody>
          <a:bodyPr wrap="square">
            <a:spAutoFit/>
          </a:bodyPr>
          <a:lstStyle/>
          <a:p>
            <a:pPr lvl="0">
              <a:lnSpc>
                <a:spcPct val="115000"/>
              </a:lnSpc>
              <a:spcAft>
                <a:spcPts val="800"/>
              </a:spcAft>
            </a:pPr>
            <a:r>
              <a:rPr lang="en-GB" sz="1600" kern="100" dirty="0">
                <a:latin typeface="OpenDyslexic" pitchFamily="2" charset="77"/>
                <a:ea typeface="Calibri" panose="020F0502020204030204" pitchFamily="34" charset="0"/>
                <a:cs typeface="Times New Roman" panose="02020603050405020304" pitchFamily="18" charset="0"/>
              </a:rPr>
              <a:t>2. Watch the video and list information.</a:t>
            </a:r>
            <a:endParaRPr lang="fr-FR" sz="1600" kern="100" dirty="0">
              <a:effectLst/>
              <a:latin typeface="OpenDyslexic" pitchFamily="2" charset="77"/>
              <a:ea typeface="Calibri" panose="020F050202020403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FEC93A83-5636-CA5C-FE09-7FD8764B40F8}"/>
              </a:ext>
            </a:extLst>
          </p:cNvPr>
          <p:cNvSpPr txBox="1"/>
          <p:nvPr/>
        </p:nvSpPr>
        <p:spPr>
          <a:xfrm>
            <a:off x="5388429" y="-1436914"/>
            <a:ext cx="184731" cy="369332"/>
          </a:xfrm>
          <a:prstGeom prst="rect">
            <a:avLst/>
          </a:prstGeom>
          <a:noFill/>
          <a:ln w="19050">
            <a:solidFill>
              <a:schemeClr val="tx1"/>
            </a:solidFill>
          </a:ln>
          <a:effectLst>
            <a:outerShdw blurRad="50800" dist="38100" dir="2700000" algn="tl" rotWithShape="0">
              <a:prstClr val="black">
                <a:alpha val="40000"/>
              </a:prstClr>
            </a:outerShdw>
          </a:effectLst>
        </p:spPr>
        <p:txBody>
          <a:bodyPr wrap="none" rtlCol="0">
            <a:spAutoFit/>
          </a:bodyPr>
          <a:lstStyle/>
          <a:p>
            <a:endParaRPr lang="fr-FR" dirty="0"/>
          </a:p>
        </p:txBody>
      </p:sp>
      <p:pic>
        <p:nvPicPr>
          <p:cNvPr id="2" name="Image 1">
            <a:extLst>
              <a:ext uri="{FF2B5EF4-FFF2-40B4-BE49-F238E27FC236}">
                <a16:creationId xmlns:a16="http://schemas.microsoft.com/office/drawing/2014/main" id="{AD2C93D9-3706-BF19-B12F-C94EB1A5F280}"/>
              </a:ext>
            </a:extLst>
          </p:cNvPr>
          <p:cNvPicPr>
            <a:picLocks noChangeAspect="1"/>
          </p:cNvPicPr>
          <p:nvPr/>
        </p:nvPicPr>
        <p:blipFill>
          <a:blip r:embed="rId2"/>
          <a:stretch>
            <a:fillRect/>
          </a:stretch>
        </p:blipFill>
        <p:spPr>
          <a:xfrm>
            <a:off x="10112188" y="509535"/>
            <a:ext cx="1883871" cy="1345800"/>
          </a:xfrm>
          <a:prstGeom prst="rect">
            <a:avLst/>
          </a:prstGeom>
          <a:ln w="19050">
            <a:solidFill>
              <a:schemeClr val="tx1"/>
            </a:solidFill>
          </a:ln>
          <a:effectLst>
            <a:outerShdw blurRad="50800" dist="38100" dir="2700000" algn="tl" rotWithShape="0">
              <a:prstClr val="black">
                <a:alpha val="40000"/>
              </a:prstClr>
            </a:outerShdw>
          </a:effectLst>
        </p:spPr>
      </p:pic>
      <p:graphicFrame>
        <p:nvGraphicFramePr>
          <p:cNvPr id="3" name="Tableau 2">
            <a:extLst>
              <a:ext uri="{FF2B5EF4-FFF2-40B4-BE49-F238E27FC236}">
                <a16:creationId xmlns:a16="http://schemas.microsoft.com/office/drawing/2014/main" id="{37B3A3C2-F76B-68BF-E774-204D176F9DC1}"/>
              </a:ext>
            </a:extLst>
          </p:cNvPr>
          <p:cNvGraphicFramePr>
            <a:graphicFrameLocks noGrp="1"/>
          </p:cNvGraphicFramePr>
          <p:nvPr>
            <p:extLst>
              <p:ext uri="{D42A27DB-BD31-4B8C-83A1-F6EECF244321}">
                <p14:modId xmlns:p14="http://schemas.microsoft.com/office/powerpoint/2010/main" val="683271746"/>
              </p:ext>
            </p:extLst>
          </p:nvPr>
        </p:nvGraphicFramePr>
        <p:xfrm>
          <a:off x="195941" y="1370357"/>
          <a:ext cx="8334873" cy="4457137"/>
        </p:xfrm>
        <a:graphic>
          <a:graphicData uri="http://schemas.openxmlformats.org/drawingml/2006/table">
            <a:tbl>
              <a:tblPr firstRow="1" firstCol="1" bandRow="1">
                <a:tableStyleId>{5C22544A-7EE6-4342-B048-85BDC9FD1C3A}</a:tableStyleId>
              </a:tblPr>
              <a:tblGrid>
                <a:gridCol w="1965040">
                  <a:extLst>
                    <a:ext uri="{9D8B030D-6E8A-4147-A177-3AD203B41FA5}">
                      <a16:colId xmlns:a16="http://schemas.microsoft.com/office/drawing/2014/main" val="2908587350"/>
                    </a:ext>
                  </a:extLst>
                </a:gridCol>
                <a:gridCol w="6369833">
                  <a:extLst>
                    <a:ext uri="{9D8B030D-6E8A-4147-A177-3AD203B41FA5}">
                      <a16:colId xmlns:a16="http://schemas.microsoft.com/office/drawing/2014/main" val="3805410698"/>
                    </a:ext>
                  </a:extLst>
                </a:gridCol>
              </a:tblGrid>
              <a:tr h="674790">
                <a:tc>
                  <a:txBody>
                    <a:bodyPr/>
                    <a:lstStyle/>
                    <a:p>
                      <a:pPr algn="ctr">
                        <a:lnSpc>
                          <a:spcPct val="115000"/>
                        </a:lnSpc>
                        <a:spcAft>
                          <a:spcPts val="800"/>
                        </a:spcAft>
                        <a:buNone/>
                      </a:pPr>
                      <a:r>
                        <a:rPr lang="en-GB" sz="1200" kern="100">
                          <a:solidFill>
                            <a:schemeClr val="tx1"/>
                          </a:solidFill>
                          <a:effectLst/>
                          <a:latin typeface="OpenDyslexic" pitchFamily="2" charset="77"/>
                        </a:rPr>
                        <a:t>People</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GB" sz="1200" kern="100" dirty="0">
                          <a:solidFill>
                            <a:schemeClr val="tx1"/>
                          </a:solidFill>
                          <a:effectLst/>
                          <a:latin typeface="OpenDyslexic" pitchFamily="2" charset="77"/>
                        </a:rPr>
                        <a:t> </a:t>
                      </a:r>
                      <a:endParaRPr lang="fr-FR" sz="1200" kern="100" dirty="0">
                        <a:solidFill>
                          <a:schemeClr val="tx1"/>
                        </a:solidFill>
                        <a:effectLst/>
                        <a:latin typeface="OpenDyslexic" pitchFamily="2" charset="77"/>
                      </a:endParaRPr>
                    </a:p>
                    <a:p>
                      <a:pPr algn="ctr">
                        <a:lnSpc>
                          <a:spcPct val="115000"/>
                        </a:lnSpc>
                        <a:spcAft>
                          <a:spcPts val="800"/>
                        </a:spcAft>
                        <a:buNone/>
                      </a:pPr>
                      <a:r>
                        <a:rPr lang="en-GB" sz="1200" kern="100" dirty="0">
                          <a:solidFill>
                            <a:schemeClr val="tx1"/>
                          </a:solidFill>
                          <a:effectLst/>
                          <a:latin typeface="OpenDyslexic" pitchFamily="2" charset="77"/>
                        </a:rPr>
                        <a:t> </a:t>
                      </a: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607364"/>
                  </a:ext>
                </a:extLst>
              </a:tr>
              <a:tr h="674790">
                <a:tc>
                  <a:txBody>
                    <a:bodyPr/>
                    <a:lstStyle/>
                    <a:p>
                      <a:pPr algn="ctr">
                        <a:lnSpc>
                          <a:spcPct val="115000"/>
                        </a:lnSpc>
                        <a:spcAft>
                          <a:spcPts val="800"/>
                        </a:spcAft>
                        <a:buNone/>
                      </a:pPr>
                      <a:r>
                        <a:rPr lang="en-GB" sz="1200" kern="100">
                          <a:solidFill>
                            <a:schemeClr val="tx1"/>
                          </a:solidFill>
                          <a:effectLst/>
                          <a:latin typeface="OpenDyslexic" pitchFamily="2" charset="77"/>
                        </a:rPr>
                        <a:t>Place</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GB" sz="1200" kern="100">
                          <a:solidFill>
                            <a:schemeClr val="tx1"/>
                          </a:solidFill>
                          <a:effectLst/>
                          <a:latin typeface="OpenDyslexic" pitchFamily="2" charset="77"/>
                        </a:rPr>
                        <a:t> </a:t>
                      </a:r>
                      <a:endParaRPr lang="fr-FR" sz="1200" kern="100">
                        <a:solidFill>
                          <a:schemeClr val="tx1"/>
                        </a:solidFill>
                        <a:effectLst/>
                        <a:latin typeface="OpenDyslexic" pitchFamily="2" charset="77"/>
                      </a:endParaRPr>
                    </a:p>
                    <a:p>
                      <a:pPr algn="ctr">
                        <a:lnSpc>
                          <a:spcPct val="115000"/>
                        </a:lnSpc>
                        <a:spcAft>
                          <a:spcPts val="800"/>
                        </a:spcAft>
                        <a:buNone/>
                      </a:pPr>
                      <a:r>
                        <a:rPr lang="en-GB" sz="1200" kern="100">
                          <a:solidFill>
                            <a:schemeClr val="tx1"/>
                          </a:solidFill>
                          <a:effectLst/>
                          <a:latin typeface="OpenDyslexic" pitchFamily="2" charset="77"/>
                        </a:rPr>
                        <a:t> </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9853428"/>
                  </a:ext>
                </a:extLst>
              </a:tr>
              <a:tr h="674790">
                <a:tc>
                  <a:txBody>
                    <a:bodyPr/>
                    <a:lstStyle/>
                    <a:p>
                      <a:pPr algn="ctr">
                        <a:lnSpc>
                          <a:spcPct val="115000"/>
                        </a:lnSpc>
                        <a:spcAft>
                          <a:spcPts val="800"/>
                        </a:spcAft>
                        <a:buNone/>
                      </a:pPr>
                      <a:r>
                        <a:rPr lang="en-GB" sz="1200" kern="100">
                          <a:solidFill>
                            <a:schemeClr val="tx1"/>
                          </a:solidFill>
                          <a:effectLst/>
                          <a:latin typeface="OpenDyslexic" pitchFamily="2" charset="77"/>
                        </a:rPr>
                        <a:t>Time periods</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GB" sz="1200" kern="100">
                          <a:solidFill>
                            <a:schemeClr val="tx1"/>
                          </a:solidFill>
                          <a:effectLst/>
                          <a:latin typeface="OpenDyslexic" pitchFamily="2" charset="77"/>
                        </a:rPr>
                        <a:t> </a:t>
                      </a:r>
                      <a:endParaRPr lang="fr-FR" sz="1200" kern="100">
                        <a:solidFill>
                          <a:schemeClr val="tx1"/>
                        </a:solidFill>
                        <a:effectLst/>
                        <a:latin typeface="OpenDyslexic" pitchFamily="2" charset="77"/>
                      </a:endParaRPr>
                    </a:p>
                    <a:p>
                      <a:pPr algn="ctr">
                        <a:lnSpc>
                          <a:spcPct val="115000"/>
                        </a:lnSpc>
                        <a:spcAft>
                          <a:spcPts val="800"/>
                        </a:spcAft>
                        <a:buNone/>
                      </a:pPr>
                      <a:r>
                        <a:rPr lang="en-GB" sz="1200" kern="100">
                          <a:solidFill>
                            <a:schemeClr val="tx1"/>
                          </a:solidFill>
                          <a:effectLst/>
                          <a:latin typeface="OpenDyslexic" pitchFamily="2" charset="77"/>
                        </a:rPr>
                        <a:t> </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739363"/>
                  </a:ext>
                </a:extLst>
              </a:tr>
              <a:tr h="674790">
                <a:tc>
                  <a:txBody>
                    <a:bodyPr/>
                    <a:lstStyle/>
                    <a:p>
                      <a:pPr algn="ctr">
                        <a:lnSpc>
                          <a:spcPct val="115000"/>
                        </a:lnSpc>
                        <a:spcAft>
                          <a:spcPts val="800"/>
                        </a:spcAft>
                        <a:buNone/>
                      </a:pPr>
                      <a:r>
                        <a:rPr lang="en-GB" sz="1200" kern="100">
                          <a:solidFill>
                            <a:schemeClr val="tx1"/>
                          </a:solidFill>
                          <a:effectLst/>
                          <a:latin typeface="OpenDyslexic" pitchFamily="2" charset="77"/>
                        </a:rPr>
                        <a:t>Actions </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GB" sz="1200" kern="100">
                          <a:solidFill>
                            <a:schemeClr val="tx1"/>
                          </a:solidFill>
                          <a:effectLst/>
                          <a:latin typeface="OpenDyslexic" pitchFamily="2" charset="77"/>
                        </a:rPr>
                        <a:t> </a:t>
                      </a:r>
                      <a:endParaRPr lang="fr-FR" sz="1200" kern="100">
                        <a:solidFill>
                          <a:schemeClr val="tx1"/>
                        </a:solidFill>
                        <a:effectLst/>
                        <a:latin typeface="OpenDyslexic" pitchFamily="2" charset="77"/>
                      </a:endParaRPr>
                    </a:p>
                    <a:p>
                      <a:pPr algn="ctr">
                        <a:lnSpc>
                          <a:spcPct val="115000"/>
                        </a:lnSpc>
                        <a:spcAft>
                          <a:spcPts val="800"/>
                        </a:spcAft>
                        <a:buNone/>
                      </a:pPr>
                      <a:r>
                        <a:rPr lang="en-GB" sz="1200" kern="100">
                          <a:solidFill>
                            <a:schemeClr val="tx1"/>
                          </a:solidFill>
                          <a:effectLst/>
                          <a:latin typeface="OpenDyslexic" pitchFamily="2" charset="77"/>
                        </a:rPr>
                        <a:t> </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89577565"/>
                  </a:ext>
                </a:extLst>
              </a:tr>
              <a:tr h="674790">
                <a:tc>
                  <a:txBody>
                    <a:bodyPr/>
                    <a:lstStyle/>
                    <a:p>
                      <a:pPr algn="ctr">
                        <a:lnSpc>
                          <a:spcPct val="115000"/>
                        </a:lnSpc>
                        <a:spcAft>
                          <a:spcPts val="800"/>
                        </a:spcAft>
                        <a:buNone/>
                      </a:pPr>
                      <a:r>
                        <a:rPr lang="en-GB" sz="1200" kern="100">
                          <a:solidFill>
                            <a:schemeClr val="tx1"/>
                          </a:solidFill>
                          <a:effectLst/>
                          <a:latin typeface="OpenDyslexic" pitchFamily="2" charset="77"/>
                        </a:rPr>
                        <a:t>Reasons</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GB" sz="1200" kern="100">
                          <a:solidFill>
                            <a:schemeClr val="tx1"/>
                          </a:solidFill>
                          <a:effectLst/>
                          <a:latin typeface="OpenDyslexic" pitchFamily="2" charset="77"/>
                        </a:rPr>
                        <a:t> </a:t>
                      </a:r>
                      <a:endParaRPr lang="fr-FR" sz="1200" kern="100">
                        <a:solidFill>
                          <a:schemeClr val="tx1"/>
                        </a:solidFill>
                        <a:effectLst/>
                        <a:latin typeface="OpenDyslexic" pitchFamily="2" charset="77"/>
                      </a:endParaRPr>
                    </a:p>
                    <a:p>
                      <a:pPr algn="ctr">
                        <a:lnSpc>
                          <a:spcPct val="115000"/>
                        </a:lnSpc>
                        <a:spcAft>
                          <a:spcPts val="800"/>
                        </a:spcAft>
                        <a:buNone/>
                      </a:pPr>
                      <a:r>
                        <a:rPr lang="en-GB" sz="1200" kern="100">
                          <a:solidFill>
                            <a:schemeClr val="tx1"/>
                          </a:solidFill>
                          <a:effectLst/>
                          <a:latin typeface="OpenDyslexic" pitchFamily="2" charset="77"/>
                        </a:rPr>
                        <a:t> </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2665989"/>
                  </a:ext>
                </a:extLst>
              </a:tr>
              <a:tr h="1083187">
                <a:tc>
                  <a:txBody>
                    <a:bodyPr/>
                    <a:lstStyle/>
                    <a:p>
                      <a:pPr algn="ctr">
                        <a:lnSpc>
                          <a:spcPct val="115000"/>
                        </a:lnSpc>
                        <a:spcAft>
                          <a:spcPts val="800"/>
                        </a:spcAft>
                        <a:buNone/>
                      </a:pPr>
                      <a:r>
                        <a:rPr lang="en-GB" sz="1200" kern="100">
                          <a:solidFill>
                            <a:schemeClr val="tx1"/>
                          </a:solidFill>
                          <a:effectLst/>
                          <a:latin typeface="OpenDyslexic" pitchFamily="2" charset="77"/>
                        </a:rPr>
                        <a:t>Feelings of the people</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GB" sz="1200" kern="100" dirty="0">
                          <a:solidFill>
                            <a:schemeClr val="tx1"/>
                          </a:solidFill>
                          <a:effectLst/>
                          <a:latin typeface="OpenDyslexic" pitchFamily="2" charset="77"/>
                        </a:rPr>
                        <a:t> </a:t>
                      </a:r>
                      <a:endParaRPr lang="fr-FR" sz="1200" kern="100" dirty="0">
                        <a:solidFill>
                          <a:schemeClr val="tx1"/>
                        </a:solidFill>
                        <a:effectLst/>
                        <a:latin typeface="OpenDyslexic" pitchFamily="2" charset="77"/>
                      </a:endParaRPr>
                    </a:p>
                    <a:p>
                      <a:pPr algn="ctr">
                        <a:lnSpc>
                          <a:spcPct val="115000"/>
                        </a:lnSpc>
                        <a:spcAft>
                          <a:spcPts val="800"/>
                        </a:spcAft>
                        <a:buNone/>
                      </a:pPr>
                      <a:r>
                        <a:rPr lang="en-GB" sz="1200" kern="100" dirty="0">
                          <a:solidFill>
                            <a:schemeClr val="tx1"/>
                          </a:solidFill>
                          <a:effectLst/>
                          <a:latin typeface="OpenDyslexic" pitchFamily="2" charset="77"/>
                        </a:rPr>
                        <a:t> </a:t>
                      </a:r>
                      <a:endParaRPr lang="fr-FR" sz="1200" kern="100" dirty="0">
                        <a:solidFill>
                          <a:schemeClr val="tx1"/>
                        </a:solidFill>
                        <a:effectLst/>
                        <a:latin typeface="OpenDyslexic" pitchFamily="2" charset="77"/>
                      </a:endParaRPr>
                    </a:p>
                    <a:p>
                      <a:pPr algn="ctr">
                        <a:lnSpc>
                          <a:spcPct val="115000"/>
                        </a:lnSpc>
                        <a:spcAft>
                          <a:spcPts val="800"/>
                        </a:spcAft>
                        <a:buNone/>
                      </a:pPr>
                      <a:r>
                        <a:rPr lang="en-GB" sz="1200" kern="100" dirty="0">
                          <a:solidFill>
                            <a:schemeClr val="tx1"/>
                          </a:solidFill>
                          <a:effectLst/>
                          <a:latin typeface="OpenDyslexic" pitchFamily="2" charset="77"/>
                        </a:rPr>
                        <a:t> </a:t>
                      </a: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3948105"/>
                  </a:ext>
                </a:extLst>
              </a:tr>
            </a:tbl>
          </a:graphicData>
        </a:graphic>
      </p:graphicFrame>
      <p:sp>
        <p:nvSpPr>
          <p:cNvPr id="7" name="ZoneTexte 6">
            <a:extLst>
              <a:ext uri="{FF2B5EF4-FFF2-40B4-BE49-F238E27FC236}">
                <a16:creationId xmlns:a16="http://schemas.microsoft.com/office/drawing/2014/main" id="{4373B830-1876-0CFA-8097-9AFBDED33D19}"/>
              </a:ext>
            </a:extLst>
          </p:cNvPr>
          <p:cNvSpPr txBox="1"/>
          <p:nvPr/>
        </p:nvSpPr>
        <p:spPr>
          <a:xfrm>
            <a:off x="6959942" y="6556002"/>
            <a:ext cx="6094206" cy="307777"/>
          </a:xfrm>
          <a:prstGeom prst="rect">
            <a:avLst/>
          </a:prstGeom>
          <a:noFill/>
        </p:spPr>
        <p:txBody>
          <a:bodyPr wrap="square">
            <a:spAutoFit/>
          </a:bodyPr>
          <a:lstStyle/>
          <a:p>
            <a:r>
              <a:rPr lang="fr-FR" sz="1400" dirty="0"/>
              <a:t>https://</a:t>
            </a:r>
            <a:r>
              <a:rPr lang="fr-FR" sz="1400" dirty="0" err="1"/>
              <a:t>youtu.be</a:t>
            </a:r>
            <a:r>
              <a:rPr lang="fr-FR" sz="1400" dirty="0"/>
              <a:t>/v2to3S0iabE?si=euoSfm6Z9ODvngmM</a:t>
            </a:r>
          </a:p>
        </p:txBody>
      </p:sp>
      <p:sp>
        <p:nvSpPr>
          <p:cNvPr id="5" name="ZoneTexte 4">
            <a:extLst>
              <a:ext uri="{FF2B5EF4-FFF2-40B4-BE49-F238E27FC236}">
                <a16:creationId xmlns:a16="http://schemas.microsoft.com/office/drawing/2014/main" id="{BC778303-2775-EA0C-2475-674D558B9073}"/>
              </a:ext>
            </a:extLst>
          </p:cNvPr>
          <p:cNvSpPr txBox="1"/>
          <p:nvPr/>
        </p:nvSpPr>
        <p:spPr>
          <a:xfrm>
            <a:off x="195940" y="5892692"/>
            <a:ext cx="11560629" cy="752001"/>
          </a:xfrm>
          <a:prstGeom prst="rect">
            <a:avLst/>
          </a:prstGeom>
          <a:noFill/>
        </p:spPr>
        <p:txBody>
          <a:bodyPr wrap="square">
            <a:spAutoFit/>
          </a:bodyPr>
          <a:lstStyle/>
          <a:p>
            <a:pPr lvl="0">
              <a:lnSpc>
                <a:spcPct val="115000"/>
              </a:lnSpc>
              <a:spcAft>
                <a:spcPts val="800"/>
              </a:spcAft>
            </a:pPr>
            <a:r>
              <a:rPr lang="en-GB" sz="1600" kern="100" dirty="0">
                <a:latin typeface="OpenDyslexic" pitchFamily="2" charset="77"/>
                <a:ea typeface="Calibri" panose="020F0502020204030204" pitchFamily="34" charset="0"/>
                <a:cs typeface="Times New Roman" panose="02020603050405020304" pitchFamily="18" charset="0"/>
              </a:rPr>
              <a:t>3. 🗣️ Share with your group, ✏️ complete any missing parts</a:t>
            </a:r>
          </a:p>
          <a:p>
            <a:pPr lvl="0">
              <a:lnSpc>
                <a:spcPct val="115000"/>
              </a:lnSpc>
              <a:spcAft>
                <a:spcPts val="800"/>
              </a:spcAft>
            </a:pPr>
            <a:r>
              <a:rPr lang="en-GB" sz="1600" kern="100" dirty="0">
                <a:latin typeface="OpenDyslexic" pitchFamily="2" charset="77"/>
                <a:ea typeface="Calibri" panose="020F0502020204030204" pitchFamily="34" charset="0"/>
                <a:cs typeface="Times New Roman" panose="02020603050405020304" pitchFamily="18" charset="0"/>
              </a:rPr>
              <a:t>4. “How is NOLA keeping memory of the past?” ➜ Using your table, ✍️ write a summary of the video.</a:t>
            </a:r>
          </a:p>
        </p:txBody>
      </p:sp>
      <p:sp>
        <p:nvSpPr>
          <p:cNvPr id="9" name="Bulle ronde 8">
            <a:extLst>
              <a:ext uri="{FF2B5EF4-FFF2-40B4-BE49-F238E27FC236}">
                <a16:creationId xmlns:a16="http://schemas.microsoft.com/office/drawing/2014/main" id="{9B6D4645-5689-C30B-00BC-DB9345FFF3AF}"/>
              </a:ext>
            </a:extLst>
          </p:cNvPr>
          <p:cNvSpPr/>
          <p:nvPr/>
        </p:nvSpPr>
        <p:spPr>
          <a:xfrm rot="695643">
            <a:off x="7522127" y="3274334"/>
            <a:ext cx="4686807" cy="1966948"/>
          </a:xfrm>
          <a:prstGeom prst="wedgeEllipseCallout">
            <a:avLst>
              <a:gd name="adj1" fmla="val -56940"/>
              <a:gd name="adj2" fmla="val 117326"/>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noProof="0" dirty="0">
                <a:solidFill>
                  <a:schemeClr val="tx1"/>
                </a:solidFill>
                <a:latin typeface="Andale Mono" panose="020B0509000000000004" pitchFamily="49" charset="0"/>
              </a:rPr>
              <a:t>“I heard (that)…”</a:t>
            </a:r>
          </a:p>
          <a:p>
            <a:pPr algn="ctr">
              <a:lnSpc>
                <a:spcPct val="150000"/>
              </a:lnSpc>
            </a:pPr>
            <a:r>
              <a:rPr lang="en-GB" dirty="0">
                <a:solidFill>
                  <a:schemeClr val="tx1"/>
                </a:solidFill>
                <a:latin typeface="Andale Mono" panose="020B0509000000000004" pitchFamily="49" charset="0"/>
              </a:rPr>
              <a:t>“I understood (that)…”</a:t>
            </a:r>
          </a:p>
          <a:p>
            <a:pPr algn="ctr">
              <a:lnSpc>
                <a:spcPct val="150000"/>
              </a:lnSpc>
            </a:pPr>
            <a:r>
              <a:rPr lang="en-GB" dirty="0">
                <a:solidFill>
                  <a:schemeClr val="tx1"/>
                </a:solidFill>
                <a:latin typeface="Andale Mono" panose="020B0509000000000004" pitchFamily="49" charset="0"/>
              </a:rPr>
              <a:t>“What about you?”</a:t>
            </a:r>
          </a:p>
          <a:p>
            <a:pPr algn="ctr"/>
            <a:endParaRPr lang="en-GB" i="1" noProof="0" dirty="0">
              <a:solidFill>
                <a:schemeClr val="tx1"/>
              </a:solidFill>
              <a:latin typeface="Andale Mono" panose="020B0509000000000004" pitchFamily="49" charset="0"/>
            </a:endParaRPr>
          </a:p>
        </p:txBody>
      </p:sp>
    </p:spTree>
    <p:extLst>
      <p:ext uri="{BB962C8B-B14F-4D97-AF65-F5344CB8AC3E}">
        <p14:creationId xmlns:p14="http://schemas.microsoft.com/office/powerpoint/2010/main" val="615926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85918E51-E89D-B5C2-BB26-E3FF26F5488A}"/>
              </a:ext>
            </a:extLst>
          </p:cNvPr>
          <p:cNvGraphicFramePr>
            <a:graphicFrameLocks noGrp="1"/>
          </p:cNvGraphicFramePr>
          <p:nvPr>
            <p:extLst>
              <p:ext uri="{D42A27DB-BD31-4B8C-83A1-F6EECF244321}">
                <p14:modId xmlns:p14="http://schemas.microsoft.com/office/powerpoint/2010/main" val="1651858223"/>
              </p:ext>
            </p:extLst>
          </p:nvPr>
        </p:nvGraphicFramePr>
        <p:xfrm>
          <a:off x="135496" y="1408310"/>
          <a:ext cx="7521388" cy="1038909"/>
        </p:xfrm>
        <a:graphic>
          <a:graphicData uri="http://schemas.openxmlformats.org/drawingml/2006/table">
            <a:tbl>
              <a:tblPr firstRow="1" firstCol="1" bandRow="1">
                <a:tableStyleId>{5C22544A-7EE6-4342-B048-85BDC9FD1C3A}</a:tableStyleId>
              </a:tblPr>
              <a:tblGrid>
                <a:gridCol w="1403693">
                  <a:extLst>
                    <a:ext uri="{9D8B030D-6E8A-4147-A177-3AD203B41FA5}">
                      <a16:colId xmlns:a16="http://schemas.microsoft.com/office/drawing/2014/main" val="2746868994"/>
                    </a:ext>
                  </a:extLst>
                </a:gridCol>
                <a:gridCol w="1479650">
                  <a:extLst>
                    <a:ext uri="{9D8B030D-6E8A-4147-A177-3AD203B41FA5}">
                      <a16:colId xmlns:a16="http://schemas.microsoft.com/office/drawing/2014/main" val="2277404591"/>
                    </a:ext>
                  </a:extLst>
                </a:gridCol>
                <a:gridCol w="1629048">
                  <a:extLst>
                    <a:ext uri="{9D8B030D-6E8A-4147-A177-3AD203B41FA5}">
                      <a16:colId xmlns:a16="http://schemas.microsoft.com/office/drawing/2014/main" val="2254170213"/>
                    </a:ext>
                  </a:extLst>
                </a:gridCol>
                <a:gridCol w="1504130">
                  <a:extLst>
                    <a:ext uri="{9D8B030D-6E8A-4147-A177-3AD203B41FA5}">
                      <a16:colId xmlns:a16="http://schemas.microsoft.com/office/drawing/2014/main" val="3012123136"/>
                    </a:ext>
                  </a:extLst>
                </a:gridCol>
                <a:gridCol w="1504867">
                  <a:extLst>
                    <a:ext uri="{9D8B030D-6E8A-4147-A177-3AD203B41FA5}">
                      <a16:colId xmlns:a16="http://schemas.microsoft.com/office/drawing/2014/main" val="4070338280"/>
                    </a:ext>
                  </a:extLst>
                </a:gridCol>
              </a:tblGrid>
              <a:tr h="685122">
                <a:tc>
                  <a:txBody>
                    <a:bodyPr/>
                    <a:lstStyle/>
                    <a:p>
                      <a:pPr>
                        <a:lnSpc>
                          <a:spcPct val="115000"/>
                        </a:lnSpc>
                        <a:spcAft>
                          <a:spcPts val="800"/>
                        </a:spcAft>
                        <a:buNone/>
                      </a:pPr>
                      <a:r>
                        <a:rPr lang="en-GB" sz="1600" kern="100">
                          <a:solidFill>
                            <a:schemeClr val="tx1"/>
                          </a:solidFill>
                          <a:effectLst/>
                          <a:latin typeface="OpenDyslexic" pitchFamily="2" charset="77"/>
                        </a:rPr>
                        <a:t>rebellion</a:t>
                      </a:r>
                      <a:endParaRPr lang="fr-FR" sz="16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r>
                        <a:rPr lang="en-GB" sz="1600" kern="100" dirty="0">
                          <a:solidFill>
                            <a:schemeClr val="tx1"/>
                          </a:solidFill>
                          <a:effectLst/>
                          <a:latin typeface="OpenDyslexic" pitchFamily="2" charset="77"/>
                        </a:rPr>
                        <a:t>attention</a:t>
                      </a:r>
                      <a:endParaRPr lang="fr-FR" sz="16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r>
                        <a:rPr lang="en-GB" sz="1600" kern="100">
                          <a:solidFill>
                            <a:schemeClr val="tx1"/>
                          </a:solidFill>
                          <a:effectLst/>
                          <a:latin typeface="OpenDyslexic" pitchFamily="2" charset="77"/>
                        </a:rPr>
                        <a:t>emancipation</a:t>
                      </a:r>
                      <a:endParaRPr lang="fr-FR" sz="16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r>
                        <a:rPr lang="en-GB" sz="1600" kern="100">
                          <a:solidFill>
                            <a:schemeClr val="tx1"/>
                          </a:solidFill>
                          <a:effectLst/>
                          <a:latin typeface="OpenDyslexic" pitchFamily="2" charset="77"/>
                        </a:rPr>
                        <a:t>Subdivision </a:t>
                      </a:r>
                      <a:endParaRPr lang="fr-FR" sz="16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r>
                        <a:rPr lang="en-GB" sz="1600" kern="100">
                          <a:solidFill>
                            <a:schemeClr val="tx1"/>
                          </a:solidFill>
                          <a:effectLst/>
                          <a:latin typeface="OpenDyslexic" pitchFamily="2" charset="77"/>
                        </a:rPr>
                        <a:t>oppression</a:t>
                      </a:r>
                      <a:endParaRPr lang="fr-FR" sz="16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5942995"/>
                  </a:ext>
                </a:extLst>
              </a:tr>
              <a:tr h="353787">
                <a:tc>
                  <a:txBody>
                    <a:bodyPr/>
                    <a:lstStyle/>
                    <a:p>
                      <a:pPr>
                        <a:lnSpc>
                          <a:spcPct val="115000"/>
                        </a:lnSpc>
                        <a:spcAft>
                          <a:spcPts val="800"/>
                        </a:spcAft>
                        <a:buNone/>
                      </a:pPr>
                      <a:r>
                        <a:rPr lang="en-GB" sz="1600" kern="100">
                          <a:solidFill>
                            <a:schemeClr val="tx1"/>
                          </a:solidFill>
                          <a:effectLst/>
                          <a:latin typeface="OpenDyslexic" pitchFamily="2" charset="77"/>
                        </a:rPr>
                        <a:t> o  O  o</a:t>
                      </a:r>
                      <a:endParaRPr lang="fr-FR" sz="16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r>
                        <a:rPr lang="en-GB" sz="1600" kern="100" dirty="0">
                          <a:solidFill>
                            <a:schemeClr val="tx1"/>
                          </a:solidFill>
                          <a:effectLst/>
                          <a:latin typeface="OpenDyslexic" pitchFamily="2" charset="77"/>
                        </a:rPr>
                        <a:t> </a:t>
                      </a:r>
                      <a:endParaRPr lang="fr-FR" sz="16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r>
                        <a:rPr lang="en-GB" sz="1600" kern="100">
                          <a:solidFill>
                            <a:schemeClr val="tx1"/>
                          </a:solidFill>
                          <a:effectLst/>
                          <a:latin typeface="OpenDyslexic" pitchFamily="2" charset="77"/>
                        </a:rPr>
                        <a:t> </a:t>
                      </a:r>
                      <a:endParaRPr lang="fr-FR" sz="16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r>
                        <a:rPr lang="en-GB" sz="1600" kern="100">
                          <a:solidFill>
                            <a:schemeClr val="tx1"/>
                          </a:solidFill>
                          <a:effectLst/>
                          <a:latin typeface="OpenDyslexic" pitchFamily="2" charset="77"/>
                        </a:rPr>
                        <a:t> </a:t>
                      </a:r>
                      <a:endParaRPr lang="fr-FR" sz="16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r>
                        <a:rPr lang="en-GB" sz="1600" kern="100" dirty="0">
                          <a:solidFill>
                            <a:schemeClr val="tx1"/>
                          </a:solidFill>
                          <a:effectLst/>
                          <a:latin typeface="OpenDyslexic" pitchFamily="2" charset="77"/>
                        </a:rPr>
                        <a:t> </a:t>
                      </a:r>
                      <a:endParaRPr lang="fr-FR" sz="16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956166"/>
                  </a:ext>
                </a:extLst>
              </a:tr>
            </a:tbl>
          </a:graphicData>
        </a:graphic>
      </p:graphicFrame>
      <p:sp>
        <p:nvSpPr>
          <p:cNvPr id="6" name="ZoneTexte 5">
            <a:extLst>
              <a:ext uri="{FF2B5EF4-FFF2-40B4-BE49-F238E27FC236}">
                <a16:creationId xmlns:a16="http://schemas.microsoft.com/office/drawing/2014/main" id="{81C3C194-0F5E-70B9-7B2C-C86EA0D6B86A}"/>
              </a:ext>
            </a:extLst>
          </p:cNvPr>
          <p:cNvSpPr txBox="1"/>
          <p:nvPr/>
        </p:nvSpPr>
        <p:spPr>
          <a:xfrm>
            <a:off x="135496" y="667112"/>
            <a:ext cx="9883715" cy="338554"/>
          </a:xfrm>
          <a:prstGeom prst="rect">
            <a:avLst/>
          </a:prstGeom>
          <a:noFill/>
        </p:spPr>
        <p:txBody>
          <a:bodyPr wrap="square">
            <a:spAutoFit/>
          </a:bodyPr>
          <a:lstStyle/>
          <a:p>
            <a:r>
              <a:rPr lang="en-GB" sz="1600" dirty="0">
                <a:effectLst/>
                <a:latin typeface="OpenDyslexic" pitchFamily="2" charset="77"/>
                <a:ea typeface="Calibri" panose="020F0502020204030204" pitchFamily="34" charset="0"/>
                <a:cs typeface="Times New Roman" panose="02020603050405020304" pitchFamily="18" charset="0"/>
              </a:rPr>
              <a:t>1. Listen to the words taken from the video and try to identify the stressed syllable</a:t>
            </a:r>
            <a:r>
              <a:rPr lang="fr-FR" sz="1600" dirty="0">
                <a:effectLst/>
              </a:rPr>
              <a:t> </a:t>
            </a:r>
            <a:endParaRPr lang="fr-FR" sz="1600" dirty="0"/>
          </a:p>
        </p:txBody>
      </p:sp>
      <p:sp>
        <p:nvSpPr>
          <p:cNvPr id="7" name="ZoneTexte 6">
            <a:extLst>
              <a:ext uri="{FF2B5EF4-FFF2-40B4-BE49-F238E27FC236}">
                <a16:creationId xmlns:a16="http://schemas.microsoft.com/office/drawing/2014/main" id="{ADAE69D5-8804-34A8-3286-22BA9CB7AFC1}"/>
              </a:ext>
            </a:extLst>
          </p:cNvPr>
          <p:cNvSpPr txBox="1"/>
          <p:nvPr/>
        </p:nvSpPr>
        <p:spPr>
          <a:xfrm>
            <a:off x="3348285" y="203186"/>
            <a:ext cx="5115453" cy="369332"/>
          </a:xfrm>
          <a:custGeom>
            <a:avLst/>
            <a:gdLst>
              <a:gd name="csX0" fmla="*/ 0 w 5115453"/>
              <a:gd name="csY0" fmla="*/ 0 h 369332"/>
              <a:gd name="csX1" fmla="*/ 588277 w 5115453"/>
              <a:gd name="csY1" fmla="*/ 0 h 369332"/>
              <a:gd name="csX2" fmla="*/ 1074245 w 5115453"/>
              <a:gd name="csY2" fmla="*/ 0 h 369332"/>
              <a:gd name="csX3" fmla="*/ 1815986 w 5115453"/>
              <a:gd name="csY3" fmla="*/ 0 h 369332"/>
              <a:gd name="csX4" fmla="*/ 2404263 w 5115453"/>
              <a:gd name="csY4" fmla="*/ 0 h 369332"/>
              <a:gd name="csX5" fmla="*/ 2992540 w 5115453"/>
              <a:gd name="csY5" fmla="*/ 0 h 369332"/>
              <a:gd name="csX6" fmla="*/ 3734281 w 5115453"/>
              <a:gd name="csY6" fmla="*/ 0 h 369332"/>
              <a:gd name="csX7" fmla="*/ 4271403 w 5115453"/>
              <a:gd name="csY7" fmla="*/ 0 h 369332"/>
              <a:gd name="csX8" fmla="*/ 5115453 w 5115453"/>
              <a:gd name="csY8" fmla="*/ 0 h 369332"/>
              <a:gd name="csX9" fmla="*/ 5115453 w 5115453"/>
              <a:gd name="csY9" fmla="*/ 369332 h 369332"/>
              <a:gd name="csX10" fmla="*/ 4578330 w 5115453"/>
              <a:gd name="csY10" fmla="*/ 369332 h 369332"/>
              <a:gd name="csX11" fmla="*/ 3938899 w 5115453"/>
              <a:gd name="csY11" fmla="*/ 369332 h 369332"/>
              <a:gd name="csX12" fmla="*/ 3350622 w 5115453"/>
              <a:gd name="csY12" fmla="*/ 369332 h 369332"/>
              <a:gd name="csX13" fmla="*/ 2608881 w 5115453"/>
              <a:gd name="csY13" fmla="*/ 369332 h 369332"/>
              <a:gd name="csX14" fmla="*/ 1867140 w 5115453"/>
              <a:gd name="csY14" fmla="*/ 369332 h 369332"/>
              <a:gd name="csX15" fmla="*/ 1330018 w 5115453"/>
              <a:gd name="csY15" fmla="*/ 369332 h 369332"/>
              <a:gd name="csX16" fmla="*/ 690586 w 5115453"/>
              <a:gd name="csY16" fmla="*/ 369332 h 369332"/>
              <a:gd name="csX17" fmla="*/ 0 w 5115453"/>
              <a:gd name="csY17" fmla="*/ 369332 h 369332"/>
              <a:gd name="csX18" fmla="*/ 0 w 5115453"/>
              <a:gd name="csY18" fmla="*/ 0 h 3693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115453" h="369332" extrusionOk="0">
                <a:moveTo>
                  <a:pt x="0" y="0"/>
                </a:moveTo>
                <a:cubicBezTo>
                  <a:pt x="123713" y="29051"/>
                  <a:pt x="457438" y="7969"/>
                  <a:pt x="588277" y="0"/>
                </a:cubicBezTo>
                <a:cubicBezTo>
                  <a:pt x="719116" y="-7969"/>
                  <a:pt x="844617" y="707"/>
                  <a:pt x="1074245" y="0"/>
                </a:cubicBezTo>
                <a:cubicBezTo>
                  <a:pt x="1303873" y="-707"/>
                  <a:pt x="1645258" y="-25223"/>
                  <a:pt x="1815986" y="0"/>
                </a:cubicBezTo>
                <a:cubicBezTo>
                  <a:pt x="1986714" y="25223"/>
                  <a:pt x="2271456" y="12585"/>
                  <a:pt x="2404263" y="0"/>
                </a:cubicBezTo>
                <a:cubicBezTo>
                  <a:pt x="2537070" y="-12585"/>
                  <a:pt x="2762435" y="-306"/>
                  <a:pt x="2992540" y="0"/>
                </a:cubicBezTo>
                <a:cubicBezTo>
                  <a:pt x="3222645" y="306"/>
                  <a:pt x="3501841" y="14725"/>
                  <a:pt x="3734281" y="0"/>
                </a:cubicBezTo>
                <a:cubicBezTo>
                  <a:pt x="3966721" y="-14725"/>
                  <a:pt x="4106192" y="-14410"/>
                  <a:pt x="4271403" y="0"/>
                </a:cubicBezTo>
                <a:cubicBezTo>
                  <a:pt x="4436614" y="14410"/>
                  <a:pt x="4822309" y="13424"/>
                  <a:pt x="5115453" y="0"/>
                </a:cubicBezTo>
                <a:cubicBezTo>
                  <a:pt x="5130601" y="83888"/>
                  <a:pt x="5121904" y="240328"/>
                  <a:pt x="5115453" y="369332"/>
                </a:cubicBezTo>
                <a:cubicBezTo>
                  <a:pt x="4894408" y="389434"/>
                  <a:pt x="4819194" y="342669"/>
                  <a:pt x="4578330" y="369332"/>
                </a:cubicBezTo>
                <a:cubicBezTo>
                  <a:pt x="4337466" y="395995"/>
                  <a:pt x="4175082" y="342384"/>
                  <a:pt x="3938899" y="369332"/>
                </a:cubicBezTo>
                <a:cubicBezTo>
                  <a:pt x="3702716" y="396280"/>
                  <a:pt x="3487745" y="363072"/>
                  <a:pt x="3350622" y="369332"/>
                </a:cubicBezTo>
                <a:cubicBezTo>
                  <a:pt x="3213499" y="375592"/>
                  <a:pt x="2867157" y="342422"/>
                  <a:pt x="2608881" y="369332"/>
                </a:cubicBezTo>
                <a:cubicBezTo>
                  <a:pt x="2350605" y="396242"/>
                  <a:pt x="2150904" y="367064"/>
                  <a:pt x="1867140" y="369332"/>
                </a:cubicBezTo>
                <a:cubicBezTo>
                  <a:pt x="1583376" y="371600"/>
                  <a:pt x="1491516" y="352522"/>
                  <a:pt x="1330018" y="369332"/>
                </a:cubicBezTo>
                <a:cubicBezTo>
                  <a:pt x="1168520" y="386142"/>
                  <a:pt x="834520" y="382585"/>
                  <a:pt x="690586" y="369332"/>
                </a:cubicBezTo>
                <a:cubicBezTo>
                  <a:pt x="546652" y="356079"/>
                  <a:pt x="171244" y="354233"/>
                  <a:pt x="0" y="369332"/>
                </a:cubicBezTo>
                <a:cubicBezTo>
                  <a:pt x="-11355" y="228689"/>
                  <a:pt x="-15551" y="169547"/>
                  <a:pt x="0" y="0"/>
                </a:cubicBezTo>
                <a:close/>
              </a:path>
            </a:pathLst>
          </a:custGeom>
          <a:noFill/>
          <a:ln w="19050">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algn="ctr"/>
            <a:r>
              <a:rPr lang="fr-FR" b="1" dirty="0" err="1">
                <a:latin typeface="OpenDyslexic" pitchFamily="2" charset="77"/>
              </a:rPr>
              <a:t>Phonetics</a:t>
            </a:r>
            <a:r>
              <a:rPr lang="fr-FR" b="1" dirty="0">
                <a:latin typeface="OpenDyslexic" pitchFamily="2" charset="77"/>
              </a:rPr>
              <a:t> ➜ -ion </a:t>
            </a:r>
          </a:p>
        </p:txBody>
      </p:sp>
      <p:sp>
        <p:nvSpPr>
          <p:cNvPr id="9" name="ZoneTexte 8">
            <a:extLst>
              <a:ext uri="{FF2B5EF4-FFF2-40B4-BE49-F238E27FC236}">
                <a16:creationId xmlns:a16="http://schemas.microsoft.com/office/drawing/2014/main" id="{2D561AE3-354B-0A16-F826-3D8AEEBA629E}"/>
              </a:ext>
            </a:extLst>
          </p:cNvPr>
          <p:cNvSpPr txBox="1"/>
          <p:nvPr/>
        </p:nvSpPr>
        <p:spPr>
          <a:xfrm>
            <a:off x="0" y="3067294"/>
            <a:ext cx="9570207" cy="821635"/>
          </a:xfrm>
          <a:prstGeom prst="rect">
            <a:avLst/>
          </a:prstGeom>
          <a:noFill/>
        </p:spPr>
        <p:txBody>
          <a:bodyPr wrap="square">
            <a:spAutoFit/>
          </a:bodyPr>
          <a:lstStyle/>
          <a:p>
            <a:pPr lvl="0">
              <a:lnSpc>
                <a:spcPct val="115000"/>
              </a:lnSpc>
              <a:spcAft>
                <a:spcPts val="800"/>
              </a:spcAft>
            </a:pPr>
            <a:r>
              <a:rPr lang="en-GB" kern="100" dirty="0">
                <a:effectLst/>
                <a:latin typeface="OpenDyslexic" pitchFamily="2" charset="77"/>
                <a:ea typeface="Calibri" panose="020F0502020204030204" pitchFamily="34" charset="0"/>
                <a:cs typeface="Times New Roman" panose="02020603050405020304" pitchFamily="18" charset="0"/>
              </a:rPr>
              <a:t>2. What can you deduce about the words ending in -ion?</a:t>
            </a:r>
          </a:p>
          <a:p>
            <a:pPr lvl="0">
              <a:lnSpc>
                <a:spcPct val="115000"/>
              </a:lnSpc>
              <a:spcAft>
                <a:spcPts val="800"/>
              </a:spcAft>
            </a:pPr>
            <a:r>
              <a:rPr lang="en-GB" kern="100" dirty="0">
                <a:effectLst/>
                <a:latin typeface="OpenDyslexic" pitchFamily="2" charset="77"/>
                <a:ea typeface="Calibri" panose="020F0502020204030204" pitchFamily="34" charset="0"/>
                <a:cs typeface="Times New Roman" panose="02020603050405020304" pitchFamily="18" charset="0"/>
              </a:rPr>
              <a:t>There are two exceptions: do you know them ?</a:t>
            </a:r>
            <a:endParaRPr lang="fr-FR"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ZoneTexte 10">
            <a:extLst>
              <a:ext uri="{FF2B5EF4-FFF2-40B4-BE49-F238E27FC236}">
                <a16:creationId xmlns:a16="http://schemas.microsoft.com/office/drawing/2014/main" id="{580D9669-D18D-3019-4E2D-BB13B8AFA826}"/>
              </a:ext>
            </a:extLst>
          </p:cNvPr>
          <p:cNvSpPr txBox="1"/>
          <p:nvPr/>
        </p:nvSpPr>
        <p:spPr>
          <a:xfrm>
            <a:off x="-678004" y="4564424"/>
            <a:ext cx="13383058" cy="366254"/>
          </a:xfrm>
          <a:prstGeom prst="rect">
            <a:avLst/>
          </a:prstGeom>
          <a:noFill/>
        </p:spPr>
        <p:txBody>
          <a:bodyPr wrap="square">
            <a:spAutoFit/>
          </a:bodyPr>
          <a:lstStyle/>
          <a:p>
            <a:pPr marL="685800">
              <a:lnSpc>
                <a:spcPct val="115000"/>
              </a:lnSpc>
              <a:spcAft>
                <a:spcPts val="800"/>
              </a:spcAft>
              <a:buNone/>
            </a:pPr>
            <a:r>
              <a:rPr lang="en-GB" sz="1600" kern="100" dirty="0">
                <a:effectLst/>
                <a:latin typeface="OpenDyslexic" pitchFamily="2" charset="77"/>
                <a:ea typeface="Calibri" panose="020F0502020204030204" pitchFamily="34" charset="0"/>
                <a:cs typeface="Times New Roman" panose="02020603050405020304" pitchFamily="18" charset="0"/>
              </a:rPr>
              <a:t>3. Listen and try to find the correct </a:t>
            </a:r>
            <a:r>
              <a:rPr lang="en-GB" sz="1600" kern="100" dirty="0">
                <a:latin typeface="OpenDyslexic" pitchFamily="2" charset="77"/>
                <a:ea typeface="Calibri" panose="020F0502020204030204" pitchFamily="34" charset="0"/>
                <a:cs typeface="Times New Roman" panose="02020603050405020304" pitchFamily="18" charset="0"/>
              </a:rPr>
              <a:t>phonetical transcription of these 3 words, as well as t</a:t>
            </a:r>
            <a:r>
              <a:rPr lang="en-GB" sz="1600" kern="100" dirty="0">
                <a:effectLst/>
                <a:latin typeface="OpenDyslexic" pitchFamily="2" charset="77"/>
                <a:ea typeface="Calibri" panose="020F0502020204030204" pitchFamily="34" charset="0"/>
                <a:cs typeface="Times New Roman" panose="02020603050405020304" pitchFamily="18" charset="0"/>
              </a:rPr>
              <a:t>he stressed syllable.</a:t>
            </a:r>
            <a:endParaRPr lang="fr-FR"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2" name="Tableau 11">
            <a:extLst>
              <a:ext uri="{FF2B5EF4-FFF2-40B4-BE49-F238E27FC236}">
                <a16:creationId xmlns:a16="http://schemas.microsoft.com/office/drawing/2014/main" id="{6452EF02-7475-E592-60C2-C24D7448DEA8}"/>
              </a:ext>
            </a:extLst>
          </p:cNvPr>
          <p:cNvGraphicFramePr>
            <a:graphicFrameLocks noGrp="1"/>
          </p:cNvGraphicFramePr>
          <p:nvPr>
            <p:extLst>
              <p:ext uri="{D42A27DB-BD31-4B8C-83A1-F6EECF244321}">
                <p14:modId xmlns:p14="http://schemas.microsoft.com/office/powerpoint/2010/main" val="622751759"/>
              </p:ext>
            </p:extLst>
          </p:nvPr>
        </p:nvGraphicFramePr>
        <p:xfrm>
          <a:off x="388651" y="5344917"/>
          <a:ext cx="5919268" cy="813816"/>
        </p:xfrm>
        <a:graphic>
          <a:graphicData uri="http://schemas.openxmlformats.org/drawingml/2006/table">
            <a:tbl>
              <a:tblPr firstRow="1" firstCol="1" bandRow="1">
                <a:tableStyleId>{5C22544A-7EE6-4342-B048-85BDC9FD1C3A}</a:tableStyleId>
              </a:tblPr>
              <a:tblGrid>
                <a:gridCol w="1972896">
                  <a:extLst>
                    <a:ext uri="{9D8B030D-6E8A-4147-A177-3AD203B41FA5}">
                      <a16:colId xmlns:a16="http://schemas.microsoft.com/office/drawing/2014/main" val="12831648"/>
                    </a:ext>
                  </a:extLst>
                </a:gridCol>
                <a:gridCol w="1972896">
                  <a:extLst>
                    <a:ext uri="{9D8B030D-6E8A-4147-A177-3AD203B41FA5}">
                      <a16:colId xmlns:a16="http://schemas.microsoft.com/office/drawing/2014/main" val="1563266756"/>
                    </a:ext>
                  </a:extLst>
                </a:gridCol>
                <a:gridCol w="1973476">
                  <a:extLst>
                    <a:ext uri="{9D8B030D-6E8A-4147-A177-3AD203B41FA5}">
                      <a16:colId xmlns:a16="http://schemas.microsoft.com/office/drawing/2014/main" val="49967830"/>
                    </a:ext>
                  </a:extLst>
                </a:gridCol>
              </a:tblGrid>
              <a:tr h="0">
                <a:tc>
                  <a:txBody>
                    <a:bodyPr/>
                    <a:lstStyle/>
                    <a:p>
                      <a:pPr algn="ctr">
                        <a:lnSpc>
                          <a:spcPct val="115000"/>
                        </a:lnSpc>
                        <a:spcAft>
                          <a:spcPts val="800"/>
                        </a:spcAft>
                        <a:buNone/>
                      </a:pPr>
                      <a:r>
                        <a:rPr lang="en-GB" sz="1600" kern="100">
                          <a:solidFill>
                            <a:schemeClr val="tx1"/>
                          </a:solidFill>
                          <a:effectLst/>
                          <a:latin typeface="OpenDyslexic" pitchFamily="2" charset="77"/>
                        </a:rPr>
                        <a:t>A rebel (n)</a:t>
                      </a:r>
                      <a:endParaRPr lang="fr-FR" sz="16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GB" sz="1600" kern="100">
                          <a:solidFill>
                            <a:schemeClr val="tx1"/>
                          </a:solidFill>
                          <a:effectLst/>
                          <a:latin typeface="OpenDyslexic" pitchFamily="2" charset="77"/>
                        </a:rPr>
                        <a:t>To rebel (v)</a:t>
                      </a:r>
                      <a:endParaRPr lang="fr-FR" sz="16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GB" sz="1600" kern="100">
                          <a:solidFill>
                            <a:schemeClr val="tx1"/>
                          </a:solidFill>
                          <a:effectLst/>
                          <a:latin typeface="OpenDyslexic" pitchFamily="2" charset="77"/>
                        </a:rPr>
                        <a:t>A rebellion (n)</a:t>
                      </a:r>
                      <a:endParaRPr lang="fr-FR" sz="16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8726226"/>
                  </a:ext>
                </a:extLst>
              </a:tr>
              <a:tr h="0">
                <a:tc>
                  <a:txBody>
                    <a:bodyPr/>
                    <a:lstStyle/>
                    <a:p>
                      <a:pPr algn="ctr">
                        <a:lnSpc>
                          <a:spcPct val="115000"/>
                        </a:lnSpc>
                        <a:spcAft>
                          <a:spcPts val="800"/>
                        </a:spcAft>
                        <a:buNone/>
                      </a:pPr>
                      <a:r>
                        <a:rPr lang="en-GB" sz="1600" kern="100" dirty="0">
                          <a:solidFill>
                            <a:schemeClr val="tx1"/>
                          </a:solidFill>
                          <a:effectLst/>
                          <a:latin typeface="OpenDyslexic" pitchFamily="2" charset="77"/>
                        </a:rPr>
                        <a:t>/r…….bl/</a:t>
                      </a:r>
                      <a:endParaRPr lang="fr-FR" sz="16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GB" sz="1600" kern="100" dirty="0">
                          <a:solidFill>
                            <a:schemeClr val="tx1"/>
                          </a:solidFill>
                          <a:effectLst/>
                          <a:latin typeface="OpenDyslexic" pitchFamily="2" charset="77"/>
                        </a:rPr>
                        <a:t>/r……….../    </a:t>
                      </a:r>
                      <a:endParaRPr lang="fr-FR" sz="16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fr-FR" sz="1600" kern="100" dirty="0">
                          <a:solidFill>
                            <a:schemeClr val="tx1"/>
                          </a:solidFill>
                          <a:effectLst/>
                          <a:latin typeface="OpenDyslexic" pitchFamily="2" charset="77"/>
                        </a:rPr>
                        <a:t>/r………………</a:t>
                      </a:r>
                      <a:r>
                        <a:rPr lang="fr-FR" sz="1600" kern="100" dirty="0" err="1">
                          <a:solidFill>
                            <a:schemeClr val="tx1"/>
                          </a:solidFill>
                          <a:effectLst/>
                          <a:latin typeface="OpenDyslexic" pitchFamily="2" charset="77"/>
                        </a:rPr>
                        <a:t>jən</a:t>
                      </a:r>
                      <a:r>
                        <a:rPr lang="fr-FR" sz="1600" kern="100" dirty="0">
                          <a:solidFill>
                            <a:schemeClr val="tx1"/>
                          </a:solidFill>
                          <a:effectLst/>
                          <a:latin typeface="OpenDyslexic" pitchFamily="2" charset="77"/>
                        </a:rPr>
                        <a:t>/</a:t>
                      </a:r>
                      <a:endParaRPr lang="fr-FR" sz="16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8482792"/>
                  </a:ext>
                </a:extLst>
              </a:tr>
              <a:tr h="0">
                <a:tc>
                  <a:txBody>
                    <a:bodyPr/>
                    <a:lstStyle/>
                    <a:p>
                      <a:pPr algn="ctr">
                        <a:lnSpc>
                          <a:spcPct val="115000"/>
                        </a:lnSpc>
                        <a:spcAft>
                          <a:spcPts val="800"/>
                        </a:spcAft>
                        <a:buNone/>
                      </a:pPr>
                      <a:r>
                        <a:rPr lang="en-GB" sz="1600" kern="100">
                          <a:solidFill>
                            <a:schemeClr val="tx1"/>
                          </a:solidFill>
                          <a:effectLst/>
                          <a:latin typeface="OpenDyslexic" pitchFamily="2" charset="77"/>
                        </a:rPr>
                        <a:t> </a:t>
                      </a:r>
                      <a:endParaRPr lang="fr-FR" sz="16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GB" sz="1600" kern="100">
                          <a:solidFill>
                            <a:schemeClr val="tx1"/>
                          </a:solidFill>
                          <a:effectLst/>
                          <a:latin typeface="OpenDyslexic" pitchFamily="2" charset="77"/>
                        </a:rPr>
                        <a:t> </a:t>
                      </a:r>
                      <a:endParaRPr lang="fr-FR" sz="16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GB" sz="1600" kern="100" dirty="0">
                          <a:solidFill>
                            <a:schemeClr val="tx1"/>
                          </a:solidFill>
                          <a:effectLst/>
                          <a:latin typeface="OpenDyslexic" pitchFamily="2" charset="77"/>
                        </a:rPr>
                        <a:t> </a:t>
                      </a:r>
                      <a:endParaRPr lang="fr-FR" sz="16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5942415"/>
                  </a:ext>
                </a:extLst>
              </a:tr>
            </a:tbl>
          </a:graphicData>
        </a:graphic>
      </p:graphicFrame>
    </p:spTree>
    <p:extLst>
      <p:ext uri="{BB962C8B-B14F-4D97-AF65-F5344CB8AC3E}">
        <p14:creationId xmlns:p14="http://schemas.microsoft.com/office/powerpoint/2010/main" val="3185346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B9A3A-C5CB-489F-B1C0-C87FB1B99699}"/>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60194C4D-1432-8BC8-A347-116589B14D32}"/>
              </a:ext>
            </a:extLst>
          </p:cNvPr>
          <p:cNvPicPr>
            <a:picLocks noChangeAspect="1"/>
          </p:cNvPicPr>
          <p:nvPr/>
        </p:nvPicPr>
        <p:blipFill>
          <a:blip r:embed="rId2"/>
          <a:stretch>
            <a:fillRect/>
          </a:stretch>
        </p:blipFill>
        <p:spPr>
          <a:xfrm rot="20824068">
            <a:off x="-14097" y="1836804"/>
            <a:ext cx="4386949" cy="2957356"/>
          </a:xfrm>
          <a:prstGeom prst="rect">
            <a:avLst/>
          </a:prstGeom>
          <a:ln w="19050">
            <a:solidFill>
              <a:schemeClr val="tx1"/>
            </a:solidFill>
          </a:ln>
          <a:effectLst>
            <a:outerShdw blurRad="50800" dist="38100" dir="2700000" algn="tl" rotWithShape="0">
              <a:prstClr val="black">
                <a:alpha val="40000"/>
              </a:prstClr>
            </a:outerShdw>
          </a:effectLst>
        </p:spPr>
      </p:pic>
      <p:sp>
        <p:nvSpPr>
          <p:cNvPr id="6" name="ZoneTexte 5">
            <a:extLst>
              <a:ext uri="{FF2B5EF4-FFF2-40B4-BE49-F238E27FC236}">
                <a16:creationId xmlns:a16="http://schemas.microsoft.com/office/drawing/2014/main" id="{47C89D59-40B1-FC47-87D2-15C27C7A7146}"/>
              </a:ext>
            </a:extLst>
          </p:cNvPr>
          <p:cNvSpPr txBox="1"/>
          <p:nvPr/>
        </p:nvSpPr>
        <p:spPr>
          <a:xfrm>
            <a:off x="3118787" y="506315"/>
            <a:ext cx="6346372" cy="584775"/>
          </a:xfrm>
          <a:prstGeom prst="rect">
            <a:avLst/>
          </a:prstGeom>
          <a:noFill/>
        </p:spPr>
        <p:txBody>
          <a:bodyPr wrap="square" rtlCol="0">
            <a:spAutoFit/>
          </a:bodyPr>
          <a:lstStyle/>
          <a:p>
            <a:pPr algn="ctr"/>
            <a:r>
              <a:rPr lang="fr-FR" sz="3200" dirty="0" err="1">
                <a:latin typeface="OpenDyslexic" pitchFamily="2" charset="77"/>
              </a:rPr>
              <a:t>What</a:t>
            </a:r>
            <a:r>
              <a:rPr lang="fr-FR" sz="3200" dirty="0">
                <a:latin typeface="OpenDyslexic" pitchFamily="2" charset="77"/>
              </a:rPr>
              <a:t> do </a:t>
            </a:r>
            <a:r>
              <a:rPr lang="fr-FR" sz="3200" dirty="0" err="1">
                <a:latin typeface="OpenDyslexic" pitchFamily="2" charset="77"/>
              </a:rPr>
              <a:t>you</a:t>
            </a:r>
            <a:r>
              <a:rPr lang="fr-FR" sz="3200" dirty="0">
                <a:latin typeface="OpenDyslexic" pitchFamily="2" charset="77"/>
              </a:rPr>
              <a:t> </a:t>
            </a:r>
            <a:r>
              <a:rPr lang="fr-FR" sz="3200" dirty="0" err="1">
                <a:latin typeface="OpenDyslexic" pitchFamily="2" charset="77"/>
              </a:rPr>
              <a:t>remember</a:t>
            </a:r>
            <a:r>
              <a:rPr lang="fr-FR" sz="3200" dirty="0">
                <a:latin typeface="OpenDyslexic" pitchFamily="2" charset="77"/>
              </a:rPr>
              <a:t>?</a:t>
            </a:r>
          </a:p>
        </p:txBody>
      </p:sp>
      <p:pic>
        <p:nvPicPr>
          <p:cNvPr id="8" name="Image 7">
            <a:extLst>
              <a:ext uri="{FF2B5EF4-FFF2-40B4-BE49-F238E27FC236}">
                <a16:creationId xmlns:a16="http://schemas.microsoft.com/office/drawing/2014/main" id="{1594C0DD-88DD-15ED-75BE-5C12E61D1BB2}"/>
              </a:ext>
            </a:extLst>
          </p:cNvPr>
          <p:cNvPicPr>
            <a:picLocks noChangeAspect="1"/>
          </p:cNvPicPr>
          <p:nvPr/>
        </p:nvPicPr>
        <p:blipFill>
          <a:blip r:embed="rId3"/>
          <a:stretch>
            <a:fillRect/>
          </a:stretch>
        </p:blipFill>
        <p:spPr>
          <a:xfrm>
            <a:off x="266304" y="185057"/>
            <a:ext cx="1605243" cy="1605243"/>
          </a:xfrm>
          <a:prstGeom prst="ellipse">
            <a:avLst/>
          </a:prstGeom>
          <a:solidFill>
            <a:schemeClr val="bg1"/>
          </a:solidFill>
          <a:ln w="19050">
            <a:solidFill>
              <a:schemeClr val="tx1"/>
            </a:solidFill>
          </a:ln>
          <a:effectLst>
            <a:outerShdw blurRad="50800" dist="38100" dir="2700000" algn="tl" rotWithShape="0">
              <a:prstClr val="black">
                <a:alpha val="40000"/>
              </a:prstClr>
            </a:outerShdw>
          </a:effectLst>
        </p:spPr>
      </p:pic>
      <p:pic>
        <p:nvPicPr>
          <p:cNvPr id="2" name="Image 1">
            <a:extLst>
              <a:ext uri="{FF2B5EF4-FFF2-40B4-BE49-F238E27FC236}">
                <a16:creationId xmlns:a16="http://schemas.microsoft.com/office/drawing/2014/main" id="{452F96C6-E46C-DEC5-755B-7C61CB881C8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75271" y="1567544"/>
            <a:ext cx="2970990" cy="4199366"/>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3" name="Image 2">
            <a:extLst>
              <a:ext uri="{FF2B5EF4-FFF2-40B4-BE49-F238E27FC236}">
                <a16:creationId xmlns:a16="http://schemas.microsoft.com/office/drawing/2014/main" id="{FFB7CAAD-E4AE-438F-4C07-87C7B9FEC5B3}"/>
              </a:ext>
            </a:extLst>
          </p:cNvPr>
          <p:cNvPicPr>
            <a:picLocks noChangeAspect="1"/>
          </p:cNvPicPr>
          <p:nvPr/>
        </p:nvPicPr>
        <p:blipFill>
          <a:blip r:embed="rId5"/>
          <a:srcRect b="4930"/>
          <a:stretch>
            <a:fillRect/>
          </a:stretch>
        </p:blipFill>
        <p:spPr>
          <a:xfrm rot="464233">
            <a:off x="6865285" y="2897265"/>
            <a:ext cx="5199749" cy="3531474"/>
          </a:xfrm>
          <a:prstGeom prst="rect">
            <a:avLst/>
          </a:prstGeom>
          <a:ln w="19050">
            <a:solidFill>
              <a:schemeClr val="tx1"/>
            </a:solidFill>
          </a:ln>
          <a:effectLst>
            <a:outerShdw blurRad="50800" dist="38100" dir="2700000" algn="tl" rotWithShape="0">
              <a:prstClr val="black">
                <a:alpha val="40000"/>
              </a:prstClr>
            </a:outerShdw>
          </a:effectLst>
        </p:spPr>
      </p:pic>
      <p:sp>
        <p:nvSpPr>
          <p:cNvPr id="10" name="ZoneTexte 9">
            <a:extLst>
              <a:ext uri="{FF2B5EF4-FFF2-40B4-BE49-F238E27FC236}">
                <a16:creationId xmlns:a16="http://schemas.microsoft.com/office/drawing/2014/main" id="{C6F74B47-E4BC-8D97-3F33-C48A6F5C8658}"/>
              </a:ext>
            </a:extLst>
          </p:cNvPr>
          <p:cNvSpPr txBox="1"/>
          <p:nvPr/>
        </p:nvSpPr>
        <p:spPr>
          <a:xfrm>
            <a:off x="2264228" y="94228"/>
            <a:ext cx="7663543" cy="400494"/>
          </a:xfrm>
          <a:prstGeom prst="rect">
            <a:avLst/>
          </a:prstGeom>
          <a:noFill/>
        </p:spPr>
        <p:txBody>
          <a:bodyPr wrap="square">
            <a:spAutoFit/>
          </a:bodyPr>
          <a:lstStyle/>
          <a:p>
            <a:pPr algn="ctr">
              <a:lnSpc>
                <a:spcPct val="115000"/>
              </a:lnSpc>
              <a:spcAft>
                <a:spcPts val="800"/>
              </a:spcAft>
            </a:pPr>
            <a:r>
              <a:rPr lang="en-GB" b="1" kern="100" dirty="0">
                <a:latin typeface="OpenDyslexic" pitchFamily="2" charset="77"/>
                <a:ea typeface="Calibri" panose="020F0502020204030204" pitchFamily="34" charset="0"/>
                <a:cs typeface="Times New Roman" panose="02020603050405020304" pitchFamily="18" charset="0"/>
              </a:rPr>
              <a:t>How has history shaped a multicultural New Orleans?</a:t>
            </a:r>
            <a:endParaRPr lang="fr-FR"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93663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36B52AF1-4F1D-26D0-3EAD-2E2298363F92}"/>
              </a:ext>
            </a:extLst>
          </p:cNvPr>
          <p:cNvSpPr txBox="1"/>
          <p:nvPr/>
        </p:nvSpPr>
        <p:spPr>
          <a:xfrm>
            <a:off x="104500" y="124344"/>
            <a:ext cx="11560629" cy="400494"/>
          </a:xfrm>
          <a:prstGeom prst="rect">
            <a:avLst/>
          </a:prstGeom>
          <a:noFill/>
        </p:spPr>
        <p:txBody>
          <a:bodyPr wrap="square">
            <a:spAutoFit/>
          </a:bodyPr>
          <a:lstStyle/>
          <a:p>
            <a:pPr lvl="0">
              <a:lnSpc>
                <a:spcPct val="115000"/>
              </a:lnSpc>
              <a:spcAft>
                <a:spcPts val="800"/>
              </a:spcAft>
            </a:pPr>
            <a:r>
              <a:rPr lang="en-GB" kern="100" dirty="0">
                <a:latin typeface="OpenDyslexic" pitchFamily="2" charset="77"/>
                <a:ea typeface="Calibri" panose="020F0502020204030204" pitchFamily="34" charset="0"/>
                <a:cs typeface="Times New Roman" panose="02020603050405020304" pitchFamily="18" charset="0"/>
              </a:rPr>
              <a:t>5. REACT : pick a role card and  </a:t>
            </a:r>
            <a:r>
              <a:rPr lang="en-GB" b="1" kern="100" dirty="0">
                <a:latin typeface="OpenDyslexic" pitchFamily="2" charset="77"/>
                <a:ea typeface="Calibri" panose="020F0502020204030204" pitchFamily="34" charset="0"/>
                <a:cs typeface="Times New Roman" panose="02020603050405020304" pitchFamily="18" charset="0"/>
              </a:rPr>
              <a:t>react </a:t>
            </a:r>
            <a:r>
              <a:rPr lang="en-GB" kern="100" dirty="0">
                <a:latin typeface="OpenDyslexic" pitchFamily="2" charset="77"/>
                <a:ea typeface="Calibri" panose="020F0502020204030204" pitchFamily="34" charset="0"/>
                <a:cs typeface="Times New Roman" panose="02020603050405020304" pitchFamily="18" charset="0"/>
              </a:rPr>
              <a:t>to the reenactment accordingly.</a:t>
            </a:r>
          </a:p>
        </p:txBody>
      </p:sp>
      <p:sp>
        <p:nvSpPr>
          <p:cNvPr id="5" name="ZoneTexte 4">
            <a:extLst>
              <a:ext uri="{FF2B5EF4-FFF2-40B4-BE49-F238E27FC236}">
                <a16:creationId xmlns:a16="http://schemas.microsoft.com/office/drawing/2014/main" id="{E0EE44EC-DC4B-D166-6512-039E800AD05A}"/>
              </a:ext>
            </a:extLst>
          </p:cNvPr>
          <p:cNvSpPr txBox="1"/>
          <p:nvPr/>
        </p:nvSpPr>
        <p:spPr>
          <a:xfrm>
            <a:off x="8358883" y="3482631"/>
            <a:ext cx="3600995" cy="1908215"/>
          </a:xfrm>
          <a:prstGeom prst="rect">
            <a:avLst/>
          </a:prstGeom>
          <a:noFill/>
          <a:ln>
            <a:solidFill>
              <a:schemeClr val="tx1"/>
            </a:solidFill>
          </a:ln>
        </p:spPr>
        <p:txBody>
          <a:bodyPr wrap="square" rtlCol="0">
            <a:spAutoFit/>
          </a:bodyPr>
          <a:lstStyle/>
          <a:p>
            <a:pPr algn="ctr">
              <a:lnSpc>
                <a:spcPct val="150000"/>
              </a:lnSpc>
            </a:pPr>
            <a:r>
              <a:rPr lang="fr-FR" sz="1600" b="1" dirty="0" err="1">
                <a:latin typeface="OpenDyslexic" pitchFamily="2" charset="77"/>
              </a:rPr>
              <a:t>Role</a:t>
            </a:r>
            <a:r>
              <a:rPr lang="fr-FR" sz="1600" b="1" dirty="0">
                <a:latin typeface="OpenDyslexic" pitchFamily="2" charset="77"/>
              </a:rPr>
              <a:t> 4:</a:t>
            </a:r>
          </a:p>
          <a:p>
            <a:pPr>
              <a:lnSpc>
                <a:spcPct val="150000"/>
              </a:lnSpc>
            </a:pPr>
            <a:r>
              <a:rPr lang="fr-FR" sz="1600" b="1" dirty="0">
                <a:latin typeface="OpenDyslexic" pitchFamily="2" charset="77"/>
              </a:rPr>
              <a:t>Kurt </a:t>
            </a:r>
            <a:r>
              <a:rPr lang="fr-FR" sz="1600" b="1" dirty="0" err="1">
                <a:latin typeface="OpenDyslexic" pitchFamily="2" charset="77"/>
              </a:rPr>
              <a:t>Falterman</a:t>
            </a:r>
            <a:r>
              <a:rPr lang="fr-FR" sz="1600" dirty="0">
                <a:latin typeface="OpenDyslexic" pitchFamily="2" charset="77"/>
              </a:rPr>
              <a:t>, 50, </a:t>
            </a:r>
            <a:r>
              <a:rPr lang="fr-FR" sz="1600" dirty="0" err="1">
                <a:latin typeface="OpenDyslexic" pitchFamily="2" charset="77"/>
              </a:rPr>
              <a:t>stood</a:t>
            </a:r>
            <a:r>
              <a:rPr lang="fr-FR" sz="1600" dirty="0">
                <a:latin typeface="OpenDyslexic" pitchFamily="2" charset="77"/>
              </a:rPr>
              <a:t> by </a:t>
            </a:r>
            <a:r>
              <a:rPr lang="fr-FR" sz="1600" dirty="0" err="1">
                <a:latin typeface="OpenDyslexic" pitchFamily="2" charset="77"/>
              </a:rPr>
              <a:t>his</a:t>
            </a:r>
            <a:r>
              <a:rPr lang="fr-FR" sz="1600" dirty="0">
                <a:latin typeface="OpenDyslexic" pitchFamily="2" charset="77"/>
              </a:rPr>
              <a:t> garage and </a:t>
            </a:r>
            <a:r>
              <a:rPr lang="fr-FR" sz="1600" dirty="0" err="1">
                <a:latin typeface="OpenDyslexic" pitchFamily="2" charset="77"/>
              </a:rPr>
              <a:t>watched</a:t>
            </a:r>
            <a:r>
              <a:rPr lang="fr-FR" sz="1600" dirty="0">
                <a:latin typeface="OpenDyslexic" pitchFamily="2" charset="77"/>
              </a:rPr>
              <a:t>, </a:t>
            </a:r>
            <a:r>
              <a:rPr lang="fr-FR" sz="1600" dirty="0" err="1">
                <a:latin typeface="OpenDyslexic" pitchFamily="2" charset="77"/>
              </a:rPr>
              <a:t>angry</a:t>
            </a:r>
            <a:r>
              <a:rPr lang="fr-FR" sz="1600" dirty="0">
                <a:latin typeface="OpenDyslexic" pitchFamily="2" charset="77"/>
              </a:rPr>
              <a:t> </a:t>
            </a:r>
            <a:r>
              <a:rPr lang="fr-FR" sz="1600" dirty="0" err="1">
                <a:latin typeface="OpenDyslexic" pitchFamily="2" charset="77"/>
              </a:rPr>
              <a:t>that</a:t>
            </a:r>
            <a:r>
              <a:rPr lang="fr-FR" sz="1600" dirty="0">
                <a:latin typeface="OpenDyslexic" pitchFamily="2" charset="77"/>
              </a:rPr>
              <a:t> the re-</a:t>
            </a:r>
            <a:r>
              <a:rPr lang="fr-FR" sz="1600" dirty="0" err="1">
                <a:latin typeface="OpenDyslexic" pitchFamily="2" charset="77"/>
              </a:rPr>
              <a:t>enactment</a:t>
            </a:r>
            <a:r>
              <a:rPr lang="fr-FR" sz="1600" dirty="0">
                <a:latin typeface="OpenDyslexic" pitchFamily="2" charset="77"/>
              </a:rPr>
              <a:t> </a:t>
            </a:r>
            <a:r>
              <a:rPr lang="fr-FR" sz="1600" dirty="0" err="1">
                <a:latin typeface="OpenDyslexic" pitchFamily="2" charset="77"/>
              </a:rPr>
              <a:t>caused</a:t>
            </a:r>
            <a:r>
              <a:rPr lang="fr-FR" sz="1600" dirty="0">
                <a:latin typeface="OpenDyslexic" pitchFamily="2" charset="77"/>
              </a:rPr>
              <a:t> </a:t>
            </a:r>
            <a:r>
              <a:rPr lang="fr-FR" sz="1600" dirty="0" err="1">
                <a:latin typeface="OpenDyslexic" pitchFamily="2" charset="77"/>
              </a:rPr>
              <a:t>traffic</a:t>
            </a:r>
            <a:r>
              <a:rPr lang="fr-FR" sz="1600" dirty="0">
                <a:latin typeface="OpenDyslexic" pitchFamily="2" charset="77"/>
              </a:rPr>
              <a:t> </a:t>
            </a:r>
            <a:r>
              <a:rPr lang="fr-FR" sz="1600" dirty="0" err="1">
                <a:latin typeface="OpenDyslexic" pitchFamily="2" charset="77"/>
              </a:rPr>
              <a:t>delays</a:t>
            </a:r>
            <a:r>
              <a:rPr lang="fr-FR" sz="1600" dirty="0">
                <a:latin typeface="OpenDyslexic" pitchFamily="2" charset="77"/>
              </a:rPr>
              <a:t>.</a:t>
            </a:r>
          </a:p>
        </p:txBody>
      </p:sp>
      <p:sp>
        <p:nvSpPr>
          <p:cNvPr id="7" name="ZoneTexte 6">
            <a:extLst>
              <a:ext uri="{FF2B5EF4-FFF2-40B4-BE49-F238E27FC236}">
                <a16:creationId xmlns:a16="http://schemas.microsoft.com/office/drawing/2014/main" id="{35D5F6FB-3109-1B5F-35CB-CB3613BE74EB}"/>
              </a:ext>
            </a:extLst>
          </p:cNvPr>
          <p:cNvSpPr txBox="1"/>
          <p:nvPr/>
        </p:nvSpPr>
        <p:spPr>
          <a:xfrm>
            <a:off x="86005" y="2244540"/>
            <a:ext cx="12087500" cy="1127232"/>
          </a:xfrm>
          <a:prstGeom prst="rect">
            <a:avLst/>
          </a:prstGeom>
          <a:noFill/>
        </p:spPr>
        <p:txBody>
          <a:bodyPr wrap="square">
            <a:spAutoFit/>
          </a:bodyPr>
          <a:lstStyle/>
          <a:p>
            <a:pPr>
              <a:lnSpc>
                <a:spcPct val="150000"/>
              </a:lnSpc>
            </a:pPr>
            <a:r>
              <a:rPr lang="en-GB" sz="1600" dirty="0">
                <a:solidFill>
                  <a:srgbClr val="121212"/>
                </a:solidFill>
                <a:latin typeface="OpenDyslexic" pitchFamily="2" charset="77"/>
              </a:rPr>
              <a:t>“</a:t>
            </a:r>
            <a:r>
              <a:rPr lang="en-GB" sz="1600" b="1" i="0" noProof="0" dirty="0">
                <a:solidFill>
                  <a:srgbClr val="121212"/>
                </a:solidFill>
                <a:effectLst/>
                <a:latin typeface="OpenDyslexic" pitchFamily="2" charset="77"/>
              </a:rPr>
              <a:t>As it wound along the streets of LaPlace, the reenactment drew a visceral reaction from a group of onlookers.” </a:t>
            </a:r>
            <a:r>
              <a:rPr lang="en-GB" sz="1400" b="0" i="0" noProof="0" dirty="0">
                <a:solidFill>
                  <a:srgbClr val="121212"/>
                </a:solidFill>
                <a:effectLst/>
                <a:latin typeface="OpenDyslexic" pitchFamily="2" charset="77"/>
              </a:rPr>
              <a:t>extract from the article ‘</a:t>
            </a:r>
            <a:r>
              <a:rPr lang="en-GB" sz="1400" i="1" noProof="0" dirty="0">
                <a:latin typeface="OpenDyslexic" pitchFamily="2" charset="77"/>
              </a:rPr>
              <a:t>hundreds march to re-enact 1811 Louisiana slave rebellion’</a:t>
            </a:r>
            <a:r>
              <a:rPr lang="en-GB" sz="1400" noProof="0" dirty="0">
                <a:latin typeface="OpenDyslexic" pitchFamily="2" charset="77"/>
              </a:rPr>
              <a:t> by Olivier Laughland, for The Guardian</a:t>
            </a:r>
            <a:endParaRPr lang="en-GB" sz="1600" noProof="0" dirty="0">
              <a:latin typeface="OpenDyslexic" pitchFamily="2" charset="77"/>
            </a:endParaRPr>
          </a:p>
        </p:txBody>
      </p:sp>
      <p:sp>
        <p:nvSpPr>
          <p:cNvPr id="9" name="ZoneTexte 8">
            <a:extLst>
              <a:ext uri="{FF2B5EF4-FFF2-40B4-BE49-F238E27FC236}">
                <a16:creationId xmlns:a16="http://schemas.microsoft.com/office/drawing/2014/main" id="{833D50BA-7891-4AAE-93F7-FEC6275BE8DC}"/>
              </a:ext>
            </a:extLst>
          </p:cNvPr>
          <p:cNvSpPr txBox="1"/>
          <p:nvPr/>
        </p:nvSpPr>
        <p:spPr>
          <a:xfrm>
            <a:off x="86005" y="3482631"/>
            <a:ext cx="3703320" cy="1908215"/>
          </a:xfrm>
          <a:prstGeom prst="rect">
            <a:avLst/>
          </a:prstGeom>
          <a:noFill/>
          <a:ln>
            <a:solidFill>
              <a:schemeClr val="tx1"/>
            </a:solidFill>
          </a:ln>
        </p:spPr>
        <p:txBody>
          <a:bodyPr wrap="square">
            <a:spAutoFit/>
          </a:bodyPr>
          <a:lstStyle/>
          <a:p>
            <a:pPr algn="ctr">
              <a:lnSpc>
                <a:spcPct val="150000"/>
              </a:lnSpc>
            </a:pPr>
            <a:r>
              <a:rPr lang="fr-FR" sz="1600" b="1" dirty="0" err="1">
                <a:latin typeface="OpenDyslexic" pitchFamily="2" charset="77"/>
              </a:rPr>
              <a:t>Role</a:t>
            </a:r>
            <a:r>
              <a:rPr lang="fr-FR" sz="1600" b="1" dirty="0">
                <a:latin typeface="OpenDyslexic" pitchFamily="2" charset="77"/>
              </a:rPr>
              <a:t> 1 </a:t>
            </a:r>
          </a:p>
          <a:p>
            <a:pPr>
              <a:lnSpc>
                <a:spcPct val="150000"/>
              </a:lnSpc>
            </a:pPr>
            <a:r>
              <a:rPr lang="fr-FR" sz="1600" b="1" dirty="0">
                <a:latin typeface="OpenDyslexic" pitchFamily="2" charset="77"/>
              </a:rPr>
              <a:t>Claudine Hebert</a:t>
            </a:r>
            <a:r>
              <a:rPr lang="fr-FR" sz="1600" dirty="0">
                <a:latin typeface="OpenDyslexic" pitchFamily="2" charset="77"/>
              </a:rPr>
              <a:t>, 64, </a:t>
            </a:r>
            <a:r>
              <a:rPr lang="fr-FR" sz="1600" dirty="0" err="1">
                <a:latin typeface="OpenDyslexic" pitchFamily="2" charset="77"/>
              </a:rPr>
              <a:t>stood</a:t>
            </a:r>
            <a:r>
              <a:rPr lang="fr-FR" sz="1600" dirty="0">
                <a:latin typeface="OpenDyslexic" pitchFamily="2" charset="77"/>
              </a:rPr>
              <a:t> </a:t>
            </a:r>
            <a:r>
              <a:rPr lang="fr-FR" sz="1600" dirty="0" err="1">
                <a:latin typeface="OpenDyslexic" pitchFamily="2" charset="77"/>
              </a:rPr>
              <a:t>outside</a:t>
            </a:r>
            <a:r>
              <a:rPr lang="fr-FR" sz="1600" dirty="0">
                <a:latin typeface="OpenDyslexic" pitchFamily="2" charset="77"/>
              </a:rPr>
              <a:t> </a:t>
            </a:r>
            <a:r>
              <a:rPr lang="fr-FR" sz="1600" dirty="0" err="1">
                <a:latin typeface="OpenDyslexic" pitchFamily="2" charset="77"/>
              </a:rPr>
              <a:t>her</a:t>
            </a:r>
            <a:r>
              <a:rPr lang="fr-FR" sz="1600" dirty="0">
                <a:latin typeface="OpenDyslexic" pitchFamily="2" charset="77"/>
              </a:rPr>
              <a:t> house in </a:t>
            </a:r>
            <a:r>
              <a:rPr lang="fr-FR" sz="1600" dirty="0" err="1">
                <a:latin typeface="OpenDyslexic" pitchFamily="2" charset="77"/>
              </a:rPr>
              <a:t>her</a:t>
            </a:r>
            <a:r>
              <a:rPr lang="fr-FR" sz="1600" dirty="0">
                <a:latin typeface="OpenDyslexic" pitchFamily="2" charset="77"/>
              </a:rPr>
              <a:t> </a:t>
            </a:r>
            <a:r>
              <a:rPr lang="fr-FR" sz="1600" dirty="0" err="1">
                <a:latin typeface="OpenDyslexic" pitchFamily="2" charset="77"/>
              </a:rPr>
              <a:t>bathrobe</a:t>
            </a:r>
            <a:r>
              <a:rPr lang="fr-FR" sz="1600" dirty="0">
                <a:latin typeface="OpenDyslexic" pitchFamily="2" charset="77"/>
              </a:rPr>
              <a:t>, </a:t>
            </a:r>
            <a:r>
              <a:rPr lang="fr-FR" sz="1600" dirty="0" err="1">
                <a:latin typeface="OpenDyslexic" pitchFamily="2" charset="77"/>
              </a:rPr>
              <a:t>photographing</a:t>
            </a:r>
            <a:r>
              <a:rPr lang="fr-FR" sz="1600" dirty="0">
                <a:latin typeface="OpenDyslexic" pitchFamily="2" charset="77"/>
              </a:rPr>
              <a:t> the </a:t>
            </a:r>
            <a:r>
              <a:rPr lang="fr-FR" sz="1600" dirty="0" err="1">
                <a:latin typeface="OpenDyslexic" pitchFamily="2" charset="77"/>
              </a:rPr>
              <a:t>reenactors</a:t>
            </a:r>
            <a:r>
              <a:rPr lang="fr-FR" sz="1600" dirty="0">
                <a:latin typeface="OpenDyslexic" pitchFamily="2" charset="77"/>
              </a:rPr>
              <a:t> on </a:t>
            </a:r>
            <a:r>
              <a:rPr lang="fr-FR" sz="1600" dirty="0" err="1">
                <a:latin typeface="OpenDyslexic" pitchFamily="2" charset="77"/>
              </a:rPr>
              <a:t>her</a:t>
            </a:r>
            <a:r>
              <a:rPr lang="fr-FR" sz="1600" dirty="0">
                <a:latin typeface="OpenDyslexic" pitchFamily="2" charset="77"/>
              </a:rPr>
              <a:t> phone.</a:t>
            </a:r>
          </a:p>
        </p:txBody>
      </p:sp>
      <p:sp>
        <p:nvSpPr>
          <p:cNvPr id="11" name="ZoneTexte 10">
            <a:extLst>
              <a:ext uri="{FF2B5EF4-FFF2-40B4-BE49-F238E27FC236}">
                <a16:creationId xmlns:a16="http://schemas.microsoft.com/office/drawing/2014/main" id="{D343814B-6DAD-314E-3786-633B8ABBB0E5}"/>
              </a:ext>
            </a:extLst>
          </p:cNvPr>
          <p:cNvSpPr txBox="1"/>
          <p:nvPr/>
        </p:nvSpPr>
        <p:spPr>
          <a:xfrm>
            <a:off x="3892738" y="3482631"/>
            <a:ext cx="4284615" cy="2646878"/>
          </a:xfrm>
          <a:prstGeom prst="rect">
            <a:avLst/>
          </a:prstGeom>
          <a:noFill/>
          <a:ln>
            <a:solidFill>
              <a:schemeClr val="tx1"/>
            </a:solidFill>
          </a:ln>
        </p:spPr>
        <p:txBody>
          <a:bodyPr wrap="square">
            <a:spAutoFit/>
          </a:bodyPr>
          <a:lstStyle/>
          <a:p>
            <a:pPr algn="ctr">
              <a:lnSpc>
                <a:spcPct val="150000"/>
              </a:lnSpc>
            </a:pPr>
            <a:r>
              <a:rPr lang="fr-FR" sz="1600" b="1" dirty="0" err="1">
                <a:latin typeface="OpenDyslexic" pitchFamily="2" charset="77"/>
              </a:rPr>
              <a:t>Role</a:t>
            </a:r>
            <a:r>
              <a:rPr lang="fr-FR" sz="1600" b="1" dirty="0">
                <a:latin typeface="OpenDyslexic" pitchFamily="2" charset="77"/>
              </a:rPr>
              <a:t> 2 &amp; 3: a </a:t>
            </a:r>
            <a:r>
              <a:rPr lang="fr-FR" sz="1600" b="1" dirty="0" err="1">
                <a:latin typeface="OpenDyslexic" pitchFamily="2" charset="77"/>
              </a:rPr>
              <a:t>teacher</a:t>
            </a:r>
            <a:r>
              <a:rPr lang="fr-FR" sz="1600" b="1" dirty="0">
                <a:latin typeface="OpenDyslexic" pitchFamily="2" charset="77"/>
              </a:rPr>
              <a:t> and a </a:t>
            </a:r>
            <a:r>
              <a:rPr lang="fr-FR" sz="1600" b="1" dirty="0" err="1">
                <a:latin typeface="OpenDyslexic" pitchFamily="2" charset="77"/>
              </a:rPr>
              <a:t>child</a:t>
            </a:r>
            <a:endParaRPr lang="fr-FR" sz="1600" b="1" dirty="0">
              <a:latin typeface="OpenDyslexic" pitchFamily="2" charset="77"/>
            </a:endParaRPr>
          </a:p>
          <a:p>
            <a:pPr>
              <a:lnSpc>
                <a:spcPct val="150000"/>
              </a:lnSpc>
            </a:pPr>
            <a:r>
              <a:rPr lang="fr-FR" sz="1600" dirty="0">
                <a:latin typeface="OpenDyslexic" pitchFamily="2" charset="77"/>
              </a:rPr>
              <a:t>At an </a:t>
            </a:r>
            <a:r>
              <a:rPr lang="fr-FR" sz="1600" dirty="0" err="1">
                <a:latin typeface="OpenDyslexic" pitchFamily="2" charset="77"/>
              </a:rPr>
              <a:t>elementary</a:t>
            </a:r>
            <a:r>
              <a:rPr lang="fr-FR" sz="1600" dirty="0">
                <a:latin typeface="OpenDyslexic" pitchFamily="2" charset="77"/>
              </a:rPr>
              <a:t> </a:t>
            </a:r>
            <a:r>
              <a:rPr lang="fr-FR" sz="1600" dirty="0" err="1">
                <a:latin typeface="OpenDyslexic" pitchFamily="2" charset="77"/>
              </a:rPr>
              <a:t>school</a:t>
            </a:r>
            <a:r>
              <a:rPr lang="fr-FR" sz="1600" dirty="0">
                <a:latin typeface="OpenDyslexic" pitchFamily="2" charset="77"/>
              </a:rPr>
              <a:t> </a:t>
            </a:r>
            <a:r>
              <a:rPr lang="fr-FR" sz="1600" dirty="0" err="1">
                <a:latin typeface="OpenDyslexic" pitchFamily="2" charset="77"/>
              </a:rPr>
              <a:t>along</a:t>
            </a:r>
            <a:r>
              <a:rPr lang="fr-FR" sz="1600" dirty="0">
                <a:latin typeface="OpenDyslexic" pitchFamily="2" charset="77"/>
              </a:rPr>
              <a:t> the route, </a:t>
            </a:r>
            <a:r>
              <a:rPr lang="fr-FR" sz="1600" dirty="0" err="1">
                <a:latin typeface="OpenDyslexic" pitchFamily="2" charset="77"/>
              </a:rPr>
              <a:t>dozens</a:t>
            </a:r>
            <a:r>
              <a:rPr lang="fr-FR" sz="1600" dirty="0">
                <a:latin typeface="OpenDyslexic" pitchFamily="2" charset="77"/>
              </a:rPr>
              <a:t> of </a:t>
            </a:r>
            <a:r>
              <a:rPr lang="fr-FR" sz="1600" b="1" dirty="0" err="1">
                <a:latin typeface="OpenDyslexic" pitchFamily="2" charset="77"/>
              </a:rPr>
              <a:t>children</a:t>
            </a:r>
            <a:r>
              <a:rPr lang="fr-FR" sz="1600" dirty="0">
                <a:latin typeface="OpenDyslexic" pitchFamily="2" charset="77"/>
              </a:rPr>
              <a:t> </a:t>
            </a:r>
            <a:r>
              <a:rPr lang="fr-FR" sz="1600" dirty="0" err="1">
                <a:latin typeface="OpenDyslexic" pitchFamily="2" charset="77"/>
              </a:rPr>
              <a:t>had</a:t>
            </a:r>
            <a:r>
              <a:rPr lang="fr-FR" sz="1600" dirty="0">
                <a:latin typeface="OpenDyslexic" pitchFamily="2" charset="77"/>
              </a:rPr>
              <a:t> been </a:t>
            </a:r>
            <a:r>
              <a:rPr lang="fr-FR" sz="1600" dirty="0" err="1">
                <a:latin typeface="OpenDyslexic" pitchFamily="2" charset="77"/>
              </a:rPr>
              <a:t>brought</a:t>
            </a:r>
            <a:r>
              <a:rPr lang="fr-FR" sz="1600" dirty="0">
                <a:latin typeface="OpenDyslexic" pitchFamily="2" charset="77"/>
              </a:rPr>
              <a:t> </a:t>
            </a:r>
            <a:r>
              <a:rPr lang="fr-FR" sz="1600" dirty="0" err="1">
                <a:latin typeface="OpenDyslexic" pitchFamily="2" charset="77"/>
              </a:rPr>
              <a:t>outside</a:t>
            </a:r>
            <a:r>
              <a:rPr lang="fr-FR" sz="1600" dirty="0">
                <a:latin typeface="OpenDyslexic" pitchFamily="2" charset="77"/>
              </a:rPr>
              <a:t> to </a:t>
            </a:r>
            <a:r>
              <a:rPr lang="fr-FR" sz="1600" dirty="0" err="1">
                <a:latin typeface="OpenDyslexic" pitchFamily="2" charset="77"/>
              </a:rPr>
              <a:t>watch</a:t>
            </a:r>
            <a:r>
              <a:rPr lang="fr-FR" sz="1600" dirty="0">
                <a:latin typeface="OpenDyslexic" pitchFamily="2" charset="77"/>
              </a:rPr>
              <a:t> the </a:t>
            </a:r>
            <a:r>
              <a:rPr lang="fr-FR" sz="1600" dirty="0" err="1">
                <a:latin typeface="OpenDyslexic" pitchFamily="2" charset="77"/>
              </a:rPr>
              <a:t>marchers</a:t>
            </a:r>
            <a:r>
              <a:rPr lang="fr-FR" sz="1600" dirty="0">
                <a:latin typeface="OpenDyslexic" pitchFamily="2" charset="77"/>
              </a:rPr>
              <a:t> go by. </a:t>
            </a:r>
            <a:r>
              <a:rPr lang="fr-FR" sz="1600" dirty="0" err="1">
                <a:latin typeface="OpenDyslexic" pitchFamily="2" charset="77"/>
              </a:rPr>
              <a:t>Afterwards</a:t>
            </a:r>
            <a:r>
              <a:rPr lang="fr-FR" sz="1600" dirty="0">
                <a:latin typeface="OpenDyslexic" pitchFamily="2" charset="77"/>
              </a:rPr>
              <a:t>, </a:t>
            </a:r>
            <a:r>
              <a:rPr lang="fr-FR" sz="1600" b="1" dirty="0">
                <a:latin typeface="OpenDyslexic" pitchFamily="2" charset="77"/>
              </a:rPr>
              <a:t>Toni Robinette, the principal</a:t>
            </a:r>
            <a:r>
              <a:rPr lang="fr-FR" sz="1600" dirty="0">
                <a:latin typeface="OpenDyslexic" pitchFamily="2" charset="77"/>
              </a:rPr>
              <a:t>, </a:t>
            </a:r>
            <a:r>
              <a:rPr lang="fr-FR" sz="1600" dirty="0" err="1">
                <a:latin typeface="OpenDyslexic" pitchFamily="2" charset="77"/>
              </a:rPr>
              <a:t>wiped</a:t>
            </a:r>
            <a:r>
              <a:rPr lang="fr-FR" sz="1600" dirty="0">
                <a:latin typeface="OpenDyslexic" pitchFamily="2" charset="77"/>
              </a:rPr>
              <a:t> </a:t>
            </a:r>
            <a:r>
              <a:rPr lang="fr-FR" sz="1600" dirty="0" err="1">
                <a:latin typeface="OpenDyslexic" pitchFamily="2" charset="77"/>
              </a:rPr>
              <a:t>her</a:t>
            </a:r>
            <a:r>
              <a:rPr lang="fr-FR" sz="1600" dirty="0">
                <a:latin typeface="OpenDyslexic" pitchFamily="2" charset="77"/>
              </a:rPr>
              <a:t> </a:t>
            </a:r>
            <a:r>
              <a:rPr lang="fr-FR" sz="1600" dirty="0" err="1">
                <a:latin typeface="OpenDyslexic" pitchFamily="2" charset="77"/>
              </a:rPr>
              <a:t>eyes</a:t>
            </a:r>
            <a:r>
              <a:rPr lang="fr-FR" sz="1600" dirty="0">
                <a:latin typeface="OpenDyslexic" pitchFamily="2" charset="77"/>
              </a:rPr>
              <a:t>.</a:t>
            </a:r>
          </a:p>
        </p:txBody>
      </p:sp>
      <p:sp>
        <p:nvSpPr>
          <p:cNvPr id="12" name="ZoneTexte 11">
            <a:extLst>
              <a:ext uri="{FF2B5EF4-FFF2-40B4-BE49-F238E27FC236}">
                <a16:creationId xmlns:a16="http://schemas.microsoft.com/office/drawing/2014/main" id="{552C79D4-C28B-7BA7-7636-401E2FCC08BA}"/>
              </a:ext>
            </a:extLst>
          </p:cNvPr>
          <p:cNvSpPr txBox="1"/>
          <p:nvPr/>
        </p:nvSpPr>
        <p:spPr>
          <a:xfrm>
            <a:off x="23374" y="6333162"/>
            <a:ext cx="11722879" cy="369332"/>
          </a:xfrm>
          <a:prstGeom prst="rect">
            <a:avLst/>
          </a:prstGeom>
          <a:noFill/>
        </p:spPr>
        <p:txBody>
          <a:bodyPr wrap="square" rtlCol="0">
            <a:spAutoFit/>
          </a:bodyPr>
          <a:lstStyle/>
          <a:p>
            <a:pPr algn="ctr"/>
            <a:r>
              <a:rPr lang="fr-FR" dirty="0">
                <a:latin typeface="OpenDyslexic" pitchFamily="2" charset="77"/>
              </a:rPr>
              <a:t>➜ 🗣️🎭 Play </a:t>
            </a:r>
            <a:r>
              <a:rPr lang="fr-FR" dirty="0" err="1">
                <a:latin typeface="OpenDyslexic" pitchFamily="2" charset="77"/>
              </a:rPr>
              <a:t>your</a:t>
            </a:r>
            <a:r>
              <a:rPr lang="fr-FR" dirty="0">
                <a:latin typeface="OpenDyslexic" pitchFamily="2" charset="77"/>
              </a:rPr>
              <a:t> </a:t>
            </a:r>
            <a:r>
              <a:rPr lang="fr-FR" dirty="0" err="1">
                <a:latin typeface="OpenDyslexic" pitchFamily="2" charset="77"/>
              </a:rPr>
              <a:t>role</a:t>
            </a:r>
            <a:r>
              <a:rPr lang="fr-FR" dirty="0">
                <a:latin typeface="OpenDyslexic" pitchFamily="2" charset="77"/>
              </a:rPr>
              <a:t> for </a:t>
            </a:r>
            <a:r>
              <a:rPr lang="fr-FR" dirty="0" err="1">
                <a:latin typeface="OpenDyslexic" pitchFamily="2" charset="77"/>
              </a:rPr>
              <a:t>your</a:t>
            </a:r>
            <a:r>
              <a:rPr lang="fr-FR" dirty="0">
                <a:latin typeface="OpenDyslexic" pitchFamily="2" charset="77"/>
              </a:rPr>
              <a:t> </a:t>
            </a:r>
            <a:r>
              <a:rPr lang="fr-FR" dirty="0" err="1">
                <a:latin typeface="OpenDyslexic" pitchFamily="2" charset="77"/>
              </a:rPr>
              <a:t>groupmates</a:t>
            </a:r>
            <a:r>
              <a:rPr lang="fr-FR" dirty="0">
                <a:latin typeface="OpenDyslexic" pitchFamily="2" charset="77"/>
              </a:rPr>
              <a:t> (and if </a:t>
            </a:r>
            <a:r>
              <a:rPr lang="fr-FR" dirty="0" err="1">
                <a:latin typeface="OpenDyslexic" pitchFamily="2" charset="77"/>
              </a:rPr>
              <a:t>you</a:t>
            </a:r>
            <a:r>
              <a:rPr lang="fr-FR" dirty="0">
                <a:latin typeface="OpenDyslexic" pitchFamily="2" charset="77"/>
              </a:rPr>
              <a:t> </a:t>
            </a:r>
            <a:r>
              <a:rPr lang="fr-FR" dirty="0" err="1">
                <a:latin typeface="OpenDyslexic" pitchFamily="2" charset="77"/>
              </a:rPr>
              <a:t>wish</a:t>
            </a:r>
            <a:r>
              <a:rPr lang="fr-FR" dirty="0">
                <a:latin typeface="OpenDyslexic" pitchFamily="2" charset="77"/>
              </a:rPr>
              <a:t>, for the </a:t>
            </a:r>
            <a:r>
              <a:rPr lang="fr-FR" dirty="0" err="1">
                <a:latin typeface="OpenDyslexic" pitchFamily="2" charset="77"/>
              </a:rPr>
              <a:t>whole</a:t>
            </a:r>
            <a:r>
              <a:rPr lang="fr-FR" dirty="0">
                <a:latin typeface="OpenDyslexic" pitchFamily="2" charset="77"/>
              </a:rPr>
              <a:t> class.)</a:t>
            </a:r>
          </a:p>
        </p:txBody>
      </p:sp>
      <p:sp>
        <p:nvSpPr>
          <p:cNvPr id="2" name="ZoneTexte 1">
            <a:extLst>
              <a:ext uri="{FF2B5EF4-FFF2-40B4-BE49-F238E27FC236}">
                <a16:creationId xmlns:a16="http://schemas.microsoft.com/office/drawing/2014/main" id="{A646C03E-9082-6194-C88F-FDE5C02C4C44}"/>
              </a:ext>
            </a:extLst>
          </p:cNvPr>
          <p:cNvSpPr txBox="1"/>
          <p:nvPr/>
        </p:nvSpPr>
        <p:spPr>
          <a:xfrm>
            <a:off x="4054466" y="524838"/>
            <a:ext cx="9300586" cy="1719702"/>
          </a:xfrm>
          <a:prstGeom prst="rect">
            <a:avLst/>
          </a:prstGeom>
          <a:noFill/>
        </p:spPr>
        <p:txBody>
          <a:bodyPr wrap="square" rtlCol="0">
            <a:spAutoFit/>
          </a:bodyPr>
          <a:lstStyle/>
          <a:p>
            <a:pPr>
              <a:lnSpc>
                <a:spcPct val="150000"/>
              </a:lnSpc>
            </a:pPr>
            <a:r>
              <a:rPr lang="fr-FR" dirty="0">
                <a:latin typeface="OpenDyslexic" pitchFamily="2" charset="77"/>
              </a:rPr>
              <a:t>☐ </a:t>
            </a:r>
            <a:r>
              <a:rPr lang="fr-FR" dirty="0" err="1">
                <a:latin typeface="OpenDyslexic" pitchFamily="2" charset="77"/>
              </a:rPr>
              <a:t>share</a:t>
            </a:r>
            <a:r>
              <a:rPr lang="fr-FR" dirty="0">
                <a:latin typeface="OpenDyslexic" pitchFamily="2" charset="77"/>
              </a:rPr>
              <a:t> </a:t>
            </a:r>
            <a:r>
              <a:rPr lang="fr-FR" dirty="0" err="1">
                <a:latin typeface="OpenDyslexic" pitchFamily="2" charset="77"/>
              </a:rPr>
              <a:t>your</a:t>
            </a:r>
            <a:r>
              <a:rPr lang="fr-FR" dirty="0">
                <a:latin typeface="OpenDyslexic" pitchFamily="2" charset="77"/>
              </a:rPr>
              <a:t> opinion</a:t>
            </a:r>
          </a:p>
          <a:p>
            <a:pPr>
              <a:lnSpc>
                <a:spcPct val="150000"/>
              </a:lnSpc>
            </a:pPr>
            <a:r>
              <a:rPr lang="fr-FR" dirty="0">
                <a:latin typeface="OpenDyslexic" pitchFamily="2" charset="77"/>
              </a:rPr>
              <a:t>☐ </a:t>
            </a:r>
            <a:r>
              <a:rPr lang="fr-FR" dirty="0" err="1">
                <a:latin typeface="OpenDyslexic" pitchFamily="2" charset="77"/>
              </a:rPr>
              <a:t>speak</a:t>
            </a:r>
            <a:r>
              <a:rPr lang="fr-FR" dirty="0">
                <a:latin typeface="OpenDyslexic" pitchFamily="2" charset="77"/>
              </a:rPr>
              <a:t> about </a:t>
            </a:r>
            <a:r>
              <a:rPr lang="fr-FR" dirty="0" err="1">
                <a:latin typeface="OpenDyslexic" pitchFamily="2" charset="77"/>
              </a:rPr>
              <a:t>your</a:t>
            </a:r>
            <a:r>
              <a:rPr lang="fr-FR" dirty="0">
                <a:latin typeface="OpenDyslexic" pitchFamily="2" charset="77"/>
              </a:rPr>
              <a:t> feelings</a:t>
            </a:r>
          </a:p>
          <a:p>
            <a:pPr>
              <a:lnSpc>
                <a:spcPct val="150000"/>
              </a:lnSpc>
            </a:pPr>
            <a:r>
              <a:rPr lang="fr-FR" dirty="0">
                <a:latin typeface="OpenDyslexic" pitchFamily="2" charset="77"/>
              </a:rPr>
              <a:t>☐  </a:t>
            </a:r>
            <a:r>
              <a:rPr lang="fr-FR" dirty="0" err="1">
                <a:latin typeface="OpenDyslexic" pitchFamily="2" charset="77"/>
              </a:rPr>
              <a:t>refer</a:t>
            </a:r>
            <a:r>
              <a:rPr lang="fr-FR" dirty="0">
                <a:latin typeface="OpenDyslexic" pitchFamily="2" charset="77"/>
              </a:rPr>
              <a:t> to the </a:t>
            </a:r>
            <a:r>
              <a:rPr lang="fr-FR" dirty="0" err="1">
                <a:latin typeface="OpenDyslexic" pitchFamily="2" charset="77"/>
              </a:rPr>
              <a:t>history</a:t>
            </a:r>
            <a:r>
              <a:rPr lang="fr-FR" dirty="0">
                <a:latin typeface="OpenDyslexic" pitchFamily="2" charset="77"/>
              </a:rPr>
              <a:t> of NOLA (➛ use the passive </a:t>
            </a:r>
            <a:r>
              <a:rPr lang="fr-FR" dirty="0" err="1">
                <a:latin typeface="OpenDyslexic" pitchFamily="2" charset="77"/>
              </a:rPr>
              <a:t>voice</a:t>
            </a:r>
            <a:r>
              <a:rPr lang="fr-FR" dirty="0">
                <a:latin typeface="OpenDyslexic" pitchFamily="2" charset="77"/>
              </a:rPr>
              <a:t>)</a:t>
            </a:r>
          </a:p>
          <a:p>
            <a:pPr>
              <a:lnSpc>
                <a:spcPct val="150000"/>
              </a:lnSpc>
            </a:pPr>
            <a:r>
              <a:rPr lang="fr-FR" dirty="0">
                <a:latin typeface="OpenDyslexic" pitchFamily="2" charset="77"/>
              </a:rPr>
              <a:t>☐ use at least 5 </a:t>
            </a:r>
            <a:r>
              <a:rPr lang="fr-FR" dirty="0" err="1">
                <a:latin typeface="OpenDyslexic" pitchFamily="2" charset="77"/>
              </a:rPr>
              <a:t>words</a:t>
            </a:r>
            <a:r>
              <a:rPr lang="fr-FR" dirty="0">
                <a:latin typeface="OpenDyslexic" pitchFamily="2" charset="77"/>
              </a:rPr>
              <a:t> or expressions </a:t>
            </a:r>
            <a:r>
              <a:rPr lang="fr-FR" dirty="0" err="1">
                <a:latin typeface="OpenDyslexic" pitchFamily="2" charset="77"/>
              </a:rPr>
              <a:t>from</a:t>
            </a:r>
            <a:r>
              <a:rPr lang="fr-FR" dirty="0">
                <a:latin typeface="OpenDyslexic" pitchFamily="2" charset="77"/>
              </a:rPr>
              <a:t> </a:t>
            </a:r>
            <a:r>
              <a:rPr lang="fr-FR" dirty="0" err="1">
                <a:latin typeface="OpenDyslexic" pitchFamily="2" charset="77"/>
              </a:rPr>
              <a:t>your</a:t>
            </a:r>
            <a:r>
              <a:rPr lang="fr-FR" dirty="0">
                <a:latin typeface="OpenDyslexic" pitchFamily="2" charset="77"/>
              </a:rPr>
              <a:t> </a:t>
            </a:r>
            <a:r>
              <a:rPr lang="fr-FR" dirty="0" err="1">
                <a:latin typeface="OpenDyslexic" pitchFamily="2" charset="77"/>
              </a:rPr>
              <a:t>vocab</a:t>
            </a:r>
            <a:r>
              <a:rPr lang="fr-FR" dirty="0">
                <a:latin typeface="OpenDyslexic" pitchFamily="2" charset="77"/>
              </a:rPr>
              <a:t> </a:t>
            </a:r>
            <a:r>
              <a:rPr lang="fr-FR" dirty="0" err="1">
                <a:latin typeface="OpenDyslexic" pitchFamily="2" charset="77"/>
              </a:rPr>
              <a:t>list</a:t>
            </a:r>
            <a:r>
              <a:rPr lang="fr-FR" dirty="0">
                <a:latin typeface="OpenDyslexic" pitchFamily="2" charset="77"/>
              </a:rPr>
              <a:t>.</a:t>
            </a:r>
          </a:p>
        </p:txBody>
      </p:sp>
    </p:spTree>
    <p:extLst>
      <p:ext uri="{BB962C8B-B14F-4D97-AF65-F5344CB8AC3E}">
        <p14:creationId xmlns:p14="http://schemas.microsoft.com/office/powerpoint/2010/main" val="3720223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618B49D-E9D7-F259-0228-C34EF45020D7}"/>
              </a:ext>
            </a:extLst>
          </p:cNvPr>
          <p:cNvSpPr txBox="1"/>
          <p:nvPr/>
        </p:nvSpPr>
        <p:spPr>
          <a:xfrm>
            <a:off x="0" y="0"/>
            <a:ext cx="7053943" cy="7271221"/>
          </a:xfrm>
          <a:prstGeom prst="rect">
            <a:avLst/>
          </a:prstGeom>
          <a:noFill/>
        </p:spPr>
        <p:txBody>
          <a:bodyPr wrap="square">
            <a:spAutoFit/>
          </a:bodyPr>
          <a:lstStyle/>
          <a:p>
            <a:pPr algn="l" fontAlgn="base">
              <a:lnSpc>
                <a:spcPct val="150000"/>
              </a:lnSpc>
              <a:buNone/>
            </a:pPr>
            <a:r>
              <a:rPr lang="en-GB" sz="1200" b="0" i="0" noProof="1">
                <a:solidFill>
                  <a:srgbClr val="121212"/>
                </a:solidFill>
                <a:effectLst/>
                <a:latin typeface="OpenDyslexic" pitchFamily="2" charset="77"/>
              </a:rPr>
              <a:t>As it wound along the sparse streets of LaPlace, the re-enactment drew a visceral reaction from a group of onlookers.</a:t>
            </a:r>
          </a:p>
          <a:p>
            <a:pPr algn="l" fontAlgn="base">
              <a:lnSpc>
                <a:spcPct val="150000"/>
              </a:lnSpc>
              <a:buNone/>
            </a:pPr>
            <a:r>
              <a:rPr lang="en-GB" sz="1200" b="0" i="0" noProof="1">
                <a:solidFill>
                  <a:srgbClr val="121212"/>
                </a:solidFill>
                <a:effectLst/>
                <a:latin typeface="OpenDyslexic" pitchFamily="2" charset="77"/>
              </a:rPr>
              <a:t>At an elementary school along the route, dozens of children had been brought outside to watch the marchers go by. Afterwards, Toni Robinette, the principal, wiped her eyes and asked them: “Y’all understand what slavery was?”</a:t>
            </a:r>
          </a:p>
          <a:p>
            <a:pPr fontAlgn="base">
              <a:lnSpc>
                <a:spcPct val="150000"/>
              </a:lnSpc>
            </a:pPr>
            <a:r>
              <a:rPr lang="en-GB" sz="1200" noProof="1">
                <a:latin typeface="OpenDyslexic" pitchFamily="2" charset="77"/>
              </a:rPr>
              <a:t>“Slavery was tragedy,” she said. “People were stolen, taken from their homeland. Taken here to do what?”</a:t>
            </a:r>
          </a:p>
          <a:p>
            <a:pPr fontAlgn="base">
              <a:lnSpc>
                <a:spcPct val="150000"/>
              </a:lnSpc>
            </a:pPr>
            <a:r>
              <a:rPr lang="en-GB" sz="1200" noProof="1">
                <a:latin typeface="OpenDyslexic" pitchFamily="2" charset="77"/>
              </a:rPr>
              <a:t>“Work,” the students called. Robinette said later that the students are only beginning to study the history of enslavement in Louisiana.</a:t>
            </a:r>
          </a:p>
          <a:p>
            <a:pPr fontAlgn="base">
              <a:lnSpc>
                <a:spcPct val="150000"/>
              </a:lnSpc>
            </a:pPr>
            <a:r>
              <a:rPr lang="en-GB" sz="1200" noProof="1">
                <a:latin typeface="OpenDyslexic" pitchFamily="2" charset="77"/>
              </a:rPr>
              <a:t>Claudine Hebert, 64, stood outside in her house in her bathrobe, photographing the re-enactors on her phone.</a:t>
            </a:r>
          </a:p>
          <a:p>
            <a:pPr fontAlgn="base">
              <a:lnSpc>
                <a:spcPct val="150000"/>
              </a:lnSpc>
            </a:pPr>
            <a:r>
              <a:rPr lang="en-GB" sz="1200" noProof="1">
                <a:latin typeface="OpenDyslexic" pitchFamily="2" charset="77"/>
              </a:rPr>
              <a:t>“It makes it real,” Hebert said. “You can see things or read things, but to actually see it live makes a difference. I”m hoping white people will stop this thinking that they’re better than black people, because they’re not.”</a:t>
            </a:r>
          </a:p>
          <a:p>
            <a:pPr fontAlgn="base">
              <a:lnSpc>
                <a:spcPct val="150000"/>
              </a:lnSpc>
            </a:pPr>
            <a:r>
              <a:rPr lang="en-GB" sz="1200" noProof="1">
                <a:latin typeface="OpenDyslexic" pitchFamily="2" charset="77"/>
              </a:rPr>
              <a:t>But in this red state that voted overwhelmingly to elect Donald Trump in 2016 and in 1989 elected a former Klan wizard to the state house, racist criticism was not far away.</a:t>
            </a:r>
          </a:p>
          <a:p>
            <a:pPr fontAlgn="base">
              <a:lnSpc>
                <a:spcPct val="150000"/>
              </a:lnSpc>
            </a:pPr>
            <a:r>
              <a:rPr lang="en-GB" sz="1200" noProof="1">
                <a:latin typeface="OpenDyslexic" pitchFamily="2" charset="77"/>
              </a:rPr>
              <a:t>Kurt Falterman, 50, stood by his garage and watched, angry that the re-enactment caused traffic delays.</a:t>
            </a:r>
          </a:p>
          <a:p>
            <a:pPr fontAlgn="base">
              <a:lnSpc>
                <a:spcPct val="150000"/>
              </a:lnSpc>
            </a:pPr>
            <a:r>
              <a:rPr lang="en-GB" sz="1200" noProof="1">
                <a:latin typeface="OpenDyslexic" pitchFamily="2" charset="77"/>
              </a:rPr>
              <a:t>“That’s history. Why don’t they let that be?” he said. “I think it’s a bunch of bullcrap myself. We let them have what they want. They get their way.”</a:t>
            </a:r>
          </a:p>
          <a:p>
            <a:pPr fontAlgn="base">
              <a:lnSpc>
                <a:spcPct val="150000"/>
              </a:lnSpc>
            </a:pPr>
            <a:r>
              <a:rPr lang="en-GB" sz="1200" noProof="1">
                <a:latin typeface="OpenDyslexic" pitchFamily="2" charset="77"/>
              </a:rPr>
              <a:t>Who did he mean by “they”?</a:t>
            </a:r>
          </a:p>
          <a:p>
            <a:pPr fontAlgn="base">
              <a:lnSpc>
                <a:spcPct val="150000"/>
              </a:lnSpc>
            </a:pPr>
            <a:r>
              <a:rPr lang="en-GB" sz="1200" noProof="1">
                <a:latin typeface="OpenDyslexic" pitchFamily="2" charset="77"/>
              </a:rPr>
              <a:t>“The black folk.”</a:t>
            </a:r>
          </a:p>
          <a:p>
            <a:pPr fontAlgn="base">
              <a:lnSpc>
                <a:spcPct val="150000"/>
              </a:lnSpc>
            </a:pPr>
            <a:r>
              <a:rPr lang="en-GB" sz="1200" noProof="1">
                <a:latin typeface="OpenDyslexic" pitchFamily="2" charset="77"/>
              </a:rPr>
              <a:t>Had anyone ever called him a racist?</a:t>
            </a:r>
          </a:p>
          <a:p>
            <a:pPr fontAlgn="base">
              <a:lnSpc>
                <a:spcPct val="150000"/>
              </a:lnSpc>
            </a:pPr>
            <a:r>
              <a:rPr lang="en-GB" sz="1200" noProof="1">
                <a:latin typeface="OpenDyslexic" pitchFamily="2" charset="77"/>
              </a:rPr>
              <a:t>“Not to me personally. But I imagine a few of them probably would.”</a:t>
            </a:r>
          </a:p>
          <a:p>
            <a:pPr algn="l" fontAlgn="base">
              <a:lnSpc>
                <a:spcPct val="150000"/>
              </a:lnSpc>
              <a:buNone/>
            </a:pPr>
            <a:endParaRPr lang="en-GB" sz="1200" b="0" i="0" noProof="1">
              <a:solidFill>
                <a:srgbClr val="121212"/>
              </a:solidFill>
              <a:effectLst/>
              <a:latin typeface="OpenDyslexic" pitchFamily="2" charset="77"/>
            </a:endParaRPr>
          </a:p>
        </p:txBody>
      </p:sp>
      <p:pic>
        <p:nvPicPr>
          <p:cNvPr id="7" name="Image 6">
            <a:extLst>
              <a:ext uri="{FF2B5EF4-FFF2-40B4-BE49-F238E27FC236}">
                <a16:creationId xmlns:a16="http://schemas.microsoft.com/office/drawing/2014/main" id="{A9A11CAF-AC9E-F929-22D0-729DBFAC74E4}"/>
              </a:ext>
            </a:extLst>
          </p:cNvPr>
          <p:cNvPicPr>
            <a:picLocks noChangeAspect="1"/>
          </p:cNvPicPr>
          <p:nvPr/>
        </p:nvPicPr>
        <p:blipFill>
          <a:blip r:embed="rId2"/>
          <a:stretch>
            <a:fillRect/>
          </a:stretch>
        </p:blipFill>
        <p:spPr>
          <a:xfrm>
            <a:off x="7004756" y="2193095"/>
            <a:ext cx="5187244" cy="4061757"/>
          </a:xfrm>
          <a:prstGeom prst="rect">
            <a:avLst/>
          </a:prstGeom>
        </p:spPr>
      </p:pic>
      <p:pic>
        <p:nvPicPr>
          <p:cNvPr id="9" name="Image 8">
            <a:extLst>
              <a:ext uri="{FF2B5EF4-FFF2-40B4-BE49-F238E27FC236}">
                <a16:creationId xmlns:a16="http://schemas.microsoft.com/office/drawing/2014/main" id="{4BF9605A-39C3-7838-CE95-238EBC52E930}"/>
              </a:ext>
            </a:extLst>
          </p:cNvPr>
          <p:cNvPicPr>
            <a:picLocks noChangeAspect="1"/>
          </p:cNvPicPr>
          <p:nvPr/>
        </p:nvPicPr>
        <p:blipFill>
          <a:blip r:embed="rId3"/>
          <a:stretch>
            <a:fillRect/>
          </a:stretch>
        </p:blipFill>
        <p:spPr>
          <a:xfrm>
            <a:off x="7053943" y="1137181"/>
            <a:ext cx="2786660" cy="1055914"/>
          </a:xfrm>
          <a:prstGeom prst="rect">
            <a:avLst/>
          </a:prstGeom>
        </p:spPr>
      </p:pic>
      <p:pic>
        <p:nvPicPr>
          <p:cNvPr id="11" name="Image 10">
            <a:extLst>
              <a:ext uri="{FF2B5EF4-FFF2-40B4-BE49-F238E27FC236}">
                <a16:creationId xmlns:a16="http://schemas.microsoft.com/office/drawing/2014/main" id="{63CC1BEF-6DA1-AD54-A44F-3A6343C9F706}"/>
              </a:ext>
            </a:extLst>
          </p:cNvPr>
          <p:cNvPicPr>
            <a:picLocks noChangeAspect="1"/>
          </p:cNvPicPr>
          <p:nvPr/>
        </p:nvPicPr>
        <p:blipFill>
          <a:blip r:embed="rId4"/>
          <a:srcRect t="42155"/>
          <a:stretch>
            <a:fillRect/>
          </a:stretch>
        </p:blipFill>
        <p:spPr>
          <a:xfrm>
            <a:off x="10443445" y="1013341"/>
            <a:ext cx="1748555" cy="1643081"/>
          </a:xfrm>
          <a:prstGeom prst="rect">
            <a:avLst/>
          </a:prstGeom>
        </p:spPr>
      </p:pic>
      <p:sp>
        <p:nvSpPr>
          <p:cNvPr id="12" name="ZoneTexte 11">
            <a:extLst>
              <a:ext uri="{FF2B5EF4-FFF2-40B4-BE49-F238E27FC236}">
                <a16:creationId xmlns:a16="http://schemas.microsoft.com/office/drawing/2014/main" id="{2784CF1A-63C1-3EFA-0D63-925922B4DBFC}"/>
              </a:ext>
            </a:extLst>
          </p:cNvPr>
          <p:cNvSpPr txBox="1"/>
          <p:nvPr/>
        </p:nvSpPr>
        <p:spPr>
          <a:xfrm>
            <a:off x="6172200" y="6254852"/>
            <a:ext cx="6553200" cy="461665"/>
          </a:xfrm>
          <a:prstGeom prst="rect">
            <a:avLst/>
          </a:prstGeom>
          <a:noFill/>
        </p:spPr>
        <p:txBody>
          <a:bodyPr wrap="square" rtlCol="0">
            <a:spAutoFit/>
          </a:bodyPr>
          <a:lstStyle/>
          <a:p>
            <a:r>
              <a:rPr lang="fr-FR" sz="1400" dirty="0">
                <a:latin typeface="OpenDyslexic" pitchFamily="2" charset="77"/>
              </a:rPr>
              <a:t>Full article: </a:t>
            </a:r>
          </a:p>
          <a:p>
            <a:r>
              <a:rPr lang="fr-FR" sz="1000" dirty="0"/>
              <a:t>https://</a:t>
            </a:r>
            <a:r>
              <a:rPr lang="fr-FR" sz="1000" dirty="0" err="1"/>
              <a:t>www.theguardian.com</a:t>
            </a:r>
            <a:r>
              <a:rPr lang="fr-FR" sz="1000" dirty="0"/>
              <a:t>/us-news/2019/</a:t>
            </a:r>
            <a:r>
              <a:rPr lang="fr-FR" sz="1000" dirty="0" err="1"/>
              <a:t>nov</a:t>
            </a:r>
            <a:r>
              <a:rPr lang="fr-FR" sz="1000" dirty="0"/>
              <a:t>/11/</a:t>
            </a:r>
            <a:r>
              <a:rPr lang="fr-FR" sz="1000" dirty="0" err="1"/>
              <a:t>louisiana</a:t>
            </a:r>
            <a:r>
              <a:rPr lang="fr-FR" sz="1000" dirty="0"/>
              <a:t>-slave-</a:t>
            </a:r>
            <a:r>
              <a:rPr lang="fr-FR" sz="1000" dirty="0" err="1"/>
              <a:t>rebellion</a:t>
            </a:r>
            <a:r>
              <a:rPr lang="fr-FR" sz="1000" dirty="0"/>
              <a:t>-</a:t>
            </a:r>
            <a:r>
              <a:rPr lang="fr-FR" sz="1000" dirty="0" err="1"/>
              <a:t>reenactment-artist-dread-scott</a:t>
            </a:r>
            <a:endParaRPr lang="fr-FR" sz="1000" dirty="0"/>
          </a:p>
        </p:txBody>
      </p:sp>
      <p:sp>
        <p:nvSpPr>
          <p:cNvPr id="13" name="ZoneTexte 12">
            <a:extLst>
              <a:ext uri="{FF2B5EF4-FFF2-40B4-BE49-F238E27FC236}">
                <a16:creationId xmlns:a16="http://schemas.microsoft.com/office/drawing/2014/main" id="{184A9EA6-5388-6A9F-F102-5481DBD361FA}"/>
              </a:ext>
            </a:extLst>
          </p:cNvPr>
          <p:cNvSpPr txBox="1"/>
          <p:nvPr/>
        </p:nvSpPr>
        <p:spPr>
          <a:xfrm>
            <a:off x="6901592" y="65208"/>
            <a:ext cx="1748555" cy="276999"/>
          </a:xfrm>
          <a:prstGeom prst="rect">
            <a:avLst/>
          </a:prstGeom>
          <a:noFill/>
        </p:spPr>
        <p:txBody>
          <a:bodyPr wrap="square" rtlCol="0">
            <a:spAutoFit/>
          </a:bodyPr>
          <a:lstStyle/>
          <a:p>
            <a:r>
              <a:rPr lang="fr-FR" sz="1200" b="1" dirty="0">
                <a:latin typeface="OpenDyslexic" pitchFamily="2" charset="77"/>
              </a:rPr>
              <a:t>HOMEWORK</a:t>
            </a:r>
          </a:p>
        </p:txBody>
      </p:sp>
      <p:pic>
        <p:nvPicPr>
          <p:cNvPr id="14" name="Image 13">
            <a:extLst>
              <a:ext uri="{FF2B5EF4-FFF2-40B4-BE49-F238E27FC236}">
                <a16:creationId xmlns:a16="http://schemas.microsoft.com/office/drawing/2014/main" id="{A3161B90-1166-39BB-1471-8550D3F19F95}"/>
              </a:ext>
            </a:extLst>
          </p:cNvPr>
          <p:cNvPicPr>
            <a:picLocks noChangeAspect="1"/>
          </p:cNvPicPr>
          <p:nvPr/>
        </p:nvPicPr>
        <p:blipFill>
          <a:blip r:embed="rId5"/>
          <a:stretch>
            <a:fillRect/>
          </a:stretch>
        </p:blipFill>
        <p:spPr>
          <a:xfrm>
            <a:off x="7053944" y="314553"/>
            <a:ext cx="634840" cy="634840"/>
          </a:xfrm>
          <a:prstGeom prst="ellipse">
            <a:avLst/>
          </a:prstGeom>
          <a:solidFill>
            <a:schemeClr val="bg1"/>
          </a:solidFill>
          <a:ln w="19050">
            <a:solidFill>
              <a:schemeClr val="tx1"/>
            </a:solidFill>
          </a:ln>
          <a:effectLst>
            <a:outerShdw blurRad="50800" dist="38100" dir="2700000" algn="tl" rotWithShape="0">
              <a:prstClr val="black">
                <a:alpha val="40000"/>
              </a:prstClr>
            </a:outerShdw>
          </a:effectLst>
        </p:spPr>
      </p:pic>
      <p:sp>
        <p:nvSpPr>
          <p:cNvPr id="15" name="ZoneTexte 14">
            <a:extLst>
              <a:ext uri="{FF2B5EF4-FFF2-40B4-BE49-F238E27FC236}">
                <a16:creationId xmlns:a16="http://schemas.microsoft.com/office/drawing/2014/main" id="{F2E96D82-7A4D-52FE-6808-974724C4CD48}"/>
              </a:ext>
            </a:extLst>
          </p:cNvPr>
          <p:cNvSpPr txBox="1"/>
          <p:nvPr/>
        </p:nvSpPr>
        <p:spPr>
          <a:xfrm>
            <a:off x="7775869" y="361090"/>
            <a:ext cx="4416131" cy="623248"/>
          </a:xfrm>
          <a:prstGeom prst="rect">
            <a:avLst/>
          </a:prstGeom>
          <a:noFill/>
        </p:spPr>
        <p:txBody>
          <a:bodyPr wrap="square" rtlCol="0">
            <a:spAutoFit/>
          </a:bodyPr>
          <a:lstStyle/>
          <a:p>
            <a:pPr marL="285750" indent="-285750">
              <a:lnSpc>
                <a:spcPct val="150000"/>
              </a:lnSpc>
              <a:buFontTx/>
              <a:buChar char="-"/>
            </a:pPr>
            <a:r>
              <a:rPr lang="fr-FR" sz="1200" dirty="0">
                <a:latin typeface="OpenDyslexic" pitchFamily="2" charset="77"/>
              </a:rPr>
              <a:t>Read and check the </a:t>
            </a:r>
            <a:r>
              <a:rPr lang="fr-FR" sz="1200" dirty="0" err="1">
                <a:latin typeface="OpenDyslexic" pitchFamily="2" charset="77"/>
              </a:rPr>
              <a:t>onlookers</a:t>
            </a:r>
            <a:r>
              <a:rPr lang="fr-FR" sz="1200" dirty="0">
                <a:latin typeface="OpenDyslexic" pitchFamily="2" charset="77"/>
              </a:rPr>
              <a:t>’ </a:t>
            </a:r>
            <a:r>
              <a:rPr lang="fr-FR" sz="1200" dirty="0" err="1">
                <a:latin typeface="OpenDyslexic" pitchFamily="2" charset="77"/>
              </a:rPr>
              <a:t>reactions</a:t>
            </a:r>
            <a:r>
              <a:rPr lang="fr-FR" sz="1200" dirty="0">
                <a:latin typeface="OpenDyslexic" pitchFamily="2" charset="77"/>
              </a:rPr>
              <a:t>.</a:t>
            </a:r>
          </a:p>
          <a:p>
            <a:pPr marL="285750" indent="-285750">
              <a:lnSpc>
                <a:spcPct val="150000"/>
              </a:lnSpc>
              <a:buFontTx/>
              <a:buChar char="-"/>
            </a:pPr>
            <a:r>
              <a:rPr lang="fr-FR" sz="1200" dirty="0">
                <a:latin typeface="OpenDyslexic" pitchFamily="2" charset="77"/>
              </a:rPr>
              <a:t>Compare </a:t>
            </a:r>
            <a:r>
              <a:rPr lang="fr-FR" sz="1200" dirty="0" err="1">
                <a:latin typeface="OpenDyslexic" pitchFamily="2" charset="77"/>
              </a:rPr>
              <a:t>them</a:t>
            </a:r>
            <a:r>
              <a:rPr lang="fr-FR" sz="1200" dirty="0">
                <a:latin typeface="OpenDyslexic" pitchFamily="2" charset="77"/>
              </a:rPr>
              <a:t> to </a:t>
            </a:r>
            <a:r>
              <a:rPr lang="fr-FR" sz="1200" dirty="0" err="1">
                <a:latin typeface="OpenDyslexic" pitchFamily="2" charset="77"/>
              </a:rPr>
              <a:t>what</a:t>
            </a:r>
            <a:r>
              <a:rPr lang="fr-FR" sz="1200" dirty="0">
                <a:latin typeface="OpenDyslexic" pitchFamily="2" charset="77"/>
              </a:rPr>
              <a:t> YOU </a:t>
            </a:r>
            <a:r>
              <a:rPr lang="fr-FR" sz="1200" dirty="0" err="1">
                <a:latin typeface="OpenDyslexic" pitchFamily="2" charset="77"/>
              </a:rPr>
              <a:t>had</a:t>
            </a:r>
            <a:r>
              <a:rPr lang="fr-FR" sz="1200" dirty="0">
                <a:latin typeface="OpenDyslexic" pitchFamily="2" charset="77"/>
              </a:rPr>
              <a:t> </a:t>
            </a:r>
            <a:r>
              <a:rPr lang="fr-FR" sz="1200" dirty="0" err="1">
                <a:latin typeface="OpenDyslexic" pitchFamily="2" charset="77"/>
              </a:rPr>
              <a:t>imagined</a:t>
            </a:r>
            <a:r>
              <a:rPr lang="fr-FR" sz="1200" dirty="0">
                <a:latin typeface="OpenDyslexic" pitchFamily="2" charset="77"/>
              </a:rPr>
              <a:t>.</a:t>
            </a:r>
          </a:p>
        </p:txBody>
      </p:sp>
      <p:sp>
        <p:nvSpPr>
          <p:cNvPr id="16" name="Rectangle 15">
            <a:extLst>
              <a:ext uri="{FF2B5EF4-FFF2-40B4-BE49-F238E27FC236}">
                <a16:creationId xmlns:a16="http://schemas.microsoft.com/office/drawing/2014/main" id="{45313B6C-2BBD-11D5-B3E4-EADDE2CC74B2}"/>
              </a:ext>
            </a:extLst>
          </p:cNvPr>
          <p:cNvSpPr/>
          <p:nvPr/>
        </p:nvSpPr>
        <p:spPr>
          <a:xfrm>
            <a:off x="6901592" y="72884"/>
            <a:ext cx="5203322" cy="955966"/>
          </a:xfrm>
          <a:prstGeom prst="rect">
            <a:avLst/>
          </a:prstGeom>
          <a:no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95359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FA4E6-7644-407C-F9B5-F60EAB363F61}"/>
            </a:ext>
          </a:extLst>
        </p:cNvPr>
        <p:cNvGrpSpPr/>
        <p:nvPr/>
      </p:nvGrpSpPr>
      <p:grpSpPr>
        <a:xfrm>
          <a:off x="0" y="0"/>
          <a:ext cx="0" cy="0"/>
          <a:chOff x="0" y="0"/>
          <a:chExt cx="0" cy="0"/>
        </a:xfrm>
      </p:grpSpPr>
      <p:graphicFrame>
        <p:nvGraphicFramePr>
          <p:cNvPr id="4" name="Diagramme 3">
            <a:extLst>
              <a:ext uri="{FF2B5EF4-FFF2-40B4-BE49-F238E27FC236}">
                <a16:creationId xmlns:a16="http://schemas.microsoft.com/office/drawing/2014/main" id="{3DBD94A9-06D2-4564-AD0A-A5E5CC424BA2}"/>
              </a:ext>
            </a:extLst>
          </p:cNvPr>
          <p:cNvGraphicFramePr/>
          <p:nvPr>
            <p:extLst>
              <p:ext uri="{D42A27DB-BD31-4B8C-83A1-F6EECF244321}">
                <p14:modId xmlns:p14="http://schemas.microsoft.com/office/powerpoint/2010/main" val="1256091431"/>
              </p:ext>
            </p:extLst>
          </p:nvPr>
        </p:nvGraphicFramePr>
        <p:xfrm>
          <a:off x="311971" y="760460"/>
          <a:ext cx="11742653" cy="60975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ZoneTexte 1">
            <a:extLst>
              <a:ext uri="{FF2B5EF4-FFF2-40B4-BE49-F238E27FC236}">
                <a16:creationId xmlns:a16="http://schemas.microsoft.com/office/drawing/2014/main" id="{979335A1-7327-7D0B-01D2-AAFC1BC23E28}"/>
              </a:ext>
            </a:extLst>
          </p:cNvPr>
          <p:cNvSpPr txBox="1"/>
          <p:nvPr/>
        </p:nvSpPr>
        <p:spPr>
          <a:xfrm>
            <a:off x="109880" y="100352"/>
            <a:ext cx="4376059" cy="338554"/>
          </a:xfrm>
          <a:custGeom>
            <a:avLst/>
            <a:gdLst>
              <a:gd name="csX0" fmla="*/ 0 w 4376059"/>
              <a:gd name="csY0" fmla="*/ 0 h 338554"/>
              <a:gd name="csX1" fmla="*/ 581391 w 4376059"/>
              <a:gd name="csY1" fmla="*/ 0 h 338554"/>
              <a:gd name="csX2" fmla="*/ 1075260 w 4376059"/>
              <a:gd name="csY2" fmla="*/ 0 h 338554"/>
              <a:gd name="csX3" fmla="*/ 1787933 w 4376059"/>
              <a:gd name="csY3" fmla="*/ 0 h 338554"/>
              <a:gd name="csX4" fmla="*/ 2369323 w 4376059"/>
              <a:gd name="csY4" fmla="*/ 0 h 338554"/>
              <a:gd name="csX5" fmla="*/ 2950714 w 4376059"/>
              <a:gd name="csY5" fmla="*/ 0 h 338554"/>
              <a:gd name="csX6" fmla="*/ 3663387 w 4376059"/>
              <a:gd name="csY6" fmla="*/ 0 h 338554"/>
              <a:gd name="csX7" fmla="*/ 4376059 w 4376059"/>
              <a:gd name="csY7" fmla="*/ 0 h 338554"/>
              <a:gd name="csX8" fmla="*/ 4376059 w 4376059"/>
              <a:gd name="csY8" fmla="*/ 338554 h 338554"/>
              <a:gd name="csX9" fmla="*/ 3838429 w 4376059"/>
              <a:gd name="csY9" fmla="*/ 338554 h 338554"/>
              <a:gd name="csX10" fmla="*/ 3213278 w 4376059"/>
              <a:gd name="csY10" fmla="*/ 338554 h 338554"/>
              <a:gd name="csX11" fmla="*/ 2588126 w 4376059"/>
              <a:gd name="csY11" fmla="*/ 338554 h 338554"/>
              <a:gd name="csX12" fmla="*/ 2006736 w 4376059"/>
              <a:gd name="csY12" fmla="*/ 338554 h 338554"/>
              <a:gd name="csX13" fmla="*/ 1294063 w 4376059"/>
              <a:gd name="csY13" fmla="*/ 338554 h 338554"/>
              <a:gd name="csX14" fmla="*/ 581391 w 4376059"/>
              <a:gd name="csY14" fmla="*/ 338554 h 338554"/>
              <a:gd name="csX15" fmla="*/ 0 w 4376059"/>
              <a:gd name="csY15" fmla="*/ 338554 h 338554"/>
              <a:gd name="csX16" fmla="*/ 0 w 4376059"/>
              <a:gd name="csY16" fmla="*/ 0 h 3385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376059" h="338554" extrusionOk="0">
                <a:moveTo>
                  <a:pt x="0" y="0"/>
                </a:moveTo>
                <a:cubicBezTo>
                  <a:pt x="250823" y="13970"/>
                  <a:pt x="383720" y="3920"/>
                  <a:pt x="581391" y="0"/>
                </a:cubicBezTo>
                <a:cubicBezTo>
                  <a:pt x="779062" y="-3920"/>
                  <a:pt x="954663" y="16386"/>
                  <a:pt x="1075260" y="0"/>
                </a:cubicBezTo>
                <a:cubicBezTo>
                  <a:pt x="1195857" y="-16386"/>
                  <a:pt x="1532035" y="-35583"/>
                  <a:pt x="1787933" y="0"/>
                </a:cubicBezTo>
                <a:cubicBezTo>
                  <a:pt x="2043831" y="35583"/>
                  <a:pt x="2127071" y="21307"/>
                  <a:pt x="2369323" y="0"/>
                </a:cubicBezTo>
                <a:cubicBezTo>
                  <a:pt x="2611575" y="-21307"/>
                  <a:pt x="2818392" y="-24811"/>
                  <a:pt x="2950714" y="0"/>
                </a:cubicBezTo>
                <a:cubicBezTo>
                  <a:pt x="3083036" y="24811"/>
                  <a:pt x="3409232" y="1408"/>
                  <a:pt x="3663387" y="0"/>
                </a:cubicBezTo>
                <a:cubicBezTo>
                  <a:pt x="3917542" y="-1408"/>
                  <a:pt x="4067358" y="-33642"/>
                  <a:pt x="4376059" y="0"/>
                </a:cubicBezTo>
                <a:cubicBezTo>
                  <a:pt x="4389551" y="108997"/>
                  <a:pt x="4366720" y="194594"/>
                  <a:pt x="4376059" y="338554"/>
                </a:cubicBezTo>
                <a:cubicBezTo>
                  <a:pt x="4110324" y="343248"/>
                  <a:pt x="4093563" y="312109"/>
                  <a:pt x="3838429" y="338554"/>
                </a:cubicBezTo>
                <a:cubicBezTo>
                  <a:pt x="3583295" y="365000"/>
                  <a:pt x="3364657" y="341717"/>
                  <a:pt x="3213278" y="338554"/>
                </a:cubicBezTo>
                <a:cubicBezTo>
                  <a:pt x="3061899" y="335391"/>
                  <a:pt x="2797281" y="325947"/>
                  <a:pt x="2588126" y="338554"/>
                </a:cubicBezTo>
                <a:cubicBezTo>
                  <a:pt x="2378971" y="351161"/>
                  <a:pt x="2296079" y="322818"/>
                  <a:pt x="2006736" y="338554"/>
                </a:cubicBezTo>
                <a:cubicBezTo>
                  <a:pt x="1717393" y="354291"/>
                  <a:pt x="1516648" y="312184"/>
                  <a:pt x="1294063" y="338554"/>
                </a:cubicBezTo>
                <a:cubicBezTo>
                  <a:pt x="1071478" y="364924"/>
                  <a:pt x="858984" y="348739"/>
                  <a:pt x="581391" y="338554"/>
                </a:cubicBezTo>
                <a:cubicBezTo>
                  <a:pt x="303798" y="328369"/>
                  <a:pt x="124790" y="366643"/>
                  <a:pt x="0" y="338554"/>
                </a:cubicBezTo>
                <a:cubicBezTo>
                  <a:pt x="7961" y="239005"/>
                  <a:pt x="-11603" y="122363"/>
                  <a:pt x="0" y="0"/>
                </a:cubicBezTo>
                <a:close/>
              </a:path>
            </a:pathLst>
          </a:custGeom>
          <a:noFill/>
          <a:ln w="19050">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algn="ctr"/>
            <a:r>
              <a:rPr lang="fr-FR" sz="1600" b="1" dirty="0">
                <a:latin typeface="OpenDyslexic" pitchFamily="2" charset="77"/>
              </a:rPr>
              <a:t>III –  A </a:t>
            </a:r>
            <a:r>
              <a:rPr lang="fr-FR" sz="1600" b="1" dirty="0" err="1">
                <a:latin typeface="OpenDyslexic" pitchFamily="2" charset="77"/>
              </a:rPr>
              <a:t>multicultural</a:t>
            </a:r>
            <a:r>
              <a:rPr lang="fr-FR" sz="1600" b="1" dirty="0">
                <a:latin typeface="OpenDyslexic" pitchFamily="2" charset="77"/>
              </a:rPr>
              <a:t> city?</a:t>
            </a:r>
          </a:p>
        </p:txBody>
      </p:sp>
      <p:sp>
        <p:nvSpPr>
          <p:cNvPr id="3" name="ZoneTexte 2">
            <a:extLst>
              <a:ext uri="{FF2B5EF4-FFF2-40B4-BE49-F238E27FC236}">
                <a16:creationId xmlns:a16="http://schemas.microsoft.com/office/drawing/2014/main" id="{40EAD289-6F7B-3EB8-FCE6-A57D42A3C497}"/>
              </a:ext>
            </a:extLst>
          </p:cNvPr>
          <p:cNvSpPr txBox="1"/>
          <p:nvPr/>
        </p:nvSpPr>
        <p:spPr>
          <a:xfrm>
            <a:off x="4485939" y="80834"/>
            <a:ext cx="7445829" cy="366254"/>
          </a:xfrm>
          <a:prstGeom prst="rect">
            <a:avLst/>
          </a:prstGeom>
          <a:noFill/>
        </p:spPr>
        <p:txBody>
          <a:bodyPr wrap="square">
            <a:spAutoFit/>
          </a:bodyPr>
          <a:lstStyle/>
          <a:p>
            <a:pPr>
              <a:lnSpc>
                <a:spcPct val="115000"/>
              </a:lnSpc>
              <a:spcAft>
                <a:spcPts val="800"/>
              </a:spcAft>
              <a:buNone/>
            </a:pPr>
            <a:r>
              <a:rPr lang="en-GB" sz="1600" kern="100" dirty="0">
                <a:effectLst/>
                <a:latin typeface="OpenDyslexic" pitchFamily="2" charset="77"/>
                <a:ea typeface="Calibri" panose="020F0502020204030204" pitchFamily="34" charset="0"/>
                <a:cs typeface="Times New Roman" panose="02020603050405020304" pitchFamily="18" charset="0"/>
              </a:rPr>
              <a:t>🎯 </a:t>
            </a:r>
            <a:r>
              <a:rPr lang="en-GB" sz="1400" kern="100" dirty="0">
                <a:effectLst/>
                <a:latin typeface="OpenDyslexic" pitchFamily="2" charset="77"/>
                <a:ea typeface="Calibri" panose="020F0502020204030204" pitchFamily="34" charset="0"/>
                <a:cs typeface="Times New Roman" panose="02020603050405020304" pitchFamily="18" charset="0"/>
              </a:rPr>
              <a:t>Exchange information about NOLA’s heritage. </a:t>
            </a:r>
            <a:endParaRPr lang="fr-FR"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2665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630F940-D163-7137-BEA7-357C4F119E8E}"/>
              </a:ext>
            </a:extLst>
          </p:cNvPr>
          <p:cNvSpPr txBox="1"/>
          <p:nvPr/>
        </p:nvSpPr>
        <p:spPr>
          <a:xfrm>
            <a:off x="3494316" y="348495"/>
            <a:ext cx="4985657" cy="400110"/>
          </a:xfrm>
          <a:prstGeom prst="rect">
            <a:avLst/>
          </a:prstGeom>
          <a:noFill/>
        </p:spPr>
        <p:txBody>
          <a:bodyPr wrap="square" rtlCol="0">
            <a:spAutoFit/>
          </a:bodyPr>
          <a:lstStyle/>
          <a:p>
            <a:pPr algn="ctr"/>
            <a:r>
              <a:rPr lang="fr-FR" sz="2000" dirty="0">
                <a:latin typeface="OpenDyslexic" pitchFamily="2" charset="77"/>
              </a:rPr>
              <a:t>UNIT 3 – New Orleans (NOLA)</a:t>
            </a:r>
          </a:p>
        </p:txBody>
      </p:sp>
      <p:pic>
        <p:nvPicPr>
          <p:cNvPr id="1026" name="Picture 2">
            <a:extLst>
              <a:ext uri="{FF2B5EF4-FFF2-40B4-BE49-F238E27FC236}">
                <a16:creationId xmlns:a16="http://schemas.microsoft.com/office/drawing/2014/main" id="{F1D4A239-D154-F2CD-BD7D-0180AC8ED7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1572" y="283897"/>
            <a:ext cx="1915885" cy="1277455"/>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F3CCC242-4B6C-07D3-1ECE-92FE25A5EFD8}"/>
              </a:ext>
            </a:extLst>
          </p:cNvPr>
          <p:cNvSpPr txBox="1"/>
          <p:nvPr/>
        </p:nvSpPr>
        <p:spPr>
          <a:xfrm>
            <a:off x="1883231" y="957337"/>
            <a:ext cx="7663543" cy="400494"/>
          </a:xfrm>
          <a:prstGeom prst="rect">
            <a:avLst/>
          </a:prstGeom>
          <a:noFill/>
        </p:spPr>
        <p:txBody>
          <a:bodyPr wrap="square">
            <a:spAutoFit/>
          </a:bodyPr>
          <a:lstStyle/>
          <a:p>
            <a:pPr algn="ctr">
              <a:lnSpc>
                <a:spcPct val="115000"/>
              </a:lnSpc>
              <a:spcAft>
                <a:spcPts val="800"/>
              </a:spcAft>
            </a:pPr>
            <a:r>
              <a:rPr lang="en-GB" b="1" kern="100" dirty="0">
                <a:latin typeface="OpenDyslexic" pitchFamily="2" charset="77"/>
                <a:ea typeface="Calibri" panose="020F0502020204030204" pitchFamily="34" charset="0"/>
                <a:cs typeface="Times New Roman" panose="02020603050405020304" pitchFamily="18" charset="0"/>
              </a:rPr>
              <a:t>How has history shaped a multicultural New Orleans?</a:t>
            </a:r>
            <a:endParaRPr lang="fr-FR"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 coins arrondis 8">
            <a:extLst>
              <a:ext uri="{FF2B5EF4-FFF2-40B4-BE49-F238E27FC236}">
                <a16:creationId xmlns:a16="http://schemas.microsoft.com/office/drawing/2014/main" id="{DBEF9C65-07BC-3FC7-5F5B-9499ADDDF3DC}"/>
              </a:ext>
            </a:extLst>
          </p:cNvPr>
          <p:cNvSpPr/>
          <p:nvPr/>
        </p:nvSpPr>
        <p:spPr>
          <a:xfrm>
            <a:off x="1752601" y="5312722"/>
            <a:ext cx="8795656" cy="1304925"/>
          </a:xfrm>
          <a:prstGeom prst="round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n-GB" sz="1600" kern="100" dirty="0">
                <a:solidFill>
                  <a:srgbClr val="000000"/>
                </a:solidFill>
                <a:effectLst>
                  <a:outerShdw blurRad="38100" dist="19050" dir="2700000" algn="tl">
                    <a:schemeClr val="dk1">
                      <a:alpha val="40000"/>
                    </a:schemeClr>
                  </a:outerShdw>
                </a:effectLst>
                <a:latin typeface="OpenDyslexic" pitchFamily="2" charset="77"/>
                <a:ea typeface="Calibri" panose="020F0502020204030204" pitchFamily="34" charset="0"/>
                <a:cs typeface="Times New Roman" panose="02020603050405020304" pitchFamily="18" charset="0"/>
                <a:sym typeface="Wingdings" pitchFamily="2" charset="2"/>
              </a:rPr>
              <a:t>Final Task</a:t>
            </a:r>
            <a:r>
              <a:rPr lang="fr-FR" sz="1600" kern="100" dirty="0">
                <a:solidFill>
                  <a:srgbClr val="000000"/>
                </a:solidFill>
                <a:effectLst>
                  <a:outerShdw blurRad="38100" dist="19050" dir="2700000" algn="tl">
                    <a:schemeClr val="dk1">
                      <a:alpha val="40000"/>
                    </a:schemeClr>
                  </a:outerShdw>
                </a:effectLst>
                <a:latin typeface="OpenDyslexic" pitchFamily="2" charset="77"/>
                <a:ea typeface="Calibri" panose="020F0502020204030204" pitchFamily="34" charset="0"/>
                <a:cs typeface="Times New Roman" panose="02020603050405020304" pitchFamily="18" charset="0"/>
                <a:sym typeface="Wingdings" pitchFamily="2" charset="2"/>
              </a:rPr>
              <a:t> ✍️</a:t>
            </a:r>
            <a:endParaRPr lang="fr-FR" sz="1600" kern="100" dirty="0">
              <a:latin typeface="OpenDyslexic" pitchFamily="2" charset="77"/>
              <a:ea typeface="Calibri" panose="020F0502020204030204" pitchFamily="34" charset="0"/>
              <a:cs typeface="Times New Roman" panose="02020603050405020304" pitchFamily="18" charset="0"/>
            </a:endParaRPr>
          </a:p>
          <a:p>
            <a:pPr>
              <a:lnSpc>
                <a:spcPct val="115000"/>
              </a:lnSpc>
              <a:spcAft>
                <a:spcPts val="800"/>
              </a:spcAft>
            </a:pPr>
            <a:r>
              <a:rPr lang="en-GB" sz="1600" kern="100" dirty="0">
                <a:solidFill>
                  <a:srgbClr val="000000"/>
                </a:solidFill>
                <a:effectLst>
                  <a:outerShdw blurRad="38100" dist="19050" dir="2700000" algn="tl">
                    <a:schemeClr val="dk1">
                      <a:alpha val="40000"/>
                    </a:schemeClr>
                  </a:outerShdw>
                </a:effectLst>
                <a:latin typeface="OpenDyslexic" pitchFamily="2" charset="77"/>
                <a:ea typeface="Calibri" panose="020F0502020204030204" pitchFamily="34" charset="0"/>
                <a:cs typeface="Times New Roman" panose="02020603050405020304" pitchFamily="18" charset="0"/>
              </a:rPr>
              <a:t>Situation : You are a museum curator for the Historic New Orleans Collection</a:t>
            </a:r>
            <a:endParaRPr lang="fr-FR" sz="1600" kern="100" dirty="0">
              <a:latin typeface="OpenDyslexic" pitchFamily="2" charset="77"/>
              <a:ea typeface="Calibri" panose="020F0502020204030204" pitchFamily="34" charset="0"/>
              <a:cs typeface="Times New Roman" panose="02020603050405020304" pitchFamily="18" charset="0"/>
            </a:endParaRPr>
          </a:p>
          <a:p>
            <a:pPr>
              <a:lnSpc>
                <a:spcPct val="115000"/>
              </a:lnSpc>
              <a:spcAft>
                <a:spcPts val="800"/>
              </a:spcAft>
            </a:pPr>
            <a:r>
              <a:rPr lang="en-GB" sz="1600" kern="100" dirty="0">
                <a:solidFill>
                  <a:srgbClr val="000000"/>
                </a:solidFill>
                <a:effectLst>
                  <a:outerShdw blurRad="38100" dist="19050" dir="2700000" algn="tl">
                    <a:schemeClr val="dk1">
                      <a:alpha val="40000"/>
                    </a:schemeClr>
                  </a:outerShdw>
                </a:effectLst>
                <a:latin typeface="OpenDyslexic" pitchFamily="2" charset="77"/>
                <a:ea typeface="Calibri" panose="020F0502020204030204" pitchFamily="34" charset="0"/>
                <a:cs typeface="Times New Roman" panose="02020603050405020304" pitchFamily="18" charset="0"/>
              </a:rPr>
              <a:t>Task : Write a text panel for one corner of the exhibition</a:t>
            </a:r>
            <a:endParaRPr lang="fr-FR" sz="1600" kern="100" dirty="0">
              <a:latin typeface="OpenDyslexic" pitchFamily="2" charset="77"/>
              <a:ea typeface="Calibri" panose="020F0502020204030204" pitchFamily="34" charset="0"/>
              <a:cs typeface="Times New Roman" panose="02020603050405020304" pitchFamily="18" charset="0"/>
            </a:endParaRPr>
          </a:p>
        </p:txBody>
      </p:sp>
      <p:pic>
        <p:nvPicPr>
          <p:cNvPr id="10" name="Picture 2">
            <a:extLst>
              <a:ext uri="{FF2B5EF4-FFF2-40B4-BE49-F238E27FC236}">
                <a16:creationId xmlns:a16="http://schemas.microsoft.com/office/drawing/2014/main" id="{5491A746-D34B-A1F0-12DC-20A2E96D0DBF}"/>
              </a:ext>
            </a:extLst>
          </p:cNvPr>
          <p:cNvPicPr>
            <a:picLocks noChangeAspect="1" noChangeArrowheads="1"/>
          </p:cNvPicPr>
          <p:nvPr/>
        </p:nvPicPr>
        <p:blipFill>
          <a:blip r:embed="rId3" cstate="print"/>
          <a:srcRect/>
          <a:stretch>
            <a:fillRect/>
          </a:stretch>
        </p:blipFill>
        <p:spPr bwMode="auto">
          <a:xfrm>
            <a:off x="1410104" y="677097"/>
            <a:ext cx="619689" cy="1051803"/>
          </a:xfrm>
          <a:prstGeom prst="rect">
            <a:avLst/>
          </a:prstGeom>
          <a:noFill/>
          <a:ln w="9525">
            <a:noFill/>
            <a:miter lim="800000"/>
            <a:headEnd/>
            <a:tailEnd/>
          </a:ln>
        </p:spPr>
      </p:pic>
      <p:sp>
        <p:nvSpPr>
          <p:cNvPr id="12" name="ZoneTexte 11">
            <a:extLst>
              <a:ext uri="{FF2B5EF4-FFF2-40B4-BE49-F238E27FC236}">
                <a16:creationId xmlns:a16="http://schemas.microsoft.com/office/drawing/2014/main" id="{46CFFC8A-5C25-224F-73B5-F694EB3941DE}"/>
              </a:ext>
            </a:extLst>
          </p:cNvPr>
          <p:cNvSpPr txBox="1"/>
          <p:nvPr/>
        </p:nvSpPr>
        <p:spPr>
          <a:xfrm>
            <a:off x="2939143" y="1477274"/>
            <a:ext cx="6096000" cy="1186607"/>
          </a:xfrm>
          <a:prstGeom prst="rect">
            <a:avLst/>
          </a:prstGeom>
          <a:noFill/>
        </p:spPr>
        <p:txBody>
          <a:bodyPr wrap="square">
            <a:spAutoFit/>
          </a:bodyPr>
          <a:lstStyle/>
          <a:p>
            <a:pPr algn="ctr">
              <a:lnSpc>
                <a:spcPct val="107000"/>
              </a:lnSpc>
              <a:spcAft>
                <a:spcPts val="800"/>
              </a:spcAft>
            </a:pPr>
            <a:r>
              <a:rPr lang="en-GB" u="sng" kern="100" dirty="0">
                <a:latin typeface="OpenDyslexic" pitchFamily="2" charset="77"/>
                <a:ea typeface="Calibri" panose="020F0502020204030204" pitchFamily="34" charset="0"/>
                <a:cs typeface="Times New Roman" panose="02020603050405020304" pitchFamily="18" charset="0"/>
              </a:rPr>
              <a:t>Study lines: </a:t>
            </a:r>
          </a:p>
          <a:p>
            <a:pPr marL="285744" indent="-285744" algn="ctr">
              <a:lnSpc>
                <a:spcPct val="107000"/>
              </a:lnSpc>
              <a:spcAft>
                <a:spcPts val="800"/>
              </a:spcAft>
              <a:buFontTx/>
              <a:buChar char="-"/>
            </a:pPr>
            <a:r>
              <a:rPr lang="en-GB" kern="100" dirty="0">
                <a:latin typeface="OpenDyslexic" pitchFamily="2" charset="77"/>
                <a:ea typeface="Calibri" panose="020F0502020204030204" pitchFamily="34" charset="0"/>
                <a:cs typeface="Times New Roman" panose="02020603050405020304" pitchFamily="18" charset="0"/>
              </a:rPr>
              <a:t>Territory and Memory </a:t>
            </a:r>
          </a:p>
          <a:p>
            <a:pPr marL="285744" indent="-285744" algn="ctr">
              <a:lnSpc>
                <a:spcPct val="107000"/>
              </a:lnSpc>
              <a:spcAft>
                <a:spcPts val="800"/>
              </a:spcAft>
              <a:buFontTx/>
              <a:buChar char="-"/>
            </a:pPr>
            <a:r>
              <a:rPr lang="en-GB" kern="100" dirty="0">
                <a:latin typeface="OpenDyslexic" pitchFamily="2" charset="77"/>
                <a:ea typeface="Calibri" panose="020F0502020204030204" pitchFamily="34" charset="0"/>
                <a:cs typeface="Times New Roman" panose="02020603050405020304" pitchFamily="18" charset="0"/>
              </a:rPr>
              <a:t>Diversity and Inclusion</a:t>
            </a:r>
            <a:endParaRPr lang="en-GB"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ZoneTexte 13">
            <a:extLst>
              <a:ext uri="{FF2B5EF4-FFF2-40B4-BE49-F238E27FC236}">
                <a16:creationId xmlns:a16="http://schemas.microsoft.com/office/drawing/2014/main" id="{DF16153D-0EB6-3451-A003-8A158465E164}"/>
              </a:ext>
            </a:extLst>
          </p:cNvPr>
          <p:cNvSpPr txBox="1"/>
          <p:nvPr/>
        </p:nvSpPr>
        <p:spPr>
          <a:xfrm>
            <a:off x="620485" y="2954205"/>
            <a:ext cx="11146971" cy="2239074"/>
          </a:xfrm>
          <a:prstGeom prst="rect">
            <a:avLst/>
          </a:prstGeom>
          <a:noFill/>
        </p:spPr>
        <p:txBody>
          <a:bodyPr wrap="square">
            <a:spAutoFit/>
          </a:bodyPr>
          <a:lstStyle/>
          <a:p>
            <a:pPr marL="342891" indent="-342891" algn="just">
              <a:lnSpc>
                <a:spcPct val="200000"/>
              </a:lnSpc>
              <a:buFont typeface="Wingdings" pitchFamily="2" charset="2"/>
              <a:buChar char=""/>
            </a:pPr>
            <a:r>
              <a:rPr lang="en-GB" b="1" kern="100" dirty="0">
                <a:latin typeface="OpenDyslexic" pitchFamily="2" charset="77"/>
                <a:ea typeface="Calibri" panose="020F0502020204030204" pitchFamily="34" charset="0"/>
                <a:cs typeface="Times New Roman" panose="02020603050405020304" pitchFamily="18" charset="0"/>
              </a:rPr>
              <a:t>STEP 1 : The Louisiana Purchase</a:t>
            </a:r>
            <a:r>
              <a:rPr lang="en-GB" kern="100" dirty="0">
                <a:latin typeface="OpenDyslexic" pitchFamily="2" charset="77"/>
                <a:ea typeface="Calibri" panose="020F0502020204030204" pitchFamily="34" charset="0"/>
                <a:cs typeface="Times New Roman" panose="02020603050405020304" pitchFamily="18" charset="0"/>
              </a:rPr>
              <a:t> </a:t>
            </a:r>
            <a:endParaRPr lang="fr-FR" kern="100" dirty="0">
              <a:latin typeface="Calibri" panose="020F0502020204030204" pitchFamily="34" charset="0"/>
              <a:ea typeface="Calibri" panose="020F0502020204030204" pitchFamily="34" charset="0"/>
              <a:cs typeface="Times New Roman" panose="02020603050405020304" pitchFamily="18" charset="0"/>
            </a:endParaRPr>
          </a:p>
          <a:p>
            <a:pPr marL="342891" indent="-342891" algn="just">
              <a:lnSpc>
                <a:spcPct val="200000"/>
              </a:lnSpc>
              <a:buFont typeface="Wingdings" pitchFamily="2" charset="2"/>
              <a:buChar char=""/>
            </a:pPr>
            <a:r>
              <a:rPr lang="en-GB" b="1" kern="100" dirty="0">
                <a:latin typeface="OpenDyslexic" pitchFamily="2" charset="77"/>
                <a:ea typeface="Calibri" panose="020F0502020204030204" pitchFamily="34" charset="0"/>
                <a:cs typeface="Times New Roman" panose="02020603050405020304" pitchFamily="18" charset="0"/>
              </a:rPr>
              <a:t>STEP 2 : The History and architecture of New Orleans and its link with slavery</a:t>
            </a:r>
            <a:endParaRPr lang="fr-FR" kern="100" dirty="0">
              <a:latin typeface="Calibri" panose="020F0502020204030204" pitchFamily="34" charset="0"/>
              <a:ea typeface="Calibri" panose="020F0502020204030204" pitchFamily="34" charset="0"/>
              <a:cs typeface="Times New Roman" panose="02020603050405020304" pitchFamily="18" charset="0"/>
            </a:endParaRPr>
          </a:p>
          <a:p>
            <a:pPr marL="342891" indent="-342891" algn="just">
              <a:lnSpc>
                <a:spcPct val="200000"/>
              </a:lnSpc>
              <a:buFont typeface="Wingdings" pitchFamily="2" charset="2"/>
              <a:buChar char=""/>
            </a:pPr>
            <a:r>
              <a:rPr lang="en-GB" b="1" kern="100" dirty="0">
                <a:latin typeface="OpenDyslexic" pitchFamily="2" charset="77"/>
                <a:ea typeface="Calibri" panose="020F0502020204030204" pitchFamily="34" charset="0"/>
                <a:cs typeface="Times New Roman" panose="02020603050405020304" pitchFamily="18" charset="0"/>
              </a:rPr>
              <a:t>STEP 3 : A multicultural city?</a:t>
            </a:r>
            <a:endParaRPr lang="fr-FR" kern="100" dirty="0">
              <a:latin typeface="Calibri" panose="020F0502020204030204" pitchFamily="34" charset="0"/>
              <a:ea typeface="Calibri" panose="020F0502020204030204" pitchFamily="34" charset="0"/>
              <a:cs typeface="Times New Roman" panose="02020603050405020304" pitchFamily="18" charset="0"/>
            </a:endParaRPr>
          </a:p>
          <a:p>
            <a:pPr marL="342891" indent="-342891" algn="just">
              <a:lnSpc>
                <a:spcPct val="200000"/>
              </a:lnSpc>
              <a:spcAft>
                <a:spcPts val="800"/>
              </a:spcAft>
              <a:buFont typeface="Wingdings" pitchFamily="2" charset="2"/>
              <a:buChar char=""/>
            </a:pPr>
            <a:r>
              <a:rPr lang="en-GB" b="1" kern="100" dirty="0">
                <a:latin typeface="OpenDyslexic" pitchFamily="2" charset="77"/>
                <a:ea typeface="Calibri" panose="020F0502020204030204" pitchFamily="34" charset="0"/>
                <a:cs typeface="Times New Roman" panose="02020603050405020304" pitchFamily="18" charset="0"/>
              </a:rPr>
              <a:t>STEP 4 : Final task </a:t>
            </a:r>
            <a:endParaRPr lang="fr-FR"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058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64D8B77-8937-9E1A-4C1E-6DE517AEE711}"/>
              </a:ext>
            </a:extLst>
          </p:cNvPr>
          <p:cNvSpPr txBox="1"/>
          <p:nvPr/>
        </p:nvSpPr>
        <p:spPr>
          <a:xfrm>
            <a:off x="116630" y="461473"/>
            <a:ext cx="5848333" cy="3016210"/>
          </a:xfrm>
          <a:prstGeom prst="rect">
            <a:avLst/>
          </a:prstGeom>
          <a:noFill/>
        </p:spPr>
        <p:txBody>
          <a:bodyPr wrap="square">
            <a:spAutoFit/>
          </a:bodyPr>
          <a:lstStyle/>
          <a:p>
            <a:pPr lvl="0" algn="ctr">
              <a:lnSpc>
                <a:spcPct val="150000"/>
              </a:lnSpc>
            </a:pPr>
            <a:r>
              <a:rPr lang="en-GB" sz="1600" b="1" noProof="0" dirty="0">
                <a:solidFill>
                  <a:schemeClr val="tx1"/>
                </a:solidFill>
                <a:latin typeface="OpenDyslexic" pitchFamily="2" charset="77"/>
              </a:rPr>
              <a:t>STEP 1</a:t>
            </a:r>
          </a:p>
          <a:p>
            <a:pPr lvl="0">
              <a:lnSpc>
                <a:spcPct val="150000"/>
              </a:lnSpc>
            </a:pPr>
            <a:r>
              <a:rPr lang="en-GB" sz="1600" noProof="0" dirty="0">
                <a:solidFill>
                  <a:schemeClr val="tx1"/>
                </a:solidFill>
                <a:latin typeface="OpenDyslexic" pitchFamily="2" charset="77"/>
              </a:rPr>
              <a:t>1) 📖🎧👀 Go through your set of documents</a:t>
            </a:r>
          </a:p>
          <a:p>
            <a:pPr lvl="0">
              <a:lnSpc>
                <a:spcPct val="150000"/>
              </a:lnSpc>
            </a:pPr>
            <a:r>
              <a:rPr lang="en-GB" sz="1600" noProof="0" dirty="0">
                <a:solidFill>
                  <a:schemeClr val="tx1"/>
                </a:solidFill>
                <a:latin typeface="OpenDyslexic" pitchFamily="2" charset="77"/>
              </a:rPr>
              <a:t>2) As a group, 🗣share and ✏️ summarize your ideas in a list of max. 10 points. ⛔️ no sentences ⛔️</a:t>
            </a:r>
          </a:p>
          <a:p>
            <a:pPr lvl="0">
              <a:lnSpc>
                <a:spcPct val="150000"/>
              </a:lnSpc>
            </a:pPr>
            <a:r>
              <a:rPr lang="en-GB" sz="1600" noProof="0" dirty="0">
                <a:solidFill>
                  <a:schemeClr val="tx1"/>
                </a:solidFill>
                <a:latin typeface="OpenDyslexic" pitchFamily="2" charset="77"/>
              </a:rPr>
              <a:t>3) Create a set of 5 multiple-choice questions about your topic to quiz your classmates in STEP 2.</a:t>
            </a:r>
          </a:p>
          <a:p>
            <a:pPr lvl="0">
              <a:lnSpc>
                <a:spcPct val="150000"/>
              </a:lnSpc>
            </a:pPr>
            <a:r>
              <a:rPr lang="en-GB" sz="1600" noProof="0" dirty="0">
                <a:solidFill>
                  <a:schemeClr val="tx1"/>
                </a:solidFill>
                <a:latin typeface="OpenDyslexic" pitchFamily="2" charset="77"/>
              </a:rPr>
              <a:t>4) 🗣Be ready to present your topic to other groupmates.</a:t>
            </a:r>
          </a:p>
        </p:txBody>
      </p:sp>
      <p:sp>
        <p:nvSpPr>
          <p:cNvPr id="5" name="ZoneTexte 4">
            <a:extLst>
              <a:ext uri="{FF2B5EF4-FFF2-40B4-BE49-F238E27FC236}">
                <a16:creationId xmlns:a16="http://schemas.microsoft.com/office/drawing/2014/main" id="{1C7B1046-E935-77E6-DCB5-202B41AD2402}"/>
              </a:ext>
            </a:extLst>
          </p:cNvPr>
          <p:cNvSpPr txBox="1"/>
          <p:nvPr/>
        </p:nvSpPr>
        <p:spPr>
          <a:xfrm>
            <a:off x="6308885" y="538385"/>
            <a:ext cx="5635448" cy="2277547"/>
          </a:xfrm>
          <a:prstGeom prst="rect">
            <a:avLst/>
          </a:prstGeom>
          <a:noFill/>
        </p:spPr>
        <p:txBody>
          <a:bodyPr wrap="square">
            <a:spAutoFit/>
          </a:bodyPr>
          <a:lstStyle/>
          <a:p>
            <a:pPr lvl="0" algn="ctr">
              <a:lnSpc>
                <a:spcPct val="150000"/>
              </a:lnSpc>
            </a:pPr>
            <a:r>
              <a:rPr lang="en-GB" sz="1600" b="1" dirty="0">
                <a:latin typeface="OpenDyslexic" pitchFamily="2" charset="77"/>
              </a:rPr>
              <a:t>STEP 2</a:t>
            </a:r>
          </a:p>
          <a:p>
            <a:pPr marL="342900" lvl="0" indent="-342900">
              <a:lnSpc>
                <a:spcPct val="150000"/>
              </a:lnSpc>
              <a:buAutoNum type="arabicParenR"/>
            </a:pPr>
            <a:r>
              <a:rPr lang="en-GB" sz="1600" dirty="0">
                <a:latin typeface="OpenDyslexic" pitchFamily="2" charset="77"/>
              </a:rPr>
              <a:t>🗣 Present your set of documents to your groupmates</a:t>
            </a:r>
          </a:p>
          <a:p>
            <a:pPr marL="342900" lvl="0" indent="-342900">
              <a:lnSpc>
                <a:spcPct val="150000"/>
              </a:lnSpc>
              <a:buAutoNum type="arabicParenR"/>
            </a:pPr>
            <a:r>
              <a:rPr lang="en-GB" sz="1600" noProof="0" dirty="0">
                <a:solidFill>
                  <a:schemeClr val="tx1"/>
                </a:solidFill>
                <a:latin typeface="OpenDyslexic" pitchFamily="2" charset="77"/>
              </a:rPr>
              <a:t>👂Listen to your groupmates and ✏️ complete your table.</a:t>
            </a:r>
          </a:p>
          <a:p>
            <a:pPr marL="342900" lvl="0" indent="-342900">
              <a:lnSpc>
                <a:spcPct val="150000"/>
              </a:lnSpc>
              <a:buAutoNum type="arabicParenR"/>
            </a:pPr>
            <a:r>
              <a:rPr lang="en-GB" sz="1600" dirty="0">
                <a:latin typeface="OpenDyslexic" pitchFamily="2" charset="77"/>
              </a:rPr>
              <a:t>❓ Quiz your groupmates.</a:t>
            </a:r>
            <a:endParaRPr lang="en-GB" sz="1600" noProof="0" dirty="0">
              <a:solidFill>
                <a:schemeClr val="tx1"/>
              </a:solidFill>
              <a:latin typeface="OpenDyslexic" pitchFamily="2" charset="77"/>
            </a:endParaRPr>
          </a:p>
        </p:txBody>
      </p:sp>
      <p:sp>
        <p:nvSpPr>
          <p:cNvPr id="6" name="Flèche vers la droite 5">
            <a:extLst>
              <a:ext uri="{FF2B5EF4-FFF2-40B4-BE49-F238E27FC236}">
                <a16:creationId xmlns:a16="http://schemas.microsoft.com/office/drawing/2014/main" id="{35382F80-C3E2-28FD-4734-6FD553CAF756}"/>
              </a:ext>
            </a:extLst>
          </p:cNvPr>
          <p:cNvSpPr/>
          <p:nvPr/>
        </p:nvSpPr>
        <p:spPr>
          <a:xfrm>
            <a:off x="4835495" y="538385"/>
            <a:ext cx="2521009" cy="222191"/>
          </a:xfrm>
          <a:prstGeom prst="rightArrow">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4028A709-3585-7510-17A9-642577B3F476}"/>
              </a:ext>
            </a:extLst>
          </p:cNvPr>
          <p:cNvPicPr>
            <a:picLocks noChangeAspect="1"/>
          </p:cNvPicPr>
          <p:nvPr/>
        </p:nvPicPr>
        <p:blipFill>
          <a:blip r:embed="rId2"/>
          <a:stretch>
            <a:fillRect/>
          </a:stretch>
        </p:blipFill>
        <p:spPr>
          <a:xfrm>
            <a:off x="5525451" y="278333"/>
            <a:ext cx="879023" cy="879023"/>
          </a:xfrm>
          <a:prstGeom prst="ellipse">
            <a:avLst/>
          </a:prstGeom>
          <a:solidFill>
            <a:schemeClr val="bg1"/>
          </a:solidFill>
          <a:ln w="19050">
            <a:solidFill>
              <a:schemeClr val="tx1"/>
            </a:solidFill>
          </a:ln>
          <a:effectLst>
            <a:outerShdw blurRad="50800" dist="38100" dir="2700000" algn="tl" rotWithShape="0">
              <a:prstClr val="black">
                <a:alpha val="40000"/>
              </a:prstClr>
            </a:outerShdw>
          </a:effectLst>
        </p:spPr>
      </p:pic>
      <p:graphicFrame>
        <p:nvGraphicFramePr>
          <p:cNvPr id="8" name="Espace réservé du contenu 3">
            <a:extLst>
              <a:ext uri="{FF2B5EF4-FFF2-40B4-BE49-F238E27FC236}">
                <a16:creationId xmlns:a16="http://schemas.microsoft.com/office/drawing/2014/main" id="{96A6CCAC-9B1C-A63F-F56D-68713124E971}"/>
              </a:ext>
            </a:extLst>
          </p:cNvPr>
          <p:cNvGraphicFramePr>
            <a:graphicFrameLocks noGrp="1"/>
          </p:cNvGraphicFramePr>
          <p:nvPr>
            <p:ph idx="1"/>
            <p:extLst>
              <p:ext uri="{D42A27DB-BD31-4B8C-83A1-F6EECF244321}">
                <p14:modId xmlns:p14="http://schemas.microsoft.com/office/powerpoint/2010/main" val="3022385927"/>
              </p:ext>
            </p:extLst>
          </p:nvPr>
        </p:nvGraphicFramePr>
        <p:xfrm>
          <a:off x="233429" y="3554595"/>
          <a:ext cx="5471696" cy="3147060"/>
        </p:xfrm>
        <a:graphic>
          <a:graphicData uri="http://schemas.openxmlformats.org/drawingml/2006/table">
            <a:tbl>
              <a:tblPr firstRow="1" bandRow="1">
                <a:tableStyleId>{5C22544A-7EE6-4342-B048-85BDC9FD1C3A}</a:tableStyleId>
              </a:tblPr>
              <a:tblGrid>
                <a:gridCol w="1427744">
                  <a:extLst>
                    <a:ext uri="{9D8B030D-6E8A-4147-A177-3AD203B41FA5}">
                      <a16:colId xmlns:a16="http://schemas.microsoft.com/office/drawing/2014/main" val="2961886161"/>
                    </a:ext>
                  </a:extLst>
                </a:gridCol>
                <a:gridCol w="1427744">
                  <a:extLst>
                    <a:ext uri="{9D8B030D-6E8A-4147-A177-3AD203B41FA5}">
                      <a16:colId xmlns:a16="http://schemas.microsoft.com/office/drawing/2014/main" val="2186752119"/>
                    </a:ext>
                  </a:extLst>
                </a:gridCol>
                <a:gridCol w="1427744">
                  <a:extLst>
                    <a:ext uri="{9D8B030D-6E8A-4147-A177-3AD203B41FA5}">
                      <a16:colId xmlns:a16="http://schemas.microsoft.com/office/drawing/2014/main" val="1285029146"/>
                    </a:ext>
                  </a:extLst>
                </a:gridCol>
                <a:gridCol w="1188464">
                  <a:extLst>
                    <a:ext uri="{9D8B030D-6E8A-4147-A177-3AD203B41FA5}">
                      <a16:colId xmlns:a16="http://schemas.microsoft.com/office/drawing/2014/main" val="3790941527"/>
                    </a:ext>
                  </a:extLst>
                </a:gridCol>
              </a:tblGrid>
              <a:tr h="388079">
                <a:tc>
                  <a:txBody>
                    <a:bodyPr/>
                    <a:lstStyle/>
                    <a:p>
                      <a:pPr algn="ctr"/>
                      <a:r>
                        <a:rPr lang="fr-FR" sz="1200" dirty="0">
                          <a:solidFill>
                            <a:schemeClr val="accent1"/>
                          </a:solidFill>
                          <a:latin typeface="OpenDyslexic" pitchFamily="2" charset="77"/>
                        </a:rPr>
                        <a:t>French </a:t>
                      </a:r>
                      <a:r>
                        <a:rPr lang="fr-FR" sz="1200" dirty="0" err="1">
                          <a:solidFill>
                            <a:schemeClr val="accent1"/>
                          </a:solidFill>
                          <a:latin typeface="OpenDyslexic" pitchFamily="2" charset="77"/>
                        </a:rPr>
                        <a:t>heritage</a:t>
                      </a:r>
                      <a:endParaRPr lang="fr-FR" sz="1200" dirty="0">
                        <a:solidFill>
                          <a:schemeClr val="accent1"/>
                        </a:solidFill>
                        <a:latin typeface="OpenDyslexic"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err="1">
                          <a:solidFill>
                            <a:srgbClr val="7030A0"/>
                          </a:solidFill>
                          <a:latin typeface="OpenDyslexic" pitchFamily="2" charset="77"/>
                        </a:rPr>
                        <a:t>African</a:t>
                      </a:r>
                      <a:r>
                        <a:rPr lang="fr-FR" sz="1200" dirty="0">
                          <a:solidFill>
                            <a:srgbClr val="7030A0"/>
                          </a:solidFill>
                          <a:latin typeface="OpenDyslexic" pitchFamily="2" charset="77"/>
                        </a:rPr>
                        <a:t> </a:t>
                      </a:r>
                      <a:r>
                        <a:rPr lang="fr-FR" sz="1200" dirty="0" err="1">
                          <a:solidFill>
                            <a:srgbClr val="7030A0"/>
                          </a:solidFill>
                          <a:latin typeface="OpenDyslexic" pitchFamily="2" charset="77"/>
                        </a:rPr>
                        <a:t>heritage</a:t>
                      </a:r>
                      <a:endParaRPr lang="fr-FR" sz="1200" dirty="0">
                        <a:solidFill>
                          <a:srgbClr val="7030A0"/>
                        </a:solidFill>
                        <a:latin typeface="OpenDyslexic"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err="1">
                          <a:solidFill>
                            <a:srgbClr val="FF0000"/>
                          </a:solidFill>
                          <a:latin typeface="OpenDyslexic" pitchFamily="2" charset="77"/>
                        </a:rPr>
                        <a:t>Spanish</a:t>
                      </a:r>
                      <a:r>
                        <a:rPr lang="fr-FR" sz="1200" dirty="0">
                          <a:solidFill>
                            <a:srgbClr val="FF0000"/>
                          </a:solidFill>
                          <a:latin typeface="OpenDyslexic" pitchFamily="2" charset="77"/>
                        </a:rPr>
                        <a:t> </a:t>
                      </a:r>
                      <a:r>
                        <a:rPr lang="fr-FR" sz="1200" dirty="0" err="1">
                          <a:solidFill>
                            <a:srgbClr val="FF0000"/>
                          </a:solidFill>
                          <a:latin typeface="OpenDyslexic" pitchFamily="2" charset="77"/>
                        </a:rPr>
                        <a:t>heritage</a:t>
                      </a:r>
                      <a:endParaRPr lang="fr-FR" sz="1200" dirty="0">
                        <a:solidFill>
                          <a:srgbClr val="FF0000"/>
                        </a:solidFill>
                        <a:latin typeface="OpenDyslexic"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err="1">
                          <a:solidFill>
                            <a:schemeClr val="accent6"/>
                          </a:solidFill>
                          <a:latin typeface="OpenDyslexic" pitchFamily="2" charset="77"/>
                        </a:rPr>
                        <a:t>Multiculturalism</a:t>
                      </a:r>
                      <a:endParaRPr lang="fr-FR" sz="1200" dirty="0">
                        <a:solidFill>
                          <a:schemeClr val="accent6"/>
                        </a:solidFill>
                        <a:latin typeface="OpenDyslexic"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27563488"/>
                  </a:ext>
                </a:extLst>
              </a:tr>
              <a:tr h="1077520">
                <a:tc>
                  <a:txBody>
                    <a:bodyPr/>
                    <a:lstStyle/>
                    <a:p>
                      <a:pPr>
                        <a:lnSpc>
                          <a:spcPct val="150000"/>
                        </a:lnSpc>
                      </a:pPr>
                      <a:r>
                        <a:rPr lang="fr-FR" sz="1400" b="0" i="0" kern="1200" dirty="0">
                          <a:solidFill>
                            <a:schemeClr val="accent1"/>
                          </a:solidFill>
                          <a:effectLst/>
                          <a:latin typeface="OpenDyslexic" pitchFamily="2" charset="77"/>
                          <a:ea typeface="+mn-ea"/>
                          <a:cs typeface="+mn-cs"/>
                        </a:rPr>
                        <a:t>Trinity</a:t>
                      </a:r>
                    </a:p>
                    <a:p>
                      <a:pPr>
                        <a:lnSpc>
                          <a:spcPct val="150000"/>
                        </a:lnSpc>
                      </a:pPr>
                      <a:r>
                        <a:rPr lang="fr-FR" sz="1400" b="0" i="0" kern="1200" dirty="0">
                          <a:solidFill>
                            <a:schemeClr val="accent1"/>
                          </a:solidFill>
                          <a:effectLst/>
                          <a:latin typeface="OpenDyslexic" pitchFamily="2" charset="77"/>
                          <a:ea typeface="+mn-ea"/>
                          <a:cs typeface="+mn-cs"/>
                        </a:rPr>
                        <a:t>Lisa Marais</a:t>
                      </a:r>
                    </a:p>
                    <a:p>
                      <a:pPr>
                        <a:lnSpc>
                          <a:spcPct val="150000"/>
                        </a:lnSpc>
                      </a:pPr>
                      <a:r>
                        <a:rPr lang="fr-FR" sz="1400" b="0" i="0" kern="1200" dirty="0">
                          <a:solidFill>
                            <a:schemeClr val="accent1"/>
                          </a:solidFill>
                          <a:effectLst/>
                          <a:latin typeface="OpenDyslexic" pitchFamily="2" charset="77"/>
                          <a:ea typeface="+mn-ea"/>
                          <a:cs typeface="+mn-cs"/>
                        </a:rPr>
                        <a:t>Orane</a:t>
                      </a:r>
                    </a:p>
                    <a:p>
                      <a:pPr>
                        <a:lnSpc>
                          <a:spcPct val="150000"/>
                        </a:lnSpc>
                      </a:pPr>
                      <a:r>
                        <a:rPr lang="fr-FR" sz="1400" b="0" i="0" kern="1200" dirty="0">
                          <a:solidFill>
                            <a:schemeClr val="accent1"/>
                          </a:solidFill>
                          <a:effectLst/>
                          <a:latin typeface="OpenDyslexic" pitchFamily="2" charset="77"/>
                          <a:ea typeface="+mn-ea"/>
                          <a:cs typeface="+mn-cs"/>
                        </a:rPr>
                        <a:t>Alizée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fr-FR" sz="1400" b="0" i="0" kern="1200" dirty="0">
                          <a:solidFill>
                            <a:srgbClr val="7030A0"/>
                          </a:solidFill>
                          <a:effectLst/>
                          <a:latin typeface="OpenDyslexic" pitchFamily="2" charset="77"/>
                          <a:ea typeface="+mn-ea"/>
                          <a:cs typeface="+mn-cs"/>
                        </a:rPr>
                        <a:t>Timothée</a:t>
                      </a:r>
                    </a:p>
                    <a:p>
                      <a:pPr>
                        <a:lnSpc>
                          <a:spcPct val="150000"/>
                        </a:lnSpc>
                      </a:pPr>
                      <a:r>
                        <a:rPr lang="fr-FR" sz="1400" b="0" i="0" kern="1200" dirty="0">
                          <a:solidFill>
                            <a:srgbClr val="7030A0"/>
                          </a:solidFill>
                          <a:effectLst/>
                          <a:latin typeface="OpenDyslexic" pitchFamily="2" charset="77"/>
                          <a:ea typeface="+mn-ea"/>
                          <a:cs typeface="+mn-cs"/>
                        </a:rPr>
                        <a:t>Enola</a:t>
                      </a:r>
                    </a:p>
                    <a:p>
                      <a:pPr>
                        <a:lnSpc>
                          <a:spcPct val="150000"/>
                        </a:lnSpc>
                      </a:pPr>
                      <a:r>
                        <a:rPr lang="fr-FR" sz="1400" b="0" i="0" kern="1200" dirty="0">
                          <a:solidFill>
                            <a:srgbClr val="7030A0"/>
                          </a:solidFill>
                          <a:effectLst/>
                          <a:latin typeface="OpenDyslexic" pitchFamily="2" charset="77"/>
                          <a:ea typeface="+mn-ea"/>
                          <a:cs typeface="+mn-cs"/>
                        </a:rPr>
                        <a:t>Lisa </a:t>
                      </a:r>
                      <a:r>
                        <a:rPr lang="fr-FR" sz="1400" b="0" i="0" kern="1200" dirty="0" err="1">
                          <a:solidFill>
                            <a:srgbClr val="7030A0"/>
                          </a:solidFill>
                          <a:effectLst/>
                          <a:latin typeface="OpenDyslexic" pitchFamily="2" charset="77"/>
                          <a:ea typeface="+mn-ea"/>
                          <a:cs typeface="+mn-cs"/>
                        </a:rPr>
                        <a:t>Marchel</a:t>
                      </a:r>
                      <a:endParaRPr lang="fr-FR" sz="1400" b="0" i="0" kern="1200" dirty="0">
                        <a:solidFill>
                          <a:srgbClr val="7030A0"/>
                        </a:solidFill>
                        <a:effectLst/>
                        <a:latin typeface="OpenDyslexic" pitchFamily="2" charset="77"/>
                        <a:ea typeface="+mn-ea"/>
                        <a:cs typeface="+mn-cs"/>
                      </a:endParaRPr>
                    </a:p>
                    <a:p>
                      <a:pPr>
                        <a:lnSpc>
                          <a:spcPct val="150000"/>
                        </a:lnSpc>
                      </a:pPr>
                      <a:r>
                        <a:rPr lang="fr-FR" sz="1400" b="0" i="0" kern="1200" dirty="0">
                          <a:solidFill>
                            <a:srgbClr val="7030A0"/>
                          </a:solidFill>
                          <a:effectLst/>
                          <a:latin typeface="OpenDyslexic" pitchFamily="2" charset="77"/>
                          <a:ea typeface="+mn-ea"/>
                          <a:cs typeface="+mn-cs"/>
                        </a:rPr>
                        <a:t>Yves</a:t>
                      </a:r>
                    </a:p>
                    <a:p>
                      <a:pPr>
                        <a:lnSpc>
                          <a:spcPct val="150000"/>
                        </a:lnSpc>
                      </a:pPr>
                      <a:r>
                        <a:rPr lang="fr-FR" sz="1400" b="0" i="0" kern="1200" dirty="0">
                          <a:solidFill>
                            <a:srgbClr val="7030A0"/>
                          </a:solidFill>
                          <a:effectLst/>
                          <a:latin typeface="OpenDyslexic" pitchFamily="2" charset="77"/>
                          <a:ea typeface="+mn-ea"/>
                          <a:cs typeface="+mn-cs"/>
                        </a:rPr>
                        <a:t>Marion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fr-FR" sz="1400" b="0" i="0" kern="1200" dirty="0">
                          <a:solidFill>
                            <a:srgbClr val="FF0000"/>
                          </a:solidFill>
                          <a:effectLst/>
                          <a:latin typeface="OpenDyslexic" pitchFamily="2" charset="77"/>
                          <a:ea typeface="+mn-ea"/>
                          <a:cs typeface="+mn-cs"/>
                        </a:rPr>
                        <a:t>Edgard</a:t>
                      </a:r>
                    </a:p>
                    <a:p>
                      <a:pPr>
                        <a:lnSpc>
                          <a:spcPct val="150000"/>
                        </a:lnSpc>
                      </a:pPr>
                      <a:r>
                        <a:rPr lang="fr-FR" sz="1400" b="0" i="0" kern="1200" dirty="0">
                          <a:solidFill>
                            <a:srgbClr val="FF0000"/>
                          </a:solidFill>
                          <a:effectLst/>
                          <a:latin typeface="OpenDyslexic" pitchFamily="2" charset="77"/>
                          <a:ea typeface="+mn-ea"/>
                          <a:cs typeface="+mn-cs"/>
                        </a:rPr>
                        <a:t>Louna</a:t>
                      </a:r>
                    </a:p>
                    <a:p>
                      <a:pPr>
                        <a:lnSpc>
                          <a:spcPct val="150000"/>
                        </a:lnSpc>
                      </a:pPr>
                      <a:r>
                        <a:rPr lang="fr-FR" sz="1400" b="0" i="0" kern="1200" dirty="0">
                          <a:solidFill>
                            <a:srgbClr val="FF0000"/>
                          </a:solidFill>
                          <a:effectLst/>
                          <a:latin typeface="OpenDyslexic" pitchFamily="2" charset="77"/>
                          <a:ea typeface="+mn-ea"/>
                          <a:cs typeface="+mn-cs"/>
                        </a:rPr>
                        <a:t>Océane</a:t>
                      </a:r>
                    </a:p>
                    <a:p>
                      <a:pPr>
                        <a:lnSpc>
                          <a:spcPct val="150000"/>
                        </a:lnSpc>
                      </a:pPr>
                      <a:r>
                        <a:rPr lang="fr-FR" sz="1400" b="0" i="0" kern="1200" dirty="0">
                          <a:solidFill>
                            <a:srgbClr val="FF0000"/>
                          </a:solidFill>
                          <a:effectLst/>
                          <a:latin typeface="OpenDyslexic" pitchFamily="2" charset="77"/>
                          <a:ea typeface="+mn-ea"/>
                          <a:cs typeface="+mn-cs"/>
                        </a:rPr>
                        <a:t>Justin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fr-FR" sz="1400" b="0" i="0" kern="1200" dirty="0">
                          <a:solidFill>
                            <a:schemeClr val="accent6"/>
                          </a:solidFill>
                          <a:effectLst/>
                          <a:latin typeface="OpenDyslexic" pitchFamily="2" charset="77"/>
                          <a:ea typeface="+mn-ea"/>
                          <a:cs typeface="+mn-cs"/>
                        </a:rPr>
                        <a:t>Léo P</a:t>
                      </a:r>
                    </a:p>
                    <a:p>
                      <a:pPr>
                        <a:lnSpc>
                          <a:spcPct val="150000"/>
                        </a:lnSpc>
                      </a:pPr>
                      <a:r>
                        <a:rPr lang="fr-FR" sz="1400" b="0" i="0" kern="1200" dirty="0">
                          <a:solidFill>
                            <a:schemeClr val="accent6"/>
                          </a:solidFill>
                          <a:effectLst/>
                          <a:latin typeface="OpenDyslexic" pitchFamily="2" charset="77"/>
                          <a:ea typeface="+mn-ea"/>
                          <a:cs typeface="+mn-cs"/>
                        </a:rPr>
                        <a:t>Auriane</a:t>
                      </a:r>
                    </a:p>
                    <a:p>
                      <a:pPr>
                        <a:lnSpc>
                          <a:spcPct val="150000"/>
                        </a:lnSpc>
                      </a:pPr>
                      <a:r>
                        <a:rPr lang="fr-FR" sz="1400" b="0" i="0" kern="1200" dirty="0">
                          <a:solidFill>
                            <a:schemeClr val="accent6"/>
                          </a:solidFill>
                          <a:effectLst/>
                          <a:latin typeface="OpenDyslexic" pitchFamily="2" charset="77"/>
                          <a:ea typeface="+mn-ea"/>
                          <a:cs typeface="+mn-cs"/>
                        </a:rPr>
                        <a:t>Chloé L</a:t>
                      </a:r>
                    </a:p>
                    <a:p>
                      <a:pPr>
                        <a:lnSpc>
                          <a:spcPct val="150000"/>
                        </a:lnSpc>
                      </a:pPr>
                      <a:r>
                        <a:rPr lang="fr-FR" sz="1400" b="0" i="0" kern="1200" dirty="0">
                          <a:solidFill>
                            <a:schemeClr val="accent6"/>
                          </a:solidFill>
                          <a:effectLst/>
                          <a:latin typeface="OpenDyslexic" pitchFamily="2" charset="77"/>
                          <a:ea typeface="+mn-ea"/>
                          <a:cs typeface="+mn-cs"/>
                        </a:rPr>
                        <a:t>Anaïs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8220519"/>
                  </a:ext>
                </a:extLst>
              </a:tr>
              <a:tr h="970198">
                <a:tc>
                  <a:txBody>
                    <a:bodyPr/>
                    <a:lstStyle/>
                    <a:p>
                      <a:pPr>
                        <a:lnSpc>
                          <a:spcPct val="150000"/>
                        </a:lnSpc>
                      </a:pPr>
                      <a:r>
                        <a:rPr lang="fr-FR" sz="1400" b="0" i="0" kern="1200" dirty="0">
                          <a:solidFill>
                            <a:schemeClr val="accent1"/>
                          </a:solidFill>
                          <a:effectLst/>
                          <a:latin typeface="OpenDyslexic" pitchFamily="2" charset="77"/>
                          <a:ea typeface="+mn-ea"/>
                          <a:cs typeface="+mn-cs"/>
                        </a:rPr>
                        <a:t>Léo LC</a:t>
                      </a:r>
                    </a:p>
                    <a:p>
                      <a:pPr>
                        <a:lnSpc>
                          <a:spcPct val="150000"/>
                        </a:lnSpc>
                      </a:pPr>
                      <a:r>
                        <a:rPr lang="fr-FR" sz="1400" b="0" i="0" kern="1200" dirty="0">
                          <a:solidFill>
                            <a:schemeClr val="accent1"/>
                          </a:solidFill>
                          <a:effectLst/>
                          <a:latin typeface="OpenDyslexic" pitchFamily="2" charset="77"/>
                          <a:ea typeface="+mn-ea"/>
                          <a:cs typeface="+mn-cs"/>
                        </a:rPr>
                        <a:t>Chloé C</a:t>
                      </a:r>
                    </a:p>
                    <a:p>
                      <a:pPr>
                        <a:lnSpc>
                          <a:spcPct val="150000"/>
                        </a:lnSpc>
                      </a:pPr>
                      <a:r>
                        <a:rPr lang="fr-FR" sz="1400" b="0" i="0" kern="1200" dirty="0">
                          <a:solidFill>
                            <a:schemeClr val="accent1"/>
                          </a:solidFill>
                          <a:effectLst/>
                          <a:latin typeface="OpenDyslexic" pitchFamily="2" charset="77"/>
                          <a:ea typeface="+mn-ea"/>
                          <a:cs typeface="+mn-cs"/>
                        </a:rPr>
                        <a:t>Clara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fr-FR" sz="1400" b="0" i="0" kern="1200" dirty="0">
                          <a:solidFill>
                            <a:srgbClr val="7030A0"/>
                          </a:solidFill>
                          <a:effectLst/>
                          <a:latin typeface="OpenDyslexic" pitchFamily="2" charset="77"/>
                          <a:ea typeface="+mn-ea"/>
                          <a:cs typeface="+mn-cs"/>
                        </a:rPr>
                        <a:t>Lou-Ana</a:t>
                      </a:r>
                    </a:p>
                    <a:p>
                      <a:pPr>
                        <a:lnSpc>
                          <a:spcPct val="150000"/>
                        </a:lnSpc>
                      </a:pPr>
                      <a:r>
                        <a:rPr lang="fr-FR" sz="1400" b="0" i="0" kern="1200" dirty="0">
                          <a:solidFill>
                            <a:srgbClr val="7030A0"/>
                          </a:solidFill>
                          <a:effectLst/>
                          <a:latin typeface="OpenDyslexic" pitchFamily="2" charset="77"/>
                          <a:ea typeface="+mn-ea"/>
                          <a:cs typeface="+mn-cs"/>
                        </a:rPr>
                        <a:t>Mathéo</a:t>
                      </a:r>
                    </a:p>
                    <a:p>
                      <a:pPr>
                        <a:lnSpc>
                          <a:spcPct val="150000"/>
                        </a:lnSpc>
                      </a:pPr>
                      <a:r>
                        <a:rPr lang="fr-FR" sz="1400" b="0" i="0" kern="1200" dirty="0" err="1">
                          <a:solidFill>
                            <a:srgbClr val="7030A0"/>
                          </a:solidFill>
                          <a:effectLst/>
                          <a:latin typeface="OpenDyslexic" pitchFamily="2" charset="77"/>
                          <a:ea typeface="+mn-ea"/>
                          <a:cs typeface="+mn-cs"/>
                        </a:rPr>
                        <a:t>Teiva</a:t>
                      </a:r>
                      <a:endParaRPr lang="fr-FR" sz="1400" b="0" i="0" kern="1200" dirty="0">
                        <a:solidFill>
                          <a:srgbClr val="7030A0"/>
                        </a:solidFill>
                        <a:effectLst/>
                        <a:latin typeface="OpenDyslexic" pitchFamily="2" charset="77"/>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fr-FR" sz="1400" b="0" i="0" kern="1200" dirty="0">
                          <a:solidFill>
                            <a:srgbClr val="FF0000"/>
                          </a:solidFill>
                          <a:effectLst/>
                          <a:latin typeface="OpenDyslexic" pitchFamily="2" charset="77"/>
                          <a:ea typeface="+mn-ea"/>
                          <a:cs typeface="+mn-cs"/>
                        </a:rPr>
                        <a:t>Nina</a:t>
                      </a:r>
                    </a:p>
                    <a:p>
                      <a:pPr>
                        <a:lnSpc>
                          <a:spcPct val="150000"/>
                        </a:lnSpc>
                      </a:pPr>
                      <a:r>
                        <a:rPr lang="fr-FR" sz="1400" b="0" i="0" kern="1200" dirty="0">
                          <a:solidFill>
                            <a:srgbClr val="FF0000"/>
                          </a:solidFill>
                          <a:effectLst/>
                          <a:latin typeface="OpenDyslexic" pitchFamily="2" charset="77"/>
                          <a:ea typeface="+mn-ea"/>
                          <a:cs typeface="+mn-cs"/>
                        </a:rPr>
                        <a:t>Paul</a:t>
                      </a:r>
                    </a:p>
                    <a:p>
                      <a:pPr>
                        <a:lnSpc>
                          <a:spcPct val="150000"/>
                        </a:lnSpc>
                      </a:pPr>
                      <a:r>
                        <a:rPr lang="fr-FR" sz="1400" b="0" i="0" kern="1200" dirty="0">
                          <a:solidFill>
                            <a:srgbClr val="FF0000"/>
                          </a:solidFill>
                          <a:effectLst/>
                          <a:latin typeface="OpenDyslexic" pitchFamily="2" charset="77"/>
                          <a:ea typeface="+mn-ea"/>
                          <a:cs typeface="+mn-cs"/>
                        </a:rPr>
                        <a:t>Gabin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fr-FR" sz="1400" dirty="0">
                          <a:solidFill>
                            <a:schemeClr val="accent6"/>
                          </a:solidFill>
                          <a:latin typeface="OpenDyslexic" pitchFamily="2" charset="77"/>
                        </a:rPr>
                        <a:t>Isaline</a:t>
                      </a:r>
                    </a:p>
                    <a:p>
                      <a:pPr>
                        <a:lnSpc>
                          <a:spcPct val="150000"/>
                        </a:lnSpc>
                      </a:pPr>
                      <a:r>
                        <a:rPr lang="fr-FR" sz="1400" dirty="0">
                          <a:solidFill>
                            <a:schemeClr val="accent6"/>
                          </a:solidFill>
                          <a:latin typeface="OpenDyslexic" pitchFamily="2" charset="77"/>
                        </a:rPr>
                        <a:t>Céline</a:t>
                      </a:r>
                    </a:p>
                    <a:p>
                      <a:pPr>
                        <a:lnSpc>
                          <a:spcPct val="150000"/>
                        </a:lnSpc>
                      </a:pPr>
                      <a:r>
                        <a:rPr lang="fr-FR" sz="1400" dirty="0" err="1">
                          <a:solidFill>
                            <a:schemeClr val="accent6"/>
                          </a:solidFill>
                          <a:latin typeface="OpenDyslexic" pitchFamily="2" charset="77"/>
                        </a:rPr>
                        <a:t>Evan</a:t>
                      </a:r>
                      <a:endParaRPr lang="fr-FR" sz="1400" dirty="0">
                        <a:solidFill>
                          <a:schemeClr val="accent6"/>
                        </a:solidFill>
                        <a:latin typeface="OpenDyslexic"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79617338"/>
                  </a:ext>
                </a:extLst>
              </a:tr>
            </a:tbl>
          </a:graphicData>
        </a:graphic>
      </p:graphicFrame>
      <p:graphicFrame>
        <p:nvGraphicFramePr>
          <p:cNvPr id="9" name="Espace réservé du contenu 3">
            <a:extLst>
              <a:ext uri="{FF2B5EF4-FFF2-40B4-BE49-F238E27FC236}">
                <a16:creationId xmlns:a16="http://schemas.microsoft.com/office/drawing/2014/main" id="{FA18DC9D-0DFE-5BFA-5087-B99D77D92780}"/>
              </a:ext>
            </a:extLst>
          </p:cNvPr>
          <p:cNvGraphicFramePr>
            <a:graphicFrameLocks/>
          </p:cNvGraphicFramePr>
          <p:nvPr>
            <p:extLst>
              <p:ext uri="{D42A27DB-BD31-4B8C-83A1-F6EECF244321}">
                <p14:modId xmlns:p14="http://schemas.microsoft.com/office/powerpoint/2010/main" val="1793316869"/>
              </p:ext>
            </p:extLst>
          </p:nvPr>
        </p:nvGraphicFramePr>
        <p:xfrm>
          <a:off x="6390761" y="3623175"/>
          <a:ext cx="5471696" cy="3009900"/>
        </p:xfrm>
        <a:graphic>
          <a:graphicData uri="http://schemas.openxmlformats.org/drawingml/2006/table">
            <a:tbl>
              <a:tblPr firstRow="1" bandRow="1">
                <a:tableStyleId>{5C22544A-7EE6-4342-B048-85BDC9FD1C3A}</a:tableStyleId>
              </a:tblPr>
              <a:tblGrid>
                <a:gridCol w="1367924">
                  <a:extLst>
                    <a:ext uri="{9D8B030D-6E8A-4147-A177-3AD203B41FA5}">
                      <a16:colId xmlns:a16="http://schemas.microsoft.com/office/drawing/2014/main" val="2961886161"/>
                    </a:ext>
                  </a:extLst>
                </a:gridCol>
                <a:gridCol w="1367924">
                  <a:extLst>
                    <a:ext uri="{9D8B030D-6E8A-4147-A177-3AD203B41FA5}">
                      <a16:colId xmlns:a16="http://schemas.microsoft.com/office/drawing/2014/main" val="2186752119"/>
                    </a:ext>
                  </a:extLst>
                </a:gridCol>
                <a:gridCol w="1367924">
                  <a:extLst>
                    <a:ext uri="{9D8B030D-6E8A-4147-A177-3AD203B41FA5}">
                      <a16:colId xmlns:a16="http://schemas.microsoft.com/office/drawing/2014/main" val="1285029146"/>
                    </a:ext>
                  </a:extLst>
                </a:gridCol>
                <a:gridCol w="1367924">
                  <a:extLst>
                    <a:ext uri="{9D8B030D-6E8A-4147-A177-3AD203B41FA5}">
                      <a16:colId xmlns:a16="http://schemas.microsoft.com/office/drawing/2014/main" val="3790941527"/>
                    </a:ext>
                  </a:extLst>
                </a:gridCol>
              </a:tblGrid>
              <a:tr h="1123166">
                <a:tc>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chemeClr val="accent1"/>
                          </a:solidFill>
                          <a:effectLst/>
                          <a:latin typeface="OpenDyslexic" pitchFamily="2" charset="77"/>
                          <a:ea typeface="+mn-ea"/>
                          <a:cs typeface="+mn-cs"/>
                        </a:rPr>
                        <a:t>Trinity</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7030A0"/>
                          </a:solidFill>
                          <a:effectLst/>
                          <a:latin typeface="OpenDyslexic" pitchFamily="2" charset="77"/>
                          <a:ea typeface="+mn-ea"/>
                          <a:cs typeface="+mn-cs"/>
                        </a:rPr>
                        <a:t>Timothée</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7030A0"/>
                          </a:solidFill>
                          <a:effectLst/>
                          <a:latin typeface="OpenDyslexic" pitchFamily="2" charset="77"/>
                          <a:ea typeface="+mn-ea"/>
                          <a:cs typeface="+mn-cs"/>
                        </a:rPr>
                        <a:t>Yves</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FF0000"/>
                          </a:solidFill>
                          <a:effectLst/>
                          <a:latin typeface="OpenDyslexic" pitchFamily="2" charset="77"/>
                          <a:ea typeface="+mn-ea"/>
                          <a:cs typeface="+mn-cs"/>
                        </a:rPr>
                        <a:t>Edgard</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chemeClr val="accent6"/>
                          </a:solidFill>
                          <a:effectLst/>
                          <a:latin typeface="OpenDyslexic" pitchFamily="2" charset="77"/>
                          <a:ea typeface="+mn-ea"/>
                          <a:cs typeface="+mn-cs"/>
                        </a:rPr>
                        <a:t>Léo 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chemeClr val="accent1"/>
                          </a:solidFill>
                          <a:effectLst/>
                          <a:latin typeface="OpenDyslexic" pitchFamily="2" charset="77"/>
                          <a:ea typeface="+mn-ea"/>
                          <a:cs typeface="+mn-cs"/>
                        </a:rPr>
                        <a:t>Lisa Marais</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7030A0"/>
                          </a:solidFill>
                          <a:effectLst/>
                          <a:latin typeface="OpenDyslexic" pitchFamily="2" charset="77"/>
                          <a:ea typeface="+mn-ea"/>
                          <a:cs typeface="+mn-cs"/>
                        </a:rPr>
                        <a:t>Enola</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FF0000"/>
                          </a:solidFill>
                          <a:effectLst/>
                          <a:latin typeface="OpenDyslexic" pitchFamily="2" charset="77"/>
                          <a:ea typeface="+mn-ea"/>
                          <a:cs typeface="+mn-cs"/>
                        </a:rPr>
                        <a:t>Louna</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chemeClr val="accent6"/>
                          </a:solidFill>
                          <a:effectLst/>
                          <a:latin typeface="OpenDyslexic" pitchFamily="2" charset="77"/>
                          <a:ea typeface="+mn-ea"/>
                          <a:cs typeface="+mn-cs"/>
                        </a:rPr>
                        <a:t>Auriane</a:t>
                      </a:r>
                    </a:p>
                    <a:p>
                      <a:pPr>
                        <a:lnSpc>
                          <a:spcPct val="150000"/>
                        </a:lnSpc>
                      </a:pPr>
                      <a:endParaRPr lang="fr-FR" sz="1400" dirty="0">
                        <a:latin typeface="OpenDyslexic"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chemeClr val="accent1"/>
                          </a:solidFill>
                          <a:effectLst/>
                          <a:latin typeface="OpenDyslexic" pitchFamily="2" charset="77"/>
                          <a:ea typeface="+mn-ea"/>
                          <a:cs typeface="+mn-cs"/>
                        </a:rPr>
                        <a:t>Orane</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7030A0"/>
                          </a:solidFill>
                          <a:effectLst/>
                          <a:latin typeface="OpenDyslexic" pitchFamily="2" charset="77"/>
                          <a:ea typeface="+mn-ea"/>
                          <a:cs typeface="+mn-cs"/>
                        </a:rPr>
                        <a:t>Lisa </a:t>
                      </a:r>
                      <a:r>
                        <a:rPr lang="fr-FR" sz="1400" b="0" i="0" kern="1200" dirty="0" err="1">
                          <a:solidFill>
                            <a:srgbClr val="7030A0"/>
                          </a:solidFill>
                          <a:effectLst/>
                          <a:latin typeface="OpenDyslexic" pitchFamily="2" charset="77"/>
                          <a:ea typeface="+mn-ea"/>
                          <a:cs typeface="+mn-cs"/>
                        </a:rPr>
                        <a:t>Marchel</a:t>
                      </a:r>
                      <a:endParaRPr lang="fr-FR" sz="1400" b="0" i="0" kern="1200" dirty="0">
                        <a:solidFill>
                          <a:srgbClr val="7030A0"/>
                        </a:solidFill>
                        <a:effectLst/>
                        <a:latin typeface="OpenDyslexic" pitchFamily="2" charset="77"/>
                        <a:ea typeface="+mn-ea"/>
                        <a:cs typeface="+mn-cs"/>
                      </a:endParaRP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FF0000"/>
                          </a:solidFill>
                          <a:effectLst/>
                          <a:latin typeface="OpenDyslexic" pitchFamily="2" charset="77"/>
                          <a:ea typeface="+mn-ea"/>
                          <a:cs typeface="+mn-cs"/>
                        </a:rPr>
                        <a:t>Justin</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chemeClr val="accent6"/>
                          </a:solidFill>
                          <a:effectLst/>
                          <a:latin typeface="OpenDyslexic" pitchFamily="2" charset="77"/>
                          <a:ea typeface="+mn-ea"/>
                          <a:cs typeface="+mn-cs"/>
                        </a:rPr>
                        <a:t>Anaïs</a:t>
                      </a:r>
                    </a:p>
                    <a:p>
                      <a:pPr>
                        <a:lnSpc>
                          <a:spcPct val="150000"/>
                        </a:lnSpc>
                      </a:pPr>
                      <a:endParaRPr lang="fr-FR" sz="1400" dirty="0">
                        <a:latin typeface="OpenDyslexic"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chemeClr val="accent1"/>
                          </a:solidFill>
                          <a:effectLst/>
                          <a:latin typeface="OpenDyslexic" pitchFamily="2" charset="77"/>
                          <a:ea typeface="+mn-ea"/>
                          <a:cs typeface="+mn-cs"/>
                        </a:rPr>
                        <a:t>Alizée M</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7030A0"/>
                          </a:solidFill>
                          <a:effectLst/>
                          <a:latin typeface="OpenDyslexic" pitchFamily="2" charset="77"/>
                          <a:ea typeface="+mn-ea"/>
                          <a:cs typeface="+mn-cs"/>
                        </a:rPr>
                        <a:t>Marion</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FF0000"/>
                          </a:solidFill>
                          <a:effectLst/>
                          <a:latin typeface="OpenDyslexic" pitchFamily="2" charset="77"/>
                          <a:ea typeface="+mn-ea"/>
                          <a:cs typeface="+mn-cs"/>
                        </a:rPr>
                        <a:t>Paul</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chemeClr val="accent6"/>
                          </a:solidFill>
                          <a:effectLst/>
                          <a:latin typeface="OpenDyslexic" pitchFamily="2" charset="77"/>
                          <a:ea typeface="+mn-ea"/>
                          <a:cs typeface="+mn-cs"/>
                        </a:rPr>
                        <a:t>Céline</a:t>
                      </a:r>
                    </a:p>
                    <a:p>
                      <a:pPr>
                        <a:lnSpc>
                          <a:spcPct val="150000"/>
                        </a:lnSpc>
                      </a:pPr>
                      <a:endParaRPr lang="fr-FR" sz="1400" dirty="0">
                        <a:latin typeface="OpenDyslexic"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18020965"/>
                  </a:ext>
                </a:extLst>
              </a:tr>
              <a:tr h="909230">
                <a:tc>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chemeClr val="accent1"/>
                          </a:solidFill>
                          <a:effectLst/>
                          <a:latin typeface="OpenDyslexic" pitchFamily="2" charset="77"/>
                          <a:ea typeface="+mn-ea"/>
                          <a:cs typeface="+mn-cs"/>
                        </a:rPr>
                        <a:t>Léo LC</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7030A0"/>
                          </a:solidFill>
                          <a:effectLst/>
                          <a:latin typeface="OpenDyslexic" pitchFamily="2" charset="77"/>
                          <a:ea typeface="+mn-ea"/>
                          <a:cs typeface="+mn-cs"/>
                        </a:rPr>
                        <a:t>Lou-Ana</a:t>
                      </a:r>
                      <a:endParaRPr lang="fr-FR" sz="1400" b="0" i="0" kern="1200" dirty="0">
                        <a:solidFill>
                          <a:schemeClr val="accent1"/>
                        </a:solidFill>
                        <a:effectLst/>
                        <a:latin typeface="OpenDyslexic" pitchFamily="2" charset="77"/>
                        <a:ea typeface="+mn-ea"/>
                        <a:cs typeface="+mn-cs"/>
                      </a:endParaRP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FF0000"/>
                          </a:solidFill>
                          <a:effectLst/>
                          <a:latin typeface="OpenDyslexic" pitchFamily="2" charset="77"/>
                          <a:ea typeface="+mn-ea"/>
                          <a:cs typeface="+mn-cs"/>
                        </a:rPr>
                        <a:t>Nina</a:t>
                      </a:r>
                      <a:endParaRPr lang="fr-FR" sz="1400" b="0" i="0" kern="1200" dirty="0">
                        <a:solidFill>
                          <a:schemeClr val="accent1"/>
                        </a:solidFill>
                        <a:effectLst/>
                        <a:latin typeface="OpenDyslexic" pitchFamily="2" charset="77"/>
                        <a:ea typeface="+mn-ea"/>
                        <a:cs typeface="+mn-cs"/>
                      </a:endParaRP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chemeClr val="accent6"/>
                          </a:solidFill>
                          <a:effectLst/>
                          <a:latin typeface="OpenDyslexic" pitchFamily="2" charset="77"/>
                          <a:ea typeface="+mn-ea"/>
                          <a:cs typeface="+mn-cs"/>
                        </a:rPr>
                        <a:t>Chloé L</a:t>
                      </a:r>
                      <a:endParaRPr lang="fr-FR" sz="1400" b="0" i="0" kern="1200" dirty="0">
                        <a:solidFill>
                          <a:srgbClr val="7030A0"/>
                        </a:solidFill>
                        <a:effectLst/>
                        <a:latin typeface="OpenDyslexic" pitchFamily="2" charset="77"/>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chemeClr val="accent1"/>
                          </a:solidFill>
                          <a:effectLst/>
                          <a:latin typeface="OpenDyslexic" pitchFamily="2" charset="77"/>
                          <a:ea typeface="+mn-ea"/>
                          <a:cs typeface="+mn-cs"/>
                        </a:rPr>
                        <a:t>Chloé C</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err="1">
                          <a:solidFill>
                            <a:srgbClr val="7030A0"/>
                          </a:solidFill>
                          <a:effectLst/>
                          <a:latin typeface="OpenDyslexic" pitchFamily="2" charset="77"/>
                          <a:ea typeface="+mn-ea"/>
                          <a:cs typeface="+mn-cs"/>
                        </a:rPr>
                        <a:t>Teiva</a:t>
                      </a:r>
                      <a:endParaRPr lang="fr-FR" sz="1400" b="0" i="0" kern="1200" dirty="0">
                        <a:solidFill>
                          <a:srgbClr val="7030A0"/>
                        </a:solidFill>
                        <a:effectLst/>
                        <a:latin typeface="OpenDyslexic" pitchFamily="2" charset="77"/>
                        <a:ea typeface="+mn-ea"/>
                        <a:cs typeface="+mn-cs"/>
                      </a:endParaRP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FF0000"/>
                          </a:solidFill>
                          <a:effectLst/>
                          <a:latin typeface="OpenDyslexic" pitchFamily="2" charset="77"/>
                          <a:ea typeface="+mn-ea"/>
                          <a:cs typeface="+mn-cs"/>
                        </a:rPr>
                        <a:t>Océane</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dirty="0">
                          <a:solidFill>
                            <a:schemeClr val="accent6"/>
                          </a:solidFill>
                          <a:latin typeface="OpenDyslexic" pitchFamily="2" charset="77"/>
                        </a:rPr>
                        <a:t>Isaline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fr-FR" sz="1400" dirty="0">
                          <a:solidFill>
                            <a:schemeClr val="accent1"/>
                          </a:solidFill>
                          <a:latin typeface="OpenDyslexic" pitchFamily="2" charset="77"/>
                        </a:rPr>
                        <a:t>Clara</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7030A0"/>
                          </a:solidFill>
                          <a:effectLst/>
                          <a:latin typeface="OpenDyslexic" pitchFamily="2" charset="77"/>
                          <a:ea typeface="+mn-ea"/>
                          <a:cs typeface="+mn-cs"/>
                        </a:rPr>
                        <a:t>Mathéo</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FF0000"/>
                          </a:solidFill>
                          <a:effectLst/>
                          <a:latin typeface="OpenDyslexic" pitchFamily="2" charset="77"/>
                          <a:ea typeface="+mn-ea"/>
                          <a:cs typeface="+mn-cs"/>
                        </a:rPr>
                        <a:t>Gabin</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dirty="0" err="1">
                          <a:solidFill>
                            <a:schemeClr val="accent6"/>
                          </a:solidFill>
                          <a:latin typeface="OpenDyslexic" pitchFamily="2" charset="77"/>
                        </a:rPr>
                        <a:t>Evan</a:t>
                      </a:r>
                      <a:endParaRPr lang="fr-FR" sz="1400" dirty="0">
                        <a:solidFill>
                          <a:schemeClr val="accent6"/>
                        </a:solidFill>
                        <a:latin typeface="OpenDyslexic"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endParaRPr lang="fr-FR" sz="1400" dirty="0">
                        <a:latin typeface="OpenDyslexic"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19145007"/>
                  </a:ext>
                </a:extLst>
              </a:tr>
            </a:tbl>
          </a:graphicData>
        </a:graphic>
      </p:graphicFrame>
      <p:cxnSp>
        <p:nvCxnSpPr>
          <p:cNvPr id="11" name="Connecteur droit 10">
            <a:extLst>
              <a:ext uri="{FF2B5EF4-FFF2-40B4-BE49-F238E27FC236}">
                <a16:creationId xmlns:a16="http://schemas.microsoft.com/office/drawing/2014/main" id="{F890FF5F-D716-24AA-60DB-83730DA08DA1}"/>
              </a:ext>
            </a:extLst>
          </p:cNvPr>
          <p:cNvCxnSpPr/>
          <p:nvPr/>
        </p:nvCxnSpPr>
        <p:spPr>
          <a:xfrm>
            <a:off x="6095999" y="1508426"/>
            <a:ext cx="0" cy="52300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re 1">
            <a:extLst>
              <a:ext uri="{FF2B5EF4-FFF2-40B4-BE49-F238E27FC236}">
                <a16:creationId xmlns:a16="http://schemas.microsoft.com/office/drawing/2014/main" id="{7D2386C3-6414-511B-16D9-4C5B55323452}"/>
              </a:ext>
            </a:extLst>
          </p:cNvPr>
          <p:cNvSpPr>
            <a:spLocks noGrp="1"/>
          </p:cNvSpPr>
          <p:nvPr>
            <p:ph type="title"/>
          </p:nvPr>
        </p:nvSpPr>
        <p:spPr>
          <a:xfrm>
            <a:off x="233429" y="81624"/>
            <a:ext cx="1209541" cy="456761"/>
          </a:xfrm>
        </p:spPr>
        <p:txBody>
          <a:bodyPr>
            <a:noAutofit/>
          </a:bodyPr>
          <a:lstStyle/>
          <a:p>
            <a:r>
              <a:rPr lang="fr-FR" sz="2400" dirty="0">
                <a:latin typeface="OpenDyslexic" pitchFamily="2" charset="77"/>
              </a:rPr>
              <a:t>TG1</a:t>
            </a:r>
          </a:p>
        </p:txBody>
      </p:sp>
      <p:sp>
        <p:nvSpPr>
          <p:cNvPr id="13" name="ZoneTexte 12">
            <a:extLst>
              <a:ext uri="{FF2B5EF4-FFF2-40B4-BE49-F238E27FC236}">
                <a16:creationId xmlns:a16="http://schemas.microsoft.com/office/drawing/2014/main" id="{AE200C8E-FC7D-21FC-21ED-17930EB631B8}"/>
              </a:ext>
            </a:extLst>
          </p:cNvPr>
          <p:cNvSpPr txBox="1"/>
          <p:nvPr/>
        </p:nvSpPr>
        <p:spPr>
          <a:xfrm>
            <a:off x="3633589" y="-30546"/>
            <a:ext cx="7445829" cy="366254"/>
          </a:xfrm>
          <a:prstGeom prst="rect">
            <a:avLst/>
          </a:prstGeom>
          <a:noFill/>
        </p:spPr>
        <p:txBody>
          <a:bodyPr wrap="square">
            <a:spAutoFit/>
          </a:bodyPr>
          <a:lstStyle/>
          <a:p>
            <a:pPr>
              <a:lnSpc>
                <a:spcPct val="115000"/>
              </a:lnSpc>
              <a:spcAft>
                <a:spcPts val="800"/>
              </a:spcAft>
              <a:buNone/>
            </a:pPr>
            <a:r>
              <a:rPr lang="en-GB" sz="1600" kern="100" dirty="0">
                <a:effectLst/>
                <a:latin typeface="OpenDyslexic" pitchFamily="2" charset="77"/>
                <a:ea typeface="Calibri" panose="020F0502020204030204" pitchFamily="34" charset="0"/>
                <a:cs typeface="Times New Roman" panose="02020603050405020304" pitchFamily="18" charset="0"/>
              </a:rPr>
              <a:t>🎯 </a:t>
            </a:r>
            <a:r>
              <a:rPr lang="en-GB" sz="1400" kern="100" dirty="0">
                <a:effectLst/>
                <a:latin typeface="OpenDyslexic" pitchFamily="2" charset="77"/>
                <a:ea typeface="Calibri" panose="020F0502020204030204" pitchFamily="34" charset="0"/>
                <a:cs typeface="Times New Roman" panose="02020603050405020304" pitchFamily="18" charset="0"/>
              </a:rPr>
              <a:t>Exchange information about NOLA’s heritage. </a:t>
            </a:r>
            <a:endParaRPr lang="fr-FR"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40522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280B5-0B54-26D3-A7E2-CB6F2C686919}"/>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0D353BA9-14B2-98A1-3762-059E4D641970}"/>
              </a:ext>
            </a:extLst>
          </p:cNvPr>
          <p:cNvSpPr txBox="1"/>
          <p:nvPr/>
        </p:nvSpPr>
        <p:spPr>
          <a:xfrm>
            <a:off x="116630" y="461473"/>
            <a:ext cx="5848333" cy="3016210"/>
          </a:xfrm>
          <a:prstGeom prst="rect">
            <a:avLst/>
          </a:prstGeom>
          <a:noFill/>
        </p:spPr>
        <p:txBody>
          <a:bodyPr wrap="square">
            <a:spAutoFit/>
          </a:bodyPr>
          <a:lstStyle/>
          <a:p>
            <a:pPr lvl="0" algn="ctr">
              <a:lnSpc>
                <a:spcPct val="150000"/>
              </a:lnSpc>
            </a:pPr>
            <a:r>
              <a:rPr lang="en-GB" sz="1600" b="1" noProof="0" dirty="0">
                <a:solidFill>
                  <a:schemeClr val="tx1"/>
                </a:solidFill>
                <a:latin typeface="OpenDyslexic" pitchFamily="2" charset="77"/>
              </a:rPr>
              <a:t>STEP 1</a:t>
            </a:r>
          </a:p>
          <a:p>
            <a:pPr lvl="0">
              <a:lnSpc>
                <a:spcPct val="150000"/>
              </a:lnSpc>
            </a:pPr>
            <a:r>
              <a:rPr lang="en-GB" sz="1600" noProof="0" dirty="0">
                <a:solidFill>
                  <a:schemeClr val="tx1"/>
                </a:solidFill>
                <a:latin typeface="OpenDyslexic" pitchFamily="2" charset="77"/>
              </a:rPr>
              <a:t>1) 📖🎧👀 Go through your set of documents</a:t>
            </a:r>
          </a:p>
          <a:p>
            <a:pPr lvl="0">
              <a:lnSpc>
                <a:spcPct val="150000"/>
              </a:lnSpc>
            </a:pPr>
            <a:r>
              <a:rPr lang="en-GB" sz="1600" noProof="0" dirty="0">
                <a:solidFill>
                  <a:schemeClr val="tx1"/>
                </a:solidFill>
                <a:latin typeface="OpenDyslexic" pitchFamily="2" charset="77"/>
              </a:rPr>
              <a:t>2) As a group, 🗣share and ✏️ summarize your ideas in a list of max. 10 points. ⛔️ no sentences ⛔️</a:t>
            </a:r>
          </a:p>
          <a:p>
            <a:pPr lvl="0">
              <a:lnSpc>
                <a:spcPct val="150000"/>
              </a:lnSpc>
            </a:pPr>
            <a:r>
              <a:rPr lang="en-GB" sz="1600" noProof="0" dirty="0">
                <a:solidFill>
                  <a:schemeClr val="tx1"/>
                </a:solidFill>
                <a:latin typeface="OpenDyslexic" pitchFamily="2" charset="77"/>
              </a:rPr>
              <a:t>3) Create a set of 5 multiple-choice questions about your topic to quiz your classmates in STEP 2.</a:t>
            </a:r>
          </a:p>
          <a:p>
            <a:pPr lvl="0">
              <a:lnSpc>
                <a:spcPct val="150000"/>
              </a:lnSpc>
            </a:pPr>
            <a:r>
              <a:rPr lang="en-GB" sz="1600" noProof="0" dirty="0">
                <a:solidFill>
                  <a:schemeClr val="tx1"/>
                </a:solidFill>
                <a:latin typeface="OpenDyslexic" pitchFamily="2" charset="77"/>
              </a:rPr>
              <a:t>4) 🗣Be ready to present your topic to other groupmates.</a:t>
            </a:r>
          </a:p>
        </p:txBody>
      </p:sp>
      <p:sp>
        <p:nvSpPr>
          <p:cNvPr id="5" name="ZoneTexte 4">
            <a:extLst>
              <a:ext uri="{FF2B5EF4-FFF2-40B4-BE49-F238E27FC236}">
                <a16:creationId xmlns:a16="http://schemas.microsoft.com/office/drawing/2014/main" id="{12B91F5A-D296-2BCE-6761-542766BFDE06}"/>
              </a:ext>
            </a:extLst>
          </p:cNvPr>
          <p:cNvSpPr txBox="1"/>
          <p:nvPr/>
        </p:nvSpPr>
        <p:spPr>
          <a:xfrm>
            <a:off x="6308885" y="538385"/>
            <a:ext cx="5635448" cy="2277547"/>
          </a:xfrm>
          <a:prstGeom prst="rect">
            <a:avLst/>
          </a:prstGeom>
          <a:noFill/>
        </p:spPr>
        <p:txBody>
          <a:bodyPr wrap="square">
            <a:spAutoFit/>
          </a:bodyPr>
          <a:lstStyle/>
          <a:p>
            <a:pPr lvl="0" algn="ctr">
              <a:lnSpc>
                <a:spcPct val="150000"/>
              </a:lnSpc>
            </a:pPr>
            <a:r>
              <a:rPr lang="en-GB" sz="1600" b="1" dirty="0">
                <a:latin typeface="OpenDyslexic" pitchFamily="2" charset="77"/>
              </a:rPr>
              <a:t>STEP 2</a:t>
            </a:r>
          </a:p>
          <a:p>
            <a:pPr marL="342900" lvl="0" indent="-342900">
              <a:lnSpc>
                <a:spcPct val="150000"/>
              </a:lnSpc>
              <a:buAutoNum type="arabicParenR"/>
            </a:pPr>
            <a:r>
              <a:rPr lang="en-GB" sz="1600" dirty="0">
                <a:latin typeface="OpenDyslexic" pitchFamily="2" charset="77"/>
              </a:rPr>
              <a:t>🗣 Present your set of documents to your groupmates</a:t>
            </a:r>
          </a:p>
          <a:p>
            <a:pPr marL="342900" lvl="0" indent="-342900">
              <a:lnSpc>
                <a:spcPct val="150000"/>
              </a:lnSpc>
              <a:buAutoNum type="arabicParenR"/>
            </a:pPr>
            <a:r>
              <a:rPr lang="en-GB" sz="1600" noProof="0" dirty="0">
                <a:solidFill>
                  <a:schemeClr val="tx1"/>
                </a:solidFill>
                <a:latin typeface="OpenDyslexic" pitchFamily="2" charset="77"/>
              </a:rPr>
              <a:t>👂Listen to your groupmates and ✏️ complete your table.</a:t>
            </a:r>
          </a:p>
          <a:p>
            <a:pPr marL="342900" lvl="0" indent="-342900">
              <a:lnSpc>
                <a:spcPct val="150000"/>
              </a:lnSpc>
              <a:buAutoNum type="arabicParenR"/>
            </a:pPr>
            <a:r>
              <a:rPr lang="en-GB" sz="1600" dirty="0">
                <a:latin typeface="OpenDyslexic" pitchFamily="2" charset="77"/>
              </a:rPr>
              <a:t>❓ Quiz your groupmates.</a:t>
            </a:r>
            <a:endParaRPr lang="en-GB" sz="1600" noProof="0" dirty="0">
              <a:solidFill>
                <a:schemeClr val="tx1"/>
              </a:solidFill>
              <a:latin typeface="OpenDyslexic" pitchFamily="2" charset="77"/>
            </a:endParaRPr>
          </a:p>
        </p:txBody>
      </p:sp>
      <p:sp>
        <p:nvSpPr>
          <p:cNvPr id="6" name="Flèche vers la droite 5">
            <a:extLst>
              <a:ext uri="{FF2B5EF4-FFF2-40B4-BE49-F238E27FC236}">
                <a16:creationId xmlns:a16="http://schemas.microsoft.com/office/drawing/2014/main" id="{7B264EFD-2B31-EA2D-62AE-B7522C009E62}"/>
              </a:ext>
            </a:extLst>
          </p:cNvPr>
          <p:cNvSpPr/>
          <p:nvPr/>
        </p:nvSpPr>
        <p:spPr>
          <a:xfrm>
            <a:off x="4835495" y="538385"/>
            <a:ext cx="2521009" cy="222191"/>
          </a:xfrm>
          <a:prstGeom prst="rightArrow">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E40E4BB7-DD12-C3B9-95A1-49130F2D336D}"/>
              </a:ext>
            </a:extLst>
          </p:cNvPr>
          <p:cNvPicPr>
            <a:picLocks noChangeAspect="1"/>
          </p:cNvPicPr>
          <p:nvPr/>
        </p:nvPicPr>
        <p:blipFill>
          <a:blip r:embed="rId2"/>
          <a:stretch>
            <a:fillRect/>
          </a:stretch>
        </p:blipFill>
        <p:spPr>
          <a:xfrm>
            <a:off x="5525451" y="278333"/>
            <a:ext cx="879023" cy="879023"/>
          </a:xfrm>
          <a:prstGeom prst="ellipse">
            <a:avLst/>
          </a:prstGeom>
          <a:solidFill>
            <a:schemeClr val="bg1"/>
          </a:solidFill>
          <a:ln w="19050">
            <a:solidFill>
              <a:schemeClr val="tx1"/>
            </a:solidFill>
          </a:ln>
          <a:effectLst>
            <a:outerShdw blurRad="50800" dist="38100" dir="2700000" algn="tl" rotWithShape="0">
              <a:prstClr val="black">
                <a:alpha val="40000"/>
              </a:prstClr>
            </a:outerShdw>
          </a:effectLst>
        </p:spPr>
      </p:pic>
      <p:graphicFrame>
        <p:nvGraphicFramePr>
          <p:cNvPr id="8" name="Espace réservé du contenu 3">
            <a:extLst>
              <a:ext uri="{FF2B5EF4-FFF2-40B4-BE49-F238E27FC236}">
                <a16:creationId xmlns:a16="http://schemas.microsoft.com/office/drawing/2014/main" id="{4A8A1290-D2E6-7B71-1C85-D55C24512C71}"/>
              </a:ext>
            </a:extLst>
          </p:cNvPr>
          <p:cNvGraphicFramePr>
            <a:graphicFrameLocks noGrp="1"/>
          </p:cNvGraphicFramePr>
          <p:nvPr>
            <p:ph idx="1"/>
            <p:extLst>
              <p:ext uri="{D42A27DB-BD31-4B8C-83A1-F6EECF244321}">
                <p14:modId xmlns:p14="http://schemas.microsoft.com/office/powerpoint/2010/main" val="341750544"/>
              </p:ext>
            </p:extLst>
          </p:nvPr>
        </p:nvGraphicFramePr>
        <p:xfrm>
          <a:off x="253986" y="3477683"/>
          <a:ext cx="5471696" cy="3147060"/>
        </p:xfrm>
        <a:graphic>
          <a:graphicData uri="http://schemas.openxmlformats.org/drawingml/2006/table">
            <a:tbl>
              <a:tblPr firstRow="1" bandRow="1">
                <a:tableStyleId>{5C22544A-7EE6-4342-B048-85BDC9FD1C3A}</a:tableStyleId>
              </a:tblPr>
              <a:tblGrid>
                <a:gridCol w="1427744">
                  <a:extLst>
                    <a:ext uri="{9D8B030D-6E8A-4147-A177-3AD203B41FA5}">
                      <a16:colId xmlns:a16="http://schemas.microsoft.com/office/drawing/2014/main" val="2961886161"/>
                    </a:ext>
                  </a:extLst>
                </a:gridCol>
                <a:gridCol w="1427744">
                  <a:extLst>
                    <a:ext uri="{9D8B030D-6E8A-4147-A177-3AD203B41FA5}">
                      <a16:colId xmlns:a16="http://schemas.microsoft.com/office/drawing/2014/main" val="2186752119"/>
                    </a:ext>
                  </a:extLst>
                </a:gridCol>
                <a:gridCol w="1427744">
                  <a:extLst>
                    <a:ext uri="{9D8B030D-6E8A-4147-A177-3AD203B41FA5}">
                      <a16:colId xmlns:a16="http://schemas.microsoft.com/office/drawing/2014/main" val="1285029146"/>
                    </a:ext>
                  </a:extLst>
                </a:gridCol>
                <a:gridCol w="1188464">
                  <a:extLst>
                    <a:ext uri="{9D8B030D-6E8A-4147-A177-3AD203B41FA5}">
                      <a16:colId xmlns:a16="http://schemas.microsoft.com/office/drawing/2014/main" val="3790941527"/>
                    </a:ext>
                  </a:extLst>
                </a:gridCol>
              </a:tblGrid>
              <a:tr h="388079">
                <a:tc>
                  <a:txBody>
                    <a:bodyPr/>
                    <a:lstStyle/>
                    <a:p>
                      <a:pPr algn="ctr"/>
                      <a:r>
                        <a:rPr lang="fr-FR" sz="1200" dirty="0">
                          <a:solidFill>
                            <a:schemeClr val="accent1"/>
                          </a:solidFill>
                          <a:latin typeface="OpenDyslexic" pitchFamily="2" charset="77"/>
                        </a:rPr>
                        <a:t>French </a:t>
                      </a:r>
                      <a:r>
                        <a:rPr lang="fr-FR" sz="1200" dirty="0" err="1">
                          <a:solidFill>
                            <a:schemeClr val="accent1"/>
                          </a:solidFill>
                          <a:latin typeface="OpenDyslexic" pitchFamily="2" charset="77"/>
                        </a:rPr>
                        <a:t>heritage</a:t>
                      </a:r>
                      <a:endParaRPr lang="fr-FR" sz="1200" dirty="0">
                        <a:solidFill>
                          <a:schemeClr val="accent1"/>
                        </a:solidFill>
                        <a:latin typeface="OpenDyslexic"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err="1">
                          <a:solidFill>
                            <a:srgbClr val="7030A0"/>
                          </a:solidFill>
                          <a:latin typeface="OpenDyslexic" pitchFamily="2" charset="77"/>
                        </a:rPr>
                        <a:t>African</a:t>
                      </a:r>
                      <a:r>
                        <a:rPr lang="fr-FR" sz="1200" dirty="0">
                          <a:solidFill>
                            <a:srgbClr val="7030A0"/>
                          </a:solidFill>
                          <a:latin typeface="OpenDyslexic" pitchFamily="2" charset="77"/>
                        </a:rPr>
                        <a:t> </a:t>
                      </a:r>
                      <a:r>
                        <a:rPr lang="fr-FR" sz="1200" dirty="0" err="1">
                          <a:solidFill>
                            <a:srgbClr val="7030A0"/>
                          </a:solidFill>
                          <a:latin typeface="OpenDyslexic" pitchFamily="2" charset="77"/>
                        </a:rPr>
                        <a:t>heritage</a:t>
                      </a:r>
                      <a:endParaRPr lang="fr-FR" sz="1200" dirty="0">
                        <a:solidFill>
                          <a:srgbClr val="7030A0"/>
                        </a:solidFill>
                        <a:latin typeface="OpenDyslexic"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err="1">
                          <a:solidFill>
                            <a:srgbClr val="FF0000"/>
                          </a:solidFill>
                          <a:latin typeface="OpenDyslexic" pitchFamily="2" charset="77"/>
                        </a:rPr>
                        <a:t>Spanish</a:t>
                      </a:r>
                      <a:r>
                        <a:rPr lang="fr-FR" sz="1200" dirty="0">
                          <a:solidFill>
                            <a:srgbClr val="FF0000"/>
                          </a:solidFill>
                          <a:latin typeface="OpenDyslexic" pitchFamily="2" charset="77"/>
                        </a:rPr>
                        <a:t> </a:t>
                      </a:r>
                      <a:r>
                        <a:rPr lang="fr-FR" sz="1200" dirty="0" err="1">
                          <a:solidFill>
                            <a:srgbClr val="FF0000"/>
                          </a:solidFill>
                          <a:latin typeface="OpenDyslexic" pitchFamily="2" charset="77"/>
                        </a:rPr>
                        <a:t>heritage</a:t>
                      </a:r>
                      <a:endParaRPr lang="fr-FR" sz="1200" dirty="0">
                        <a:solidFill>
                          <a:srgbClr val="FF0000"/>
                        </a:solidFill>
                        <a:latin typeface="OpenDyslexic"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err="1">
                          <a:solidFill>
                            <a:schemeClr val="accent6"/>
                          </a:solidFill>
                          <a:latin typeface="OpenDyslexic" pitchFamily="2" charset="77"/>
                        </a:rPr>
                        <a:t>Multiculturalism</a:t>
                      </a:r>
                      <a:endParaRPr lang="fr-FR" sz="1200" dirty="0">
                        <a:solidFill>
                          <a:schemeClr val="accent6"/>
                        </a:solidFill>
                        <a:latin typeface="OpenDyslexic"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27563488"/>
                  </a:ext>
                </a:extLst>
              </a:tr>
              <a:tr h="1077520">
                <a:tc>
                  <a:txBody>
                    <a:bodyPr/>
                    <a:lstStyle/>
                    <a:p>
                      <a:pPr>
                        <a:lnSpc>
                          <a:spcPct val="150000"/>
                        </a:lnSpc>
                      </a:pPr>
                      <a:r>
                        <a:rPr lang="fr-FR" sz="1400" b="0" i="0" kern="1200" dirty="0">
                          <a:solidFill>
                            <a:srgbClr val="0070C0"/>
                          </a:solidFill>
                          <a:effectLst/>
                          <a:latin typeface="OpenDyslexic" pitchFamily="2" charset="77"/>
                          <a:ea typeface="+mn-ea"/>
                          <a:cs typeface="+mn-cs"/>
                        </a:rPr>
                        <a:t>Maël</a:t>
                      </a:r>
                    </a:p>
                    <a:p>
                      <a:pPr>
                        <a:lnSpc>
                          <a:spcPct val="150000"/>
                        </a:lnSpc>
                      </a:pPr>
                      <a:r>
                        <a:rPr lang="fr-FR" sz="1400" b="0" i="0" kern="1200" dirty="0">
                          <a:solidFill>
                            <a:srgbClr val="0070C0"/>
                          </a:solidFill>
                          <a:effectLst/>
                          <a:latin typeface="OpenDyslexic" pitchFamily="2" charset="77"/>
                          <a:ea typeface="+mn-ea"/>
                          <a:cs typeface="+mn-cs"/>
                        </a:rPr>
                        <a:t>Andréa</a:t>
                      </a:r>
                    </a:p>
                    <a:p>
                      <a:pPr>
                        <a:lnSpc>
                          <a:spcPct val="150000"/>
                        </a:lnSpc>
                      </a:pPr>
                      <a:r>
                        <a:rPr lang="fr-FR" sz="1400" b="0" i="0" kern="1200" dirty="0">
                          <a:solidFill>
                            <a:srgbClr val="0070C0"/>
                          </a:solidFill>
                          <a:effectLst/>
                          <a:latin typeface="OpenDyslexic" pitchFamily="2" charset="77"/>
                          <a:ea typeface="+mn-ea"/>
                          <a:cs typeface="+mn-cs"/>
                        </a:rPr>
                        <a:t>Anouk</a:t>
                      </a:r>
                    </a:p>
                    <a:p>
                      <a:pPr>
                        <a:lnSpc>
                          <a:spcPct val="150000"/>
                        </a:lnSpc>
                      </a:pPr>
                      <a:r>
                        <a:rPr lang="fr-FR" sz="1400" b="0" i="0" kern="1200" dirty="0">
                          <a:solidFill>
                            <a:srgbClr val="0070C0"/>
                          </a:solidFill>
                          <a:effectLst/>
                          <a:latin typeface="OpenDyslexic" pitchFamily="2" charset="77"/>
                          <a:ea typeface="+mn-ea"/>
                          <a:cs typeface="+mn-cs"/>
                        </a:rPr>
                        <a:t>Loup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fr-FR" sz="1400" b="0" i="0" kern="1200" dirty="0">
                          <a:solidFill>
                            <a:srgbClr val="7030A0"/>
                          </a:solidFill>
                          <a:effectLst/>
                          <a:latin typeface="OpenDyslexic" pitchFamily="2" charset="77"/>
                          <a:ea typeface="+mn-ea"/>
                          <a:cs typeface="+mn-cs"/>
                        </a:rPr>
                        <a:t>Louna</a:t>
                      </a:r>
                    </a:p>
                    <a:p>
                      <a:pPr>
                        <a:lnSpc>
                          <a:spcPct val="150000"/>
                        </a:lnSpc>
                      </a:pPr>
                      <a:r>
                        <a:rPr lang="fr-FR" sz="1400" b="0" i="0" kern="1200" dirty="0">
                          <a:solidFill>
                            <a:srgbClr val="7030A0"/>
                          </a:solidFill>
                          <a:effectLst/>
                          <a:latin typeface="OpenDyslexic" pitchFamily="2" charset="77"/>
                          <a:ea typeface="+mn-ea"/>
                          <a:cs typeface="+mn-cs"/>
                        </a:rPr>
                        <a:t>Inès</a:t>
                      </a:r>
                    </a:p>
                    <a:p>
                      <a:pPr>
                        <a:lnSpc>
                          <a:spcPct val="150000"/>
                        </a:lnSpc>
                      </a:pPr>
                      <a:r>
                        <a:rPr lang="fr-FR" sz="1400" b="0" i="0" kern="1200" dirty="0">
                          <a:solidFill>
                            <a:srgbClr val="7030A0"/>
                          </a:solidFill>
                          <a:effectLst/>
                          <a:latin typeface="OpenDyslexic" pitchFamily="2" charset="77"/>
                          <a:ea typeface="+mn-ea"/>
                          <a:cs typeface="+mn-cs"/>
                        </a:rPr>
                        <a:t>Léa</a:t>
                      </a:r>
                    </a:p>
                    <a:p>
                      <a:pPr>
                        <a:lnSpc>
                          <a:spcPct val="150000"/>
                        </a:lnSpc>
                      </a:pPr>
                      <a:r>
                        <a:rPr lang="fr-FR" sz="1400" b="0" i="0" kern="1200" dirty="0">
                          <a:solidFill>
                            <a:srgbClr val="7030A0"/>
                          </a:solidFill>
                          <a:effectLst/>
                          <a:latin typeface="OpenDyslexic" pitchFamily="2" charset="77"/>
                          <a:ea typeface="+mn-ea"/>
                          <a:cs typeface="+mn-cs"/>
                        </a:rPr>
                        <a:t>Lenny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fr-FR" sz="1400" b="0" i="0" kern="1200" dirty="0">
                          <a:solidFill>
                            <a:srgbClr val="FF0000"/>
                          </a:solidFill>
                          <a:effectLst/>
                          <a:latin typeface="OpenDyslexic" pitchFamily="2" charset="77"/>
                          <a:ea typeface="+mn-ea"/>
                          <a:cs typeface="+mn-cs"/>
                        </a:rPr>
                        <a:t>Enzo M</a:t>
                      </a:r>
                    </a:p>
                    <a:p>
                      <a:pPr>
                        <a:lnSpc>
                          <a:spcPct val="150000"/>
                        </a:lnSpc>
                      </a:pPr>
                      <a:r>
                        <a:rPr lang="fr-FR" sz="1400" b="0" i="0" kern="1200" dirty="0">
                          <a:solidFill>
                            <a:srgbClr val="FF0000"/>
                          </a:solidFill>
                          <a:effectLst/>
                          <a:latin typeface="OpenDyslexic" pitchFamily="2" charset="77"/>
                          <a:ea typeface="+mn-ea"/>
                          <a:cs typeface="+mn-cs"/>
                        </a:rPr>
                        <a:t>Rose M</a:t>
                      </a:r>
                    </a:p>
                    <a:p>
                      <a:pPr>
                        <a:lnSpc>
                          <a:spcPct val="150000"/>
                        </a:lnSpc>
                      </a:pPr>
                      <a:r>
                        <a:rPr lang="fr-FR" sz="1400" b="0" i="0" kern="1200" dirty="0">
                          <a:solidFill>
                            <a:srgbClr val="FF0000"/>
                          </a:solidFill>
                          <a:effectLst/>
                          <a:latin typeface="OpenDyslexic" pitchFamily="2" charset="77"/>
                          <a:ea typeface="+mn-ea"/>
                          <a:cs typeface="+mn-cs"/>
                        </a:rPr>
                        <a:t>Sohan</a:t>
                      </a:r>
                    </a:p>
                    <a:p>
                      <a:pPr>
                        <a:lnSpc>
                          <a:spcPct val="150000"/>
                        </a:lnSpc>
                      </a:pPr>
                      <a:r>
                        <a:rPr lang="fr-FR" sz="1400" b="0" i="0" kern="1200" dirty="0">
                          <a:solidFill>
                            <a:srgbClr val="FF0000"/>
                          </a:solidFill>
                          <a:effectLst/>
                          <a:latin typeface="OpenDyslexic" pitchFamily="2" charset="77"/>
                          <a:ea typeface="+mn-ea"/>
                          <a:cs typeface="+mn-cs"/>
                        </a:rPr>
                        <a:t>Mathéo</a:t>
                      </a:r>
                    </a:p>
                    <a:p>
                      <a:pPr>
                        <a:lnSpc>
                          <a:spcPct val="150000"/>
                        </a:lnSpc>
                      </a:pPr>
                      <a:endParaRPr lang="fr-FR" sz="1400" b="0" i="0" kern="1200" dirty="0">
                        <a:solidFill>
                          <a:srgbClr val="FF0000"/>
                        </a:solidFill>
                        <a:effectLst/>
                        <a:latin typeface="OpenDyslexic" pitchFamily="2" charset="77"/>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fr-FR" sz="1400" b="0" i="0" kern="1200" dirty="0" err="1">
                          <a:solidFill>
                            <a:schemeClr val="accent6"/>
                          </a:solidFill>
                          <a:effectLst/>
                          <a:latin typeface="OpenDyslexic" pitchFamily="2" charset="77"/>
                          <a:ea typeface="+mn-ea"/>
                          <a:cs typeface="+mn-cs"/>
                        </a:rPr>
                        <a:t>Lony</a:t>
                      </a:r>
                      <a:endParaRPr lang="fr-FR" sz="1400" b="0" i="0" kern="1200" dirty="0">
                        <a:solidFill>
                          <a:schemeClr val="accent6"/>
                        </a:solidFill>
                        <a:effectLst/>
                        <a:latin typeface="OpenDyslexic" pitchFamily="2" charset="77"/>
                        <a:ea typeface="+mn-ea"/>
                        <a:cs typeface="+mn-cs"/>
                      </a:endParaRPr>
                    </a:p>
                    <a:p>
                      <a:pPr>
                        <a:lnSpc>
                          <a:spcPct val="150000"/>
                        </a:lnSpc>
                      </a:pPr>
                      <a:r>
                        <a:rPr lang="fr-FR" sz="1400" b="0" i="0" kern="1200" dirty="0">
                          <a:solidFill>
                            <a:schemeClr val="accent6"/>
                          </a:solidFill>
                          <a:effectLst/>
                          <a:latin typeface="OpenDyslexic" pitchFamily="2" charset="77"/>
                          <a:ea typeface="+mn-ea"/>
                          <a:cs typeface="+mn-cs"/>
                        </a:rPr>
                        <a:t>Tom</a:t>
                      </a:r>
                    </a:p>
                    <a:p>
                      <a:pPr>
                        <a:lnSpc>
                          <a:spcPct val="150000"/>
                        </a:lnSpc>
                      </a:pPr>
                      <a:r>
                        <a:rPr lang="fr-FR" sz="1400" b="0" i="0" kern="1200" dirty="0">
                          <a:solidFill>
                            <a:schemeClr val="accent6"/>
                          </a:solidFill>
                          <a:effectLst/>
                          <a:latin typeface="OpenDyslexic" pitchFamily="2" charset="77"/>
                          <a:ea typeface="+mn-ea"/>
                          <a:cs typeface="+mn-cs"/>
                        </a:rPr>
                        <a:t>Lily</a:t>
                      </a:r>
                    </a:p>
                    <a:p>
                      <a:pPr>
                        <a:lnSpc>
                          <a:spcPct val="150000"/>
                        </a:lnSpc>
                      </a:pPr>
                      <a:r>
                        <a:rPr lang="fr-FR" sz="1400" b="0" i="0" kern="1200" dirty="0">
                          <a:solidFill>
                            <a:schemeClr val="accent6"/>
                          </a:solidFill>
                          <a:effectLst/>
                          <a:latin typeface="OpenDyslexic" pitchFamily="2" charset="77"/>
                          <a:ea typeface="+mn-ea"/>
                          <a:cs typeface="+mn-cs"/>
                        </a:rPr>
                        <a:t>Enzo H</a:t>
                      </a:r>
                    </a:p>
                    <a:p>
                      <a:pPr>
                        <a:lnSpc>
                          <a:spcPct val="150000"/>
                        </a:lnSpc>
                      </a:pPr>
                      <a:endParaRPr lang="fr-FR" sz="1400" b="0" i="0" kern="1200" dirty="0">
                        <a:solidFill>
                          <a:schemeClr val="accent6"/>
                        </a:solidFill>
                        <a:effectLst/>
                        <a:latin typeface="OpenDyslexic" pitchFamily="2" charset="77"/>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8220519"/>
                  </a:ext>
                </a:extLst>
              </a:tr>
              <a:tr h="970198">
                <a:tc>
                  <a:txBody>
                    <a:bodyPr/>
                    <a:lstStyle/>
                    <a:p>
                      <a:pPr>
                        <a:lnSpc>
                          <a:spcPct val="150000"/>
                        </a:lnSpc>
                      </a:pPr>
                      <a:r>
                        <a:rPr lang="fr-FR" sz="1400" b="0" i="0" kern="1200" dirty="0">
                          <a:solidFill>
                            <a:srgbClr val="0070C0"/>
                          </a:solidFill>
                          <a:effectLst/>
                          <a:latin typeface="OpenDyslexic" pitchFamily="2" charset="77"/>
                          <a:ea typeface="+mn-ea"/>
                          <a:cs typeface="+mn-cs"/>
                        </a:rPr>
                        <a:t>Jeanne</a:t>
                      </a:r>
                    </a:p>
                    <a:p>
                      <a:pPr>
                        <a:lnSpc>
                          <a:spcPct val="150000"/>
                        </a:lnSpc>
                      </a:pPr>
                      <a:r>
                        <a:rPr lang="fr-FR" sz="1400" b="0" i="0" kern="1200" dirty="0">
                          <a:solidFill>
                            <a:srgbClr val="0070C0"/>
                          </a:solidFill>
                          <a:effectLst/>
                          <a:latin typeface="OpenDyslexic" pitchFamily="2" charset="77"/>
                          <a:ea typeface="+mn-ea"/>
                          <a:cs typeface="+mn-cs"/>
                        </a:rPr>
                        <a:t>Rosie</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err="1">
                          <a:solidFill>
                            <a:srgbClr val="0070C0"/>
                          </a:solidFill>
                          <a:effectLst/>
                          <a:latin typeface="OpenDyslexic" pitchFamily="2" charset="77"/>
                          <a:ea typeface="+mn-ea"/>
                          <a:cs typeface="+mn-cs"/>
                        </a:rPr>
                        <a:t>Chahinez</a:t>
                      </a:r>
                      <a:endParaRPr lang="fr-FR" sz="1400" b="0" i="0" kern="1200" dirty="0">
                        <a:solidFill>
                          <a:srgbClr val="0070C0"/>
                        </a:solidFill>
                        <a:effectLst/>
                        <a:latin typeface="OpenDyslexic" pitchFamily="2" charset="77"/>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fr-FR" sz="1400" b="0" i="0" kern="1200" dirty="0" err="1">
                          <a:solidFill>
                            <a:srgbClr val="7030A0"/>
                          </a:solidFill>
                          <a:effectLst/>
                          <a:latin typeface="OpenDyslexic" pitchFamily="2" charset="77"/>
                          <a:ea typeface="+mn-ea"/>
                          <a:cs typeface="+mn-cs"/>
                        </a:rPr>
                        <a:t>Chirine</a:t>
                      </a:r>
                      <a:endParaRPr lang="fr-FR" sz="1400" b="0" i="0" kern="1200" dirty="0">
                        <a:solidFill>
                          <a:srgbClr val="7030A0"/>
                        </a:solidFill>
                        <a:effectLst/>
                        <a:latin typeface="OpenDyslexic" pitchFamily="2" charset="77"/>
                        <a:ea typeface="+mn-ea"/>
                        <a:cs typeface="+mn-cs"/>
                      </a:endParaRPr>
                    </a:p>
                    <a:p>
                      <a:pPr>
                        <a:lnSpc>
                          <a:spcPct val="150000"/>
                        </a:lnSpc>
                      </a:pPr>
                      <a:r>
                        <a:rPr lang="fr-FR" sz="1400" b="0" i="0" kern="1200" dirty="0">
                          <a:solidFill>
                            <a:srgbClr val="7030A0"/>
                          </a:solidFill>
                          <a:effectLst/>
                          <a:latin typeface="OpenDyslexic" pitchFamily="2" charset="77"/>
                          <a:ea typeface="+mn-ea"/>
                          <a:cs typeface="+mn-cs"/>
                        </a:rPr>
                        <a:t>Louisiane</a:t>
                      </a:r>
                    </a:p>
                    <a:p>
                      <a:pPr>
                        <a:lnSpc>
                          <a:spcPct val="150000"/>
                        </a:lnSpc>
                      </a:pPr>
                      <a:r>
                        <a:rPr lang="fr-FR" sz="1400" b="0" i="0" kern="1200" dirty="0">
                          <a:solidFill>
                            <a:srgbClr val="7030A0"/>
                          </a:solidFill>
                          <a:effectLst/>
                          <a:latin typeface="OpenDyslexic" pitchFamily="2" charset="77"/>
                          <a:ea typeface="+mn-ea"/>
                          <a:cs typeface="+mn-cs"/>
                        </a:rPr>
                        <a:t>Rose 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fr-FR" sz="1400" b="0" i="0" kern="1200" dirty="0">
                          <a:solidFill>
                            <a:srgbClr val="FF0000"/>
                          </a:solidFill>
                          <a:effectLst/>
                          <a:latin typeface="OpenDyslexic" pitchFamily="2" charset="77"/>
                          <a:ea typeface="+mn-ea"/>
                          <a:cs typeface="+mn-cs"/>
                        </a:rPr>
                        <a:t>Alexandre</a:t>
                      </a:r>
                    </a:p>
                    <a:p>
                      <a:pPr>
                        <a:lnSpc>
                          <a:spcPct val="150000"/>
                        </a:lnSpc>
                      </a:pPr>
                      <a:r>
                        <a:rPr lang="fr-FR" sz="1400" b="0" i="0" kern="1200" dirty="0">
                          <a:solidFill>
                            <a:srgbClr val="FF0000"/>
                          </a:solidFill>
                          <a:effectLst/>
                          <a:latin typeface="OpenDyslexic" pitchFamily="2" charset="77"/>
                          <a:ea typeface="+mn-ea"/>
                          <a:cs typeface="+mn-cs"/>
                        </a:rPr>
                        <a:t>Léona</a:t>
                      </a:r>
                    </a:p>
                    <a:p>
                      <a:pPr>
                        <a:lnSpc>
                          <a:spcPct val="150000"/>
                        </a:lnSpc>
                      </a:pPr>
                      <a:r>
                        <a:rPr lang="fr-FR" sz="1400" b="0" i="0" kern="1200" dirty="0">
                          <a:solidFill>
                            <a:srgbClr val="FF0000"/>
                          </a:solidFill>
                          <a:effectLst/>
                          <a:latin typeface="OpenDyslexic" pitchFamily="2" charset="77"/>
                          <a:ea typeface="+mn-ea"/>
                          <a:cs typeface="+mn-cs"/>
                        </a:rPr>
                        <a:t>Timéo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fr-FR" sz="1400" dirty="0">
                          <a:solidFill>
                            <a:schemeClr val="accent6"/>
                          </a:solidFill>
                          <a:latin typeface="OpenDyslexic" pitchFamily="2" charset="77"/>
                        </a:rPr>
                        <a:t>Méline</a:t>
                      </a:r>
                    </a:p>
                    <a:p>
                      <a:pPr>
                        <a:lnSpc>
                          <a:spcPct val="150000"/>
                        </a:lnSpc>
                      </a:pPr>
                      <a:r>
                        <a:rPr lang="fr-FR" sz="1400" dirty="0">
                          <a:solidFill>
                            <a:schemeClr val="accent6"/>
                          </a:solidFill>
                          <a:latin typeface="OpenDyslexic" pitchFamily="2" charset="77"/>
                        </a:rPr>
                        <a:t>Quincy</a:t>
                      </a:r>
                    </a:p>
                    <a:p>
                      <a:pPr>
                        <a:lnSpc>
                          <a:spcPct val="150000"/>
                        </a:lnSpc>
                      </a:pPr>
                      <a:r>
                        <a:rPr lang="fr-FR" sz="1400" dirty="0">
                          <a:solidFill>
                            <a:schemeClr val="accent6"/>
                          </a:solidFill>
                          <a:latin typeface="OpenDyslexic" pitchFamily="2" charset="77"/>
                        </a:rPr>
                        <a:t>Lucas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79617338"/>
                  </a:ext>
                </a:extLst>
              </a:tr>
            </a:tbl>
          </a:graphicData>
        </a:graphic>
      </p:graphicFrame>
      <p:graphicFrame>
        <p:nvGraphicFramePr>
          <p:cNvPr id="9" name="Espace réservé du contenu 3">
            <a:extLst>
              <a:ext uri="{FF2B5EF4-FFF2-40B4-BE49-F238E27FC236}">
                <a16:creationId xmlns:a16="http://schemas.microsoft.com/office/drawing/2014/main" id="{5769CBEE-7D36-7F0C-F643-3168E98BF72D}"/>
              </a:ext>
            </a:extLst>
          </p:cNvPr>
          <p:cNvGraphicFramePr>
            <a:graphicFrameLocks/>
          </p:cNvGraphicFramePr>
          <p:nvPr>
            <p:extLst>
              <p:ext uri="{D42A27DB-BD31-4B8C-83A1-F6EECF244321}">
                <p14:modId xmlns:p14="http://schemas.microsoft.com/office/powerpoint/2010/main" val="2783032166"/>
              </p:ext>
            </p:extLst>
          </p:nvPr>
        </p:nvGraphicFramePr>
        <p:xfrm>
          <a:off x="6466318" y="3477683"/>
          <a:ext cx="5471696" cy="3009900"/>
        </p:xfrm>
        <a:graphic>
          <a:graphicData uri="http://schemas.openxmlformats.org/drawingml/2006/table">
            <a:tbl>
              <a:tblPr firstRow="1" bandRow="1">
                <a:tableStyleId>{5C22544A-7EE6-4342-B048-85BDC9FD1C3A}</a:tableStyleId>
              </a:tblPr>
              <a:tblGrid>
                <a:gridCol w="1367924">
                  <a:extLst>
                    <a:ext uri="{9D8B030D-6E8A-4147-A177-3AD203B41FA5}">
                      <a16:colId xmlns:a16="http://schemas.microsoft.com/office/drawing/2014/main" val="2961886161"/>
                    </a:ext>
                  </a:extLst>
                </a:gridCol>
                <a:gridCol w="1367924">
                  <a:extLst>
                    <a:ext uri="{9D8B030D-6E8A-4147-A177-3AD203B41FA5}">
                      <a16:colId xmlns:a16="http://schemas.microsoft.com/office/drawing/2014/main" val="2186752119"/>
                    </a:ext>
                  </a:extLst>
                </a:gridCol>
                <a:gridCol w="1367924">
                  <a:extLst>
                    <a:ext uri="{9D8B030D-6E8A-4147-A177-3AD203B41FA5}">
                      <a16:colId xmlns:a16="http://schemas.microsoft.com/office/drawing/2014/main" val="1285029146"/>
                    </a:ext>
                  </a:extLst>
                </a:gridCol>
                <a:gridCol w="1367924">
                  <a:extLst>
                    <a:ext uri="{9D8B030D-6E8A-4147-A177-3AD203B41FA5}">
                      <a16:colId xmlns:a16="http://schemas.microsoft.com/office/drawing/2014/main" val="3790941527"/>
                    </a:ext>
                  </a:extLst>
                </a:gridCol>
              </a:tblGrid>
              <a:tr h="1123166">
                <a:tc>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0070C0"/>
                          </a:solidFill>
                          <a:effectLst/>
                          <a:latin typeface="OpenDyslexic" pitchFamily="2" charset="77"/>
                          <a:ea typeface="+mn-ea"/>
                          <a:cs typeface="+mn-cs"/>
                        </a:rPr>
                        <a:t>Maël</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7030A0"/>
                          </a:solidFill>
                          <a:effectLst/>
                          <a:latin typeface="OpenDyslexic" pitchFamily="2" charset="77"/>
                          <a:ea typeface="+mn-ea"/>
                          <a:cs typeface="+mn-cs"/>
                        </a:rPr>
                        <a:t>Inès</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FF0000"/>
                          </a:solidFill>
                          <a:effectLst/>
                          <a:latin typeface="OpenDyslexic" pitchFamily="2" charset="77"/>
                          <a:ea typeface="+mn-ea"/>
                          <a:cs typeface="+mn-cs"/>
                        </a:rPr>
                        <a:t>Rose M</a:t>
                      </a:r>
                      <a:endParaRPr lang="fr-FR" sz="1400" b="0" i="0" kern="1200" dirty="0">
                        <a:solidFill>
                          <a:srgbClr val="7030A0"/>
                        </a:solidFill>
                        <a:effectLst/>
                        <a:latin typeface="OpenDyslexic" pitchFamily="2" charset="77"/>
                        <a:ea typeface="+mn-ea"/>
                        <a:cs typeface="+mn-cs"/>
                      </a:endParaRP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err="1">
                          <a:solidFill>
                            <a:schemeClr val="accent6"/>
                          </a:solidFill>
                          <a:effectLst/>
                          <a:latin typeface="OpenDyslexic" pitchFamily="2" charset="77"/>
                          <a:ea typeface="+mn-ea"/>
                          <a:cs typeface="+mn-cs"/>
                        </a:rPr>
                        <a:t>Lony</a:t>
                      </a:r>
                      <a:endParaRPr lang="fr-FR" sz="1400" b="0" i="0" kern="1200" dirty="0">
                        <a:solidFill>
                          <a:srgbClr val="0070C0"/>
                        </a:solidFill>
                        <a:effectLst/>
                        <a:latin typeface="OpenDyslexic" pitchFamily="2" charset="77"/>
                        <a:ea typeface="+mn-ea"/>
                        <a:cs typeface="+mn-cs"/>
                      </a:endParaRPr>
                    </a:p>
                    <a:p>
                      <a:pPr marL="0" marR="0" lvl="0" indent="0" algn="l" defTabSz="914377" rtl="0" eaLnBrk="1" fontAlgn="auto" latinLnBrk="0" hangingPunct="1">
                        <a:lnSpc>
                          <a:spcPct val="150000"/>
                        </a:lnSpc>
                        <a:spcBef>
                          <a:spcPts val="0"/>
                        </a:spcBef>
                        <a:spcAft>
                          <a:spcPts val="0"/>
                        </a:spcAft>
                        <a:buClrTx/>
                        <a:buSzTx/>
                        <a:buFontTx/>
                        <a:buNone/>
                        <a:tabLst/>
                        <a:defRPr/>
                      </a:pPr>
                      <a:endParaRPr lang="fr-FR" sz="1400" b="0" i="0" kern="1200" dirty="0">
                        <a:solidFill>
                          <a:schemeClr val="accent6"/>
                        </a:solidFill>
                        <a:effectLst/>
                        <a:latin typeface="OpenDyslexic" pitchFamily="2" charset="77"/>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0070C0"/>
                          </a:solidFill>
                          <a:effectLst/>
                          <a:latin typeface="OpenDyslexic" pitchFamily="2" charset="77"/>
                          <a:ea typeface="+mn-ea"/>
                          <a:cs typeface="+mn-cs"/>
                        </a:rPr>
                        <a:t>Andréa</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7030A0"/>
                          </a:solidFill>
                          <a:effectLst/>
                          <a:latin typeface="OpenDyslexic" pitchFamily="2" charset="77"/>
                          <a:ea typeface="+mn-ea"/>
                          <a:cs typeface="+mn-cs"/>
                        </a:rPr>
                        <a:t>Léa</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FF0000"/>
                          </a:solidFill>
                          <a:effectLst/>
                          <a:latin typeface="OpenDyslexic" pitchFamily="2" charset="77"/>
                          <a:ea typeface="+mn-ea"/>
                          <a:cs typeface="+mn-cs"/>
                        </a:rPr>
                        <a:t>Alexandre</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dirty="0">
                          <a:solidFill>
                            <a:schemeClr val="accent6"/>
                          </a:solidFill>
                          <a:latin typeface="OpenDyslexic" pitchFamily="2" charset="77"/>
                        </a:rPr>
                        <a:t>Lucas</a:t>
                      </a:r>
                    </a:p>
                    <a:p>
                      <a:pPr marL="0" marR="0" lvl="0" indent="0" algn="l" defTabSz="914377" rtl="0" eaLnBrk="1" fontAlgn="auto" latinLnBrk="0" hangingPunct="1">
                        <a:lnSpc>
                          <a:spcPct val="150000"/>
                        </a:lnSpc>
                        <a:spcBef>
                          <a:spcPts val="0"/>
                        </a:spcBef>
                        <a:spcAft>
                          <a:spcPts val="0"/>
                        </a:spcAft>
                        <a:buClrTx/>
                        <a:buSzTx/>
                        <a:buFontTx/>
                        <a:buNone/>
                        <a:tabLst/>
                        <a:defRPr/>
                      </a:pPr>
                      <a:endParaRPr lang="fr-FR" sz="1400" b="0" i="0" kern="1200" dirty="0">
                        <a:solidFill>
                          <a:srgbClr val="FF0000"/>
                        </a:solidFill>
                        <a:effectLst/>
                        <a:latin typeface="OpenDyslexic" pitchFamily="2" charset="77"/>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0070C0"/>
                          </a:solidFill>
                          <a:effectLst/>
                          <a:latin typeface="OpenDyslexic" pitchFamily="2" charset="77"/>
                          <a:ea typeface="+mn-ea"/>
                          <a:cs typeface="+mn-cs"/>
                        </a:rPr>
                        <a:t>Anouk</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7030A0"/>
                          </a:solidFill>
                          <a:effectLst/>
                          <a:latin typeface="OpenDyslexic" pitchFamily="2" charset="77"/>
                          <a:ea typeface="+mn-ea"/>
                          <a:cs typeface="+mn-cs"/>
                        </a:rPr>
                        <a:t>Lenny</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FF0000"/>
                          </a:solidFill>
                          <a:effectLst/>
                          <a:latin typeface="OpenDyslexic" pitchFamily="2" charset="77"/>
                          <a:ea typeface="+mn-ea"/>
                          <a:cs typeface="+mn-cs"/>
                        </a:rPr>
                        <a:t>Enzo M</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chemeClr val="accent6"/>
                          </a:solidFill>
                          <a:effectLst/>
                          <a:latin typeface="OpenDyslexic" pitchFamily="2" charset="77"/>
                          <a:ea typeface="+mn-ea"/>
                          <a:cs typeface="+mn-cs"/>
                        </a:rPr>
                        <a:t>Lily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0070C0"/>
                          </a:solidFill>
                          <a:effectLst/>
                          <a:latin typeface="OpenDyslexic" pitchFamily="2" charset="77"/>
                          <a:ea typeface="+mn-ea"/>
                          <a:cs typeface="+mn-cs"/>
                        </a:rPr>
                        <a:t>Loup</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7030A0"/>
                          </a:solidFill>
                          <a:effectLst/>
                          <a:latin typeface="OpenDyslexic" pitchFamily="2" charset="77"/>
                          <a:ea typeface="+mn-ea"/>
                          <a:cs typeface="+mn-cs"/>
                        </a:rPr>
                        <a:t>Louna</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FF0000"/>
                          </a:solidFill>
                          <a:effectLst/>
                          <a:latin typeface="OpenDyslexic" pitchFamily="2" charset="77"/>
                          <a:ea typeface="+mn-ea"/>
                          <a:cs typeface="+mn-cs"/>
                        </a:rPr>
                        <a:t>Sohan</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chemeClr val="accent6"/>
                          </a:solidFill>
                          <a:effectLst/>
                          <a:latin typeface="OpenDyslexic" pitchFamily="2" charset="77"/>
                          <a:ea typeface="+mn-ea"/>
                          <a:cs typeface="+mn-cs"/>
                        </a:rPr>
                        <a:t>Tom</a:t>
                      </a:r>
                    </a:p>
                    <a:p>
                      <a:pPr marL="0" marR="0" lvl="0" indent="0" algn="l" defTabSz="914377" rtl="0" eaLnBrk="1" fontAlgn="auto" latinLnBrk="0" hangingPunct="1">
                        <a:lnSpc>
                          <a:spcPct val="150000"/>
                        </a:lnSpc>
                        <a:spcBef>
                          <a:spcPts val="0"/>
                        </a:spcBef>
                        <a:spcAft>
                          <a:spcPts val="0"/>
                        </a:spcAft>
                        <a:buClrTx/>
                        <a:buSzTx/>
                        <a:buFontTx/>
                        <a:buNone/>
                        <a:tabLst/>
                        <a:defRPr/>
                      </a:pPr>
                      <a:endParaRPr lang="fr-FR" sz="1400" b="0" i="0" kern="1200" dirty="0">
                        <a:solidFill>
                          <a:srgbClr val="FF0000"/>
                        </a:solidFill>
                        <a:effectLst/>
                        <a:latin typeface="OpenDyslexic" pitchFamily="2" charset="77"/>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18020965"/>
                  </a:ext>
                </a:extLst>
              </a:tr>
              <a:tr h="909230">
                <a:tc>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0070C0"/>
                          </a:solidFill>
                          <a:effectLst/>
                          <a:latin typeface="OpenDyslexic" pitchFamily="2" charset="77"/>
                          <a:ea typeface="+mn-ea"/>
                          <a:cs typeface="+mn-cs"/>
                        </a:rPr>
                        <a:t>Jeanne</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err="1">
                          <a:solidFill>
                            <a:srgbClr val="7030A0"/>
                          </a:solidFill>
                          <a:effectLst/>
                          <a:latin typeface="OpenDyslexic" pitchFamily="2" charset="77"/>
                          <a:ea typeface="+mn-ea"/>
                          <a:cs typeface="+mn-cs"/>
                        </a:rPr>
                        <a:t>Chirine</a:t>
                      </a:r>
                      <a:endParaRPr lang="fr-FR" sz="1400" b="0" i="0" kern="1200" dirty="0">
                        <a:solidFill>
                          <a:srgbClr val="7030A0"/>
                        </a:solidFill>
                        <a:effectLst/>
                        <a:latin typeface="OpenDyslexic" pitchFamily="2" charset="77"/>
                        <a:ea typeface="+mn-ea"/>
                        <a:cs typeface="+mn-cs"/>
                      </a:endParaRP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FF0000"/>
                          </a:solidFill>
                          <a:effectLst/>
                          <a:latin typeface="OpenDyslexic" pitchFamily="2" charset="77"/>
                          <a:ea typeface="+mn-ea"/>
                          <a:cs typeface="+mn-cs"/>
                        </a:rPr>
                        <a:t>Léona</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dirty="0">
                          <a:solidFill>
                            <a:schemeClr val="accent6"/>
                          </a:solidFill>
                          <a:latin typeface="OpenDyslexic" pitchFamily="2" charset="77"/>
                        </a:rPr>
                        <a:t>Méline</a:t>
                      </a:r>
                      <a:endParaRPr lang="fr-FR" sz="1400" b="0" i="0" kern="1200" dirty="0">
                        <a:solidFill>
                          <a:srgbClr val="FF0000"/>
                        </a:solidFill>
                        <a:effectLst/>
                        <a:latin typeface="OpenDyslexic" pitchFamily="2" charset="77"/>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0070C0"/>
                          </a:solidFill>
                          <a:effectLst/>
                          <a:latin typeface="OpenDyslexic" pitchFamily="2" charset="77"/>
                          <a:ea typeface="+mn-ea"/>
                          <a:cs typeface="+mn-cs"/>
                        </a:rPr>
                        <a:t>Rosie</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7030A0"/>
                          </a:solidFill>
                          <a:effectLst/>
                          <a:latin typeface="OpenDyslexic" pitchFamily="2" charset="77"/>
                          <a:ea typeface="+mn-ea"/>
                          <a:cs typeface="+mn-cs"/>
                        </a:rPr>
                        <a:t>Rose B</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FF0000"/>
                          </a:solidFill>
                          <a:effectLst/>
                          <a:latin typeface="OpenDyslexic" pitchFamily="2" charset="77"/>
                          <a:ea typeface="+mn-ea"/>
                          <a:cs typeface="+mn-cs"/>
                        </a:rPr>
                        <a:t>Timéo</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dirty="0">
                          <a:solidFill>
                            <a:schemeClr val="accent6"/>
                          </a:solidFill>
                          <a:latin typeface="OpenDyslexic" pitchFamily="2" charset="77"/>
                        </a:rPr>
                        <a:t>Lucas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err="1">
                          <a:solidFill>
                            <a:srgbClr val="0070C0"/>
                          </a:solidFill>
                          <a:effectLst/>
                          <a:latin typeface="OpenDyslexic" pitchFamily="2" charset="77"/>
                          <a:ea typeface="+mn-ea"/>
                          <a:cs typeface="+mn-cs"/>
                        </a:rPr>
                        <a:t>Chahinez</a:t>
                      </a:r>
                      <a:endParaRPr lang="fr-FR" sz="1400" b="0" i="0" kern="1200" dirty="0">
                        <a:solidFill>
                          <a:srgbClr val="0070C0"/>
                        </a:solidFill>
                        <a:effectLst/>
                        <a:latin typeface="OpenDyslexic" pitchFamily="2" charset="77"/>
                        <a:ea typeface="+mn-ea"/>
                        <a:cs typeface="+mn-cs"/>
                      </a:endParaRP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7030A0"/>
                          </a:solidFill>
                          <a:effectLst/>
                          <a:latin typeface="OpenDyslexic" pitchFamily="2" charset="77"/>
                          <a:ea typeface="+mn-ea"/>
                          <a:cs typeface="+mn-cs"/>
                        </a:rPr>
                        <a:t>Louisiane</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FF0000"/>
                          </a:solidFill>
                          <a:effectLst/>
                          <a:latin typeface="OpenDyslexic" pitchFamily="2" charset="77"/>
                          <a:ea typeface="+mn-ea"/>
                          <a:cs typeface="+mn-cs"/>
                        </a:rPr>
                        <a:t>Alexandre</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dirty="0">
                          <a:solidFill>
                            <a:schemeClr val="accent6"/>
                          </a:solidFill>
                          <a:latin typeface="OpenDyslexic" pitchFamily="2" charset="77"/>
                        </a:rPr>
                        <a:t>Quincy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endParaRPr lang="fr-FR" sz="1400" dirty="0">
                        <a:latin typeface="OpenDyslexic"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19145007"/>
                  </a:ext>
                </a:extLst>
              </a:tr>
            </a:tbl>
          </a:graphicData>
        </a:graphic>
      </p:graphicFrame>
      <p:cxnSp>
        <p:nvCxnSpPr>
          <p:cNvPr id="11" name="Connecteur droit 10">
            <a:extLst>
              <a:ext uri="{FF2B5EF4-FFF2-40B4-BE49-F238E27FC236}">
                <a16:creationId xmlns:a16="http://schemas.microsoft.com/office/drawing/2014/main" id="{77372697-1974-DA32-370E-531A4B6E173C}"/>
              </a:ext>
            </a:extLst>
          </p:cNvPr>
          <p:cNvCxnSpPr/>
          <p:nvPr/>
        </p:nvCxnSpPr>
        <p:spPr>
          <a:xfrm>
            <a:off x="6095999" y="1508426"/>
            <a:ext cx="0" cy="52300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re 1">
            <a:extLst>
              <a:ext uri="{FF2B5EF4-FFF2-40B4-BE49-F238E27FC236}">
                <a16:creationId xmlns:a16="http://schemas.microsoft.com/office/drawing/2014/main" id="{88CD5139-F6C4-CF47-B886-0463DD81F8F8}"/>
              </a:ext>
            </a:extLst>
          </p:cNvPr>
          <p:cNvSpPr>
            <a:spLocks noGrp="1"/>
          </p:cNvSpPr>
          <p:nvPr>
            <p:ph type="title"/>
          </p:nvPr>
        </p:nvSpPr>
        <p:spPr>
          <a:xfrm>
            <a:off x="233429" y="81624"/>
            <a:ext cx="1209541" cy="456761"/>
          </a:xfrm>
        </p:spPr>
        <p:txBody>
          <a:bodyPr>
            <a:noAutofit/>
          </a:bodyPr>
          <a:lstStyle/>
          <a:p>
            <a:r>
              <a:rPr lang="fr-FR" sz="2400" dirty="0">
                <a:latin typeface="OpenDyslexic" pitchFamily="2" charset="77"/>
              </a:rPr>
              <a:t>TG5</a:t>
            </a:r>
          </a:p>
        </p:txBody>
      </p:sp>
      <p:sp>
        <p:nvSpPr>
          <p:cNvPr id="13" name="ZoneTexte 12">
            <a:extLst>
              <a:ext uri="{FF2B5EF4-FFF2-40B4-BE49-F238E27FC236}">
                <a16:creationId xmlns:a16="http://schemas.microsoft.com/office/drawing/2014/main" id="{CD4D852D-9347-3DD6-4DB6-763EA91A065C}"/>
              </a:ext>
            </a:extLst>
          </p:cNvPr>
          <p:cNvSpPr txBox="1"/>
          <p:nvPr/>
        </p:nvSpPr>
        <p:spPr>
          <a:xfrm>
            <a:off x="3633589" y="-30546"/>
            <a:ext cx="7445829" cy="366254"/>
          </a:xfrm>
          <a:prstGeom prst="rect">
            <a:avLst/>
          </a:prstGeom>
          <a:noFill/>
        </p:spPr>
        <p:txBody>
          <a:bodyPr wrap="square">
            <a:spAutoFit/>
          </a:bodyPr>
          <a:lstStyle/>
          <a:p>
            <a:pPr>
              <a:lnSpc>
                <a:spcPct val="115000"/>
              </a:lnSpc>
              <a:spcAft>
                <a:spcPts val="800"/>
              </a:spcAft>
              <a:buNone/>
            </a:pPr>
            <a:r>
              <a:rPr lang="en-GB" sz="1600" kern="100" dirty="0">
                <a:effectLst/>
                <a:latin typeface="OpenDyslexic" pitchFamily="2" charset="77"/>
                <a:ea typeface="Calibri" panose="020F0502020204030204" pitchFamily="34" charset="0"/>
                <a:cs typeface="Times New Roman" panose="02020603050405020304" pitchFamily="18" charset="0"/>
              </a:rPr>
              <a:t>🎯 </a:t>
            </a:r>
            <a:r>
              <a:rPr lang="en-GB" sz="1400" kern="100" dirty="0">
                <a:effectLst/>
                <a:latin typeface="OpenDyslexic" pitchFamily="2" charset="77"/>
                <a:ea typeface="Calibri" panose="020F0502020204030204" pitchFamily="34" charset="0"/>
                <a:cs typeface="Times New Roman" panose="02020603050405020304" pitchFamily="18" charset="0"/>
              </a:rPr>
              <a:t>Exchange information about NOLA’s heritage. </a:t>
            </a:r>
            <a:endParaRPr lang="fr-FR"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58584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F96FD-7E69-D3E4-84A3-3D74A517CF8A}"/>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B78990C1-2BF2-C0C6-6A26-5B1695AEFF2F}"/>
              </a:ext>
            </a:extLst>
          </p:cNvPr>
          <p:cNvSpPr txBox="1"/>
          <p:nvPr/>
        </p:nvSpPr>
        <p:spPr>
          <a:xfrm>
            <a:off x="116630" y="461473"/>
            <a:ext cx="5848333" cy="3016210"/>
          </a:xfrm>
          <a:prstGeom prst="rect">
            <a:avLst/>
          </a:prstGeom>
          <a:noFill/>
        </p:spPr>
        <p:txBody>
          <a:bodyPr wrap="square">
            <a:spAutoFit/>
          </a:bodyPr>
          <a:lstStyle/>
          <a:p>
            <a:pPr lvl="0" algn="ctr">
              <a:lnSpc>
                <a:spcPct val="150000"/>
              </a:lnSpc>
            </a:pPr>
            <a:r>
              <a:rPr lang="en-GB" sz="1600" b="1" noProof="0" dirty="0">
                <a:solidFill>
                  <a:schemeClr val="tx1"/>
                </a:solidFill>
                <a:latin typeface="OpenDyslexic" pitchFamily="2" charset="77"/>
              </a:rPr>
              <a:t>STEP 1</a:t>
            </a:r>
          </a:p>
          <a:p>
            <a:pPr lvl="0">
              <a:lnSpc>
                <a:spcPct val="150000"/>
              </a:lnSpc>
            </a:pPr>
            <a:r>
              <a:rPr lang="en-GB" sz="1600" noProof="0" dirty="0">
                <a:solidFill>
                  <a:schemeClr val="tx1"/>
                </a:solidFill>
                <a:latin typeface="OpenDyslexic" pitchFamily="2" charset="77"/>
              </a:rPr>
              <a:t>1) 📖🎧👀 Go through your set of documents</a:t>
            </a:r>
          </a:p>
          <a:p>
            <a:pPr lvl="0">
              <a:lnSpc>
                <a:spcPct val="150000"/>
              </a:lnSpc>
            </a:pPr>
            <a:r>
              <a:rPr lang="en-GB" sz="1600" noProof="0" dirty="0">
                <a:solidFill>
                  <a:schemeClr val="tx1"/>
                </a:solidFill>
                <a:latin typeface="OpenDyslexic" pitchFamily="2" charset="77"/>
              </a:rPr>
              <a:t>2) As a group, 🗣share and ✏️ summarize your ideas in a list of max. 10 points. ⛔️ no sentences ⛔️</a:t>
            </a:r>
          </a:p>
          <a:p>
            <a:pPr lvl="0">
              <a:lnSpc>
                <a:spcPct val="150000"/>
              </a:lnSpc>
            </a:pPr>
            <a:r>
              <a:rPr lang="en-GB" sz="1600" noProof="0" dirty="0">
                <a:solidFill>
                  <a:schemeClr val="tx1"/>
                </a:solidFill>
                <a:latin typeface="OpenDyslexic" pitchFamily="2" charset="77"/>
              </a:rPr>
              <a:t>3) Create a set of 5 multiple-choice questions about your topic to quiz your classmates in STEP 2.</a:t>
            </a:r>
          </a:p>
          <a:p>
            <a:pPr lvl="0">
              <a:lnSpc>
                <a:spcPct val="150000"/>
              </a:lnSpc>
            </a:pPr>
            <a:r>
              <a:rPr lang="en-GB" sz="1600" noProof="0" dirty="0">
                <a:solidFill>
                  <a:schemeClr val="tx1"/>
                </a:solidFill>
                <a:latin typeface="OpenDyslexic" pitchFamily="2" charset="77"/>
              </a:rPr>
              <a:t>4) 🗣Be ready to present your topic to other groupmates.</a:t>
            </a:r>
          </a:p>
        </p:txBody>
      </p:sp>
      <p:sp>
        <p:nvSpPr>
          <p:cNvPr id="5" name="ZoneTexte 4">
            <a:extLst>
              <a:ext uri="{FF2B5EF4-FFF2-40B4-BE49-F238E27FC236}">
                <a16:creationId xmlns:a16="http://schemas.microsoft.com/office/drawing/2014/main" id="{DCA71AB7-EBCA-C62E-0AE8-B7D8CE70585D}"/>
              </a:ext>
            </a:extLst>
          </p:cNvPr>
          <p:cNvSpPr txBox="1"/>
          <p:nvPr/>
        </p:nvSpPr>
        <p:spPr>
          <a:xfrm>
            <a:off x="6308885" y="538385"/>
            <a:ext cx="5635448" cy="2277547"/>
          </a:xfrm>
          <a:prstGeom prst="rect">
            <a:avLst/>
          </a:prstGeom>
          <a:noFill/>
        </p:spPr>
        <p:txBody>
          <a:bodyPr wrap="square">
            <a:spAutoFit/>
          </a:bodyPr>
          <a:lstStyle/>
          <a:p>
            <a:pPr lvl="0" algn="ctr">
              <a:lnSpc>
                <a:spcPct val="150000"/>
              </a:lnSpc>
            </a:pPr>
            <a:r>
              <a:rPr lang="en-GB" sz="1600" b="1" dirty="0">
                <a:latin typeface="OpenDyslexic" pitchFamily="2" charset="77"/>
              </a:rPr>
              <a:t>STEP 2</a:t>
            </a:r>
          </a:p>
          <a:p>
            <a:pPr marL="342900" lvl="0" indent="-342900">
              <a:lnSpc>
                <a:spcPct val="150000"/>
              </a:lnSpc>
              <a:buAutoNum type="arabicParenR"/>
            </a:pPr>
            <a:r>
              <a:rPr lang="en-GB" sz="1600" dirty="0">
                <a:latin typeface="OpenDyslexic" pitchFamily="2" charset="77"/>
              </a:rPr>
              <a:t>🗣 Present your set of documents to your groupmates</a:t>
            </a:r>
          </a:p>
          <a:p>
            <a:pPr marL="342900" lvl="0" indent="-342900">
              <a:lnSpc>
                <a:spcPct val="150000"/>
              </a:lnSpc>
              <a:buAutoNum type="arabicParenR"/>
            </a:pPr>
            <a:r>
              <a:rPr lang="en-GB" sz="1600" noProof="0" dirty="0">
                <a:solidFill>
                  <a:schemeClr val="tx1"/>
                </a:solidFill>
                <a:latin typeface="OpenDyslexic" pitchFamily="2" charset="77"/>
              </a:rPr>
              <a:t>👂Listen to your groupmates and ✏️ complete your table.</a:t>
            </a:r>
          </a:p>
          <a:p>
            <a:pPr marL="342900" lvl="0" indent="-342900">
              <a:lnSpc>
                <a:spcPct val="150000"/>
              </a:lnSpc>
              <a:buAutoNum type="arabicParenR"/>
            </a:pPr>
            <a:r>
              <a:rPr lang="en-GB" sz="1600" dirty="0">
                <a:latin typeface="OpenDyslexic" pitchFamily="2" charset="77"/>
              </a:rPr>
              <a:t>❓ Quiz your groupmates.</a:t>
            </a:r>
            <a:endParaRPr lang="en-GB" sz="1600" noProof="0" dirty="0">
              <a:solidFill>
                <a:schemeClr val="tx1"/>
              </a:solidFill>
              <a:latin typeface="OpenDyslexic" pitchFamily="2" charset="77"/>
            </a:endParaRPr>
          </a:p>
        </p:txBody>
      </p:sp>
      <p:sp>
        <p:nvSpPr>
          <p:cNvPr id="6" name="Flèche vers la droite 5">
            <a:extLst>
              <a:ext uri="{FF2B5EF4-FFF2-40B4-BE49-F238E27FC236}">
                <a16:creationId xmlns:a16="http://schemas.microsoft.com/office/drawing/2014/main" id="{F4BD35F8-2EB3-D259-1010-02D2A1ACDA68}"/>
              </a:ext>
            </a:extLst>
          </p:cNvPr>
          <p:cNvSpPr/>
          <p:nvPr/>
        </p:nvSpPr>
        <p:spPr>
          <a:xfrm>
            <a:off x="4835495" y="538385"/>
            <a:ext cx="2521009" cy="222191"/>
          </a:xfrm>
          <a:prstGeom prst="rightArrow">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F67F1FAC-E03B-E46F-4121-2D2B98610A55}"/>
              </a:ext>
            </a:extLst>
          </p:cNvPr>
          <p:cNvPicPr>
            <a:picLocks noChangeAspect="1"/>
          </p:cNvPicPr>
          <p:nvPr/>
        </p:nvPicPr>
        <p:blipFill>
          <a:blip r:embed="rId2"/>
          <a:stretch>
            <a:fillRect/>
          </a:stretch>
        </p:blipFill>
        <p:spPr>
          <a:xfrm>
            <a:off x="5525451" y="278333"/>
            <a:ext cx="879023" cy="879023"/>
          </a:xfrm>
          <a:prstGeom prst="ellipse">
            <a:avLst/>
          </a:prstGeom>
          <a:solidFill>
            <a:schemeClr val="bg1"/>
          </a:solidFill>
          <a:ln w="19050">
            <a:solidFill>
              <a:schemeClr val="tx1"/>
            </a:solidFill>
          </a:ln>
          <a:effectLst>
            <a:outerShdw blurRad="50800" dist="38100" dir="2700000" algn="tl" rotWithShape="0">
              <a:prstClr val="black">
                <a:alpha val="40000"/>
              </a:prstClr>
            </a:outerShdw>
          </a:effectLst>
        </p:spPr>
      </p:pic>
      <p:graphicFrame>
        <p:nvGraphicFramePr>
          <p:cNvPr id="8" name="Espace réservé du contenu 3">
            <a:extLst>
              <a:ext uri="{FF2B5EF4-FFF2-40B4-BE49-F238E27FC236}">
                <a16:creationId xmlns:a16="http://schemas.microsoft.com/office/drawing/2014/main" id="{8E53464C-A2EB-12F6-2DC4-F260DCD45B5C}"/>
              </a:ext>
            </a:extLst>
          </p:cNvPr>
          <p:cNvGraphicFramePr>
            <a:graphicFrameLocks noGrp="1"/>
          </p:cNvGraphicFramePr>
          <p:nvPr>
            <p:ph idx="1"/>
            <p:extLst>
              <p:ext uri="{D42A27DB-BD31-4B8C-83A1-F6EECF244321}">
                <p14:modId xmlns:p14="http://schemas.microsoft.com/office/powerpoint/2010/main" val="1677273878"/>
              </p:ext>
            </p:extLst>
          </p:nvPr>
        </p:nvGraphicFramePr>
        <p:xfrm>
          <a:off x="116630" y="3550412"/>
          <a:ext cx="5471696" cy="3147060"/>
        </p:xfrm>
        <a:graphic>
          <a:graphicData uri="http://schemas.openxmlformats.org/drawingml/2006/table">
            <a:tbl>
              <a:tblPr firstRow="1" bandRow="1">
                <a:tableStyleId>{5C22544A-7EE6-4342-B048-85BDC9FD1C3A}</a:tableStyleId>
              </a:tblPr>
              <a:tblGrid>
                <a:gridCol w="1427744">
                  <a:extLst>
                    <a:ext uri="{9D8B030D-6E8A-4147-A177-3AD203B41FA5}">
                      <a16:colId xmlns:a16="http://schemas.microsoft.com/office/drawing/2014/main" val="2961886161"/>
                    </a:ext>
                  </a:extLst>
                </a:gridCol>
                <a:gridCol w="1427744">
                  <a:extLst>
                    <a:ext uri="{9D8B030D-6E8A-4147-A177-3AD203B41FA5}">
                      <a16:colId xmlns:a16="http://schemas.microsoft.com/office/drawing/2014/main" val="2186752119"/>
                    </a:ext>
                  </a:extLst>
                </a:gridCol>
                <a:gridCol w="1427744">
                  <a:extLst>
                    <a:ext uri="{9D8B030D-6E8A-4147-A177-3AD203B41FA5}">
                      <a16:colId xmlns:a16="http://schemas.microsoft.com/office/drawing/2014/main" val="1285029146"/>
                    </a:ext>
                  </a:extLst>
                </a:gridCol>
                <a:gridCol w="1188464">
                  <a:extLst>
                    <a:ext uri="{9D8B030D-6E8A-4147-A177-3AD203B41FA5}">
                      <a16:colId xmlns:a16="http://schemas.microsoft.com/office/drawing/2014/main" val="3790941527"/>
                    </a:ext>
                  </a:extLst>
                </a:gridCol>
              </a:tblGrid>
              <a:tr h="388079">
                <a:tc>
                  <a:txBody>
                    <a:bodyPr/>
                    <a:lstStyle/>
                    <a:p>
                      <a:pPr algn="ctr"/>
                      <a:r>
                        <a:rPr lang="fr-FR" sz="1200" dirty="0">
                          <a:solidFill>
                            <a:schemeClr val="accent1"/>
                          </a:solidFill>
                          <a:latin typeface="OpenDyslexic" pitchFamily="2" charset="77"/>
                        </a:rPr>
                        <a:t>French </a:t>
                      </a:r>
                      <a:r>
                        <a:rPr lang="fr-FR" sz="1200" dirty="0" err="1">
                          <a:solidFill>
                            <a:schemeClr val="accent1"/>
                          </a:solidFill>
                          <a:latin typeface="OpenDyslexic" pitchFamily="2" charset="77"/>
                        </a:rPr>
                        <a:t>heritage</a:t>
                      </a:r>
                      <a:endParaRPr lang="fr-FR" sz="1200" dirty="0">
                        <a:solidFill>
                          <a:schemeClr val="accent1"/>
                        </a:solidFill>
                        <a:latin typeface="OpenDyslexic"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err="1">
                          <a:solidFill>
                            <a:srgbClr val="7030A0"/>
                          </a:solidFill>
                          <a:latin typeface="OpenDyslexic" pitchFamily="2" charset="77"/>
                        </a:rPr>
                        <a:t>African</a:t>
                      </a:r>
                      <a:r>
                        <a:rPr lang="fr-FR" sz="1200" dirty="0">
                          <a:solidFill>
                            <a:srgbClr val="7030A0"/>
                          </a:solidFill>
                          <a:latin typeface="OpenDyslexic" pitchFamily="2" charset="77"/>
                        </a:rPr>
                        <a:t> </a:t>
                      </a:r>
                      <a:r>
                        <a:rPr lang="fr-FR" sz="1200" dirty="0" err="1">
                          <a:solidFill>
                            <a:srgbClr val="7030A0"/>
                          </a:solidFill>
                          <a:latin typeface="OpenDyslexic" pitchFamily="2" charset="77"/>
                        </a:rPr>
                        <a:t>heritage</a:t>
                      </a:r>
                      <a:endParaRPr lang="fr-FR" sz="1200" dirty="0">
                        <a:solidFill>
                          <a:srgbClr val="7030A0"/>
                        </a:solidFill>
                        <a:latin typeface="OpenDyslexic"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err="1">
                          <a:solidFill>
                            <a:srgbClr val="FF0000"/>
                          </a:solidFill>
                          <a:latin typeface="OpenDyslexic" pitchFamily="2" charset="77"/>
                        </a:rPr>
                        <a:t>Spanish</a:t>
                      </a:r>
                      <a:r>
                        <a:rPr lang="fr-FR" sz="1200" dirty="0">
                          <a:solidFill>
                            <a:srgbClr val="FF0000"/>
                          </a:solidFill>
                          <a:latin typeface="OpenDyslexic" pitchFamily="2" charset="77"/>
                        </a:rPr>
                        <a:t> </a:t>
                      </a:r>
                      <a:r>
                        <a:rPr lang="fr-FR" sz="1200" dirty="0" err="1">
                          <a:solidFill>
                            <a:srgbClr val="FF0000"/>
                          </a:solidFill>
                          <a:latin typeface="OpenDyslexic" pitchFamily="2" charset="77"/>
                        </a:rPr>
                        <a:t>heritage</a:t>
                      </a:r>
                      <a:endParaRPr lang="fr-FR" sz="1200" dirty="0">
                        <a:solidFill>
                          <a:srgbClr val="FF0000"/>
                        </a:solidFill>
                        <a:latin typeface="OpenDyslexic"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err="1">
                          <a:solidFill>
                            <a:schemeClr val="accent6"/>
                          </a:solidFill>
                          <a:latin typeface="OpenDyslexic" pitchFamily="2" charset="77"/>
                        </a:rPr>
                        <a:t>Multiculturalism</a:t>
                      </a:r>
                      <a:endParaRPr lang="fr-FR" sz="1200" dirty="0">
                        <a:solidFill>
                          <a:schemeClr val="accent6"/>
                        </a:solidFill>
                        <a:latin typeface="OpenDyslexic"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27563488"/>
                  </a:ext>
                </a:extLst>
              </a:tr>
              <a:tr h="1077520">
                <a:tc>
                  <a:txBody>
                    <a:bodyPr/>
                    <a:lstStyle/>
                    <a:p>
                      <a:pPr>
                        <a:lnSpc>
                          <a:spcPct val="150000"/>
                        </a:lnSpc>
                      </a:pPr>
                      <a:r>
                        <a:rPr lang="fr-FR" sz="1400" b="0" i="0" kern="1200" dirty="0">
                          <a:solidFill>
                            <a:srgbClr val="0070C0"/>
                          </a:solidFill>
                          <a:effectLst/>
                          <a:latin typeface="OpenDyslexic" pitchFamily="2" charset="77"/>
                          <a:ea typeface="+mn-ea"/>
                          <a:cs typeface="+mn-cs"/>
                        </a:rPr>
                        <a:t>Guilhem</a:t>
                      </a:r>
                    </a:p>
                    <a:p>
                      <a:pPr>
                        <a:lnSpc>
                          <a:spcPct val="150000"/>
                        </a:lnSpc>
                      </a:pPr>
                      <a:r>
                        <a:rPr lang="fr-FR" sz="1400" b="0" i="0" kern="1200" dirty="0">
                          <a:solidFill>
                            <a:srgbClr val="0070C0"/>
                          </a:solidFill>
                          <a:effectLst/>
                          <a:latin typeface="OpenDyslexic" pitchFamily="2" charset="77"/>
                          <a:ea typeface="+mn-ea"/>
                          <a:cs typeface="+mn-cs"/>
                        </a:rPr>
                        <a:t>Solenn</a:t>
                      </a:r>
                    </a:p>
                    <a:p>
                      <a:pPr>
                        <a:lnSpc>
                          <a:spcPct val="150000"/>
                        </a:lnSpc>
                      </a:pPr>
                      <a:r>
                        <a:rPr lang="fr-FR" sz="1400" b="0" i="0" kern="1200" dirty="0">
                          <a:solidFill>
                            <a:srgbClr val="0070C0"/>
                          </a:solidFill>
                          <a:effectLst/>
                          <a:latin typeface="OpenDyslexic" pitchFamily="2" charset="77"/>
                          <a:ea typeface="+mn-ea"/>
                          <a:cs typeface="+mn-cs"/>
                        </a:rPr>
                        <a:t>Luna</a:t>
                      </a:r>
                    </a:p>
                    <a:p>
                      <a:pPr>
                        <a:lnSpc>
                          <a:spcPct val="150000"/>
                        </a:lnSpc>
                      </a:pPr>
                      <a:r>
                        <a:rPr lang="fr-FR" sz="1400" b="0" i="0" kern="1200" dirty="0">
                          <a:solidFill>
                            <a:srgbClr val="0070C0"/>
                          </a:solidFill>
                          <a:effectLst/>
                          <a:latin typeface="OpenDyslexic" pitchFamily="2" charset="77"/>
                          <a:ea typeface="+mn-ea"/>
                          <a:cs typeface="+mn-cs"/>
                        </a:rPr>
                        <a:t>Killian</a:t>
                      </a:r>
                    </a:p>
                    <a:p>
                      <a:pPr>
                        <a:lnSpc>
                          <a:spcPct val="150000"/>
                        </a:lnSpc>
                      </a:pPr>
                      <a:endParaRPr lang="fr-FR" sz="1400" b="0" i="0" kern="1200" dirty="0">
                        <a:solidFill>
                          <a:srgbClr val="0070C0"/>
                        </a:solidFill>
                        <a:effectLst/>
                        <a:latin typeface="OpenDyslexic" pitchFamily="2" charset="77"/>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fr-FR" sz="1400" b="0" i="0" kern="1200" dirty="0">
                          <a:solidFill>
                            <a:srgbClr val="7030A0"/>
                          </a:solidFill>
                          <a:effectLst/>
                          <a:latin typeface="OpenDyslexic" pitchFamily="2" charset="77"/>
                          <a:ea typeface="+mn-ea"/>
                          <a:cs typeface="+mn-cs"/>
                        </a:rPr>
                        <a:t>Louison</a:t>
                      </a:r>
                    </a:p>
                    <a:p>
                      <a:pPr>
                        <a:lnSpc>
                          <a:spcPct val="150000"/>
                        </a:lnSpc>
                      </a:pPr>
                      <a:r>
                        <a:rPr lang="fr-FR" sz="1400" b="0" i="0" kern="1200" dirty="0">
                          <a:solidFill>
                            <a:srgbClr val="7030A0"/>
                          </a:solidFill>
                          <a:effectLst/>
                          <a:latin typeface="OpenDyslexic" pitchFamily="2" charset="77"/>
                          <a:ea typeface="+mn-ea"/>
                          <a:cs typeface="+mn-cs"/>
                        </a:rPr>
                        <a:t>Inès</a:t>
                      </a:r>
                    </a:p>
                    <a:p>
                      <a:pPr>
                        <a:lnSpc>
                          <a:spcPct val="150000"/>
                        </a:lnSpc>
                      </a:pPr>
                      <a:r>
                        <a:rPr lang="fr-FR" sz="1400" b="0" i="0" kern="1200" dirty="0">
                          <a:solidFill>
                            <a:srgbClr val="7030A0"/>
                          </a:solidFill>
                          <a:effectLst/>
                          <a:latin typeface="OpenDyslexic" pitchFamily="2" charset="77"/>
                          <a:ea typeface="+mn-ea"/>
                          <a:cs typeface="+mn-cs"/>
                        </a:rPr>
                        <a:t>Lenny</a:t>
                      </a:r>
                    </a:p>
                    <a:p>
                      <a:pPr>
                        <a:lnSpc>
                          <a:spcPct val="150000"/>
                        </a:lnSpc>
                      </a:pPr>
                      <a:r>
                        <a:rPr lang="fr-FR" sz="1400" b="0" i="0" kern="1200" dirty="0">
                          <a:solidFill>
                            <a:srgbClr val="7030A0"/>
                          </a:solidFill>
                          <a:effectLst/>
                          <a:latin typeface="OpenDyslexic" pitchFamily="2" charset="77"/>
                          <a:ea typeface="+mn-ea"/>
                          <a:cs typeface="+mn-cs"/>
                        </a:rPr>
                        <a:t>Constance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fr-FR" sz="1400" b="0" i="0" kern="1200" dirty="0">
                          <a:solidFill>
                            <a:srgbClr val="FF0000"/>
                          </a:solidFill>
                          <a:effectLst/>
                          <a:latin typeface="OpenDyslexic" pitchFamily="2" charset="77"/>
                          <a:ea typeface="+mn-ea"/>
                          <a:cs typeface="+mn-cs"/>
                        </a:rPr>
                        <a:t>Maïa</a:t>
                      </a:r>
                    </a:p>
                    <a:p>
                      <a:pPr>
                        <a:lnSpc>
                          <a:spcPct val="150000"/>
                        </a:lnSpc>
                      </a:pPr>
                      <a:r>
                        <a:rPr lang="fr-FR" sz="1400" b="0" i="0" kern="1200" dirty="0">
                          <a:solidFill>
                            <a:srgbClr val="FF0000"/>
                          </a:solidFill>
                          <a:effectLst/>
                          <a:latin typeface="OpenDyslexic" pitchFamily="2" charset="77"/>
                          <a:ea typeface="+mn-ea"/>
                          <a:cs typeface="+mn-cs"/>
                        </a:rPr>
                        <a:t>Louise</a:t>
                      </a:r>
                    </a:p>
                    <a:p>
                      <a:pPr>
                        <a:lnSpc>
                          <a:spcPct val="150000"/>
                        </a:lnSpc>
                      </a:pPr>
                      <a:r>
                        <a:rPr lang="fr-FR" sz="1400" b="0" i="0" kern="1200" dirty="0">
                          <a:solidFill>
                            <a:srgbClr val="FF0000"/>
                          </a:solidFill>
                          <a:effectLst/>
                          <a:latin typeface="OpenDyslexic" pitchFamily="2" charset="77"/>
                          <a:ea typeface="+mn-ea"/>
                          <a:cs typeface="+mn-cs"/>
                        </a:rPr>
                        <a:t>François</a:t>
                      </a:r>
                    </a:p>
                    <a:p>
                      <a:pPr>
                        <a:lnSpc>
                          <a:spcPct val="150000"/>
                        </a:lnSpc>
                      </a:pPr>
                      <a:r>
                        <a:rPr lang="fr-FR" sz="1400" b="0" i="0" kern="1200" dirty="0" err="1">
                          <a:solidFill>
                            <a:srgbClr val="FF0000"/>
                          </a:solidFill>
                          <a:effectLst/>
                          <a:latin typeface="OpenDyslexic" pitchFamily="2" charset="77"/>
                          <a:ea typeface="+mn-ea"/>
                          <a:cs typeface="+mn-cs"/>
                        </a:rPr>
                        <a:t>Naely</a:t>
                      </a:r>
                      <a:endParaRPr lang="fr-FR" sz="1400" b="0" i="0" kern="1200" dirty="0">
                        <a:solidFill>
                          <a:srgbClr val="FF0000"/>
                        </a:solidFill>
                        <a:effectLst/>
                        <a:latin typeface="OpenDyslexic" pitchFamily="2" charset="77"/>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fr-FR" sz="1400" b="0" i="0" kern="1200" dirty="0">
                          <a:solidFill>
                            <a:schemeClr val="accent6"/>
                          </a:solidFill>
                          <a:effectLst/>
                          <a:latin typeface="OpenDyslexic" pitchFamily="2" charset="77"/>
                          <a:ea typeface="+mn-ea"/>
                          <a:cs typeface="+mn-cs"/>
                        </a:rPr>
                        <a:t>Jules</a:t>
                      </a:r>
                    </a:p>
                    <a:p>
                      <a:pPr>
                        <a:lnSpc>
                          <a:spcPct val="150000"/>
                        </a:lnSpc>
                      </a:pPr>
                      <a:r>
                        <a:rPr lang="fr-FR" sz="1400" b="0" i="0" kern="1200" dirty="0">
                          <a:solidFill>
                            <a:schemeClr val="accent6"/>
                          </a:solidFill>
                          <a:effectLst/>
                          <a:latin typeface="OpenDyslexic" pitchFamily="2" charset="77"/>
                          <a:ea typeface="+mn-ea"/>
                          <a:cs typeface="+mn-cs"/>
                        </a:rPr>
                        <a:t>Gabriel M</a:t>
                      </a:r>
                    </a:p>
                    <a:p>
                      <a:pPr>
                        <a:lnSpc>
                          <a:spcPct val="150000"/>
                        </a:lnSpc>
                      </a:pPr>
                      <a:r>
                        <a:rPr lang="fr-FR" sz="1400" b="0" i="0" kern="1200" dirty="0">
                          <a:solidFill>
                            <a:schemeClr val="accent6"/>
                          </a:solidFill>
                          <a:effectLst/>
                          <a:latin typeface="OpenDyslexic" pitchFamily="2" charset="77"/>
                          <a:ea typeface="+mn-ea"/>
                          <a:cs typeface="+mn-cs"/>
                        </a:rPr>
                        <a:t>Gabriel PM</a:t>
                      </a:r>
                    </a:p>
                    <a:p>
                      <a:pPr>
                        <a:lnSpc>
                          <a:spcPct val="150000"/>
                        </a:lnSpc>
                      </a:pPr>
                      <a:r>
                        <a:rPr lang="fr-FR" sz="1400" b="0" i="0" kern="1200" dirty="0">
                          <a:solidFill>
                            <a:schemeClr val="accent6"/>
                          </a:solidFill>
                          <a:effectLst/>
                          <a:latin typeface="OpenDyslexic" pitchFamily="2" charset="77"/>
                          <a:ea typeface="+mn-ea"/>
                          <a:cs typeface="+mn-cs"/>
                        </a:rPr>
                        <a:t>Juline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8220519"/>
                  </a:ext>
                </a:extLst>
              </a:tr>
              <a:tr h="970198">
                <a:tc>
                  <a:txBody>
                    <a:bodyPr/>
                    <a:lstStyle/>
                    <a:p>
                      <a:pPr>
                        <a:lnSpc>
                          <a:spcPct val="150000"/>
                        </a:lnSpc>
                      </a:pPr>
                      <a:r>
                        <a:rPr lang="fr-FR" sz="1400" b="0" i="0" kern="1200" dirty="0" err="1">
                          <a:solidFill>
                            <a:srgbClr val="0070C0"/>
                          </a:solidFill>
                          <a:effectLst/>
                          <a:latin typeface="OpenDyslexic" pitchFamily="2" charset="77"/>
                          <a:ea typeface="+mn-ea"/>
                          <a:cs typeface="+mn-cs"/>
                        </a:rPr>
                        <a:t>Alwena</a:t>
                      </a:r>
                      <a:endParaRPr lang="fr-FR" sz="1400" b="0" i="0" kern="1200" dirty="0">
                        <a:solidFill>
                          <a:srgbClr val="0070C0"/>
                        </a:solidFill>
                        <a:effectLst/>
                        <a:latin typeface="OpenDyslexic" pitchFamily="2" charset="77"/>
                        <a:ea typeface="+mn-ea"/>
                        <a:cs typeface="+mn-cs"/>
                      </a:endParaRPr>
                    </a:p>
                    <a:p>
                      <a:pPr>
                        <a:lnSpc>
                          <a:spcPct val="150000"/>
                        </a:lnSpc>
                      </a:pPr>
                      <a:r>
                        <a:rPr lang="fr-FR" sz="1400" b="0" i="0" kern="1200" dirty="0">
                          <a:solidFill>
                            <a:srgbClr val="0070C0"/>
                          </a:solidFill>
                          <a:effectLst/>
                          <a:latin typeface="OpenDyslexic" pitchFamily="2" charset="77"/>
                          <a:ea typeface="+mn-ea"/>
                          <a:cs typeface="+mn-cs"/>
                        </a:rPr>
                        <a:t>Hugo</a:t>
                      </a:r>
                    </a:p>
                    <a:p>
                      <a:pPr>
                        <a:lnSpc>
                          <a:spcPct val="150000"/>
                        </a:lnSpc>
                      </a:pPr>
                      <a:r>
                        <a:rPr lang="fr-FR" sz="1400" b="0" i="0" kern="1200" dirty="0">
                          <a:solidFill>
                            <a:srgbClr val="0070C0"/>
                          </a:solidFill>
                          <a:effectLst/>
                          <a:latin typeface="OpenDyslexic" pitchFamily="2" charset="77"/>
                          <a:ea typeface="+mn-ea"/>
                          <a:cs typeface="+mn-cs"/>
                        </a:rPr>
                        <a:t>Lily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fr-FR" sz="1400" b="0" i="0" kern="1200" dirty="0" err="1">
                          <a:solidFill>
                            <a:srgbClr val="7030A0"/>
                          </a:solidFill>
                          <a:effectLst/>
                          <a:latin typeface="OpenDyslexic" pitchFamily="2" charset="77"/>
                          <a:ea typeface="+mn-ea"/>
                          <a:cs typeface="+mn-cs"/>
                        </a:rPr>
                        <a:t>Nuriya</a:t>
                      </a:r>
                      <a:endParaRPr lang="fr-FR" sz="1400" b="0" i="0" kern="1200" dirty="0">
                        <a:solidFill>
                          <a:srgbClr val="7030A0"/>
                        </a:solidFill>
                        <a:effectLst/>
                        <a:latin typeface="OpenDyslexic" pitchFamily="2" charset="77"/>
                        <a:ea typeface="+mn-ea"/>
                        <a:cs typeface="+mn-cs"/>
                      </a:endParaRPr>
                    </a:p>
                    <a:p>
                      <a:pPr>
                        <a:lnSpc>
                          <a:spcPct val="150000"/>
                        </a:lnSpc>
                      </a:pPr>
                      <a:r>
                        <a:rPr lang="fr-FR" sz="1400" b="0" i="0" kern="1200" dirty="0">
                          <a:solidFill>
                            <a:srgbClr val="7030A0"/>
                          </a:solidFill>
                          <a:effectLst/>
                          <a:latin typeface="OpenDyslexic" pitchFamily="2" charset="77"/>
                          <a:ea typeface="+mn-ea"/>
                          <a:cs typeface="+mn-cs"/>
                        </a:rPr>
                        <a:t>Joachim</a:t>
                      </a:r>
                    </a:p>
                    <a:p>
                      <a:pPr>
                        <a:lnSpc>
                          <a:spcPct val="150000"/>
                        </a:lnSpc>
                      </a:pPr>
                      <a:r>
                        <a:rPr lang="fr-FR" sz="1400" b="0" i="0" kern="1200" dirty="0">
                          <a:solidFill>
                            <a:srgbClr val="7030A0"/>
                          </a:solidFill>
                          <a:effectLst/>
                          <a:latin typeface="OpenDyslexic" pitchFamily="2" charset="77"/>
                          <a:ea typeface="+mn-ea"/>
                          <a:cs typeface="+mn-cs"/>
                        </a:rPr>
                        <a:t>Suzanne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fr-FR" sz="1400" b="0" i="0" kern="1200" dirty="0" err="1">
                          <a:solidFill>
                            <a:srgbClr val="FF0000"/>
                          </a:solidFill>
                          <a:effectLst/>
                          <a:latin typeface="OpenDyslexic" pitchFamily="2" charset="77"/>
                          <a:ea typeface="+mn-ea"/>
                          <a:cs typeface="+mn-cs"/>
                        </a:rPr>
                        <a:t>Jonatan</a:t>
                      </a:r>
                      <a:endParaRPr lang="fr-FR" sz="1400" b="0" i="0" kern="1200" dirty="0">
                        <a:solidFill>
                          <a:srgbClr val="FF0000"/>
                        </a:solidFill>
                        <a:effectLst/>
                        <a:latin typeface="OpenDyslexic" pitchFamily="2" charset="77"/>
                        <a:ea typeface="+mn-ea"/>
                        <a:cs typeface="+mn-cs"/>
                      </a:endParaRPr>
                    </a:p>
                    <a:p>
                      <a:pPr>
                        <a:lnSpc>
                          <a:spcPct val="150000"/>
                        </a:lnSpc>
                      </a:pPr>
                      <a:r>
                        <a:rPr lang="fr-FR" sz="1400" b="0" i="0" kern="1200" dirty="0">
                          <a:solidFill>
                            <a:srgbClr val="FF0000"/>
                          </a:solidFill>
                          <a:effectLst/>
                          <a:latin typeface="OpenDyslexic" pitchFamily="2" charset="77"/>
                          <a:ea typeface="+mn-ea"/>
                          <a:cs typeface="+mn-cs"/>
                        </a:rPr>
                        <a:t>Romane</a:t>
                      </a:r>
                    </a:p>
                    <a:p>
                      <a:pPr>
                        <a:lnSpc>
                          <a:spcPct val="150000"/>
                        </a:lnSpc>
                      </a:pPr>
                      <a:r>
                        <a:rPr lang="fr-FR" sz="1400" b="0" i="0" kern="1200" dirty="0">
                          <a:solidFill>
                            <a:srgbClr val="FF0000"/>
                          </a:solidFill>
                          <a:effectLst/>
                          <a:latin typeface="OpenDyslexic" pitchFamily="2" charset="77"/>
                          <a:ea typeface="+mn-ea"/>
                          <a:cs typeface="+mn-cs"/>
                        </a:rPr>
                        <a:t>Marcus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fr-FR" sz="1400" dirty="0">
                          <a:solidFill>
                            <a:schemeClr val="accent6"/>
                          </a:solidFill>
                          <a:latin typeface="OpenDyslexic" pitchFamily="2" charset="77"/>
                        </a:rPr>
                        <a:t>Marie</a:t>
                      </a:r>
                    </a:p>
                    <a:p>
                      <a:pPr>
                        <a:lnSpc>
                          <a:spcPct val="150000"/>
                        </a:lnSpc>
                      </a:pPr>
                      <a:r>
                        <a:rPr lang="fr-FR" sz="1400" dirty="0">
                          <a:solidFill>
                            <a:schemeClr val="accent6"/>
                          </a:solidFill>
                          <a:latin typeface="OpenDyslexic" pitchFamily="2" charset="77"/>
                        </a:rPr>
                        <a:t>Tobias</a:t>
                      </a:r>
                    </a:p>
                    <a:p>
                      <a:pPr>
                        <a:lnSpc>
                          <a:spcPct val="150000"/>
                        </a:lnSpc>
                      </a:pPr>
                      <a:r>
                        <a:rPr lang="fr-FR" sz="1400" dirty="0">
                          <a:solidFill>
                            <a:schemeClr val="accent6"/>
                          </a:solidFill>
                          <a:latin typeface="OpenDyslexic" pitchFamily="2" charset="77"/>
                        </a:rPr>
                        <a:t>Elina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79617338"/>
                  </a:ext>
                </a:extLst>
              </a:tr>
            </a:tbl>
          </a:graphicData>
        </a:graphic>
      </p:graphicFrame>
      <p:graphicFrame>
        <p:nvGraphicFramePr>
          <p:cNvPr id="9" name="Espace réservé du contenu 3">
            <a:extLst>
              <a:ext uri="{FF2B5EF4-FFF2-40B4-BE49-F238E27FC236}">
                <a16:creationId xmlns:a16="http://schemas.microsoft.com/office/drawing/2014/main" id="{D378D37D-04C5-BED7-1578-3102097E5ED0}"/>
              </a:ext>
            </a:extLst>
          </p:cNvPr>
          <p:cNvGraphicFramePr>
            <a:graphicFrameLocks/>
          </p:cNvGraphicFramePr>
          <p:nvPr>
            <p:extLst>
              <p:ext uri="{D42A27DB-BD31-4B8C-83A1-F6EECF244321}">
                <p14:modId xmlns:p14="http://schemas.microsoft.com/office/powerpoint/2010/main" val="1186699481"/>
              </p:ext>
            </p:extLst>
          </p:nvPr>
        </p:nvGraphicFramePr>
        <p:xfrm>
          <a:off x="6404474" y="3550412"/>
          <a:ext cx="5471696" cy="3009900"/>
        </p:xfrm>
        <a:graphic>
          <a:graphicData uri="http://schemas.openxmlformats.org/drawingml/2006/table">
            <a:tbl>
              <a:tblPr firstRow="1" bandRow="1">
                <a:tableStyleId>{5C22544A-7EE6-4342-B048-85BDC9FD1C3A}</a:tableStyleId>
              </a:tblPr>
              <a:tblGrid>
                <a:gridCol w="1367924">
                  <a:extLst>
                    <a:ext uri="{9D8B030D-6E8A-4147-A177-3AD203B41FA5}">
                      <a16:colId xmlns:a16="http://schemas.microsoft.com/office/drawing/2014/main" val="2961886161"/>
                    </a:ext>
                  </a:extLst>
                </a:gridCol>
                <a:gridCol w="1367924">
                  <a:extLst>
                    <a:ext uri="{9D8B030D-6E8A-4147-A177-3AD203B41FA5}">
                      <a16:colId xmlns:a16="http://schemas.microsoft.com/office/drawing/2014/main" val="2186752119"/>
                    </a:ext>
                  </a:extLst>
                </a:gridCol>
                <a:gridCol w="1367924">
                  <a:extLst>
                    <a:ext uri="{9D8B030D-6E8A-4147-A177-3AD203B41FA5}">
                      <a16:colId xmlns:a16="http://schemas.microsoft.com/office/drawing/2014/main" val="1285029146"/>
                    </a:ext>
                  </a:extLst>
                </a:gridCol>
                <a:gridCol w="1367924">
                  <a:extLst>
                    <a:ext uri="{9D8B030D-6E8A-4147-A177-3AD203B41FA5}">
                      <a16:colId xmlns:a16="http://schemas.microsoft.com/office/drawing/2014/main" val="3790941527"/>
                    </a:ext>
                  </a:extLst>
                </a:gridCol>
              </a:tblGrid>
              <a:tr h="1123166">
                <a:tc>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0070C0"/>
                          </a:solidFill>
                          <a:effectLst/>
                          <a:latin typeface="OpenDyslexic" pitchFamily="2" charset="77"/>
                          <a:ea typeface="+mn-ea"/>
                          <a:cs typeface="+mn-cs"/>
                        </a:rPr>
                        <a:t>Guilhem</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7030A0"/>
                          </a:solidFill>
                          <a:effectLst/>
                          <a:latin typeface="OpenDyslexic" pitchFamily="2" charset="77"/>
                          <a:ea typeface="+mn-ea"/>
                          <a:cs typeface="+mn-cs"/>
                        </a:rPr>
                        <a:t>Constance</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err="1">
                          <a:solidFill>
                            <a:srgbClr val="FF0000"/>
                          </a:solidFill>
                          <a:effectLst/>
                          <a:latin typeface="OpenDyslexic" pitchFamily="2" charset="77"/>
                          <a:ea typeface="+mn-ea"/>
                          <a:cs typeface="+mn-cs"/>
                        </a:rPr>
                        <a:t>Naely</a:t>
                      </a:r>
                      <a:endParaRPr lang="fr-FR" sz="1400" b="0" i="0" kern="1200" dirty="0">
                        <a:solidFill>
                          <a:srgbClr val="FF0000"/>
                        </a:solidFill>
                        <a:effectLst/>
                        <a:latin typeface="OpenDyslexic" pitchFamily="2" charset="77"/>
                        <a:ea typeface="+mn-ea"/>
                        <a:cs typeface="+mn-cs"/>
                      </a:endParaRP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chemeClr val="accent6"/>
                          </a:solidFill>
                          <a:effectLst/>
                          <a:latin typeface="OpenDyslexic" pitchFamily="2" charset="77"/>
                          <a:ea typeface="+mn-ea"/>
                          <a:cs typeface="+mn-cs"/>
                        </a:rPr>
                        <a:t>Jules</a:t>
                      </a:r>
                      <a:endParaRPr lang="fr-FR" sz="1400" b="0" i="0" kern="1200" dirty="0">
                        <a:solidFill>
                          <a:srgbClr val="0070C0"/>
                        </a:solidFill>
                        <a:effectLst/>
                        <a:latin typeface="OpenDyslexic" pitchFamily="2" charset="77"/>
                        <a:ea typeface="+mn-ea"/>
                        <a:cs typeface="+mn-cs"/>
                      </a:endParaRPr>
                    </a:p>
                    <a:p>
                      <a:pPr marL="0" marR="0" lvl="0" indent="0" algn="l" defTabSz="914377" rtl="0" eaLnBrk="1" fontAlgn="auto" latinLnBrk="0" hangingPunct="1">
                        <a:lnSpc>
                          <a:spcPct val="150000"/>
                        </a:lnSpc>
                        <a:spcBef>
                          <a:spcPts val="0"/>
                        </a:spcBef>
                        <a:spcAft>
                          <a:spcPts val="0"/>
                        </a:spcAft>
                        <a:buClrTx/>
                        <a:buSzTx/>
                        <a:buFontTx/>
                        <a:buNone/>
                        <a:tabLst/>
                        <a:defRPr/>
                      </a:pPr>
                      <a:endParaRPr lang="fr-FR" sz="1400" b="0" i="0" kern="1200" dirty="0">
                        <a:solidFill>
                          <a:schemeClr val="accent6"/>
                        </a:solidFill>
                        <a:effectLst/>
                        <a:latin typeface="OpenDyslexic" pitchFamily="2" charset="77"/>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0070C0"/>
                          </a:solidFill>
                          <a:effectLst/>
                          <a:latin typeface="OpenDyslexic" pitchFamily="2" charset="77"/>
                          <a:ea typeface="+mn-ea"/>
                          <a:cs typeface="+mn-cs"/>
                        </a:rPr>
                        <a:t>Solenn</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7030A0"/>
                          </a:solidFill>
                          <a:effectLst/>
                          <a:latin typeface="OpenDyslexic" pitchFamily="2" charset="77"/>
                          <a:ea typeface="+mn-ea"/>
                          <a:cs typeface="+mn-cs"/>
                        </a:rPr>
                        <a:t>Inès</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FF0000"/>
                          </a:solidFill>
                          <a:effectLst/>
                          <a:latin typeface="OpenDyslexic" pitchFamily="2" charset="77"/>
                          <a:ea typeface="+mn-ea"/>
                          <a:cs typeface="+mn-cs"/>
                        </a:rPr>
                        <a:t>Maïa</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chemeClr val="accent6"/>
                          </a:solidFill>
                          <a:effectLst/>
                          <a:latin typeface="OpenDyslexic" pitchFamily="2" charset="77"/>
                          <a:ea typeface="+mn-ea"/>
                          <a:cs typeface="+mn-cs"/>
                        </a:rPr>
                        <a:t>Juline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0070C0"/>
                          </a:solidFill>
                          <a:effectLst/>
                          <a:latin typeface="OpenDyslexic" pitchFamily="2" charset="77"/>
                          <a:ea typeface="+mn-ea"/>
                          <a:cs typeface="+mn-cs"/>
                        </a:rPr>
                        <a:t>Luna</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7030A0"/>
                          </a:solidFill>
                          <a:effectLst/>
                          <a:latin typeface="OpenDyslexic" pitchFamily="2" charset="77"/>
                          <a:ea typeface="+mn-ea"/>
                          <a:cs typeface="+mn-cs"/>
                        </a:rPr>
                        <a:t>Louison</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FF0000"/>
                          </a:solidFill>
                          <a:effectLst/>
                          <a:latin typeface="OpenDyslexic" pitchFamily="2" charset="77"/>
                          <a:ea typeface="+mn-ea"/>
                          <a:cs typeface="+mn-cs"/>
                        </a:rPr>
                        <a:t>Louise</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chemeClr val="accent6"/>
                          </a:solidFill>
                          <a:effectLst/>
                          <a:latin typeface="OpenDyslexic" pitchFamily="2" charset="77"/>
                          <a:ea typeface="+mn-ea"/>
                          <a:cs typeface="+mn-cs"/>
                        </a:rPr>
                        <a:t>Gabriel PM</a:t>
                      </a:r>
                    </a:p>
                    <a:p>
                      <a:pPr>
                        <a:lnSpc>
                          <a:spcPct val="150000"/>
                        </a:lnSpc>
                      </a:pPr>
                      <a:endParaRPr lang="fr-FR" sz="1400" dirty="0">
                        <a:latin typeface="OpenDyslexic"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0070C0"/>
                          </a:solidFill>
                          <a:effectLst/>
                          <a:latin typeface="OpenDyslexic" pitchFamily="2" charset="77"/>
                          <a:ea typeface="+mn-ea"/>
                          <a:cs typeface="+mn-cs"/>
                        </a:rPr>
                        <a:t>Killian</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7030A0"/>
                          </a:solidFill>
                          <a:effectLst/>
                          <a:latin typeface="OpenDyslexic" pitchFamily="2" charset="77"/>
                          <a:ea typeface="+mn-ea"/>
                          <a:cs typeface="+mn-cs"/>
                        </a:rPr>
                        <a:t>Lenny</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FF0000"/>
                          </a:solidFill>
                          <a:effectLst/>
                          <a:latin typeface="OpenDyslexic" pitchFamily="2" charset="77"/>
                          <a:ea typeface="+mn-ea"/>
                          <a:cs typeface="+mn-cs"/>
                        </a:rPr>
                        <a:t>Romane</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chemeClr val="accent6"/>
                          </a:solidFill>
                          <a:effectLst/>
                          <a:latin typeface="OpenDyslexic" pitchFamily="2" charset="77"/>
                          <a:ea typeface="+mn-ea"/>
                          <a:cs typeface="+mn-cs"/>
                        </a:rPr>
                        <a:t>Gabriel M</a:t>
                      </a:r>
                    </a:p>
                    <a:p>
                      <a:pPr>
                        <a:lnSpc>
                          <a:spcPct val="150000"/>
                        </a:lnSpc>
                      </a:pPr>
                      <a:endParaRPr lang="fr-FR" sz="1400" dirty="0">
                        <a:latin typeface="OpenDyslexic"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18020965"/>
                  </a:ext>
                </a:extLst>
              </a:tr>
              <a:tr h="909230">
                <a:tc>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err="1">
                          <a:solidFill>
                            <a:srgbClr val="0070C0"/>
                          </a:solidFill>
                          <a:effectLst/>
                          <a:latin typeface="OpenDyslexic" pitchFamily="2" charset="77"/>
                          <a:ea typeface="+mn-ea"/>
                          <a:cs typeface="+mn-cs"/>
                        </a:rPr>
                        <a:t>Alwena</a:t>
                      </a:r>
                      <a:endParaRPr lang="fr-FR" sz="1400" b="0" i="0" kern="1200" dirty="0">
                        <a:solidFill>
                          <a:srgbClr val="0070C0"/>
                        </a:solidFill>
                        <a:effectLst/>
                        <a:latin typeface="OpenDyslexic" pitchFamily="2" charset="77"/>
                        <a:ea typeface="+mn-ea"/>
                        <a:cs typeface="+mn-cs"/>
                      </a:endParaRP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7030A0"/>
                          </a:solidFill>
                          <a:effectLst/>
                          <a:latin typeface="OpenDyslexic" pitchFamily="2" charset="77"/>
                          <a:ea typeface="+mn-ea"/>
                          <a:cs typeface="+mn-cs"/>
                        </a:rPr>
                        <a:t>Joachim</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FF0000"/>
                          </a:solidFill>
                          <a:effectLst/>
                          <a:latin typeface="OpenDyslexic" pitchFamily="2" charset="77"/>
                          <a:ea typeface="+mn-ea"/>
                          <a:cs typeface="+mn-cs"/>
                        </a:rPr>
                        <a:t>Marcus</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dirty="0">
                          <a:solidFill>
                            <a:schemeClr val="accent6"/>
                          </a:solidFill>
                          <a:latin typeface="OpenDyslexic" pitchFamily="2" charset="77"/>
                        </a:rPr>
                        <a:t>Marie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0070C0"/>
                          </a:solidFill>
                          <a:effectLst/>
                          <a:latin typeface="OpenDyslexic" pitchFamily="2" charset="77"/>
                          <a:ea typeface="+mn-ea"/>
                          <a:cs typeface="+mn-cs"/>
                        </a:rPr>
                        <a:t>Hugo</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err="1">
                          <a:solidFill>
                            <a:srgbClr val="7030A0"/>
                          </a:solidFill>
                          <a:effectLst/>
                          <a:latin typeface="OpenDyslexic" pitchFamily="2" charset="77"/>
                          <a:ea typeface="+mn-ea"/>
                          <a:cs typeface="+mn-cs"/>
                        </a:rPr>
                        <a:t>Nuriya</a:t>
                      </a:r>
                      <a:endParaRPr lang="fr-FR" sz="1400" b="0" i="0" kern="1200" dirty="0">
                        <a:solidFill>
                          <a:srgbClr val="7030A0"/>
                        </a:solidFill>
                        <a:effectLst/>
                        <a:latin typeface="OpenDyslexic" pitchFamily="2" charset="77"/>
                        <a:ea typeface="+mn-ea"/>
                        <a:cs typeface="+mn-cs"/>
                      </a:endParaRP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FF0000"/>
                          </a:solidFill>
                          <a:effectLst/>
                          <a:latin typeface="OpenDyslexic" pitchFamily="2" charset="77"/>
                          <a:ea typeface="+mn-ea"/>
                          <a:cs typeface="+mn-cs"/>
                        </a:rPr>
                        <a:t>François</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dirty="0">
                          <a:solidFill>
                            <a:schemeClr val="accent6"/>
                          </a:solidFill>
                          <a:latin typeface="OpenDyslexic" pitchFamily="2" charset="77"/>
                        </a:rPr>
                        <a:t>Elina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0070C0"/>
                          </a:solidFill>
                          <a:effectLst/>
                          <a:latin typeface="OpenDyslexic" pitchFamily="2" charset="77"/>
                          <a:ea typeface="+mn-ea"/>
                          <a:cs typeface="+mn-cs"/>
                        </a:rPr>
                        <a:t>Lily</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a:solidFill>
                            <a:srgbClr val="7030A0"/>
                          </a:solidFill>
                          <a:effectLst/>
                          <a:latin typeface="OpenDyslexic" pitchFamily="2" charset="77"/>
                          <a:ea typeface="+mn-ea"/>
                          <a:cs typeface="+mn-cs"/>
                        </a:rPr>
                        <a:t>Suzanne</a:t>
                      </a: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b="0" i="0" kern="1200" dirty="0" err="1">
                          <a:solidFill>
                            <a:srgbClr val="FF0000"/>
                          </a:solidFill>
                          <a:effectLst/>
                          <a:latin typeface="OpenDyslexic" pitchFamily="2" charset="77"/>
                          <a:ea typeface="+mn-ea"/>
                          <a:cs typeface="+mn-cs"/>
                        </a:rPr>
                        <a:t>Jonatan</a:t>
                      </a:r>
                      <a:endParaRPr lang="fr-FR" sz="1400" b="0" i="0" kern="1200" dirty="0">
                        <a:solidFill>
                          <a:srgbClr val="FF0000"/>
                        </a:solidFill>
                        <a:effectLst/>
                        <a:latin typeface="OpenDyslexic" pitchFamily="2" charset="77"/>
                        <a:ea typeface="+mn-ea"/>
                        <a:cs typeface="+mn-cs"/>
                      </a:endParaRPr>
                    </a:p>
                    <a:p>
                      <a:pPr marL="0" marR="0" lvl="0" indent="0" algn="l" defTabSz="914377" rtl="0" eaLnBrk="1" fontAlgn="auto" latinLnBrk="0" hangingPunct="1">
                        <a:lnSpc>
                          <a:spcPct val="150000"/>
                        </a:lnSpc>
                        <a:spcBef>
                          <a:spcPts val="0"/>
                        </a:spcBef>
                        <a:spcAft>
                          <a:spcPts val="0"/>
                        </a:spcAft>
                        <a:buClrTx/>
                        <a:buSzTx/>
                        <a:buFontTx/>
                        <a:buNone/>
                        <a:tabLst/>
                        <a:defRPr/>
                      </a:pPr>
                      <a:r>
                        <a:rPr lang="fr-FR" sz="1400" dirty="0">
                          <a:solidFill>
                            <a:schemeClr val="accent6"/>
                          </a:solidFill>
                          <a:latin typeface="OpenDyslexic" pitchFamily="2" charset="77"/>
                        </a:rPr>
                        <a:t>Tobias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endParaRPr lang="fr-FR" sz="1400" dirty="0">
                        <a:latin typeface="OpenDyslexic"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19145007"/>
                  </a:ext>
                </a:extLst>
              </a:tr>
            </a:tbl>
          </a:graphicData>
        </a:graphic>
      </p:graphicFrame>
      <p:cxnSp>
        <p:nvCxnSpPr>
          <p:cNvPr id="11" name="Connecteur droit 10">
            <a:extLst>
              <a:ext uri="{FF2B5EF4-FFF2-40B4-BE49-F238E27FC236}">
                <a16:creationId xmlns:a16="http://schemas.microsoft.com/office/drawing/2014/main" id="{D96A5DCE-8CC5-BA69-6B75-835AFF138BCB}"/>
              </a:ext>
            </a:extLst>
          </p:cNvPr>
          <p:cNvCxnSpPr/>
          <p:nvPr/>
        </p:nvCxnSpPr>
        <p:spPr>
          <a:xfrm>
            <a:off x="6095999" y="1508426"/>
            <a:ext cx="0" cy="52300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re 1">
            <a:extLst>
              <a:ext uri="{FF2B5EF4-FFF2-40B4-BE49-F238E27FC236}">
                <a16:creationId xmlns:a16="http://schemas.microsoft.com/office/drawing/2014/main" id="{272311BD-99A0-7E96-ADFB-0ACF33D32E27}"/>
              </a:ext>
            </a:extLst>
          </p:cNvPr>
          <p:cNvSpPr>
            <a:spLocks noGrp="1"/>
          </p:cNvSpPr>
          <p:nvPr>
            <p:ph type="title"/>
          </p:nvPr>
        </p:nvSpPr>
        <p:spPr>
          <a:xfrm>
            <a:off x="233429" y="81624"/>
            <a:ext cx="1209541" cy="456761"/>
          </a:xfrm>
        </p:spPr>
        <p:txBody>
          <a:bodyPr>
            <a:noAutofit/>
          </a:bodyPr>
          <a:lstStyle/>
          <a:p>
            <a:r>
              <a:rPr lang="fr-FR" sz="2400" dirty="0">
                <a:latin typeface="OpenDyslexic" pitchFamily="2" charset="77"/>
              </a:rPr>
              <a:t>TG6</a:t>
            </a:r>
          </a:p>
        </p:txBody>
      </p:sp>
      <p:sp>
        <p:nvSpPr>
          <p:cNvPr id="13" name="ZoneTexte 12">
            <a:extLst>
              <a:ext uri="{FF2B5EF4-FFF2-40B4-BE49-F238E27FC236}">
                <a16:creationId xmlns:a16="http://schemas.microsoft.com/office/drawing/2014/main" id="{A101285A-E1CA-01E5-EC8C-3C1AE6E9B84F}"/>
              </a:ext>
            </a:extLst>
          </p:cNvPr>
          <p:cNvSpPr txBox="1"/>
          <p:nvPr/>
        </p:nvSpPr>
        <p:spPr>
          <a:xfrm>
            <a:off x="3633589" y="-30546"/>
            <a:ext cx="7445829" cy="366254"/>
          </a:xfrm>
          <a:prstGeom prst="rect">
            <a:avLst/>
          </a:prstGeom>
          <a:noFill/>
        </p:spPr>
        <p:txBody>
          <a:bodyPr wrap="square">
            <a:spAutoFit/>
          </a:bodyPr>
          <a:lstStyle/>
          <a:p>
            <a:pPr>
              <a:lnSpc>
                <a:spcPct val="115000"/>
              </a:lnSpc>
              <a:spcAft>
                <a:spcPts val="800"/>
              </a:spcAft>
              <a:buNone/>
            </a:pPr>
            <a:r>
              <a:rPr lang="en-GB" sz="1600" kern="100" dirty="0">
                <a:effectLst/>
                <a:latin typeface="OpenDyslexic" pitchFamily="2" charset="77"/>
                <a:ea typeface="Calibri" panose="020F0502020204030204" pitchFamily="34" charset="0"/>
                <a:cs typeface="Times New Roman" panose="02020603050405020304" pitchFamily="18" charset="0"/>
              </a:rPr>
              <a:t>🎯 </a:t>
            </a:r>
            <a:r>
              <a:rPr lang="en-GB" sz="1400" kern="100" dirty="0">
                <a:effectLst/>
                <a:latin typeface="OpenDyslexic" pitchFamily="2" charset="77"/>
                <a:ea typeface="Calibri" panose="020F0502020204030204" pitchFamily="34" charset="0"/>
                <a:cs typeface="Times New Roman" panose="02020603050405020304" pitchFamily="18" charset="0"/>
              </a:rPr>
              <a:t>Exchange information about NOLA’s heritage. </a:t>
            </a:r>
            <a:endParaRPr lang="fr-FR"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3589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DE1F7D-3E62-2A6B-E072-149556CD55CF}"/>
              </a:ext>
            </a:extLst>
          </p:cNvPr>
          <p:cNvSpPr>
            <a:spLocks noGrp="1"/>
          </p:cNvSpPr>
          <p:nvPr>
            <p:ph type="title"/>
          </p:nvPr>
        </p:nvSpPr>
        <p:spPr>
          <a:xfrm>
            <a:off x="2184764" y="141988"/>
            <a:ext cx="8543925" cy="357398"/>
          </a:xfrm>
        </p:spPr>
        <p:txBody>
          <a:bodyPr>
            <a:noAutofit/>
          </a:bodyPr>
          <a:lstStyle/>
          <a:p>
            <a:pPr algn="ctr"/>
            <a:r>
              <a:rPr lang="fr-FR" sz="2000" b="1" dirty="0">
                <a:latin typeface="OpenDyslexic" pitchFamily="2" charset="77"/>
              </a:rPr>
              <a:t>French </a:t>
            </a:r>
            <a:r>
              <a:rPr lang="fr-FR" sz="2000" b="1" dirty="0" err="1">
                <a:latin typeface="OpenDyslexic" pitchFamily="2" charset="77"/>
              </a:rPr>
              <a:t>Heritage</a:t>
            </a:r>
            <a:r>
              <a:rPr lang="fr-FR" sz="2000" b="1" dirty="0">
                <a:latin typeface="OpenDyslexic" pitchFamily="2" charset="77"/>
              </a:rPr>
              <a:t> in NOLA</a:t>
            </a:r>
          </a:p>
        </p:txBody>
      </p:sp>
      <p:sp>
        <p:nvSpPr>
          <p:cNvPr id="5" name="ZoneTexte 4">
            <a:extLst>
              <a:ext uri="{FF2B5EF4-FFF2-40B4-BE49-F238E27FC236}">
                <a16:creationId xmlns:a16="http://schemas.microsoft.com/office/drawing/2014/main" id="{1A05B3DA-380A-AFF9-AE04-944753EB2E44}"/>
              </a:ext>
            </a:extLst>
          </p:cNvPr>
          <p:cNvSpPr txBox="1"/>
          <p:nvPr/>
        </p:nvSpPr>
        <p:spPr>
          <a:xfrm>
            <a:off x="3548226" y="962100"/>
            <a:ext cx="8543925" cy="534762"/>
          </a:xfrm>
          <a:prstGeom prst="rect">
            <a:avLst/>
          </a:prstGeom>
          <a:noFill/>
        </p:spPr>
        <p:txBody>
          <a:bodyPr wrap="square">
            <a:spAutoFit/>
          </a:bodyPr>
          <a:lstStyle/>
          <a:p>
            <a:pPr marL="628650" lvl="1" indent="-171450">
              <a:lnSpc>
                <a:spcPct val="150000"/>
              </a:lnSpc>
              <a:buFont typeface="Arial" panose="020B0604020202020204" pitchFamily="34" charset="0"/>
              <a:buChar char="•"/>
            </a:pPr>
            <a:r>
              <a:rPr lang="fr-FR" sz="1000" dirty="0">
                <a:latin typeface="OpenDyslexic" pitchFamily="2" charset="77"/>
                <a:hlinkClick r:id="rId2"/>
              </a:rPr>
              <a:t>https://www.whereyat.com/french-new-orleans</a:t>
            </a:r>
            <a:r>
              <a:rPr lang="fr-FR" sz="1000" dirty="0">
                <a:latin typeface="OpenDyslexic" pitchFamily="2" charset="77"/>
              </a:rPr>
              <a:t> </a:t>
            </a:r>
          </a:p>
          <a:p>
            <a:pPr marL="628650" lvl="1" indent="-171450">
              <a:lnSpc>
                <a:spcPct val="150000"/>
              </a:lnSpc>
              <a:buFont typeface="Arial" panose="020B0604020202020204" pitchFamily="34" charset="0"/>
              <a:buChar char="•"/>
            </a:pPr>
            <a:r>
              <a:rPr lang="fr-FR" sz="1000" dirty="0">
                <a:latin typeface="OpenDyslexic" pitchFamily="2" charset="77"/>
                <a:hlinkClick r:id="rId3"/>
              </a:rPr>
              <a:t>https://www.neworleans.com/things-to-do/multicultural/cultures/french/</a:t>
            </a:r>
            <a:r>
              <a:rPr lang="fr-FR" sz="1000" dirty="0">
                <a:latin typeface="OpenDyslexic" pitchFamily="2" charset="77"/>
              </a:rPr>
              <a:t> </a:t>
            </a:r>
          </a:p>
        </p:txBody>
      </p:sp>
      <p:sp>
        <p:nvSpPr>
          <p:cNvPr id="6" name="Titre 1">
            <a:extLst>
              <a:ext uri="{FF2B5EF4-FFF2-40B4-BE49-F238E27FC236}">
                <a16:creationId xmlns:a16="http://schemas.microsoft.com/office/drawing/2014/main" id="{7C62729E-2171-2A80-55D8-48B0287CC132}"/>
              </a:ext>
            </a:extLst>
          </p:cNvPr>
          <p:cNvSpPr txBox="1">
            <a:spLocks/>
          </p:cNvSpPr>
          <p:nvPr/>
        </p:nvSpPr>
        <p:spPr>
          <a:xfrm>
            <a:off x="849468" y="4688932"/>
            <a:ext cx="8543925" cy="61458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000" b="1" dirty="0" err="1">
                <a:latin typeface="OpenDyslexic" pitchFamily="2" charset="77"/>
              </a:rPr>
              <a:t>Spanish</a:t>
            </a:r>
            <a:r>
              <a:rPr lang="fr-FR" sz="2000" b="1" dirty="0">
                <a:latin typeface="OpenDyslexic" pitchFamily="2" charset="77"/>
              </a:rPr>
              <a:t> </a:t>
            </a:r>
            <a:r>
              <a:rPr lang="fr-FR" sz="2000" b="1" dirty="0" err="1">
                <a:latin typeface="OpenDyslexic" pitchFamily="2" charset="77"/>
              </a:rPr>
              <a:t>Heritage</a:t>
            </a:r>
            <a:r>
              <a:rPr lang="fr-FR" sz="2000" b="1" dirty="0">
                <a:latin typeface="OpenDyslexic" pitchFamily="2" charset="77"/>
              </a:rPr>
              <a:t> in NOLA</a:t>
            </a:r>
          </a:p>
        </p:txBody>
      </p:sp>
      <p:sp>
        <p:nvSpPr>
          <p:cNvPr id="8" name="ZoneTexte 7">
            <a:extLst>
              <a:ext uri="{FF2B5EF4-FFF2-40B4-BE49-F238E27FC236}">
                <a16:creationId xmlns:a16="http://schemas.microsoft.com/office/drawing/2014/main" id="{D2D724EF-95D7-3700-18B1-58985181EC62}"/>
              </a:ext>
            </a:extLst>
          </p:cNvPr>
          <p:cNvSpPr txBox="1"/>
          <p:nvPr/>
        </p:nvSpPr>
        <p:spPr>
          <a:xfrm>
            <a:off x="1122844" y="5717001"/>
            <a:ext cx="6988958" cy="600164"/>
          </a:xfrm>
          <a:prstGeom prst="rect">
            <a:avLst/>
          </a:prstGeom>
          <a:noFill/>
        </p:spPr>
        <p:txBody>
          <a:bodyPr wrap="square">
            <a:spAutoFit/>
          </a:bodyPr>
          <a:lstStyle/>
          <a:p>
            <a:pPr marL="742950" lvl="1" indent="-285750">
              <a:buFont typeface="Arial" panose="020B0604020202020204" pitchFamily="34" charset="0"/>
              <a:buChar char="•"/>
            </a:pPr>
            <a:r>
              <a:rPr lang="fr-FR" sz="1100" dirty="0">
                <a:latin typeface="OpenDyslexic" pitchFamily="2" charset="77"/>
                <a:hlinkClick r:id="rId4"/>
              </a:rPr>
              <a:t>https://www.neworleans.com/things-to-do/multicultural/cultures/spanish/</a:t>
            </a:r>
            <a:endParaRPr lang="fr-FR" sz="1100" dirty="0">
              <a:latin typeface="OpenDyslexic" pitchFamily="2" charset="77"/>
            </a:endParaRPr>
          </a:p>
          <a:p>
            <a:pPr lvl="1"/>
            <a:r>
              <a:rPr lang="fr-FR" sz="1100" dirty="0">
                <a:latin typeface="OpenDyslexic" pitchFamily="2" charset="77"/>
              </a:rPr>
              <a:t> </a:t>
            </a:r>
          </a:p>
          <a:p>
            <a:pPr marL="742950" lvl="1" indent="-285750">
              <a:buFont typeface="Arial" panose="020B0604020202020204" pitchFamily="34" charset="0"/>
              <a:buChar char="•"/>
            </a:pPr>
            <a:r>
              <a:rPr lang="fr-FR" sz="1100" dirty="0">
                <a:latin typeface="OpenDyslexic" pitchFamily="2" charset="77"/>
                <a:hlinkClick r:id="rId5"/>
              </a:rPr>
              <a:t>https://ladigitale.dev/digiview/#/v/68a71f1e6aaeb</a:t>
            </a:r>
            <a:r>
              <a:rPr lang="fr-FR" sz="1100" dirty="0">
                <a:latin typeface="OpenDyslexic" pitchFamily="2" charset="77"/>
              </a:rPr>
              <a:t> </a:t>
            </a:r>
          </a:p>
        </p:txBody>
      </p:sp>
      <p:sp>
        <p:nvSpPr>
          <p:cNvPr id="10" name="ZoneTexte 9">
            <a:extLst>
              <a:ext uri="{FF2B5EF4-FFF2-40B4-BE49-F238E27FC236}">
                <a16:creationId xmlns:a16="http://schemas.microsoft.com/office/drawing/2014/main" id="{33F1682B-5069-2BAF-9C60-B1373EDCC5E2}"/>
              </a:ext>
            </a:extLst>
          </p:cNvPr>
          <p:cNvSpPr txBox="1"/>
          <p:nvPr/>
        </p:nvSpPr>
        <p:spPr>
          <a:xfrm>
            <a:off x="1287026" y="5177976"/>
            <a:ext cx="6824777" cy="523220"/>
          </a:xfrm>
          <a:prstGeom prst="rect">
            <a:avLst/>
          </a:prstGeom>
          <a:noFill/>
        </p:spPr>
        <p:txBody>
          <a:bodyPr wrap="square">
            <a:spAutoFit/>
          </a:bodyPr>
          <a:lstStyle/>
          <a:p>
            <a:pPr algn="ctr"/>
            <a:r>
              <a:rPr lang="fr-FR" sz="1400" dirty="0" err="1">
                <a:latin typeface="OpenDyslexic" pitchFamily="2" charset="77"/>
              </a:rPr>
              <a:t>What</a:t>
            </a:r>
            <a:r>
              <a:rPr lang="fr-FR" sz="1400" dirty="0">
                <a:latin typeface="OpenDyslexic" pitchFamily="2" charset="77"/>
              </a:rPr>
              <a:t> </a:t>
            </a:r>
            <a:r>
              <a:rPr lang="fr-FR" sz="1400" dirty="0" err="1">
                <a:latin typeface="OpenDyslexic" pitchFamily="2" charset="77"/>
              </a:rPr>
              <a:t>did</a:t>
            </a:r>
            <a:r>
              <a:rPr lang="fr-FR" sz="1400" dirty="0">
                <a:latin typeface="OpenDyslexic" pitchFamily="2" charset="77"/>
              </a:rPr>
              <a:t> the </a:t>
            </a:r>
            <a:r>
              <a:rPr lang="fr-FR" sz="1400" dirty="0" err="1">
                <a:latin typeface="OpenDyslexic" pitchFamily="2" charset="77"/>
              </a:rPr>
              <a:t>Spanish</a:t>
            </a:r>
            <a:r>
              <a:rPr lang="fr-FR" sz="1400" dirty="0">
                <a:latin typeface="OpenDyslexic" pitchFamily="2" charset="77"/>
              </a:rPr>
              <a:t> </a:t>
            </a:r>
            <a:r>
              <a:rPr lang="fr-FR" sz="1400" dirty="0" err="1">
                <a:latin typeface="OpenDyslexic" pitchFamily="2" charset="77"/>
              </a:rPr>
              <a:t>era</a:t>
            </a:r>
            <a:r>
              <a:rPr lang="fr-FR" sz="1400" dirty="0">
                <a:latin typeface="OpenDyslexic" pitchFamily="2" charset="77"/>
              </a:rPr>
              <a:t> </a:t>
            </a:r>
            <a:r>
              <a:rPr lang="fr-FR" sz="1400" dirty="0" err="1">
                <a:latin typeface="OpenDyslexic" pitchFamily="2" charset="77"/>
              </a:rPr>
              <a:t>bring</a:t>
            </a:r>
            <a:r>
              <a:rPr lang="fr-FR" sz="1400" dirty="0">
                <a:latin typeface="OpenDyslexic" pitchFamily="2" charset="77"/>
              </a:rPr>
              <a:t> to New Orleans and how </a:t>
            </a:r>
            <a:r>
              <a:rPr lang="fr-FR" sz="1400" dirty="0" err="1">
                <a:latin typeface="OpenDyslexic" pitchFamily="2" charset="77"/>
              </a:rPr>
              <a:t>does</a:t>
            </a:r>
            <a:r>
              <a:rPr lang="fr-FR" sz="1400" dirty="0">
                <a:latin typeface="OpenDyslexic" pitchFamily="2" charset="77"/>
              </a:rPr>
              <a:t> </a:t>
            </a:r>
            <a:r>
              <a:rPr lang="fr-FR" sz="1400" dirty="0" err="1">
                <a:latin typeface="OpenDyslexic" pitchFamily="2" charset="77"/>
              </a:rPr>
              <a:t>it</a:t>
            </a:r>
            <a:r>
              <a:rPr lang="fr-FR" sz="1400" dirty="0">
                <a:latin typeface="OpenDyslexic" pitchFamily="2" charset="77"/>
              </a:rPr>
              <a:t> live on </a:t>
            </a:r>
            <a:r>
              <a:rPr lang="fr-FR" sz="1400" dirty="0" err="1">
                <a:latin typeface="OpenDyslexic" pitchFamily="2" charset="77"/>
              </a:rPr>
              <a:t>today</a:t>
            </a:r>
            <a:r>
              <a:rPr lang="fr-FR" sz="1400" dirty="0">
                <a:latin typeface="OpenDyslexic" pitchFamily="2" charset="77"/>
              </a:rPr>
              <a:t>?</a:t>
            </a:r>
            <a:endParaRPr lang="fr-FR" sz="1400" dirty="0"/>
          </a:p>
        </p:txBody>
      </p:sp>
      <p:grpSp>
        <p:nvGrpSpPr>
          <p:cNvPr id="11" name="Groupe 10">
            <a:extLst>
              <a:ext uri="{FF2B5EF4-FFF2-40B4-BE49-F238E27FC236}">
                <a16:creationId xmlns:a16="http://schemas.microsoft.com/office/drawing/2014/main" id="{6F031889-4810-73FB-269E-D714DFBBE565}"/>
              </a:ext>
            </a:extLst>
          </p:cNvPr>
          <p:cNvGrpSpPr/>
          <p:nvPr/>
        </p:nvGrpSpPr>
        <p:grpSpPr>
          <a:xfrm>
            <a:off x="9773041" y="4834073"/>
            <a:ext cx="1149532" cy="1962931"/>
            <a:chOff x="5530123" y="4210031"/>
            <a:chExt cx="1149532" cy="1962931"/>
          </a:xfrm>
        </p:grpSpPr>
        <p:pic>
          <p:nvPicPr>
            <p:cNvPr id="12" name="Picture 2" descr="Scan me!">
              <a:extLst>
                <a:ext uri="{FF2B5EF4-FFF2-40B4-BE49-F238E27FC236}">
                  <a16:creationId xmlns:a16="http://schemas.microsoft.com/office/drawing/2014/main" id="{66ED939A-625C-8C1F-A197-5170C248FB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0123" y="4210031"/>
              <a:ext cx="1131934" cy="1131934"/>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462C8867-0DF4-0C5B-56C0-7A0A26FFFCC8}"/>
                </a:ext>
              </a:extLst>
            </p:cNvPr>
            <p:cNvSpPr txBox="1"/>
            <p:nvPr/>
          </p:nvSpPr>
          <p:spPr>
            <a:xfrm>
              <a:off x="5530123" y="5341965"/>
              <a:ext cx="1149532" cy="830997"/>
            </a:xfrm>
            <a:prstGeom prst="rect">
              <a:avLst/>
            </a:prstGeom>
            <a:noFill/>
          </p:spPr>
          <p:txBody>
            <a:bodyPr wrap="square" rtlCol="0">
              <a:spAutoFit/>
            </a:bodyPr>
            <a:lstStyle/>
            <a:p>
              <a:pPr algn="ctr"/>
              <a:r>
                <a:rPr lang="fr-FR" sz="1200" dirty="0" err="1">
                  <a:latin typeface="OpenDyslexic" pitchFamily="2" charset="77"/>
                </a:rPr>
                <a:t>Spanish</a:t>
              </a:r>
              <a:r>
                <a:rPr lang="fr-FR" sz="1200" dirty="0">
                  <a:latin typeface="OpenDyslexic" pitchFamily="2" charset="77"/>
                </a:rPr>
                <a:t> </a:t>
              </a:r>
              <a:r>
                <a:rPr lang="fr-FR" sz="1200" dirty="0" err="1">
                  <a:latin typeface="OpenDyslexic" pitchFamily="2" charset="77"/>
                </a:rPr>
                <a:t>Heritage</a:t>
              </a:r>
              <a:r>
                <a:rPr lang="fr-FR" sz="1200" dirty="0">
                  <a:latin typeface="OpenDyslexic" pitchFamily="2" charset="77"/>
                </a:rPr>
                <a:t> </a:t>
              </a:r>
              <a:r>
                <a:rPr lang="fr-FR" sz="1200" dirty="0" err="1">
                  <a:latin typeface="OpenDyslexic" pitchFamily="2" charset="77"/>
                </a:rPr>
                <a:t>Month</a:t>
              </a:r>
              <a:r>
                <a:rPr lang="fr-FR" sz="1200" dirty="0">
                  <a:latin typeface="OpenDyslexic" pitchFamily="2" charset="77"/>
                </a:rPr>
                <a:t> in NOLA</a:t>
              </a:r>
            </a:p>
          </p:txBody>
        </p:sp>
      </p:grpSp>
      <p:sp>
        <p:nvSpPr>
          <p:cNvPr id="14" name="Titre 1">
            <a:extLst>
              <a:ext uri="{FF2B5EF4-FFF2-40B4-BE49-F238E27FC236}">
                <a16:creationId xmlns:a16="http://schemas.microsoft.com/office/drawing/2014/main" id="{50265B25-C6BD-FEBE-8E11-8F4B5871FC8F}"/>
              </a:ext>
            </a:extLst>
          </p:cNvPr>
          <p:cNvSpPr txBox="1">
            <a:spLocks/>
          </p:cNvSpPr>
          <p:nvPr/>
        </p:nvSpPr>
        <p:spPr>
          <a:xfrm>
            <a:off x="1970363" y="1860343"/>
            <a:ext cx="8543925" cy="61458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000" b="1" dirty="0" err="1">
                <a:latin typeface="OpenDyslexic" pitchFamily="2" charset="77"/>
              </a:rPr>
              <a:t>Multiculturalism</a:t>
            </a:r>
            <a:r>
              <a:rPr lang="fr-FR" sz="2000" b="1" dirty="0">
                <a:latin typeface="OpenDyslexic" pitchFamily="2" charset="77"/>
              </a:rPr>
              <a:t> in NOLA</a:t>
            </a:r>
          </a:p>
        </p:txBody>
      </p:sp>
      <p:grpSp>
        <p:nvGrpSpPr>
          <p:cNvPr id="15" name="Groupe 14">
            <a:extLst>
              <a:ext uri="{FF2B5EF4-FFF2-40B4-BE49-F238E27FC236}">
                <a16:creationId xmlns:a16="http://schemas.microsoft.com/office/drawing/2014/main" id="{610F2F72-BC2D-7FC0-79DE-75C0632F2F38}"/>
              </a:ext>
            </a:extLst>
          </p:cNvPr>
          <p:cNvGrpSpPr/>
          <p:nvPr/>
        </p:nvGrpSpPr>
        <p:grpSpPr>
          <a:xfrm>
            <a:off x="1422858" y="2784410"/>
            <a:ext cx="1095008" cy="1464340"/>
            <a:chOff x="338185" y="4482214"/>
            <a:chExt cx="1095008" cy="1464340"/>
          </a:xfrm>
        </p:grpSpPr>
        <p:pic>
          <p:nvPicPr>
            <p:cNvPr id="16" name="Picture 4" descr="Scan me!">
              <a:extLst>
                <a:ext uri="{FF2B5EF4-FFF2-40B4-BE49-F238E27FC236}">
                  <a16:creationId xmlns:a16="http://schemas.microsoft.com/office/drawing/2014/main" id="{288C744E-4661-6A4A-D8BE-9962205741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8185" y="4482214"/>
              <a:ext cx="1095008" cy="1095008"/>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a:extLst>
                <a:ext uri="{FF2B5EF4-FFF2-40B4-BE49-F238E27FC236}">
                  <a16:creationId xmlns:a16="http://schemas.microsoft.com/office/drawing/2014/main" id="{C352D623-54CE-71CF-8327-6E8C4550418F}"/>
                </a:ext>
              </a:extLst>
            </p:cNvPr>
            <p:cNvSpPr txBox="1"/>
            <p:nvPr/>
          </p:nvSpPr>
          <p:spPr>
            <a:xfrm>
              <a:off x="338185" y="5577222"/>
              <a:ext cx="1095008" cy="369332"/>
            </a:xfrm>
            <a:prstGeom prst="rect">
              <a:avLst/>
            </a:prstGeom>
            <a:noFill/>
          </p:spPr>
          <p:txBody>
            <a:bodyPr wrap="square" rtlCol="0">
              <a:spAutoFit/>
            </a:bodyPr>
            <a:lstStyle/>
            <a:p>
              <a:pPr algn="ctr"/>
              <a:r>
                <a:rPr lang="fr-FR" dirty="0" err="1">
                  <a:latin typeface="OpenDyslexic" pitchFamily="2" charset="77"/>
                </a:rPr>
                <a:t>Gumbo</a:t>
              </a:r>
              <a:endParaRPr lang="fr-FR" dirty="0">
                <a:latin typeface="OpenDyslexic" pitchFamily="2" charset="77"/>
              </a:endParaRPr>
            </a:p>
          </p:txBody>
        </p:sp>
      </p:grpSp>
      <p:grpSp>
        <p:nvGrpSpPr>
          <p:cNvPr id="18" name="Groupe 17">
            <a:extLst>
              <a:ext uri="{FF2B5EF4-FFF2-40B4-BE49-F238E27FC236}">
                <a16:creationId xmlns:a16="http://schemas.microsoft.com/office/drawing/2014/main" id="{ADA85EF9-1D2F-4D56-A299-4A5082BB7571}"/>
              </a:ext>
            </a:extLst>
          </p:cNvPr>
          <p:cNvGrpSpPr/>
          <p:nvPr/>
        </p:nvGrpSpPr>
        <p:grpSpPr>
          <a:xfrm>
            <a:off x="3000722" y="2764173"/>
            <a:ext cx="1095009" cy="1795486"/>
            <a:chOff x="1575100" y="4474233"/>
            <a:chExt cx="1095009" cy="1795486"/>
          </a:xfrm>
        </p:grpSpPr>
        <p:pic>
          <p:nvPicPr>
            <p:cNvPr id="19" name="Picture 6" descr="Scan me!">
              <a:extLst>
                <a:ext uri="{FF2B5EF4-FFF2-40B4-BE49-F238E27FC236}">
                  <a16:creationId xmlns:a16="http://schemas.microsoft.com/office/drawing/2014/main" id="{3C34AB9E-5327-D45F-052C-EDC88786A6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75100" y="4474233"/>
              <a:ext cx="1095009" cy="1095009"/>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a:extLst>
                <a:ext uri="{FF2B5EF4-FFF2-40B4-BE49-F238E27FC236}">
                  <a16:creationId xmlns:a16="http://schemas.microsoft.com/office/drawing/2014/main" id="{D9A116DB-A8CD-5714-7B3B-58FC7AC7268D}"/>
                </a:ext>
              </a:extLst>
            </p:cNvPr>
            <p:cNvSpPr txBox="1"/>
            <p:nvPr/>
          </p:nvSpPr>
          <p:spPr>
            <a:xfrm>
              <a:off x="1575100" y="5623388"/>
              <a:ext cx="1095008" cy="646331"/>
            </a:xfrm>
            <a:prstGeom prst="rect">
              <a:avLst/>
            </a:prstGeom>
            <a:noFill/>
          </p:spPr>
          <p:txBody>
            <a:bodyPr wrap="square" rtlCol="0">
              <a:spAutoFit/>
            </a:bodyPr>
            <a:lstStyle/>
            <a:p>
              <a:pPr algn="ctr"/>
              <a:r>
                <a:rPr lang="fr-FR" dirty="0">
                  <a:latin typeface="OpenDyslexic" pitchFamily="2" charset="77"/>
                </a:rPr>
                <a:t>The Saints</a:t>
              </a:r>
            </a:p>
          </p:txBody>
        </p:sp>
      </p:grpSp>
      <p:sp>
        <p:nvSpPr>
          <p:cNvPr id="21" name="ZoneTexte 20">
            <a:extLst>
              <a:ext uri="{FF2B5EF4-FFF2-40B4-BE49-F238E27FC236}">
                <a16:creationId xmlns:a16="http://schemas.microsoft.com/office/drawing/2014/main" id="{D00E6A66-C3C8-61A8-56E8-D37711612FE9}"/>
              </a:ext>
            </a:extLst>
          </p:cNvPr>
          <p:cNvSpPr txBox="1"/>
          <p:nvPr/>
        </p:nvSpPr>
        <p:spPr>
          <a:xfrm>
            <a:off x="5977122" y="2926899"/>
            <a:ext cx="5530393" cy="246221"/>
          </a:xfrm>
          <a:prstGeom prst="rect">
            <a:avLst/>
          </a:prstGeom>
          <a:noFill/>
        </p:spPr>
        <p:txBody>
          <a:bodyPr wrap="square">
            <a:spAutoFit/>
          </a:bodyPr>
          <a:lstStyle/>
          <a:p>
            <a:r>
              <a:rPr lang="fr-FR" sz="1000" dirty="0">
                <a:latin typeface="OpenDyslexic" pitchFamily="2" charset="77"/>
                <a:hlinkClick r:id="rId9"/>
              </a:rPr>
              <a:t>https://education.nationalgeographic.org/resource/multicultural-stew/</a:t>
            </a:r>
            <a:r>
              <a:rPr lang="fr-FR" sz="1000" dirty="0">
                <a:latin typeface="OpenDyslexic" pitchFamily="2" charset="77"/>
              </a:rPr>
              <a:t> </a:t>
            </a:r>
          </a:p>
        </p:txBody>
      </p:sp>
      <p:sp>
        <p:nvSpPr>
          <p:cNvPr id="22" name="ZoneTexte 21">
            <a:extLst>
              <a:ext uri="{FF2B5EF4-FFF2-40B4-BE49-F238E27FC236}">
                <a16:creationId xmlns:a16="http://schemas.microsoft.com/office/drawing/2014/main" id="{AF0EE48F-4AAF-BCD6-1BDC-719B3C67AF87}"/>
              </a:ext>
            </a:extLst>
          </p:cNvPr>
          <p:cNvSpPr txBox="1"/>
          <p:nvPr/>
        </p:nvSpPr>
        <p:spPr>
          <a:xfrm>
            <a:off x="2918051" y="2267333"/>
            <a:ext cx="6726362" cy="369332"/>
          </a:xfrm>
          <a:prstGeom prst="rect">
            <a:avLst/>
          </a:prstGeom>
          <a:noFill/>
        </p:spPr>
        <p:txBody>
          <a:bodyPr wrap="square" rtlCol="0">
            <a:spAutoFit/>
          </a:bodyPr>
          <a:lstStyle/>
          <a:p>
            <a:pPr algn="ctr"/>
            <a:r>
              <a:rPr lang="fr-FR" dirty="0">
                <a:latin typeface="OpenDyslexic" pitchFamily="2" charset="77"/>
              </a:rPr>
              <a:t>To </a:t>
            </a:r>
            <a:r>
              <a:rPr lang="fr-FR" dirty="0" err="1">
                <a:latin typeface="OpenDyslexic" pitchFamily="2" charset="77"/>
              </a:rPr>
              <a:t>what</a:t>
            </a:r>
            <a:r>
              <a:rPr lang="fr-FR" dirty="0">
                <a:latin typeface="OpenDyslexic" pitchFamily="2" charset="77"/>
              </a:rPr>
              <a:t> </a:t>
            </a:r>
            <a:r>
              <a:rPr lang="fr-FR" dirty="0" err="1">
                <a:latin typeface="OpenDyslexic" pitchFamily="2" charset="77"/>
              </a:rPr>
              <a:t>extent</a:t>
            </a:r>
            <a:r>
              <a:rPr lang="fr-FR" dirty="0">
                <a:latin typeface="OpenDyslexic" pitchFamily="2" charset="77"/>
              </a:rPr>
              <a:t> </a:t>
            </a:r>
            <a:r>
              <a:rPr lang="fr-FR" dirty="0" err="1">
                <a:latin typeface="OpenDyslexic" pitchFamily="2" charset="77"/>
              </a:rPr>
              <a:t>is</a:t>
            </a:r>
            <a:r>
              <a:rPr lang="fr-FR" dirty="0">
                <a:latin typeface="OpenDyslexic" pitchFamily="2" charset="77"/>
              </a:rPr>
              <a:t> NOLA a </a:t>
            </a:r>
            <a:r>
              <a:rPr lang="fr-FR" dirty="0" err="1">
                <a:latin typeface="OpenDyslexic" pitchFamily="2" charset="77"/>
              </a:rPr>
              <a:t>successful</a:t>
            </a:r>
            <a:r>
              <a:rPr lang="fr-FR" dirty="0">
                <a:latin typeface="OpenDyslexic" pitchFamily="2" charset="77"/>
              </a:rPr>
              <a:t> </a:t>
            </a:r>
            <a:r>
              <a:rPr lang="fr-FR" dirty="0" err="1">
                <a:latin typeface="OpenDyslexic" pitchFamily="2" charset="77"/>
              </a:rPr>
              <a:t>melting</a:t>
            </a:r>
            <a:r>
              <a:rPr lang="fr-FR" dirty="0">
                <a:latin typeface="OpenDyslexic" pitchFamily="2" charset="77"/>
              </a:rPr>
              <a:t> pot?</a:t>
            </a:r>
          </a:p>
        </p:txBody>
      </p:sp>
      <p:cxnSp>
        <p:nvCxnSpPr>
          <p:cNvPr id="24" name="Connecteur droit 23">
            <a:extLst>
              <a:ext uri="{FF2B5EF4-FFF2-40B4-BE49-F238E27FC236}">
                <a16:creationId xmlns:a16="http://schemas.microsoft.com/office/drawing/2014/main" id="{692F71BA-D363-B39D-1393-2526BF9DDC9D}"/>
              </a:ext>
            </a:extLst>
          </p:cNvPr>
          <p:cNvCxnSpPr/>
          <p:nvPr/>
        </p:nvCxnSpPr>
        <p:spPr>
          <a:xfrm>
            <a:off x="1143000" y="1920240"/>
            <a:ext cx="990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EA393D35-CC3A-8A7B-FFA6-BAD24D0FAF73}"/>
              </a:ext>
            </a:extLst>
          </p:cNvPr>
          <p:cNvCxnSpPr/>
          <p:nvPr/>
        </p:nvCxnSpPr>
        <p:spPr>
          <a:xfrm>
            <a:off x="1143000" y="4567561"/>
            <a:ext cx="9906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A76F07E9-D5C1-3B7A-813F-3F8C602F561C}"/>
              </a:ext>
            </a:extLst>
          </p:cNvPr>
          <p:cNvPicPr>
            <a:picLocks noChangeAspect="1"/>
          </p:cNvPicPr>
          <p:nvPr/>
        </p:nvPicPr>
        <p:blipFill>
          <a:blip r:embed="rId10"/>
          <a:stretch>
            <a:fillRect/>
          </a:stretch>
        </p:blipFill>
        <p:spPr>
          <a:xfrm>
            <a:off x="8491451" y="5185673"/>
            <a:ext cx="1091766" cy="1091766"/>
          </a:xfrm>
          <a:prstGeom prst="rect">
            <a:avLst/>
          </a:prstGeom>
        </p:spPr>
      </p:pic>
      <p:sp>
        <p:nvSpPr>
          <p:cNvPr id="28" name="ZoneTexte 27">
            <a:extLst>
              <a:ext uri="{FF2B5EF4-FFF2-40B4-BE49-F238E27FC236}">
                <a16:creationId xmlns:a16="http://schemas.microsoft.com/office/drawing/2014/main" id="{FA2D04F1-E0E2-F9D4-B6A8-1BF05A0D5836}"/>
              </a:ext>
            </a:extLst>
          </p:cNvPr>
          <p:cNvSpPr txBox="1"/>
          <p:nvPr/>
        </p:nvSpPr>
        <p:spPr>
          <a:xfrm>
            <a:off x="8430255" y="6273226"/>
            <a:ext cx="1214159" cy="584775"/>
          </a:xfrm>
          <a:prstGeom prst="rect">
            <a:avLst/>
          </a:prstGeom>
          <a:noFill/>
        </p:spPr>
        <p:txBody>
          <a:bodyPr wrap="square" rtlCol="0">
            <a:spAutoFit/>
          </a:bodyPr>
          <a:lstStyle/>
          <a:p>
            <a:pPr algn="ctr"/>
            <a:r>
              <a:rPr lang="fr-FR" sz="1600" dirty="0" err="1">
                <a:latin typeface="OpenDyslexic" pitchFamily="2" charset="77"/>
              </a:rPr>
              <a:t>Website</a:t>
            </a:r>
            <a:r>
              <a:rPr lang="fr-FR" sz="1600" dirty="0">
                <a:latin typeface="OpenDyslexic" pitchFamily="2" charset="77"/>
              </a:rPr>
              <a:t> (</a:t>
            </a:r>
            <a:r>
              <a:rPr lang="fr-FR" sz="1600" dirty="0" err="1">
                <a:latin typeface="OpenDyslexic" pitchFamily="2" charset="77"/>
              </a:rPr>
              <a:t>Spanish</a:t>
            </a:r>
            <a:r>
              <a:rPr lang="fr-FR" sz="1600" dirty="0">
                <a:latin typeface="OpenDyslexic" pitchFamily="2" charset="77"/>
              </a:rPr>
              <a:t>)</a:t>
            </a:r>
          </a:p>
        </p:txBody>
      </p:sp>
      <p:grpSp>
        <p:nvGrpSpPr>
          <p:cNvPr id="34" name="Groupe 33">
            <a:extLst>
              <a:ext uri="{FF2B5EF4-FFF2-40B4-BE49-F238E27FC236}">
                <a16:creationId xmlns:a16="http://schemas.microsoft.com/office/drawing/2014/main" id="{1C1E71F7-6995-5BC6-4559-60546C1359E0}"/>
              </a:ext>
            </a:extLst>
          </p:cNvPr>
          <p:cNvGrpSpPr/>
          <p:nvPr/>
        </p:nvGrpSpPr>
        <p:grpSpPr>
          <a:xfrm>
            <a:off x="4284313" y="2772981"/>
            <a:ext cx="2055475" cy="1742897"/>
            <a:chOff x="3141312" y="2772980"/>
            <a:chExt cx="2055475" cy="1742897"/>
          </a:xfrm>
        </p:grpSpPr>
        <p:pic>
          <p:nvPicPr>
            <p:cNvPr id="30" name="Image 29">
              <a:extLst>
                <a:ext uri="{FF2B5EF4-FFF2-40B4-BE49-F238E27FC236}">
                  <a16:creationId xmlns:a16="http://schemas.microsoft.com/office/drawing/2014/main" id="{35606E32-A14B-1854-2AD1-D27CDCA9BC47}"/>
                </a:ext>
              </a:extLst>
            </p:cNvPr>
            <p:cNvPicPr>
              <a:picLocks noChangeAspect="1"/>
            </p:cNvPicPr>
            <p:nvPr/>
          </p:nvPicPr>
          <p:blipFill>
            <a:blip r:embed="rId11"/>
            <a:stretch>
              <a:fillRect/>
            </a:stretch>
          </p:blipFill>
          <p:spPr>
            <a:xfrm>
              <a:off x="3621546" y="2772980"/>
              <a:ext cx="1095009" cy="1095009"/>
            </a:xfrm>
            <a:prstGeom prst="rect">
              <a:avLst/>
            </a:prstGeom>
          </p:spPr>
        </p:pic>
        <p:sp>
          <p:nvSpPr>
            <p:cNvPr id="31" name="ZoneTexte 30">
              <a:extLst>
                <a:ext uri="{FF2B5EF4-FFF2-40B4-BE49-F238E27FC236}">
                  <a16:creationId xmlns:a16="http://schemas.microsoft.com/office/drawing/2014/main" id="{0297608E-C6BC-4432-ECB4-AC3D31B7F2D2}"/>
                </a:ext>
              </a:extLst>
            </p:cNvPr>
            <p:cNvSpPr txBox="1"/>
            <p:nvPr/>
          </p:nvSpPr>
          <p:spPr>
            <a:xfrm>
              <a:off x="3141312" y="3931102"/>
              <a:ext cx="2055475" cy="584775"/>
            </a:xfrm>
            <a:prstGeom prst="rect">
              <a:avLst/>
            </a:prstGeom>
            <a:noFill/>
          </p:spPr>
          <p:txBody>
            <a:bodyPr wrap="square" rtlCol="0">
              <a:spAutoFit/>
            </a:bodyPr>
            <a:lstStyle/>
            <a:p>
              <a:pPr algn="ctr"/>
              <a:r>
                <a:rPr lang="fr-FR" sz="1600" dirty="0" err="1">
                  <a:latin typeface="OpenDyslexic" pitchFamily="2" charset="77"/>
                </a:rPr>
                <a:t>Website</a:t>
              </a:r>
              <a:r>
                <a:rPr lang="fr-FR" sz="1600" dirty="0">
                  <a:latin typeface="OpenDyslexic" pitchFamily="2" charset="77"/>
                </a:rPr>
                <a:t> (</a:t>
              </a:r>
              <a:r>
                <a:rPr lang="fr-FR" sz="1600" dirty="0" err="1">
                  <a:latin typeface="OpenDyslexic" pitchFamily="2" charset="77"/>
                </a:rPr>
                <a:t>Multiculturalism</a:t>
              </a:r>
              <a:r>
                <a:rPr lang="fr-FR" sz="1600" dirty="0">
                  <a:latin typeface="OpenDyslexic" pitchFamily="2" charset="77"/>
                </a:rPr>
                <a:t>)</a:t>
              </a:r>
            </a:p>
          </p:txBody>
        </p:sp>
      </p:grpSp>
      <p:sp>
        <p:nvSpPr>
          <p:cNvPr id="33" name="ZoneTexte 32">
            <a:extLst>
              <a:ext uri="{FF2B5EF4-FFF2-40B4-BE49-F238E27FC236}">
                <a16:creationId xmlns:a16="http://schemas.microsoft.com/office/drawing/2014/main" id="{97369720-AEAB-B673-10B0-67D0A5456F1B}"/>
              </a:ext>
            </a:extLst>
          </p:cNvPr>
          <p:cNvSpPr txBox="1"/>
          <p:nvPr/>
        </p:nvSpPr>
        <p:spPr>
          <a:xfrm>
            <a:off x="3850685" y="329682"/>
            <a:ext cx="5212080" cy="473206"/>
          </a:xfrm>
          <a:prstGeom prst="rect">
            <a:avLst/>
          </a:prstGeom>
          <a:noFill/>
        </p:spPr>
        <p:txBody>
          <a:bodyPr wrap="square">
            <a:spAutoFit/>
          </a:bodyPr>
          <a:lstStyle/>
          <a:p>
            <a:pPr algn="ctr">
              <a:lnSpc>
                <a:spcPct val="150000"/>
              </a:lnSpc>
            </a:pPr>
            <a:r>
              <a:rPr lang="fr-FR" dirty="0" err="1">
                <a:latin typeface="OpenDyslexic" pitchFamily="2" charset="77"/>
              </a:rPr>
              <a:t>What</a:t>
            </a:r>
            <a:r>
              <a:rPr lang="fr-FR" dirty="0">
                <a:latin typeface="OpenDyslexic" pitchFamily="2" charset="77"/>
              </a:rPr>
              <a:t> </a:t>
            </a:r>
            <a:r>
              <a:rPr lang="fr-FR" dirty="0" err="1">
                <a:latin typeface="OpenDyslexic" pitchFamily="2" charset="77"/>
              </a:rPr>
              <a:t>is</a:t>
            </a:r>
            <a:r>
              <a:rPr lang="fr-FR" dirty="0">
                <a:latin typeface="OpenDyslexic" pitchFamily="2" charset="77"/>
              </a:rPr>
              <a:t> French about New Orleans?</a:t>
            </a:r>
          </a:p>
        </p:txBody>
      </p:sp>
      <p:pic>
        <p:nvPicPr>
          <p:cNvPr id="36" name="Image 35">
            <a:extLst>
              <a:ext uri="{FF2B5EF4-FFF2-40B4-BE49-F238E27FC236}">
                <a16:creationId xmlns:a16="http://schemas.microsoft.com/office/drawing/2014/main" id="{C576F65E-321D-EB3E-397E-4153E1857410}"/>
              </a:ext>
            </a:extLst>
          </p:cNvPr>
          <p:cNvPicPr>
            <a:picLocks noChangeAspect="1"/>
          </p:cNvPicPr>
          <p:nvPr/>
        </p:nvPicPr>
        <p:blipFill>
          <a:blip r:embed="rId12"/>
          <a:stretch>
            <a:fillRect/>
          </a:stretch>
        </p:blipFill>
        <p:spPr>
          <a:xfrm>
            <a:off x="1512542" y="261965"/>
            <a:ext cx="1168566" cy="1168566"/>
          </a:xfrm>
          <a:prstGeom prst="rect">
            <a:avLst/>
          </a:prstGeom>
        </p:spPr>
      </p:pic>
      <p:sp>
        <p:nvSpPr>
          <p:cNvPr id="37" name="ZoneTexte 36">
            <a:extLst>
              <a:ext uri="{FF2B5EF4-FFF2-40B4-BE49-F238E27FC236}">
                <a16:creationId xmlns:a16="http://schemas.microsoft.com/office/drawing/2014/main" id="{010C0123-A9FE-91EB-1701-7DB6474DC401}"/>
              </a:ext>
            </a:extLst>
          </p:cNvPr>
          <p:cNvSpPr txBox="1"/>
          <p:nvPr/>
        </p:nvSpPr>
        <p:spPr>
          <a:xfrm>
            <a:off x="1313031" y="1408377"/>
            <a:ext cx="1567588" cy="584775"/>
          </a:xfrm>
          <a:prstGeom prst="rect">
            <a:avLst/>
          </a:prstGeom>
          <a:noFill/>
        </p:spPr>
        <p:txBody>
          <a:bodyPr wrap="square" rtlCol="0">
            <a:spAutoFit/>
          </a:bodyPr>
          <a:lstStyle/>
          <a:p>
            <a:pPr algn="ctr"/>
            <a:r>
              <a:rPr lang="fr-FR" sz="1600" dirty="0" err="1">
                <a:latin typeface="OpenDyslexic" pitchFamily="2" charset="77"/>
              </a:rPr>
              <a:t>Website</a:t>
            </a:r>
            <a:r>
              <a:rPr lang="fr-FR" sz="1600" dirty="0">
                <a:latin typeface="OpenDyslexic" pitchFamily="2" charset="77"/>
              </a:rPr>
              <a:t> (French 1)</a:t>
            </a:r>
          </a:p>
        </p:txBody>
      </p:sp>
      <p:pic>
        <p:nvPicPr>
          <p:cNvPr id="39" name="Image 38">
            <a:extLst>
              <a:ext uri="{FF2B5EF4-FFF2-40B4-BE49-F238E27FC236}">
                <a16:creationId xmlns:a16="http://schemas.microsoft.com/office/drawing/2014/main" id="{E1D4C8CB-3E1F-F85E-00FB-EFD69BF68101}"/>
              </a:ext>
            </a:extLst>
          </p:cNvPr>
          <p:cNvPicPr>
            <a:picLocks noChangeAspect="1"/>
          </p:cNvPicPr>
          <p:nvPr/>
        </p:nvPicPr>
        <p:blipFill>
          <a:blip r:embed="rId13"/>
          <a:stretch>
            <a:fillRect/>
          </a:stretch>
        </p:blipFill>
        <p:spPr>
          <a:xfrm>
            <a:off x="9744949" y="137380"/>
            <a:ext cx="1177624" cy="1177624"/>
          </a:xfrm>
          <a:prstGeom prst="rect">
            <a:avLst/>
          </a:prstGeom>
        </p:spPr>
      </p:pic>
      <p:sp>
        <p:nvSpPr>
          <p:cNvPr id="40" name="ZoneTexte 39">
            <a:extLst>
              <a:ext uri="{FF2B5EF4-FFF2-40B4-BE49-F238E27FC236}">
                <a16:creationId xmlns:a16="http://schemas.microsoft.com/office/drawing/2014/main" id="{0BFA396F-0263-1020-DB14-334573ACB74D}"/>
              </a:ext>
            </a:extLst>
          </p:cNvPr>
          <p:cNvSpPr txBox="1"/>
          <p:nvPr/>
        </p:nvSpPr>
        <p:spPr>
          <a:xfrm>
            <a:off x="9549967" y="1349592"/>
            <a:ext cx="1567588" cy="584775"/>
          </a:xfrm>
          <a:prstGeom prst="rect">
            <a:avLst/>
          </a:prstGeom>
          <a:noFill/>
        </p:spPr>
        <p:txBody>
          <a:bodyPr wrap="square" rtlCol="0">
            <a:spAutoFit/>
          </a:bodyPr>
          <a:lstStyle/>
          <a:p>
            <a:pPr algn="ctr"/>
            <a:r>
              <a:rPr lang="fr-FR" sz="1600" dirty="0" err="1">
                <a:latin typeface="OpenDyslexic" pitchFamily="2" charset="77"/>
              </a:rPr>
              <a:t>Website</a:t>
            </a:r>
            <a:r>
              <a:rPr lang="fr-FR" sz="1600" dirty="0">
                <a:latin typeface="OpenDyslexic" pitchFamily="2" charset="77"/>
              </a:rPr>
              <a:t> (French 2)</a:t>
            </a:r>
          </a:p>
        </p:txBody>
      </p:sp>
    </p:spTree>
    <p:extLst>
      <p:ext uri="{BB962C8B-B14F-4D97-AF65-F5344CB8AC3E}">
        <p14:creationId xmlns:p14="http://schemas.microsoft.com/office/powerpoint/2010/main" val="3164395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6ADFE607-8AB1-AFD4-9F12-E0FA7758AFE7}"/>
              </a:ext>
            </a:extLst>
          </p:cNvPr>
          <p:cNvSpPr>
            <a:spLocks noGrp="1"/>
          </p:cNvSpPr>
          <p:nvPr>
            <p:ph type="title"/>
          </p:nvPr>
        </p:nvSpPr>
        <p:spPr>
          <a:xfrm>
            <a:off x="1824038" y="244824"/>
            <a:ext cx="8543925" cy="614588"/>
          </a:xfrm>
        </p:spPr>
        <p:txBody>
          <a:bodyPr>
            <a:normAutofit fontScale="90000"/>
          </a:bodyPr>
          <a:lstStyle/>
          <a:p>
            <a:pPr algn="ctr"/>
            <a:r>
              <a:rPr lang="fr-FR" dirty="0" err="1">
                <a:latin typeface="OpenDyslexic" pitchFamily="2" charset="77"/>
              </a:rPr>
              <a:t>African</a:t>
            </a:r>
            <a:r>
              <a:rPr lang="fr-FR" dirty="0">
                <a:latin typeface="OpenDyslexic" pitchFamily="2" charset="77"/>
              </a:rPr>
              <a:t> </a:t>
            </a:r>
            <a:r>
              <a:rPr lang="fr-FR" dirty="0" err="1">
                <a:latin typeface="OpenDyslexic" pitchFamily="2" charset="77"/>
              </a:rPr>
              <a:t>Heritage</a:t>
            </a:r>
            <a:r>
              <a:rPr lang="fr-FR" dirty="0">
                <a:latin typeface="OpenDyslexic" pitchFamily="2" charset="77"/>
              </a:rPr>
              <a:t> in NOLA</a:t>
            </a:r>
          </a:p>
        </p:txBody>
      </p:sp>
      <p:sp>
        <p:nvSpPr>
          <p:cNvPr id="5" name="ZoneTexte 4">
            <a:extLst>
              <a:ext uri="{FF2B5EF4-FFF2-40B4-BE49-F238E27FC236}">
                <a16:creationId xmlns:a16="http://schemas.microsoft.com/office/drawing/2014/main" id="{1F883701-B049-FE77-ED8B-D91C2B3392F2}"/>
              </a:ext>
            </a:extLst>
          </p:cNvPr>
          <p:cNvSpPr txBox="1"/>
          <p:nvPr/>
        </p:nvSpPr>
        <p:spPr>
          <a:xfrm>
            <a:off x="1246822" y="855467"/>
            <a:ext cx="9802179" cy="738664"/>
          </a:xfrm>
          <a:prstGeom prst="rect">
            <a:avLst/>
          </a:prstGeom>
          <a:noFill/>
        </p:spPr>
        <p:txBody>
          <a:bodyPr wrap="square">
            <a:spAutoFit/>
          </a:bodyPr>
          <a:lstStyle/>
          <a:p>
            <a:r>
              <a:rPr lang="fr-FR" sz="1400" dirty="0">
                <a:latin typeface="OpenDyslexic" pitchFamily="2" charset="77"/>
              </a:rPr>
              <a:t>Focus on the </a:t>
            </a:r>
            <a:r>
              <a:rPr lang="fr-FR" sz="1400" dirty="0" err="1">
                <a:latin typeface="OpenDyslexic" pitchFamily="2" charset="77"/>
              </a:rPr>
              <a:t>history</a:t>
            </a:r>
            <a:r>
              <a:rPr lang="fr-FR" sz="1400" dirty="0">
                <a:latin typeface="OpenDyslexic" pitchFamily="2" charset="77"/>
              </a:rPr>
              <a:t> of </a:t>
            </a:r>
            <a:r>
              <a:rPr lang="fr-FR" sz="1400" dirty="0" err="1">
                <a:latin typeface="OpenDyslexic" pitchFamily="2" charset="77"/>
              </a:rPr>
              <a:t>Africans</a:t>
            </a:r>
            <a:r>
              <a:rPr lang="fr-FR" sz="1400" dirty="0">
                <a:latin typeface="OpenDyslexic" pitchFamily="2" charset="77"/>
              </a:rPr>
              <a:t> in New Orleans and how </a:t>
            </a:r>
            <a:r>
              <a:rPr lang="fr-FR" sz="1400" dirty="0" err="1">
                <a:latin typeface="OpenDyslexic" pitchFamily="2" charset="77"/>
              </a:rPr>
              <a:t>African</a:t>
            </a:r>
            <a:r>
              <a:rPr lang="fr-FR" sz="1400" dirty="0">
                <a:latin typeface="OpenDyslexic" pitchFamily="2" charset="77"/>
              </a:rPr>
              <a:t> culture </a:t>
            </a:r>
            <a:r>
              <a:rPr lang="fr-FR" sz="1400" dirty="0" err="1">
                <a:latin typeface="OpenDyslexic" pitchFamily="2" charset="77"/>
              </a:rPr>
              <a:t>lives</a:t>
            </a:r>
            <a:r>
              <a:rPr lang="fr-FR" sz="1400" dirty="0">
                <a:latin typeface="OpenDyslexic" pitchFamily="2" charset="77"/>
              </a:rPr>
              <a:t> on in NOLA </a:t>
            </a:r>
            <a:r>
              <a:rPr lang="fr-FR" sz="1400" dirty="0" err="1">
                <a:latin typeface="OpenDyslexic" pitchFamily="2" charset="77"/>
              </a:rPr>
              <a:t>today</a:t>
            </a:r>
            <a:r>
              <a:rPr lang="fr-FR" sz="1400" dirty="0">
                <a:latin typeface="OpenDyslexic" pitchFamily="2" charset="77"/>
              </a:rPr>
              <a:t>.</a:t>
            </a:r>
          </a:p>
          <a:p>
            <a:endParaRPr lang="fr-FR" sz="1400" dirty="0">
              <a:latin typeface="OpenDyslexic" pitchFamily="2" charset="77"/>
            </a:endParaRPr>
          </a:p>
          <a:p>
            <a:pPr marL="285750" indent="-285750">
              <a:buFont typeface="Arial" panose="020B0604020202020204" pitchFamily="34" charset="0"/>
              <a:buChar char="•"/>
            </a:pPr>
            <a:r>
              <a:rPr lang="fr-FR" sz="1400" dirty="0">
                <a:latin typeface="OpenDyslexic" pitchFamily="2" charset="77"/>
                <a:hlinkClick r:id="rId2"/>
              </a:rPr>
              <a:t>https://www.neworleans.com/things-to-do/multicultural/cultures/african-american/</a:t>
            </a:r>
            <a:r>
              <a:rPr lang="fr-FR" sz="1400" dirty="0">
                <a:latin typeface="OpenDyslexic" pitchFamily="2" charset="77"/>
              </a:rPr>
              <a:t> </a:t>
            </a:r>
          </a:p>
        </p:txBody>
      </p:sp>
      <p:grpSp>
        <p:nvGrpSpPr>
          <p:cNvPr id="11" name="Groupe 10">
            <a:extLst>
              <a:ext uri="{FF2B5EF4-FFF2-40B4-BE49-F238E27FC236}">
                <a16:creationId xmlns:a16="http://schemas.microsoft.com/office/drawing/2014/main" id="{C664183E-0F8B-66DC-A480-22D9EA7B41CD}"/>
              </a:ext>
            </a:extLst>
          </p:cNvPr>
          <p:cNvGrpSpPr/>
          <p:nvPr/>
        </p:nvGrpSpPr>
        <p:grpSpPr>
          <a:xfrm>
            <a:off x="6483532" y="1983658"/>
            <a:ext cx="1152955" cy="1522287"/>
            <a:chOff x="5340531" y="1983657"/>
            <a:chExt cx="1152955" cy="1522287"/>
          </a:xfrm>
        </p:grpSpPr>
        <p:pic>
          <p:nvPicPr>
            <p:cNvPr id="3074" name="Picture 2" descr="Scan me!">
              <a:extLst>
                <a:ext uri="{FF2B5EF4-FFF2-40B4-BE49-F238E27FC236}">
                  <a16:creationId xmlns:a16="http://schemas.microsoft.com/office/drawing/2014/main" id="{F4F5074F-A67C-E824-7C2D-670CCD9650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0531" y="1983657"/>
              <a:ext cx="1152955" cy="1152955"/>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E2A778DE-0437-E0EB-DDFF-7FE8867DB6D6}"/>
                </a:ext>
              </a:extLst>
            </p:cNvPr>
            <p:cNvSpPr txBox="1"/>
            <p:nvPr/>
          </p:nvSpPr>
          <p:spPr>
            <a:xfrm>
              <a:off x="5340531" y="3136612"/>
              <a:ext cx="1152955" cy="369332"/>
            </a:xfrm>
            <a:prstGeom prst="rect">
              <a:avLst/>
            </a:prstGeom>
            <a:noFill/>
          </p:spPr>
          <p:txBody>
            <a:bodyPr wrap="square" rtlCol="0">
              <a:spAutoFit/>
            </a:bodyPr>
            <a:lstStyle/>
            <a:p>
              <a:pPr algn="ctr"/>
              <a:r>
                <a:rPr lang="fr-FR" dirty="0">
                  <a:latin typeface="OpenDyslexic" pitchFamily="2" charset="77"/>
                </a:rPr>
                <a:t>Jazz</a:t>
              </a:r>
            </a:p>
          </p:txBody>
        </p:sp>
      </p:grpSp>
      <p:pic>
        <p:nvPicPr>
          <p:cNvPr id="3080" name="Picture 8">
            <a:extLst>
              <a:ext uri="{FF2B5EF4-FFF2-40B4-BE49-F238E27FC236}">
                <a16:creationId xmlns:a16="http://schemas.microsoft.com/office/drawing/2014/main" id="{EAF29F63-5E08-87CC-342C-4E4C384F35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8430" y="1572216"/>
            <a:ext cx="5081451" cy="5285785"/>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e 19">
            <a:extLst>
              <a:ext uri="{FF2B5EF4-FFF2-40B4-BE49-F238E27FC236}">
                <a16:creationId xmlns:a16="http://schemas.microsoft.com/office/drawing/2014/main" id="{83247721-D9DE-5383-B40D-E9342CCE5457}"/>
              </a:ext>
            </a:extLst>
          </p:cNvPr>
          <p:cNvGrpSpPr/>
          <p:nvPr/>
        </p:nvGrpSpPr>
        <p:grpSpPr>
          <a:xfrm>
            <a:off x="1890103" y="4563709"/>
            <a:ext cx="1214159" cy="1561364"/>
            <a:chOff x="809897" y="3505944"/>
            <a:chExt cx="1214159" cy="1561364"/>
          </a:xfrm>
        </p:grpSpPr>
        <p:pic>
          <p:nvPicPr>
            <p:cNvPr id="3082" name="Picture 10" descr="Scan me!">
              <a:extLst>
                <a:ext uri="{FF2B5EF4-FFF2-40B4-BE49-F238E27FC236}">
                  <a16:creationId xmlns:a16="http://schemas.microsoft.com/office/drawing/2014/main" id="{81482ADA-5330-FED2-516A-F8D84A7B0E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66" y="3505944"/>
              <a:ext cx="1208690" cy="1208690"/>
            </a:xfrm>
            <a:prstGeom prst="rect">
              <a:avLst/>
            </a:prstGeom>
            <a:noFill/>
            <a:extLst>
              <a:ext uri="{909E8E84-426E-40DD-AFC4-6F175D3DCCD1}">
                <a14:hiddenFill xmlns:a14="http://schemas.microsoft.com/office/drawing/2010/main">
                  <a:solidFill>
                    <a:srgbClr val="FFFFFF"/>
                  </a:solidFill>
                </a14:hiddenFill>
              </a:ext>
            </a:extLst>
          </p:spPr>
        </p:pic>
        <p:sp>
          <p:nvSpPr>
            <p:cNvPr id="19" name="ZoneTexte 18">
              <a:extLst>
                <a:ext uri="{FF2B5EF4-FFF2-40B4-BE49-F238E27FC236}">
                  <a16:creationId xmlns:a16="http://schemas.microsoft.com/office/drawing/2014/main" id="{2C9AB135-2098-C197-163C-D474C3CC7F2C}"/>
                </a:ext>
              </a:extLst>
            </p:cNvPr>
            <p:cNvSpPr txBox="1"/>
            <p:nvPr/>
          </p:nvSpPr>
          <p:spPr>
            <a:xfrm>
              <a:off x="809897" y="4728754"/>
              <a:ext cx="1214159" cy="338554"/>
            </a:xfrm>
            <a:prstGeom prst="rect">
              <a:avLst/>
            </a:prstGeom>
            <a:noFill/>
          </p:spPr>
          <p:txBody>
            <a:bodyPr wrap="square" rtlCol="0">
              <a:spAutoFit/>
            </a:bodyPr>
            <a:lstStyle/>
            <a:p>
              <a:pPr algn="ctr"/>
              <a:r>
                <a:rPr lang="fr-FR" sz="1600" dirty="0">
                  <a:latin typeface="OpenDyslexic" pitchFamily="2" charset="77"/>
                </a:rPr>
                <a:t>Jazz</a:t>
              </a:r>
            </a:p>
          </p:txBody>
        </p:sp>
      </p:grpSp>
      <p:pic>
        <p:nvPicPr>
          <p:cNvPr id="22" name="Image 21">
            <a:extLst>
              <a:ext uri="{FF2B5EF4-FFF2-40B4-BE49-F238E27FC236}">
                <a16:creationId xmlns:a16="http://schemas.microsoft.com/office/drawing/2014/main" id="{D9EE9D86-51A3-9512-626A-6C1A1DB1A797}"/>
              </a:ext>
            </a:extLst>
          </p:cNvPr>
          <p:cNvPicPr>
            <a:picLocks noChangeAspect="1"/>
          </p:cNvPicPr>
          <p:nvPr/>
        </p:nvPicPr>
        <p:blipFill>
          <a:blip r:embed="rId5"/>
          <a:stretch>
            <a:fillRect/>
          </a:stretch>
        </p:blipFill>
        <p:spPr>
          <a:xfrm>
            <a:off x="1952898" y="1811023"/>
            <a:ext cx="1285201" cy="1285201"/>
          </a:xfrm>
          <a:prstGeom prst="rect">
            <a:avLst/>
          </a:prstGeom>
        </p:spPr>
      </p:pic>
      <p:sp>
        <p:nvSpPr>
          <p:cNvPr id="23" name="ZoneTexte 22">
            <a:extLst>
              <a:ext uri="{FF2B5EF4-FFF2-40B4-BE49-F238E27FC236}">
                <a16:creationId xmlns:a16="http://schemas.microsoft.com/office/drawing/2014/main" id="{EB5DBB7B-7DE4-0D21-D3B7-4FA6D2B4F4BF}"/>
              </a:ext>
            </a:extLst>
          </p:cNvPr>
          <p:cNvSpPr txBox="1"/>
          <p:nvPr/>
        </p:nvSpPr>
        <p:spPr>
          <a:xfrm>
            <a:off x="1952898" y="3136613"/>
            <a:ext cx="1214159" cy="584775"/>
          </a:xfrm>
          <a:prstGeom prst="rect">
            <a:avLst/>
          </a:prstGeom>
          <a:noFill/>
        </p:spPr>
        <p:txBody>
          <a:bodyPr wrap="square" rtlCol="0">
            <a:spAutoFit/>
          </a:bodyPr>
          <a:lstStyle/>
          <a:p>
            <a:pPr algn="ctr"/>
            <a:r>
              <a:rPr lang="fr-FR" sz="1600" dirty="0" err="1">
                <a:latin typeface="OpenDyslexic" pitchFamily="2" charset="77"/>
              </a:rPr>
              <a:t>Website</a:t>
            </a:r>
            <a:r>
              <a:rPr lang="fr-FR" sz="1600" dirty="0">
                <a:latin typeface="OpenDyslexic" pitchFamily="2" charset="77"/>
              </a:rPr>
              <a:t> (</a:t>
            </a:r>
            <a:r>
              <a:rPr lang="fr-FR" sz="1600" dirty="0" err="1">
                <a:latin typeface="OpenDyslexic" pitchFamily="2" charset="77"/>
              </a:rPr>
              <a:t>African</a:t>
            </a:r>
            <a:r>
              <a:rPr lang="fr-FR" sz="1600" dirty="0">
                <a:latin typeface="OpenDyslexic" pitchFamily="2" charset="77"/>
              </a:rPr>
              <a:t>)</a:t>
            </a:r>
          </a:p>
        </p:txBody>
      </p:sp>
    </p:spTree>
    <p:extLst>
      <p:ext uri="{BB962C8B-B14F-4D97-AF65-F5344CB8AC3E}">
        <p14:creationId xmlns:p14="http://schemas.microsoft.com/office/powerpoint/2010/main" val="2468856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46C773-F647-A5B9-6A5C-1C46AE824737}"/>
              </a:ext>
            </a:extLst>
          </p:cNvPr>
          <p:cNvSpPr/>
          <p:nvPr/>
        </p:nvSpPr>
        <p:spPr>
          <a:xfrm>
            <a:off x="1872391" y="1596884"/>
            <a:ext cx="9198380" cy="955966"/>
          </a:xfrm>
          <a:prstGeom prst="rect">
            <a:avLst/>
          </a:prstGeom>
          <a:no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1D69EBCE-7B05-8688-2337-F61353F91D69}"/>
              </a:ext>
            </a:extLst>
          </p:cNvPr>
          <p:cNvSpPr txBox="1"/>
          <p:nvPr/>
        </p:nvSpPr>
        <p:spPr>
          <a:xfrm>
            <a:off x="1872391" y="1596884"/>
            <a:ext cx="1748555" cy="276999"/>
          </a:xfrm>
          <a:prstGeom prst="rect">
            <a:avLst/>
          </a:prstGeom>
          <a:noFill/>
        </p:spPr>
        <p:txBody>
          <a:bodyPr wrap="square" rtlCol="0">
            <a:spAutoFit/>
          </a:bodyPr>
          <a:lstStyle/>
          <a:p>
            <a:r>
              <a:rPr lang="fr-FR" sz="1200" b="1" dirty="0">
                <a:latin typeface="OpenDyslexic" pitchFamily="2" charset="77"/>
              </a:rPr>
              <a:t>HOMEWORK</a:t>
            </a:r>
          </a:p>
        </p:txBody>
      </p:sp>
      <p:pic>
        <p:nvPicPr>
          <p:cNvPr id="6" name="Image 5">
            <a:extLst>
              <a:ext uri="{FF2B5EF4-FFF2-40B4-BE49-F238E27FC236}">
                <a16:creationId xmlns:a16="http://schemas.microsoft.com/office/drawing/2014/main" id="{C3EEF4EB-BC2D-E696-82F5-541528C0ABF3}"/>
              </a:ext>
            </a:extLst>
          </p:cNvPr>
          <p:cNvPicPr>
            <a:picLocks noChangeAspect="1"/>
          </p:cNvPicPr>
          <p:nvPr/>
        </p:nvPicPr>
        <p:blipFill>
          <a:blip r:embed="rId2"/>
          <a:stretch>
            <a:fillRect/>
          </a:stretch>
        </p:blipFill>
        <p:spPr>
          <a:xfrm>
            <a:off x="2102775" y="1826036"/>
            <a:ext cx="634840" cy="634840"/>
          </a:xfrm>
          <a:prstGeom prst="ellipse">
            <a:avLst/>
          </a:prstGeom>
          <a:solidFill>
            <a:schemeClr val="bg1"/>
          </a:solidFill>
          <a:ln w="19050">
            <a:solidFill>
              <a:schemeClr val="tx1"/>
            </a:solidFill>
          </a:ln>
          <a:effectLst>
            <a:outerShdw blurRad="50800" dist="38100" dir="2700000" algn="tl" rotWithShape="0">
              <a:prstClr val="black">
                <a:alpha val="40000"/>
              </a:prstClr>
            </a:outerShdw>
          </a:effectLst>
        </p:spPr>
      </p:pic>
      <p:sp>
        <p:nvSpPr>
          <p:cNvPr id="7" name="ZoneTexte 6">
            <a:extLst>
              <a:ext uri="{FF2B5EF4-FFF2-40B4-BE49-F238E27FC236}">
                <a16:creationId xmlns:a16="http://schemas.microsoft.com/office/drawing/2014/main" id="{7832EE3F-FCE0-391A-F704-13C9A0E77231}"/>
              </a:ext>
            </a:extLst>
          </p:cNvPr>
          <p:cNvSpPr txBox="1"/>
          <p:nvPr/>
        </p:nvSpPr>
        <p:spPr>
          <a:xfrm>
            <a:off x="2841172" y="1873883"/>
            <a:ext cx="7986482" cy="338554"/>
          </a:xfrm>
          <a:prstGeom prst="rect">
            <a:avLst/>
          </a:prstGeom>
          <a:noFill/>
        </p:spPr>
        <p:txBody>
          <a:bodyPr wrap="none" rtlCol="0">
            <a:spAutoFit/>
          </a:bodyPr>
          <a:lstStyle/>
          <a:p>
            <a:r>
              <a:rPr lang="fr-FR" sz="1600" dirty="0" err="1">
                <a:latin typeface="OpenDyslexic" pitchFamily="2" charset="77"/>
              </a:rPr>
              <a:t>Take</a:t>
            </a:r>
            <a:r>
              <a:rPr lang="fr-FR" sz="1600" dirty="0">
                <a:latin typeface="OpenDyslexic" pitchFamily="2" charset="77"/>
              </a:rPr>
              <a:t> the quiz (</a:t>
            </a:r>
            <a:r>
              <a:rPr lang="fr-FR" sz="1600" dirty="0" err="1">
                <a:latin typeface="OpenDyslexic" pitchFamily="2" charset="77"/>
              </a:rPr>
              <a:t>pronote</a:t>
            </a:r>
            <a:r>
              <a:rPr lang="fr-FR" sz="1600" dirty="0">
                <a:latin typeface="OpenDyslexic" pitchFamily="2" charset="77"/>
              </a:rPr>
              <a:t>) to test </a:t>
            </a:r>
            <a:r>
              <a:rPr lang="fr-FR" sz="1600" dirty="0" err="1">
                <a:latin typeface="OpenDyslexic" pitchFamily="2" charset="77"/>
              </a:rPr>
              <a:t>your</a:t>
            </a:r>
            <a:r>
              <a:rPr lang="fr-FR" sz="1600" dirty="0">
                <a:latin typeface="OpenDyslexic" pitchFamily="2" charset="77"/>
              </a:rPr>
              <a:t> </a:t>
            </a:r>
            <a:r>
              <a:rPr lang="fr-FR" sz="1600" dirty="0" err="1">
                <a:latin typeface="OpenDyslexic" pitchFamily="2" charset="77"/>
              </a:rPr>
              <a:t>knowledge</a:t>
            </a:r>
            <a:r>
              <a:rPr lang="fr-FR" sz="1600" dirty="0">
                <a:latin typeface="OpenDyslexic" pitchFamily="2" charset="77"/>
              </a:rPr>
              <a:t> about </a:t>
            </a:r>
            <a:r>
              <a:rPr lang="fr-FR" sz="1600" dirty="0" err="1">
                <a:latin typeface="OpenDyslexic" pitchFamily="2" charset="77"/>
              </a:rPr>
              <a:t>multiculturalism</a:t>
            </a:r>
            <a:endParaRPr lang="fr-FR" sz="1600" dirty="0">
              <a:latin typeface="OpenDyslexic" pitchFamily="2" charset="77"/>
            </a:endParaRPr>
          </a:p>
        </p:txBody>
      </p:sp>
    </p:spTree>
    <p:extLst>
      <p:ext uri="{BB962C8B-B14F-4D97-AF65-F5344CB8AC3E}">
        <p14:creationId xmlns:p14="http://schemas.microsoft.com/office/powerpoint/2010/main" val="30183652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5D0C59-2E0F-8E32-2289-25DA4C669B5A}"/>
              </a:ext>
            </a:extLst>
          </p:cNvPr>
          <p:cNvSpPr>
            <a:spLocks noGrp="1"/>
          </p:cNvSpPr>
          <p:nvPr>
            <p:ph type="title"/>
          </p:nvPr>
        </p:nvSpPr>
        <p:spPr>
          <a:xfrm>
            <a:off x="838200" y="280068"/>
            <a:ext cx="10515600" cy="790743"/>
          </a:xfrm>
        </p:spPr>
        <p:txBody>
          <a:bodyPr/>
          <a:lstStyle/>
          <a:p>
            <a:pPr algn="ctr"/>
            <a:r>
              <a:rPr lang="fr-FR" dirty="0">
                <a:latin typeface="OpenDyslexic" pitchFamily="2" charset="77"/>
              </a:rPr>
              <a:t>Oral </a:t>
            </a:r>
            <a:r>
              <a:rPr lang="fr-FR" dirty="0" err="1">
                <a:latin typeface="OpenDyslexic" pitchFamily="2" charset="77"/>
              </a:rPr>
              <a:t>Comprehension</a:t>
            </a:r>
            <a:r>
              <a:rPr lang="fr-FR" dirty="0">
                <a:latin typeface="OpenDyslexic" pitchFamily="2" charset="77"/>
              </a:rPr>
              <a:t> (</a:t>
            </a:r>
            <a:r>
              <a:rPr lang="fr-FR" dirty="0" err="1">
                <a:latin typeface="OpenDyslexic" pitchFamily="2" charset="77"/>
              </a:rPr>
              <a:t>assessment</a:t>
            </a:r>
            <a:r>
              <a:rPr lang="fr-FR" dirty="0">
                <a:latin typeface="OpenDyslexic" pitchFamily="2" charset="77"/>
              </a:rPr>
              <a:t>)</a:t>
            </a:r>
          </a:p>
        </p:txBody>
      </p:sp>
      <p:pic>
        <p:nvPicPr>
          <p:cNvPr id="1026" name="Picture 2" descr="Louisiana Hurricane Katrina 19th anniversary">
            <a:extLst>
              <a:ext uri="{FF2B5EF4-FFF2-40B4-BE49-F238E27FC236}">
                <a16:creationId xmlns:a16="http://schemas.microsoft.com/office/drawing/2014/main" id="{D6330411-7FF7-5962-ED4F-6BB39D48E1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366"/>
          <a:stretch>
            <a:fillRect/>
          </a:stretch>
        </p:blipFill>
        <p:spPr bwMode="auto">
          <a:xfrm>
            <a:off x="2009274" y="1189974"/>
            <a:ext cx="7158822" cy="34914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 coins arrondis 3">
            <a:extLst>
              <a:ext uri="{FF2B5EF4-FFF2-40B4-BE49-F238E27FC236}">
                <a16:creationId xmlns:a16="http://schemas.microsoft.com/office/drawing/2014/main" id="{8AF6765F-C4A1-EF53-0430-C7AB29B8DFA5}"/>
              </a:ext>
            </a:extLst>
          </p:cNvPr>
          <p:cNvSpPr/>
          <p:nvPr/>
        </p:nvSpPr>
        <p:spPr>
          <a:xfrm>
            <a:off x="2502569" y="4283243"/>
            <a:ext cx="1564105" cy="132346"/>
          </a:xfrm>
          <a:prstGeom prst="round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534805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8DFD0-93E9-631F-6B6E-6909DD578E3F}"/>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126E222E-4E89-9094-EBE2-38F2968A6973}"/>
              </a:ext>
            </a:extLst>
          </p:cNvPr>
          <p:cNvPicPr>
            <a:picLocks noChangeAspect="1"/>
          </p:cNvPicPr>
          <p:nvPr/>
        </p:nvPicPr>
        <p:blipFill>
          <a:blip r:embed="rId2"/>
          <a:stretch>
            <a:fillRect/>
          </a:stretch>
        </p:blipFill>
        <p:spPr>
          <a:xfrm rot="20824068">
            <a:off x="-82378" y="1967865"/>
            <a:ext cx="3298841" cy="2223834"/>
          </a:xfrm>
          <a:prstGeom prst="rect">
            <a:avLst/>
          </a:prstGeom>
          <a:ln w="19050">
            <a:solidFill>
              <a:schemeClr val="tx1"/>
            </a:solidFill>
          </a:ln>
          <a:effectLst>
            <a:outerShdw blurRad="50800" dist="38100" dir="2700000" algn="tl" rotWithShape="0">
              <a:prstClr val="black">
                <a:alpha val="40000"/>
              </a:prstClr>
            </a:outerShdw>
          </a:effectLst>
        </p:spPr>
      </p:pic>
      <p:sp>
        <p:nvSpPr>
          <p:cNvPr id="6" name="ZoneTexte 5">
            <a:extLst>
              <a:ext uri="{FF2B5EF4-FFF2-40B4-BE49-F238E27FC236}">
                <a16:creationId xmlns:a16="http://schemas.microsoft.com/office/drawing/2014/main" id="{1FCA01C3-AFE9-9E9D-8D5F-109D8A160572}"/>
              </a:ext>
            </a:extLst>
          </p:cNvPr>
          <p:cNvSpPr txBox="1"/>
          <p:nvPr/>
        </p:nvSpPr>
        <p:spPr>
          <a:xfrm>
            <a:off x="3118787" y="506315"/>
            <a:ext cx="6346372" cy="584775"/>
          </a:xfrm>
          <a:prstGeom prst="rect">
            <a:avLst/>
          </a:prstGeom>
          <a:noFill/>
        </p:spPr>
        <p:txBody>
          <a:bodyPr wrap="square" rtlCol="0">
            <a:spAutoFit/>
          </a:bodyPr>
          <a:lstStyle/>
          <a:p>
            <a:pPr algn="ctr"/>
            <a:r>
              <a:rPr lang="fr-FR" sz="3200" dirty="0" err="1">
                <a:latin typeface="OpenDyslexic" pitchFamily="2" charset="77"/>
              </a:rPr>
              <a:t>What</a:t>
            </a:r>
            <a:r>
              <a:rPr lang="fr-FR" sz="3200" dirty="0">
                <a:latin typeface="OpenDyslexic" pitchFamily="2" charset="77"/>
              </a:rPr>
              <a:t> do </a:t>
            </a:r>
            <a:r>
              <a:rPr lang="fr-FR" sz="3200" dirty="0" err="1">
                <a:latin typeface="OpenDyslexic" pitchFamily="2" charset="77"/>
              </a:rPr>
              <a:t>you</a:t>
            </a:r>
            <a:r>
              <a:rPr lang="fr-FR" sz="3200" dirty="0">
                <a:latin typeface="OpenDyslexic" pitchFamily="2" charset="77"/>
              </a:rPr>
              <a:t> </a:t>
            </a:r>
            <a:r>
              <a:rPr lang="fr-FR" sz="3200" dirty="0" err="1">
                <a:latin typeface="OpenDyslexic" pitchFamily="2" charset="77"/>
              </a:rPr>
              <a:t>remember</a:t>
            </a:r>
            <a:r>
              <a:rPr lang="fr-FR" sz="3200" dirty="0">
                <a:latin typeface="OpenDyslexic" pitchFamily="2" charset="77"/>
              </a:rPr>
              <a:t>?</a:t>
            </a:r>
          </a:p>
        </p:txBody>
      </p:sp>
      <p:pic>
        <p:nvPicPr>
          <p:cNvPr id="8" name="Image 7">
            <a:extLst>
              <a:ext uri="{FF2B5EF4-FFF2-40B4-BE49-F238E27FC236}">
                <a16:creationId xmlns:a16="http://schemas.microsoft.com/office/drawing/2014/main" id="{1E9EA698-6476-BFE6-E739-73CB6000EED2}"/>
              </a:ext>
            </a:extLst>
          </p:cNvPr>
          <p:cNvPicPr>
            <a:picLocks noChangeAspect="1"/>
          </p:cNvPicPr>
          <p:nvPr/>
        </p:nvPicPr>
        <p:blipFill>
          <a:blip r:embed="rId3"/>
          <a:stretch>
            <a:fillRect/>
          </a:stretch>
        </p:blipFill>
        <p:spPr>
          <a:xfrm>
            <a:off x="266304" y="185057"/>
            <a:ext cx="1605243" cy="1605243"/>
          </a:xfrm>
          <a:prstGeom prst="ellipse">
            <a:avLst/>
          </a:prstGeom>
          <a:solidFill>
            <a:schemeClr val="bg1"/>
          </a:solidFill>
          <a:ln w="19050">
            <a:solidFill>
              <a:schemeClr val="tx1"/>
            </a:solidFill>
          </a:ln>
          <a:effectLst>
            <a:outerShdw blurRad="50800" dist="38100" dir="2700000" algn="tl" rotWithShape="0">
              <a:prstClr val="black">
                <a:alpha val="40000"/>
              </a:prstClr>
            </a:outerShdw>
          </a:effectLst>
        </p:spPr>
      </p:pic>
      <p:pic>
        <p:nvPicPr>
          <p:cNvPr id="2" name="Image 1">
            <a:extLst>
              <a:ext uri="{FF2B5EF4-FFF2-40B4-BE49-F238E27FC236}">
                <a16:creationId xmlns:a16="http://schemas.microsoft.com/office/drawing/2014/main" id="{3734516B-201C-BB5C-7425-B9BF2AC6981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7071" y="1626931"/>
            <a:ext cx="2055742" cy="2905702"/>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3" name="Image 2">
            <a:extLst>
              <a:ext uri="{FF2B5EF4-FFF2-40B4-BE49-F238E27FC236}">
                <a16:creationId xmlns:a16="http://schemas.microsoft.com/office/drawing/2014/main" id="{95CE636A-9C99-4976-2FC3-2E191277F3C4}"/>
              </a:ext>
            </a:extLst>
          </p:cNvPr>
          <p:cNvPicPr>
            <a:picLocks noChangeAspect="1"/>
          </p:cNvPicPr>
          <p:nvPr/>
        </p:nvPicPr>
        <p:blipFill>
          <a:blip r:embed="rId5"/>
          <a:srcRect b="4930"/>
          <a:stretch>
            <a:fillRect/>
          </a:stretch>
        </p:blipFill>
        <p:spPr>
          <a:xfrm rot="464233">
            <a:off x="5117243" y="2605690"/>
            <a:ext cx="3825083" cy="2597853"/>
          </a:xfrm>
          <a:prstGeom prst="rect">
            <a:avLst/>
          </a:prstGeom>
          <a:ln w="19050">
            <a:solidFill>
              <a:schemeClr val="tx1"/>
            </a:solidFill>
          </a:ln>
          <a:effectLst>
            <a:outerShdw blurRad="50800" dist="38100" dir="2700000" algn="tl" rotWithShape="0">
              <a:prstClr val="black">
                <a:alpha val="40000"/>
              </a:prstClr>
            </a:outerShdw>
          </a:effectLst>
        </p:spPr>
      </p:pic>
      <p:sp>
        <p:nvSpPr>
          <p:cNvPr id="10" name="ZoneTexte 9">
            <a:extLst>
              <a:ext uri="{FF2B5EF4-FFF2-40B4-BE49-F238E27FC236}">
                <a16:creationId xmlns:a16="http://schemas.microsoft.com/office/drawing/2014/main" id="{773DD0F4-5028-86F5-4914-B73F162C3194}"/>
              </a:ext>
            </a:extLst>
          </p:cNvPr>
          <p:cNvSpPr txBox="1"/>
          <p:nvPr/>
        </p:nvSpPr>
        <p:spPr>
          <a:xfrm>
            <a:off x="2264228" y="94228"/>
            <a:ext cx="7663543" cy="400494"/>
          </a:xfrm>
          <a:prstGeom prst="rect">
            <a:avLst/>
          </a:prstGeom>
          <a:noFill/>
        </p:spPr>
        <p:txBody>
          <a:bodyPr wrap="square">
            <a:spAutoFit/>
          </a:bodyPr>
          <a:lstStyle/>
          <a:p>
            <a:pPr algn="ctr">
              <a:lnSpc>
                <a:spcPct val="115000"/>
              </a:lnSpc>
              <a:spcAft>
                <a:spcPts val="800"/>
              </a:spcAft>
            </a:pPr>
            <a:r>
              <a:rPr lang="en-GB" b="1" kern="100" dirty="0">
                <a:latin typeface="OpenDyslexic" pitchFamily="2" charset="77"/>
                <a:ea typeface="Calibri" panose="020F0502020204030204" pitchFamily="34" charset="0"/>
                <a:cs typeface="Times New Roman" panose="02020603050405020304" pitchFamily="18" charset="0"/>
              </a:rPr>
              <a:t>How has history shaped a multicultural New Orleans?</a:t>
            </a:r>
            <a:endParaRPr lang="fr-FR"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2" descr="Louisiana Hurricane Katrina 19th anniversary">
            <a:extLst>
              <a:ext uri="{FF2B5EF4-FFF2-40B4-BE49-F238E27FC236}">
                <a16:creationId xmlns:a16="http://schemas.microsoft.com/office/drawing/2014/main" id="{AEF1A679-3F38-13F6-BBC7-6CB76D5E08B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3366"/>
          <a:stretch>
            <a:fillRect/>
          </a:stretch>
        </p:blipFill>
        <p:spPr bwMode="auto">
          <a:xfrm rot="21364911">
            <a:off x="7598849" y="4388073"/>
            <a:ext cx="4399100" cy="2145504"/>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874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F6792F3-5991-1D79-299A-C654B0490253}"/>
              </a:ext>
            </a:extLst>
          </p:cNvPr>
          <p:cNvSpPr txBox="1"/>
          <p:nvPr/>
        </p:nvSpPr>
        <p:spPr>
          <a:xfrm>
            <a:off x="109880" y="100352"/>
            <a:ext cx="4376059" cy="338554"/>
          </a:xfrm>
          <a:custGeom>
            <a:avLst/>
            <a:gdLst>
              <a:gd name="csX0" fmla="*/ 0 w 4376059"/>
              <a:gd name="csY0" fmla="*/ 0 h 338554"/>
              <a:gd name="csX1" fmla="*/ 581391 w 4376059"/>
              <a:gd name="csY1" fmla="*/ 0 h 338554"/>
              <a:gd name="csX2" fmla="*/ 1075260 w 4376059"/>
              <a:gd name="csY2" fmla="*/ 0 h 338554"/>
              <a:gd name="csX3" fmla="*/ 1787933 w 4376059"/>
              <a:gd name="csY3" fmla="*/ 0 h 338554"/>
              <a:gd name="csX4" fmla="*/ 2369323 w 4376059"/>
              <a:gd name="csY4" fmla="*/ 0 h 338554"/>
              <a:gd name="csX5" fmla="*/ 2950714 w 4376059"/>
              <a:gd name="csY5" fmla="*/ 0 h 338554"/>
              <a:gd name="csX6" fmla="*/ 3663387 w 4376059"/>
              <a:gd name="csY6" fmla="*/ 0 h 338554"/>
              <a:gd name="csX7" fmla="*/ 4376059 w 4376059"/>
              <a:gd name="csY7" fmla="*/ 0 h 338554"/>
              <a:gd name="csX8" fmla="*/ 4376059 w 4376059"/>
              <a:gd name="csY8" fmla="*/ 338554 h 338554"/>
              <a:gd name="csX9" fmla="*/ 3838429 w 4376059"/>
              <a:gd name="csY9" fmla="*/ 338554 h 338554"/>
              <a:gd name="csX10" fmla="*/ 3213278 w 4376059"/>
              <a:gd name="csY10" fmla="*/ 338554 h 338554"/>
              <a:gd name="csX11" fmla="*/ 2588126 w 4376059"/>
              <a:gd name="csY11" fmla="*/ 338554 h 338554"/>
              <a:gd name="csX12" fmla="*/ 2006736 w 4376059"/>
              <a:gd name="csY12" fmla="*/ 338554 h 338554"/>
              <a:gd name="csX13" fmla="*/ 1294063 w 4376059"/>
              <a:gd name="csY13" fmla="*/ 338554 h 338554"/>
              <a:gd name="csX14" fmla="*/ 581391 w 4376059"/>
              <a:gd name="csY14" fmla="*/ 338554 h 338554"/>
              <a:gd name="csX15" fmla="*/ 0 w 4376059"/>
              <a:gd name="csY15" fmla="*/ 338554 h 338554"/>
              <a:gd name="csX16" fmla="*/ 0 w 4376059"/>
              <a:gd name="csY16" fmla="*/ 0 h 3385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376059" h="338554" extrusionOk="0">
                <a:moveTo>
                  <a:pt x="0" y="0"/>
                </a:moveTo>
                <a:cubicBezTo>
                  <a:pt x="250823" y="13970"/>
                  <a:pt x="383720" y="3920"/>
                  <a:pt x="581391" y="0"/>
                </a:cubicBezTo>
                <a:cubicBezTo>
                  <a:pt x="779062" y="-3920"/>
                  <a:pt x="954663" y="16386"/>
                  <a:pt x="1075260" y="0"/>
                </a:cubicBezTo>
                <a:cubicBezTo>
                  <a:pt x="1195857" y="-16386"/>
                  <a:pt x="1532035" y="-35583"/>
                  <a:pt x="1787933" y="0"/>
                </a:cubicBezTo>
                <a:cubicBezTo>
                  <a:pt x="2043831" y="35583"/>
                  <a:pt x="2127071" y="21307"/>
                  <a:pt x="2369323" y="0"/>
                </a:cubicBezTo>
                <a:cubicBezTo>
                  <a:pt x="2611575" y="-21307"/>
                  <a:pt x="2818392" y="-24811"/>
                  <a:pt x="2950714" y="0"/>
                </a:cubicBezTo>
                <a:cubicBezTo>
                  <a:pt x="3083036" y="24811"/>
                  <a:pt x="3409232" y="1408"/>
                  <a:pt x="3663387" y="0"/>
                </a:cubicBezTo>
                <a:cubicBezTo>
                  <a:pt x="3917542" y="-1408"/>
                  <a:pt x="4067358" y="-33642"/>
                  <a:pt x="4376059" y="0"/>
                </a:cubicBezTo>
                <a:cubicBezTo>
                  <a:pt x="4389551" y="108997"/>
                  <a:pt x="4366720" y="194594"/>
                  <a:pt x="4376059" y="338554"/>
                </a:cubicBezTo>
                <a:cubicBezTo>
                  <a:pt x="4110324" y="343248"/>
                  <a:pt x="4093563" y="312109"/>
                  <a:pt x="3838429" y="338554"/>
                </a:cubicBezTo>
                <a:cubicBezTo>
                  <a:pt x="3583295" y="365000"/>
                  <a:pt x="3364657" y="341717"/>
                  <a:pt x="3213278" y="338554"/>
                </a:cubicBezTo>
                <a:cubicBezTo>
                  <a:pt x="3061899" y="335391"/>
                  <a:pt x="2797281" y="325947"/>
                  <a:pt x="2588126" y="338554"/>
                </a:cubicBezTo>
                <a:cubicBezTo>
                  <a:pt x="2378971" y="351161"/>
                  <a:pt x="2296079" y="322818"/>
                  <a:pt x="2006736" y="338554"/>
                </a:cubicBezTo>
                <a:cubicBezTo>
                  <a:pt x="1717393" y="354291"/>
                  <a:pt x="1516648" y="312184"/>
                  <a:pt x="1294063" y="338554"/>
                </a:cubicBezTo>
                <a:cubicBezTo>
                  <a:pt x="1071478" y="364924"/>
                  <a:pt x="858984" y="348739"/>
                  <a:pt x="581391" y="338554"/>
                </a:cubicBezTo>
                <a:cubicBezTo>
                  <a:pt x="303798" y="328369"/>
                  <a:pt x="124790" y="366643"/>
                  <a:pt x="0" y="338554"/>
                </a:cubicBezTo>
                <a:cubicBezTo>
                  <a:pt x="7961" y="239005"/>
                  <a:pt x="-11603" y="122363"/>
                  <a:pt x="0" y="0"/>
                </a:cubicBezTo>
                <a:close/>
              </a:path>
            </a:pathLst>
          </a:custGeom>
          <a:noFill/>
          <a:ln w="19050">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algn="ctr"/>
            <a:r>
              <a:rPr lang="fr-FR" sz="1600" b="1" dirty="0">
                <a:latin typeface="OpenDyslexic" pitchFamily="2" charset="77"/>
              </a:rPr>
              <a:t>III –  A </a:t>
            </a:r>
            <a:r>
              <a:rPr lang="fr-FR" sz="1600" b="1" dirty="0" err="1">
                <a:latin typeface="OpenDyslexic" pitchFamily="2" charset="77"/>
              </a:rPr>
              <a:t>multicultural</a:t>
            </a:r>
            <a:r>
              <a:rPr lang="fr-FR" sz="1600" b="1" dirty="0">
                <a:latin typeface="OpenDyslexic" pitchFamily="2" charset="77"/>
              </a:rPr>
              <a:t> city?</a:t>
            </a:r>
          </a:p>
        </p:txBody>
      </p:sp>
      <p:sp>
        <p:nvSpPr>
          <p:cNvPr id="5" name="ZoneTexte 4">
            <a:extLst>
              <a:ext uri="{FF2B5EF4-FFF2-40B4-BE49-F238E27FC236}">
                <a16:creationId xmlns:a16="http://schemas.microsoft.com/office/drawing/2014/main" id="{48C04310-C5B5-768A-E568-D842D67BCDBC}"/>
              </a:ext>
            </a:extLst>
          </p:cNvPr>
          <p:cNvSpPr txBox="1"/>
          <p:nvPr/>
        </p:nvSpPr>
        <p:spPr>
          <a:xfrm>
            <a:off x="4485939" y="80834"/>
            <a:ext cx="7445829" cy="366254"/>
          </a:xfrm>
          <a:prstGeom prst="rect">
            <a:avLst/>
          </a:prstGeom>
          <a:noFill/>
        </p:spPr>
        <p:txBody>
          <a:bodyPr wrap="square">
            <a:spAutoFit/>
          </a:bodyPr>
          <a:lstStyle/>
          <a:p>
            <a:pPr>
              <a:lnSpc>
                <a:spcPct val="115000"/>
              </a:lnSpc>
              <a:spcAft>
                <a:spcPts val="800"/>
              </a:spcAft>
              <a:buNone/>
            </a:pPr>
            <a:r>
              <a:rPr lang="en-GB" sz="1600" kern="100" dirty="0">
                <a:effectLst/>
                <a:latin typeface="OpenDyslexic" pitchFamily="2" charset="77"/>
                <a:ea typeface="Calibri" panose="020F0502020204030204" pitchFamily="34" charset="0"/>
                <a:cs typeface="Times New Roman" panose="02020603050405020304" pitchFamily="18" charset="0"/>
              </a:rPr>
              <a:t>🎯 </a:t>
            </a:r>
            <a:r>
              <a:rPr lang="en-GB" sz="1400" kern="100" dirty="0">
                <a:latin typeface="OpenDyslexic" pitchFamily="2" charset="77"/>
                <a:ea typeface="Calibri" panose="020F0502020204030204" pitchFamily="34" charset="0"/>
                <a:cs typeface="Times New Roman" panose="02020603050405020304" pitchFamily="18" charset="0"/>
              </a:rPr>
              <a:t>B</a:t>
            </a:r>
            <a:r>
              <a:rPr lang="en-GB" sz="1400" kern="100" dirty="0">
                <a:effectLst/>
                <a:latin typeface="OpenDyslexic" pitchFamily="2" charset="77"/>
                <a:ea typeface="Calibri" panose="020F0502020204030204" pitchFamily="34" charset="0"/>
                <a:cs typeface="Times New Roman" panose="02020603050405020304" pitchFamily="18" charset="0"/>
              </a:rPr>
              <a:t>rainstorm on the limits of multiculturalism</a:t>
            </a:r>
            <a:endParaRPr lang="fr-FR"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 coins arrondis 5">
            <a:extLst>
              <a:ext uri="{FF2B5EF4-FFF2-40B4-BE49-F238E27FC236}">
                <a16:creationId xmlns:a16="http://schemas.microsoft.com/office/drawing/2014/main" id="{6EA639F9-1584-7FD9-B115-6D1A58D7C01C}"/>
              </a:ext>
            </a:extLst>
          </p:cNvPr>
          <p:cNvSpPr/>
          <p:nvPr/>
        </p:nvSpPr>
        <p:spPr>
          <a:xfrm>
            <a:off x="4333373" y="3068053"/>
            <a:ext cx="3525253" cy="1347537"/>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dirty="0">
                <a:solidFill>
                  <a:schemeClr val="tx1"/>
                </a:solidFill>
                <a:latin typeface="OpenDyslexic" pitchFamily="2" charset="77"/>
              </a:rPr>
              <a:t>Limits of </a:t>
            </a:r>
            <a:r>
              <a:rPr lang="fr-FR" dirty="0" err="1">
                <a:solidFill>
                  <a:schemeClr val="tx1"/>
                </a:solidFill>
                <a:latin typeface="OpenDyslexic" pitchFamily="2" charset="77"/>
              </a:rPr>
              <a:t>multiculturalism</a:t>
            </a:r>
            <a:r>
              <a:rPr lang="fr-FR" dirty="0">
                <a:solidFill>
                  <a:schemeClr val="tx1"/>
                </a:solidFill>
                <a:latin typeface="OpenDyslexic" pitchFamily="2" charset="77"/>
              </a:rPr>
              <a:t> in NOLA</a:t>
            </a:r>
          </a:p>
        </p:txBody>
      </p:sp>
      <p:pic>
        <p:nvPicPr>
          <p:cNvPr id="7" name="Picture 5">
            <a:extLst>
              <a:ext uri="{FF2B5EF4-FFF2-40B4-BE49-F238E27FC236}">
                <a16:creationId xmlns:a16="http://schemas.microsoft.com/office/drawing/2014/main" id="{B54EE7F2-51D6-E7BD-9B29-2FEE818DBE90}"/>
              </a:ext>
            </a:extLst>
          </p:cNvPr>
          <p:cNvPicPr>
            <a:picLocks noChangeAspect="1" noChangeArrowheads="1"/>
          </p:cNvPicPr>
          <p:nvPr/>
        </p:nvPicPr>
        <p:blipFill>
          <a:blip r:embed="rId2" cstate="print"/>
          <a:srcRect/>
          <a:stretch>
            <a:fillRect/>
          </a:stretch>
        </p:blipFill>
        <p:spPr bwMode="auto">
          <a:xfrm>
            <a:off x="10495598" y="447088"/>
            <a:ext cx="1089893" cy="1060942"/>
          </a:xfrm>
          <a:prstGeom prst="ellipse">
            <a:avLst/>
          </a:prstGeom>
          <a:ln w="12700" cap="rnd">
            <a:solidFill>
              <a:schemeClr val="tx1"/>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1071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can me!">
            <a:extLst>
              <a:ext uri="{FF2B5EF4-FFF2-40B4-BE49-F238E27FC236}">
                <a16:creationId xmlns:a16="http://schemas.microsoft.com/office/drawing/2014/main" id="{A1D0C638-9688-0160-2716-7D12A1A30B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94" y="1084268"/>
            <a:ext cx="998618" cy="998618"/>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7C6E3D76-E307-D314-F352-0D0E8411F624}"/>
              </a:ext>
            </a:extLst>
          </p:cNvPr>
          <p:cNvSpPr txBox="1"/>
          <p:nvPr/>
        </p:nvSpPr>
        <p:spPr>
          <a:xfrm>
            <a:off x="109880" y="100352"/>
            <a:ext cx="4376059" cy="338554"/>
          </a:xfrm>
          <a:custGeom>
            <a:avLst/>
            <a:gdLst>
              <a:gd name="csX0" fmla="*/ 0 w 4376059"/>
              <a:gd name="csY0" fmla="*/ 0 h 338554"/>
              <a:gd name="csX1" fmla="*/ 581391 w 4376059"/>
              <a:gd name="csY1" fmla="*/ 0 h 338554"/>
              <a:gd name="csX2" fmla="*/ 1075260 w 4376059"/>
              <a:gd name="csY2" fmla="*/ 0 h 338554"/>
              <a:gd name="csX3" fmla="*/ 1787933 w 4376059"/>
              <a:gd name="csY3" fmla="*/ 0 h 338554"/>
              <a:gd name="csX4" fmla="*/ 2369323 w 4376059"/>
              <a:gd name="csY4" fmla="*/ 0 h 338554"/>
              <a:gd name="csX5" fmla="*/ 2950714 w 4376059"/>
              <a:gd name="csY5" fmla="*/ 0 h 338554"/>
              <a:gd name="csX6" fmla="*/ 3663387 w 4376059"/>
              <a:gd name="csY6" fmla="*/ 0 h 338554"/>
              <a:gd name="csX7" fmla="*/ 4376059 w 4376059"/>
              <a:gd name="csY7" fmla="*/ 0 h 338554"/>
              <a:gd name="csX8" fmla="*/ 4376059 w 4376059"/>
              <a:gd name="csY8" fmla="*/ 338554 h 338554"/>
              <a:gd name="csX9" fmla="*/ 3838429 w 4376059"/>
              <a:gd name="csY9" fmla="*/ 338554 h 338554"/>
              <a:gd name="csX10" fmla="*/ 3213278 w 4376059"/>
              <a:gd name="csY10" fmla="*/ 338554 h 338554"/>
              <a:gd name="csX11" fmla="*/ 2588126 w 4376059"/>
              <a:gd name="csY11" fmla="*/ 338554 h 338554"/>
              <a:gd name="csX12" fmla="*/ 2006736 w 4376059"/>
              <a:gd name="csY12" fmla="*/ 338554 h 338554"/>
              <a:gd name="csX13" fmla="*/ 1294063 w 4376059"/>
              <a:gd name="csY13" fmla="*/ 338554 h 338554"/>
              <a:gd name="csX14" fmla="*/ 581391 w 4376059"/>
              <a:gd name="csY14" fmla="*/ 338554 h 338554"/>
              <a:gd name="csX15" fmla="*/ 0 w 4376059"/>
              <a:gd name="csY15" fmla="*/ 338554 h 338554"/>
              <a:gd name="csX16" fmla="*/ 0 w 4376059"/>
              <a:gd name="csY16" fmla="*/ 0 h 3385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376059" h="338554" extrusionOk="0">
                <a:moveTo>
                  <a:pt x="0" y="0"/>
                </a:moveTo>
                <a:cubicBezTo>
                  <a:pt x="250823" y="13970"/>
                  <a:pt x="383720" y="3920"/>
                  <a:pt x="581391" y="0"/>
                </a:cubicBezTo>
                <a:cubicBezTo>
                  <a:pt x="779062" y="-3920"/>
                  <a:pt x="954663" y="16386"/>
                  <a:pt x="1075260" y="0"/>
                </a:cubicBezTo>
                <a:cubicBezTo>
                  <a:pt x="1195857" y="-16386"/>
                  <a:pt x="1532035" y="-35583"/>
                  <a:pt x="1787933" y="0"/>
                </a:cubicBezTo>
                <a:cubicBezTo>
                  <a:pt x="2043831" y="35583"/>
                  <a:pt x="2127071" y="21307"/>
                  <a:pt x="2369323" y="0"/>
                </a:cubicBezTo>
                <a:cubicBezTo>
                  <a:pt x="2611575" y="-21307"/>
                  <a:pt x="2818392" y="-24811"/>
                  <a:pt x="2950714" y="0"/>
                </a:cubicBezTo>
                <a:cubicBezTo>
                  <a:pt x="3083036" y="24811"/>
                  <a:pt x="3409232" y="1408"/>
                  <a:pt x="3663387" y="0"/>
                </a:cubicBezTo>
                <a:cubicBezTo>
                  <a:pt x="3917542" y="-1408"/>
                  <a:pt x="4067358" y="-33642"/>
                  <a:pt x="4376059" y="0"/>
                </a:cubicBezTo>
                <a:cubicBezTo>
                  <a:pt x="4389551" y="108997"/>
                  <a:pt x="4366720" y="194594"/>
                  <a:pt x="4376059" y="338554"/>
                </a:cubicBezTo>
                <a:cubicBezTo>
                  <a:pt x="4110324" y="343248"/>
                  <a:pt x="4093563" y="312109"/>
                  <a:pt x="3838429" y="338554"/>
                </a:cubicBezTo>
                <a:cubicBezTo>
                  <a:pt x="3583295" y="365000"/>
                  <a:pt x="3364657" y="341717"/>
                  <a:pt x="3213278" y="338554"/>
                </a:cubicBezTo>
                <a:cubicBezTo>
                  <a:pt x="3061899" y="335391"/>
                  <a:pt x="2797281" y="325947"/>
                  <a:pt x="2588126" y="338554"/>
                </a:cubicBezTo>
                <a:cubicBezTo>
                  <a:pt x="2378971" y="351161"/>
                  <a:pt x="2296079" y="322818"/>
                  <a:pt x="2006736" y="338554"/>
                </a:cubicBezTo>
                <a:cubicBezTo>
                  <a:pt x="1717393" y="354291"/>
                  <a:pt x="1516648" y="312184"/>
                  <a:pt x="1294063" y="338554"/>
                </a:cubicBezTo>
                <a:cubicBezTo>
                  <a:pt x="1071478" y="364924"/>
                  <a:pt x="858984" y="348739"/>
                  <a:pt x="581391" y="338554"/>
                </a:cubicBezTo>
                <a:cubicBezTo>
                  <a:pt x="303798" y="328369"/>
                  <a:pt x="124790" y="366643"/>
                  <a:pt x="0" y="338554"/>
                </a:cubicBezTo>
                <a:cubicBezTo>
                  <a:pt x="7961" y="239005"/>
                  <a:pt x="-11603" y="122363"/>
                  <a:pt x="0" y="0"/>
                </a:cubicBezTo>
                <a:close/>
              </a:path>
            </a:pathLst>
          </a:custGeom>
          <a:noFill/>
          <a:ln w="19050">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algn="ctr"/>
            <a:r>
              <a:rPr lang="fr-FR" sz="1600" b="1" dirty="0">
                <a:latin typeface="OpenDyslexic" pitchFamily="2" charset="77"/>
              </a:rPr>
              <a:t>III –  A </a:t>
            </a:r>
            <a:r>
              <a:rPr lang="fr-FR" sz="1600" b="1" dirty="0" err="1">
                <a:latin typeface="OpenDyslexic" pitchFamily="2" charset="77"/>
              </a:rPr>
              <a:t>multicultural</a:t>
            </a:r>
            <a:r>
              <a:rPr lang="fr-FR" sz="1600" b="1" dirty="0">
                <a:latin typeface="OpenDyslexic" pitchFamily="2" charset="77"/>
              </a:rPr>
              <a:t> city?</a:t>
            </a:r>
          </a:p>
        </p:txBody>
      </p:sp>
      <p:sp>
        <p:nvSpPr>
          <p:cNvPr id="5" name="ZoneTexte 4">
            <a:extLst>
              <a:ext uri="{FF2B5EF4-FFF2-40B4-BE49-F238E27FC236}">
                <a16:creationId xmlns:a16="http://schemas.microsoft.com/office/drawing/2014/main" id="{E8736884-E755-C6D6-3B81-EA0652ECFB8E}"/>
              </a:ext>
            </a:extLst>
          </p:cNvPr>
          <p:cNvSpPr txBox="1"/>
          <p:nvPr/>
        </p:nvSpPr>
        <p:spPr>
          <a:xfrm>
            <a:off x="4485939" y="80834"/>
            <a:ext cx="7445829" cy="366254"/>
          </a:xfrm>
          <a:prstGeom prst="rect">
            <a:avLst/>
          </a:prstGeom>
          <a:noFill/>
        </p:spPr>
        <p:txBody>
          <a:bodyPr wrap="square">
            <a:spAutoFit/>
          </a:bodyPr>
          <a:lstStyle/>
          <a:p>
            <a:pPr>
              <a:lnSpc>
                <a:spcPct val="115000"/>
              </a:lnSpc>
              <a:spcAft>
                <a:spcPts val="800"/>
              </a:spcAft>
              <a:buNone/>
            </a:pPr>
            <a:r>
              <a:rPr lang="en-GB" sz="1600" kern="100" dirty="0">
                <a:effectLst/>
                <a:latin typeface="OpenDyslexic" pitchFamily="2" charset="77"/>
                <a:ea typeface="Calibri" panose="020F0502020204030204" pitchFamily="34" charset="0"/>
                <a:cs typeface="Times New Roman" panose="02020603050405020304" pitchFamily="18" charset="0"/>
              </a:rPr>
              <a:t>🎯 </a:t>
            </a:r>
            <a:r>
              <a:rPr lang="en-GB" sz="1400" kern="100" dirty="0">
                <a:latin typeface="OpenDyslexic" pitchFamily="2" charset="77"/>
                <a:ea typeface="Calibri" panose="020F0502020204030204" pitchFamily="34" charset="0"/>
                <a:cs typeface="Times New Roman" panose="02020603050405020304" pitchFamily="18" charset="0"/>
              </a:rPr>
              <a:t>Compare 2 points of view</a:t>
            </a:r>
            <a:endParaRPr lang="fr-FR"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7" name="Connecteur droit 6">
            <a:extLst>
              <a:ext uri="{FF2B5EF4-FFF2-40B4-BE49-F238E27FC236}">
                <a16:creationId xmlns:a16="http://schemas.microsoft.com/office/drawing/2014/main" id="{0609B855-ED47-E93F-C40E-B2473EC7477F}"/>
              </a:ext>
            </a:extLst>
          </p:cNvPr>
          <p:cNvCxnSpPr>
            <a:cxnSpLocks/>
          </p:cNvCxnSpPr>
          <p:nvPr/>
        </p:nvCxnSpPr>
        <p:spPr>
          <a:xfrm>
            <a:off x="6096000" y="825583"/>
            <a:ext cx="0" cy="52142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655D9BDD-E35F-6B1B-0331-BF8101CEF91D}"/>
              </a:ext>
            </a:extLst>
          </p:cNvPr>
          <p:cNvSpPr txBox="1"/>
          <p:nvPr/>
        </p:nvSpPr>
        <p:spPr>
          <a:xfrm>
            <a:off x="1054512" y="900570"/>
            <a:ext cx="4540165" cy="1077218"/>
          </a:xfrm>
          <a:prstGeom prst="rect">
            <a:avLst/>
          </a:prstGeom>
          <a:noFill/>
        </p:spPr>
        <p:txBody>
          <a:bodyPr wrap="square" rtlCol="0">
            <a:spAutoFit/>
          </a:bodyPr>
          <a:lstStyle/>
          <a:p>
            <a:pPr algn="ctr"/>
            <a:r>
              <a:rPr lang="fr-FR" sz="1600" b="1" dirty="0">
                <a:latin typeface="OpenDyslexic" pitchFamily="2" charset="77"/>
              </a:rPr>
              <a:t>Group A</a:t>
            </a:r>
          </a:p>
          <a:p>
            <a:r>
              <a:rPr lang="fr-FR" sz="1600" dirty="0" err="1">
                <a:latin typeface="OpenDyslexic" pitchFamily="2" charset="77"/>
              </a:rPr>
              <a:t>Restoring</a:t>
            </a:r>
            <a:r>
              <a:rPr lang="fr-FR" sz="1600" dirty="0">
                <a:latin typeface="OpenDyslexic" pitchFamily="2" charset="77"/>
              </a:rPr>
              <a:t> the musical city of New Orleans </a:t>
            </a:r>
            <a:r>
              <a:rPr lang="fr-FR" sz="1600" dirty="0" err="1">
                <a:latin typeface="OpenDyslexic" pitchFamily="2" charset="77"/>
              </a:rPr>
              <a:t>after</a:t>
            </a:r>
            <a:r>
              <a:rPr lang="fr-FR" sz="1600" dirty="0">
                <a:latin typeface="OpenDyslexic" pitchFamily="2" charset="77"/>
              </a:rPr>
              <a:t> Katrina, </a:t>
            </a:r>
            <a:r>
              <a:rPr lang="fr-FR" sz="1600" dirty="0" err="1">
                <a:latin typeface="OpenDyslexic" pitchFamily="2" charset="77"/>
              </a:rPr>
              <a:t>Smithsonian</a:t>
            </a:r>
            <a:r>
              <a:rPr lang="fr-FR" sz="1600" dirty="0">
                <a:latin typeface="OpenDyslexic" pitchFamily="2" charset="77"/>
              </a:rPr>
              <a:t> (2015)</a:t>
            </a:r>
          </a:p>
        </p:txBody>
      </p:sp>
      <p:sp>
        <p:nvSpPr>
          <p:cNvPr id="9" name="ZoneTexte 8">
            <a:extLst>
              <a:ext uri="{FF2B5EF4-FFF2-40B4-BE49-F238E27FC236}">
                <a16:creationId xmlns:a16="http://schemas.microsoft.com/office/drawing/2014/main" id="{A1DB7BB0-4C33-FBA3-889B-82E1733D09B2}"/>
              </a:ext>
            </a:extLst>
          </p:cNvPr>
          <p:cNvSpPr txBox="1"/>
          <p:nvPr/>
        </p:nvSpPr>
        <p:spPr>
          <a:xfrm>
            <a:off x="8403096" y="926431"/>
            <a:ext cx="1790865" cy="369332"/>
          </a:xfrm>
          <a:prstGeom prst="rect">
            <a:avLst/>
          </a:prstGeom>
          <a:noFill/>
        </p:spPr>
        <p:txBody>
          <a:bodyPr wrap="square" rtlCol="0">
            <a:spAutoFit/>
          </a:bodyPr>
          <a:lstStyle/>
          <a:p>
            <a:r>
              <a:rPr lang="fr-FR" b="1" dirty="0">
                <a:latin typeface="OpenDyslexic" pitchFamily="2" charset="77"/>
              </a:rPr>
              <a:t>Group B</a:t>
            </a:r>
          </a:p>
        </p:txBody>
      </p:sp>
      <p:sp>
        <p:nvSpPr>
          <p:cNvPr id="11" name="ZoneTexte 10">
            <a:extLst>
              <a:ext uri="{FF2B5EF4-FFF2-40B4-BE49-F238E27FC236}">
                <a16:creationId xmlns:a16="http://schemas.microsoft.com/office/drawing/2014/main" id="{F8B12CE8-221F-F381-49D0-149BBAF1597E}"/>
              </a:ext>
            </a:extLst>
          </p:cNvPr>
          <p:cNvSpPr txBox="1"/>
          <p:nvPr/>
        </p:nvSpPr>
        <p:spPr>
          <a:xfrm>
            <a:off x="1566266" y="1959776"/>
            <a:ext cx="3872008" cy="246221"/>
          </a:xfrm>
          <a:prstGeom prst="rect">
            <a:avLst/>
          </a:prstGeom>
          <a:noFill/>
        </p:spPr>
        <p:txBody>
          <a:bodyPr wrap="square">
            <a:spAutoFit/>
          </a:bodyPr>
          <a:lstStyle/>
          <a:p>
            <a:r>
              <a:rPr lang="fr-FR" sz="1000" dirty="0">
                <a:latin typeface="OpenDyslexic" pitchFamily="2" charset="77"/>
              </a:rPr>
              <a:t>https://</a:t>
            </a:r>
            <a:r>
              <a:rPr lang="fr-FR" sz="1000" dirty="0" err="1">
                <a:latin typeface="OpenDyslexic" pitchFamily="2" charset="77"/>
              </a:rPr>
              <a:t>ladigitale.dev</a:t>
            </a:r>
            <a:r>
              <a:rPr lang="fr-FR" sz="1000" dirty="0">
                <a:latin typeface="OpenDyslexic" pitchFamily="2" charset="77"/>
              </a:rPr>
              <a:t>/</a:t>
            </a:r>
            <a:r>
              <a:rPr lang="fr-FR" sz="1000" dirty="0" err="1">
                <a:latin typeface="OpenDyslexic" pitchFamily="2" charset="77"/>
              </a:rPr>
              <a:t>digiview</a:t>
            </a:r>
            <a:r>
              <a:rPr lang="fr-FR" sz="1000" dirty="0">
                <a:latin typeface="OpenDyslexic" pitchFamily="2" charset="77"/>
              </a:rPr>
              <a:t>/#/v/697e30e37d66f</a:t>
            </a:r>
          </a:p>
        </p:txBody>
      </p:sp>
      <p:pic>
        <p:nvPicPr>
          <p:cNvPr id="12" name="Image 11">
            <a:extLst>
              <a:ext uri="{FF2B5EF4-FFF2-40B4-BE49-F238E27FC236}">
                <a16:creationId xmlns:a16="http://schemas.microsoft.com/office/drawing/2014/main" id="{43B67375-1C08-69A8-F878-13AA3EF39D48}"/>
              </a:ext>
            </a:extLst>
          </p:cNvPr>
          <p:cNvPicPr>
            <a:picLocks noChangeAspect="1"/>
          </p:cNvPicPr>
          <p:nvPr/>
        </p:nvPicPr>
        <p:blipFill>
          <a:blip r:embed="rId3"/>
          <a:stretch>
            <a:fillRect/>
          </a:stretch>
        </p:blipFill>
        <p:spPr>
          <a:xfrm>
            <a:off x="6252403" y="1355791"/>
            <a:ext cx="5704465" cy="1226404"/>
          </a:xfrm>
          <a:prstGeom prst="rect">
            <a:avLst/>
          </a:prstGeom>
        </p:spPr>
      </p:pic>
      <p:sp>
        <p:nvSpPr>
          <p:cNvPr id="15" name="Flèche vers la droite 14">
            <a:extLst>
              <a:ext uri="{FF2B5EF4-FFF2-40B4-BE49-F238E27FC236}">
                <a16:creationId xmlns:a16="http://schemas.microsoft.com/office/drawing/2014/main" id="{B4AD22E5-108C-3266-F52D-F2F8D287A6D3}"/>
              </a:ext>
            </a:extLst>
          </p:cNvPr>
          <p:cNvSpPr/>
          <p:nvPr/>
        </p:nvSpPr>
        <p:spPr>
          <a:xfrm>
            <a:off x="1806734" y="6080544"/>
            <a:ext cx="8891337" cy="757989"/>
          </a:xfrm>
          <a:prstGeom prst="rightArrow">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OpenDyslexic" pitchFamily="2" charset="77"/>
              </a:rPr>
              <a:t>🗣️</a:t>
            </a:r>
            <a:r>
              <a:rPr lang="fr-FR" dirty="0" err="1">
                <a:solidFill>
                  <a:schemeClr val="tx1"/>
                </a:solidFill>
                <a:latin typeface="OpenDyslexic" pitchFamily="2" charset="77"/>
              </a:rPr>
              <a:t>Explain</a:t>
            </a:r>
            <a:r>
              <a:rPr lang="fr-FR" dirty="0">
                <a:solidFill>
                  <a:schemeClr val="tx1"/>
                </a:solidFill>
                <a:latin typeface="OpenDyslexic" pitchFamily="2" charset="77"/>
              </a:rPr>
              <a:t> the vision of the city </a:t>
            </a:r>
            <a:r>
              <a:rPr lang="fr-FR" dirty="0" err="1">
                <a:solidFill>
                  <a:schemeClr val="tx1"/>
                </a:solidFill>
                <a:latin typeface="OpenDyslexic" pitchFamily="2" charset="77"/>
              </a:rPr>
              <a:t>given</a:t>
            </a:r>
            <a:r>
              <a:rPr lang="fr-FR" dirty="0">
                <a:solidFill>
                  <a:schemeClr val="tx1"/>
                </a:solidFill>
                <a:latin typeface="OpenDyslexic" pitchFamily="2" charset="77"/>
              </a:rPr>
              <a:t> in </a:t>
            </a:r>
            <a:r>
              <a:rPr lang="fr-FR" dirty="0" err="1">
                <a:solidFill>
                  <a:schemeClr val="tx1"/>
                </a:solidFill>
                <a:latin typeface="OpenDyslexic" pitchFamily="2" charset="77"/>
              </a:rPr>
              <a:t>your</a:t>
            </a:r>
            <a:r>
              <a:rPr lang="fr-FR" dirty="0">
                <a:solidFill>
                  <a:schemeClr val="tx1"/>
                </a:solidFill>
                <a:latin typeface="OpenDyslexic" pitchFamily="2" charset="77"/>
              </a:rPr>
              <a:t> document.</a:t>
            </a:r>
          </a:p>
        </p:txBody>
      </p:sp>
      <p:pic>
        <p:nvPicPr>
          <p:cNvPr id="2054" name="Picture 6" descr="Map: New Orleans and the Lower Ninth Ward">
            <a:extLst>
              <a:ext uri="{FF2B5EF4-FFF2-40B4-BE49-F238E27FC236}">
                <a16:creationId xmlns:a16="http://schemas.microsoft.com/office/drawing/2014/main" id="{E1079409-E96E-0DF4-7C25-0662096511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6621" y="3281614"/>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a:extLst>
              <a:ext uri="{FF2B5EF4-FFF2-40B4-BE49-F238E27FC236}">
                <a16:creationId xmlns:a16="http://schemas.microsoft.com/office/drawing/2014/main" id="{EDCE67B7-34CD-7183-9FCC-AFB00B1D751D}"/>
              </a:ext>
            </a:extLst>
          </p:cNvPr>
          <p:cNvSpPr txBox="1"/>
          <p:nvPr/>
        </p:nvSpPr>
        <p:spPr>
          <a:xfrm>
            <a:off x="158420" y="2453933"/>
            <a:ext cx="3810000" cy="3754874"/>
          </a:xfrm>
          <a:prstGeom prst="rect">
            <a:avLst/>
          </a:prstGeom>
          <a:noFill/>
        </p:spPr>
        <p:txBody>
          <a:bodyPr wrap="square" rtlCol="0">
            <a:spAutoFit/>
          </a:bodyPr>
          <a:lstStyle/>
          <a:p>
            <a:pPr>
              <a:lnSpc>
                <a:spcPct val="150000"/>
              </a:lnSpc>
            </a:pPr>
            <a:r>
              <a:rPr lang="fr-FR" sz="1600" dirty="0">
                <a:latin typeface="OpenDyslexic" pitchFamily="2" charset="77"/>
              </a:rPr>
              <a:t>1. Watch the </a:t>
            </a:r>
            <a:r>
              <a:rPr lang="fr-FR" sz="1600" dirty="0" err="1">
                <a:latin typeface="OpenDyslexic" pitchFamily="2" charset="77"/>
              </a:rPr>
              <a:t>video</a:t>
            </a:r>
            <a:r>
              <a:rPr lang="fr-FR" sz="1600" dirty="0">
                <a:latin typeface="OpenDyslexic" pitchFamily="2" charset="77"/>
              </a:rPr>
              <a:t> and </a:t>
            </a:r>
            <a:r>
              <a:rPr lang="fr-FR" sz="1600" dirty="0" err="1">
                <a:latin typeface="OpenDyslexic" pitchFamily="2" charset="77"/>
              </a:rPr>
              <a:t>take</a:t>
            </a:r>
            <a:r>
              <a:rPr lang="fr-FR" sz="1600" dirty="0">
                <a:latin typeface="OpenDyslexic" pitchFamily="2" charset="77"/>
              </a:rPr>
              <a:t> notes about:</a:t>
            </a:r>
          </a:p>
          <a:p>
            <a:pPr marL="800100" lvl="1" indent="-342900">
              <a:lnSpc>
                <a:spcPct val="150000"/>
              </a:lnSpc>
              <a:buFont typeface="Arial" panose="020B0604020202020204" pitchFamily="34" charset="0"/>
              <a:buChar char="•"/>
            </a:pPr>
            <a:r>
              <a:rPr lang="fr-FR" sz="1600" dirty="0">
                <a:latin typeface="OpenDyslexic" pitchFamily="2" charset="77"/>
              </a:rPr>
              <a:t>The </a:t>
            </a:r>
            <a:r>
              <a:rPr lang="fr-FR" sz="1600" dirty="0" err="1">
                <a:latin typeface="OpenDyslexic" pitchFamily="2" charset="77"/>
              </a:rPr>
              <a:t>problems</a:t>
            </a:r>
            <a:r>
              <a:rPr lang="fr-FR" sz="1600" dirty="0">
                <a:latin typeface="OpenDyslexic" pitchFamily="2" charset="77"/>
              </a:rPr>
              <a:t> </a:t>
            </a:r>
            <a:r>
              <a:rPr lang="fr-FR" sz="1600" dirty="0" err="1">
                <a:latin typeface="OpenDyslexic" pitchFamily="2" charset="77"/>
              </a:rPr>
              <a:t>brought</a:t>
            </a:r>
            <a:r>
              <a:rPr lang="fr-FR" sz="1600" dirty="0">
                <a:latin typeface="OpenDyslexic" pitchFamily="2" charset="77"/>
              </a:rPr>
              <a:t> by Katrina</a:t>
            </a:r>
          </a:p>
          <a:p>
            <a:pPr marL="800100" lvl="1" indent="-342900">
              <a:lnSpc>
                <a:spcPct val="150000"/>
              </a:lnSpc>
              <a:buFont typeface="Arial" panose="020B0604020202020204" pitchFamily="34" charset="0"/>
              <a:buChar char="•"/>
            </a:pPr>
            <a:r>
              <a:rPr lang="fr-FR" sz="1600" dirty="0" err="1">
                <a:latin typeface="OpenDyslexic" pitchFamily="2" charset="77"/>
              </a:rPr>
              <a:t>Landmarks</a:t>
            </a:r>
            <a:r>
              <a:rPr lang="fr-FR" sz="1600" dirty="0">
                <a:latin typeface="OpenDyslexic" pitchFamily="2" charset="77"/>
              </a:rPr>
              <a:t> </a:t>
            </a:r>
            <a:r>
              <a:rPr lang="fr-FR" sz="1600" dirty="0" err="1">
                <a:latin typeface="OpenDyslexic" pitchFamily="2" charset="77"/>
              </a:rPr>
              <a:t>still</a:t>
            </a:r>
            <a:r>
              <a:rPr lang="fr-FR" sz="1600" dirty="0">
                <a:latin typeface="OpenDyslexic" pitchFamily="2" charset="77"/>
              </a:rPr>
              <a:t> standing </a:t>
            </a:r>
            <a:r>
              <a:rPr lang="fr-FR" sz="1600" dirty="0" err="1">
                <a:latin typeface="OpenDyslexic" pitchFamily="2" charset="77"/>
              </a:rPr>
              <a:t>after</a:t>
            </a:r>
            <a:r>
              <a:rPr lang="fr-FR" sz="1600" dirty="0">
                <a:latin typeface="OpenDyslexic" pitchFamily="2" charset="77"/>
              </a:rPr>
              <a:t> the hurricane</a:t>
            </a:r>
          </a:p>
          <a:p>
            <a:pPr marL="800100" lvl="1" indent="-342900">
              <a:lnSpc>
                <a:spcPct val="150000"/>
              </a:lnSpc>
              <a:buFont typeface="Arial" panose="020B0604020202020204" pitchFamily="34" charset="0"/>
              <a:buChar char="•"/>
            </a:pPr>
            <a:r>
              <a:rPr lang="fr-FR" sz="1600" dirty="0">
                <a:latin typeface="OpenDyslexic" pitchFamily="2" charset="77"/>
              </a:rPr>
              <a:t>Reconstruction of the </a:t>
            </a:r>
            <a:r>
              <a:rPr lang="fr-FR" sz="1600" dirty="0" err="1">
                <a:latin typeface="OpenDyslexic" pitchFamily="2" charset="77"/>
              </a:rPr>
              <a:t>Ninth</a:t>
            </a:r>
            <a:r>
              <a:rPr lang="fr-FR" sz="1600" dirty="0">
                <a:latin typeface="OpenDyslexic" pitchFamily="2" charset="77"/>
              </a:rPr>
              <a:t> Ward</a:t>
            </a:r>
          </a:p>
          <a:p>
            <a:pPr>
              <a:lnSpc>
                <a:spcPct val="150000"/>
              </a:lnSpc>
            </a:pPr>
            <a:r>
              <a:rPr lang="fr-FR" sz="1600" dirty="0">
                <a:latin typeface="OpenDyslexic" pitchFamily="2" charset="77"/>
              </a:rPr>
              <a:t>2. 🗣️ Be </a:t>
            </a:r>
            <a:r>
              <a:rPr lang="fr-FR" sz="1600" dirty="0" err="1">
                <a:latin typeface="OpenDyslexic" pitchFamily="2" charset="77"/>
              </a:rPr>
              <a:t>ready</a:t>
            </a:r>
            <a:r>
              <a:rPr lang="fr-FR" sz="1600" dirty="0">
                <a:latin typeface="OpenDyslexic" pitchFamily="2" charset="77"/>
              </a:rPr>
              <a:t> to </a:t>
            </a:r>
            <a:r>
              <a:rPr lang="fr-FR" sz="1600" dirty="0" err="1">
                <a:latin typeface="OpenDyslexic" pitchFamily="2" charset="77"/>
              </a:rPr>
              <a:t>explain</a:t>
            </a:r>
            <a:r>
              <a:rPr lang="fr-FR" sz="1600" dirty="0">
                <a:latin typeface="OpenDyslexic" pitchFamily="2" charset="77"/>
              </a:rPr>
              <a:t> </a:t>
            </a:r>
            <a:r>
              <a:rPr lang="fr-FR" sz="1600" dirty="0" err="1">
                <a:latin typeface="OpenDyslexic" pitchFamily="2" charset="77"/>
              </a:rPr>
              <a:t>your</a:t>
            </a:r>
            <a:r>
              <a:rPr lang="fr-FR" sz="1600" dirty="0">
                <a:latin typeface="OpenDyslexic" pitchFamily="2" charset="77"/>
              </a:rPr>
              <a:t> document to </a:t>
            </a:r>
            <a:r>
              <a:rPr lang="fr-FR" sz="1600" dirty="0" err="1">
                <a:latin typeface="OpenDyslexic" pitchFamily="2" charset="77"/>
              </a:rPr>
              <a:t>other</a:t>
            </a:r>
            <a:r>
              <a:rPr lang="fr-FR" sz="1600" dirty="0">
                <a:latin typeface="OpenDyslexic" pitchFamily="2" charset="77"/>
              </a:rPr>
              <a:t> </a:t>
            </a:r>
            <a:r>
              <a:rPr lang="fr-FR" sz="1600" dirty="0" err="1">
                <a:latin typeface="OpenDyslexic" pitchFamily="2" charset="77"/>
              </a:rPr>
              <a:t>classmates</a:t>
            </a:r>
            <a:r>
              <a:rPr lang="fr-FR" sz="1600" dirty="0">
                <a:latin typeface="OpenDyslexic" pitchFamily="2" charset="77"/>
              </a:rPr>
              <a:t>.</a:t>
            </a:r>
          </a:p>
        </p:txBody>
      </p:sp>
      <p:sp>
        <p:nvSpPr>
          <p:cNvPr id="18" name="ZoneTexte 17">
            <a:extLst>
              <a:ext uri="{FF2B5EF4-FFF2-40B4-BE49-F238E27FC236}">
                <a16:creationId xmlns:a16="http://schemas.microsoft.com/office/drawing/2014/main" id="{42A2237D-8648-2286-DF65-D74C9B7B6FCC}"/>
              </a:ext>
            </a:extLst>
          </p:cNvPr>
          <p:cNvSpPr txBox="1"/>
          <p:nvPr/>
        </p:nvSpPr>
        <p:spPr>
          <a:xfrm>
            <a:off x="8145380" y="2450500"/>
            <a:ext cx="3810000" cy="3385542"/>
          </a:xfrm>
          <a:prstGeom prst="rect">
            <a:avLst/>
          </a:prstGeom>
          <a:noFill/>
        </p:spPr>
        <p:txBody>
          <a:bodyPr wrap="square" rtlCol="0">
            <a:spAutoFit/>
          </a:bodyPr>
          <a:lstStyle/>
          <a:p>
            <a:pPr>
              <a:lnSpc>
                <a:spcPct val="150000"/>
              </a:lnSpc>
            </a:pPr>
            <a:r>
              <a:rPr lang="fr-FR" sz="1600" dirty="0">
                <a:latin typeface="OpenDyslexic" pitchFamily="2" charset="77"/>
              </a:rPr>
              <a:t>1. Read and:</a:t>
            </a:r>
          </a:p>
          <a:p>
            <a:pPr marL="800100" lvl="1" indent="-342900">
              <a:lnSpc>
                <a:spcPct val="150000"/>
              </a:lnSpc>
              <a:buFont typeface="Arial" panose="020B0604020202020204" pitchFamily="34" charset="0"/>
              <a:buChar char="•"/>
            </a:pPr>
            <a:r>
              <a:rPr lang="fr-FR" sz="1600" dirty="0">
                <a:latin typeface="OpenDyslexic" pitchFamily="2" charset="77"/>
              </a:rPr>
              <a:t>List the </a:t>
            </a:r>
            <a:r>
              <a:rPr lang="fr-FR" sz="1600" dirty="0" err="1">
                <a:latin typeface="OpenDyslexic" pitchFamily="2" charset="77"/>
              </a:rPr>
              <a:t>difficulties</a:t>
            </a:r>
            <a:r>
              <a:rPr lang="fr-FR" sz="1600" dirty="0">
                <a:latin typeface="OpenDyslexic" pitchFamily="2" charset="77"/>
              </a:rPr>
              <a:t> &amp; </a:t>
            </a:r>
            <a:r>
              <a:rPr lang="fr-FR" sz="1600" dirty="0" err="1">
                <a:latin typeface="OpenDyslexic" pitchFamily="2" charset="77"/>
              </a:rPr>
              <a:t>improvements</a:t>
            </a:r>
            <a:r>
              <a:rPr lang="fr-FR" sz="1600" dirty="0">
                <a:latin typeface="OpenDyslexic" pitchFamily="2" charset="77"/>
              </a:rPr>
              <a:t> in the city </a:t>
            </a:r>
            <a:r>
              <a:rPr lang="fr-FR" sz="1600" dirty="0" err="1">
                <a:latin typeface="OpenDyslexic" pitchFamily="2" charset="77"/>
              </a:rPr>
              <a:t>after</a:t>
            </a:r>
            <a:r>
              <a:rPr lang="fr-FR" sz="1600" dirty="0">
                <a:latin typeface="OpenDyslexic" pitchFamily="2" charset="77"/>
              </a:rPr>
              <a:t> Katrina.</a:t>
            </a:r>
          </a:p>
          <a:p>
            <a:pPr marL="800100" lvl="1" indent="-342900">
              <a:lnSpc>
                <a:spcPct val="150000"/>
              </a:lnSpc>
              <a:buFont typeface="Arial" panose="020B0604020202020204" pitchFamily="34" charset="0"/>
              <a:buChar char="•"/>
            </a:pPr>
            <a:r>
              <a:rPr lang="fr-FR" sz="1600" dirty="0" err="1">
                <a:latin typeface="OpenDyslexic" pitchFamily="2" charset="77"/>
              </a:rPr>
              <a:t>Explain</a:t>
            </a:r>
            <a:r>
              <a:rPr lang="fr-FR" sz="1600" dirty="0">
                <a:latin typeface="OpenDyslexic" pitchFamily="2" charset="77"/>
              </a:rPr>
              <a:t> the </a:t>
            </a:r>
            <a:r>
              <a:rPr lang="fr-FR" sz="1600" dirty="0" err="1">
                <a:latin typeface="OpenDyslexic" pitchFamily="2" charset="77"/>
              </a:rPr>
              <a:t>reasons</a:t>
            </a:r>
            <a:r>
              <a:rPr lang="fr-FR" sz="1600" dirty="0">
                <a:latin typeface="OpenDyslexic" pitchFamily="2" charset="77"/>
              </a:rPr>
              <a:t> of the </a:t>
            </a:r>
            <a:r>
              <a:rPr lang="fr-FR" sz="1600" dirty="0" err="1">
                <a:latin typeface="OpenDyslexic" pitchFamily="2" charset="77"/>
              </a:rPr>
              <a:t>differences</a:t>
            </a:r>
            <a:r>
              <a:rPr lang="fr-FR" sz="1600" dirty="0">
                <a:latin typeface="OpenDyslexic" pitchFamily="2" charset="77"/>
              </a:rPr>
              <a:t> </a:t>
            </a:r>
            <a:r>
              <a:rPr lang="fr-FR" sz="1600" dirty="0" err="1">
                <a:latin typeface="OpenDyslexic" pitchFamily="2" charset="77"/>
              </a:rPr>
              <a:t>between</a:t>
            </a:r>
            <a:r>
              <a:rPr lang="fr-FR" sz="1600" dirty="0">
                <a:latin typeface="OpenDyslexic" pitchFamily="2" charset="77"/>
              </a:rPr>
              <a:t> NOLA </a:t>
            </a:r>
            <a:r>
              <a:rPr lang="fr-FR" sz="1600" dirty="0" err="1">
                <a:latin typeface="OpenDyslexic" pitchFamily="2" charset="77"/>
              </a:rPr>
              <a:t>neighbourhoods</a:t>
            </a:r>
            <a:endParaRPr lang="fr-FR" sz="1600" dirty="0">
              <a:latin typeface="OpenDyslexic" pitchFamily="2" charset="77"/>
            </a:endParaRPr>
          </a:p>
          <a:p>
            <a:pPr>
              <a:lnSpc>
                <a:spcPct val="150000"/>
              </a:lnSpc>
            </a:pPr>
            <a:r>
              <a:rPr lang="fr-FR" sz="1600" dirty="0">
                <a:latin typeface="OpenDyslexic" pitchFamily="2" charset="77"/>
              </a:rPr>
              <a:t>2. 🗣️ Be </a:t>
            </a:r>
            <a:r>
              <a:rPr lang="fr-FR" sz="1600" dirty="0" err="1">
                <a:latin typeface="OpenDyslexic" pitchFamily="2" charset="77"/>
              </a:rPr>
              <a:t>ready</a:t>
            </a:r>
            <a:r>
              <a:rPr lang="fr-FR" sz="1600" dirty="0">
                <a:latin typeface="OpenDyslexic" pitchFamily="2" charset="77"/>
              </a:rPr>
              <a:t> to </a:t>
            </a:r>
            <a:r>
              <a:rPr lang="fr-FR" sz="1600" dirty="0" err="1">
                <a:latin typeface="OpenDyslexic" pitchFamily="2" charset="77"/>
              </a:rPr>
              <a:t>explain</a:t>
            </a:r>
            <a:r>
              <a:rPr lang="fr-FR" sz="1600" dirty="0">
                <a:latin typeface="OpenDyslexic" pitchFamily="2" charset="77"/>
              </a:rPr>
              <a:t> </a:t>
            </a:r>
            <a:r>
              <a:rPr lang="fr-FR" sz="1600" dirty="0" err="1">
                <a:latin typeface="OpenDyslexic" pitchFamily="2" charset="77"/>
              </a:rPr>
              <a:t>your</a:t>
            </a:r>
            <a:r>
              <a:rPr lang="fr-FR" sz="1600" dirty="0">
                <a:latin typeface="OpenDyslexic" pitchFamily="2" charset="77"/>
              </a:rPr>
              <a:t> document to </a:t>
            </a:r>
            <a:r>
              <a:rPr lang="fr-FR" sz="1600" dirty="0" err="1">
                <a:latin typeface="OpenDyslexic" pitchFamily="2" charset="77"/>
              </a:rPr>
              <a:t>other</a:t>
            </a:r>
            <a:r>
              <a:rPr lang="fr-FR" sz="1600" dirty="0">
                <a:latin typeface="OpenDyslexic" pitchFamily="2" charset="77"/>
              </a:rPr>
              <a:t> </a:t>
            </a:r>
            <a:r>
              <a:rPr lang="fr-FR" sz="1600" dirty="0" err="1">
                <a:latin typeface="OpenDyslexic" pitchFamily="2" charset="77"/>
              </a:rPr>
              <a:t>classmates</a:t>
            </a:r>
            <a:r>
              <a:rPr lang="fr-FR" sz="1600" dirty="0">
                <a:latin typeface="OpenDyslexic" pitchFamily="2" charset="77"/>
              </a:rPr>
              <a:t>.</a:t>
            </a:r>
          </a:p>
        </p:txBody>
      </p:sp>
    </p:spTree>
    <p:extLst>
      <p:ext uri="{BB962C8B-B14F-4D97-AF65-F5344CB8AC3E}">
        <p14:creationId xmlns:p14="http://schemas.microsoft.com/office/powerpoint/2010/main" val="1851555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5281C-16A9-52CD-FF22-040C9A684DAF}"/>
            </a:ext>
          </a:extLst>
        </p:cNvPr>
        <p:cNvGrpSpPr/>
        <p:nvPr/>
      </p:nvGrpSpPr>
      <p:grpSpPr>
        <a:xfrm>
          <a:off x="0" y="0"/>
          <a:ext cx="0" cy="0"/>
          <a:chOff x="0" y="0"/>
          <a:chExt cx="0" cy="0"/>
        </a:xfrm>
      </p:grpSpPr>
      <p:graphicFrame>
        <p:nvGraphicFramePr>
          <p:cNvPr id="14" name="Tableau 13">
            <a:extLst>
              <a:ext uri="{FF2B5EF4-FFF2-40B4-BE49-F238E27FC236}">
                <a16:creationId xmlns:a16="http://schemas.microsoft.com/office/drawing/2014/main" id="{48727EE7-7C0D-F47D-16CE-A1566A2B4287}"/>
              </a:ext>
            </a:extLst>
          </p:cNvPr>
          <p:cNvGraphicFramePr>
            <a:graphicFrameLocks noGrp="1"/>
          </p:cNvGraphicFramePr>
          <p:nvPr/>
        </p:nvGraphicFramePr>
        <p:xfrm>
          <a:off x="9080875" y="2648556"/>
          <a:ext cx="1981200" cy="3403600"/>
        </p:xfrm>
        <a:graphic>
          <a:graphicData uri="http://schemas.openxmlformats.org/drawingml/2006/table">
            <a:tbl>
              <a:tblPr firstRow="1" bandRow="1">
                <a:tableStyleId>{5C22544A-7EE6-4342-B048-85BDC9FD1C3A}</a:tableStyleId>
              </a:tblPr>
              <a:tblGrid>
                <a:gridCol w="596153">
                  <a:extLst>
                    <a:ext uri="{9D8B030D-6E8A-4147-A177-3AD203B41FA5}">
                      <a16:colId xmlns:a16="http://schemas.microsoft.com/office/drawing/2014/main" val="3606956270"/>
                    </a:ext>
                  </a:extLst>
                </a:gridCol>
                <a:gridCol w="1385047">
                  <a:extLst>
                    <a:ext uri="{9D8B030D-6E8A-4147-A177-3AD203B41FA5}">
                      <a16:colId xmlns:a16="http://schemas.microsoft.com/office/drawing/2014/main" val="2158039358"/>
                    </a:ext>
                  </a:extLst>
                </a:gridCol>
              </a:tblGrid>
              <a:tr h="822960">
                <a:tc>
                  <a:txBody>
                    <a:bodyPr/>
                    <a:lstStyle/>
                    <a:p>
                      <a:r>
                        <a:rPr lang="fr-FR" sz="1200" dirty="0">
                          <a:solidFill>
                            <a:schemeClr val="tx1"/>
                          </a:solidFill>
                          <a:latin typeface="OpenDyslexic" pitchFamily="2" charset="77"/>
                        </a:rPr>
                        <a:t>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fr-FR" sz="1200" dirty="0">
                          <a:solidFill>
                            <a:schemeClr val="tx1"/>
                          </a:solidFill>
                          <a:latin typeface="OpenDyslexic" pitchFamily="2" charset="77"/>
                        </a:rPr>
                        <a:t>Country </a:t>
                      </a:r>
                      <a:r>
                        <a:rPr lang="fr-FR" sz="1200" dirty="0" err="1">
                          <a:solidFill>
                            <a:schemeClr val="tx1"/>
                          </a:solidFill>
                          <a:latin typeface="OpenDyslexic" pitchFamily="2" charset="77"/>
                        </a:rPr>
                        <a:t>that</a:t>
                      </a:r>
                      <a:r>
                        <a:rPr lang="fr-FR" sz="1200" dirty="0">
                          <a:solidFill>
                            <a:schemeClr val="tx1"/>
                          </a:solidFill>
                          <a:latin typeface="OpenDyslexic" pitchFamily="2" charset="77"/>
                        </a:rPr>
                        <a:t> </a:t>
                      </a:r>
                      <a:r>
                        <a:rPr lang="fr-FR" sz="1200" dirty="0" err="1">
                          <a:solidFill>
                            <a:schemeClr val="tx1"/>
                          </a:solidFill>
                          <a:latin typeface="OpenDyslexic" pitchFamily="2" charset="77"/>
                        </a:rPr>
                        <a:t>owned</a:t>
                      </a:r>
                      <a:r>
                        <a:rPr lang="fr-FR" sz="1200" dirty="0">
                          <a:solidFill>
                            <a:schemeClr val="tx1"/>
                          </a:solidFill>
                          <a:latin typeface="OpenDyslexic" pitchFamily="2" charset="77"/>
                        </a:rPr>
                        <a:t> </a:t>
                      </a:r>
                      <a:r>
                        <a:rPr lang="fr-FR" sz="1200" dirty="0" err="1">
                          <a:solidFill>
                            <a:schemeClr val="tx1"/>
                          </a:solidFill>
                          <a:latin typeface="OpenDyslexic" pitchFamily="2" charset="77"/>
                        </a:rPr>
                        <a:t>Louisiana</a:t>
                      </a:r>
                      <a:r>
                        <a:rPr lang="fr-FR" sz="1200" dirty="0">
                          <a:solidFill>
                            <a:schemeClr val="tx1"/>
                          </a:solidFill>
                          <a:latin typeface="OpenDyslexic" pitchFamily="2" charset="77"/>
                        </a:rPr>
                        <a:t> </a:t>
                      </a:r>
                      <a:r>
                        <a:rPr lang="fr-FR" sz="1200" dirty="0" err="1">
                          <a:solidFill>
                            <a:schemeClr val="tx1"/>
                          </a:solidFill>
                          <a:latin typeface="OpenDyslexic" pitchFamily="2" charset="77"/>
                        </a:rPr>
                        <a:t>territory</a:t>
                      </a:r>
                      <a:endParaRPr lang="fr-FR" sz="1200" dirty="0">
                        <a:solidFill>
                          <a:schemeClr val="tx1"/>
                        </a:solidFill>
                        <a:latin typeface="OpenDyslexic"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804254735"/>
                  </a:ext>
                </a:extLst>
              </a:tr>
              <a:tr h="370840">
                <a:tc>
                  <a:txBody>
                    <a:bodyPr/>
                    <a:lstStyle/>
                    <a:p>
                      <a:r>
                        <a:rPr lang="fr-FR" sz="1200" dirty="0">
                          <a:solidFill>
                            <a:schemeClr val="tx1"/>
                          </a:solidFill>
                          <a:latin typeface="OpenDyslexic" pitchFamily="2" charset="77"/>
                        </a:rPr>
                        <a:t>1718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sz="1200" dirty="0">
                        <a:solidFill>
                          <a:schemeClr val="tx1"/>
                        </a:solidFill>
                        <a:latin typeface="OpenDyslexic"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90169954"/>
                  </a:ext>
                </a:extLst>
              </a:tr>
              <a:tr h="370840">
                <a:tc>
                  <a:txBody>
                    <a:bodyPr/>
                    <a:lstStyle/>
                    <a:p>
                      <a:r>
                        <a:rPr lang="fr-FR" sz="1200" dirty="0">
                          <a:solidFill>
                            <a:schemeClr val="tx1"/>
                          </a:solidFill>
                          <a:latin typeface="OpenDyslexic" pitchFamily="2" charset="77"/>
                        </a:rPr>
                        <a:t>1762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sz="1200">
                        <a:solidFill>
                          <a:schemeClr val="tx1"/>
                        </a:solidFill>
                        <a:latin typeface="OpenDyslexic"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3984863"/>
                  </a:ext>
                </a:extLst>
              </a:tr>
              <a:tr h="370840">
                <a:tc>
                  <a:txBody>
                    <a:bodyPr/>
                    <a:lstStyle/>
                    <a:p>
                      <a:r>
                        <a:rPr lang="fr-FR" sz="1200" dirty="0">
                          <a:solidFill>
                            <a:schemeClr val="tx1"/>
                          </a:solidFill>
                          <a:latin typeface="OpenDyslexic" pitchFamily="2" charset="77"/>
                        </a:rPr>
                        <a:t>1802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sz="1200">
                        <a:solidFill>
                          <a:schemeClr val="tx1"/>
                        </a:solidFill>
                        <a:latin typeface="OpenDyslexic"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8897700"/>
                  </a:ext>
                </a:extLst>
              </a:tr>
              <a:tr h="370840">
                <a:tc>
                  <a:txBody>
                    <a:bodyPr/>
                    <a:lstStyle/>
                    <a:p>
                      <a:r>
                        <a:rPr lang="fr-FR" sz="1200" dirty="0">
                          <a:solidFill>
                            <a:schemeClr val="tx1"/>
                          </a:solidFill>
                          <a:latin typeface="OpenDyslexic" pitchFamily="2" charset="77"/>
                        </a:rPr>
                        <a:t>1803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sz="1200">
                        <a:solidFill>
                          <a:schemeClr val="tx1"/>
                        </a:solidFill>
                        <a:latin typeface="OpenDyslexic"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1515975"/>
                  </a:ext>
                </a:extLst>
              </a:tr>
              <a:tr h="640080">
                <a:tc gridSpan="2">
                  <a:txBody>
                    <a:bodyPr/>
                    <a:lstStyle/>
                    <a:p>
                      <a:pPr algn="ctr"/>
                      <a:r>
                        <a:rPr lang="fr-FR" sz="1200" dirty="0">
                          <a:solidFill>
                            <a:schemeClr val="tx1"/>
                          </a:solidFill>
                          <a:latin typeface="OpenDyslexic" pitchFamily="2" charset="77"/>
                        </a:rPr>
                        <a:t>Reason for </a:t>
                      </a:r>
                      <a:r>
                        <a:rPr lang="fr-FR" sz="1200" dirty="0" err="1">
                          <a:solidFill>
                            <a:schemeClr val="tx1"/>
                          </a:solidFill>
                          <a:latin typeface="OpenDyslexic" pitchFamily="2" charset="77"/>
                        </a:rPr>
                        <a:t>purchasing</a:t>
                      </a:r>
                      <a:r>
                        <a:rPr lang="fr-FR" sz="1200" dirty="0">
                          <a:solidFill>
                            <a:schemeClr val="tx1"/>
                          </a:solidFill>
                          <a:latin typeface="OpenDyslexic" pitchFamily="2" charset="77"/>
                        </a:rPr>
                        <a:t> </a:t>
                      </a:r>
                      <a:r>
                        <a:rPr lang="fr-FR" sz="1200" dirty="0" err="1">
                          <a:solidFill>
                            <a:schemeClr val="tx1"/>
                          </a:solidFill>
                          <a:latin typeface="OpenDyslexic" pitchFamily="2" charset="77"/>
                        </a:rPr>
                        <a:t>Louisiana</a:t>
                      </a:r>
                      <a:r>
                        <a:rPr lang="fr-FR" sz="1200" dirty="0">
                          <a:solidFill>
                            <a:schemeClr val="tx1"/>
                          </a:solidFill>
                          <a:latin typeface="OpenDyslexic" pitchFamily="2" charset="77"/>
                        </a:rPr>
                        <a:t> </a:t>
                      </a:r>
                      <a:r>
                        <a:rPr lang="fr-FR" sz="1200" dirty="0" err="1">
                          <a:solidFill>
                            <a:schemeClr val="tx1"/>
                          </a:solidFill>
                          <a:latin typeface="OpenDyslexic" pitchFamily="2" charset="77"/>
                        </a:rPr>
                        <a:t>Territory</a:t>
                      </a:r>
                      <a:endParaRPr lang="fr-FR" sz="1200" dirty="0">
                        <a:solidFill>
                          <a:schemeClr val="tx1"/>
                        </a:solidFill>
                        <a:latin typeface="OpenDyslexic"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fr-FR" sz="1200" dirty="0">
                        <a:solidFill>
                          <a:schemeClr val="tx1"/>
                        </a:solidFill>
                        <a:latin typeface="OpenDyslexic"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9190053"/>
                  </a:ext>
                </a:extLst>
              </a:tr>
              <a:tr h="457200">
                <a:tc gridSpan="2">
                  <a:txBody>
                    <a:bodyPr/>
                    <a:lstStyle/>
                    <a:p>
                      <a:endParaRPr lang="fr-FR" sz="1200" dirty="0">
                        <a:solidFill>
                          <a:schemeClr val="tx1"/>
                        </a:solidFill>
                        <a:latin typeface="OpenDyslexic" pitchFamily="2" charset="77"/>
                      </a:endParaRPr>
                    </a:p>
                    <a:p>
                      <a:endParaRPr lang="fr-FR" sz="1200" dirty="0">
                        <a:solidFill>
                          <a:schemeClr val="tx1"/>
                        </a:solidFill>
                        <a:latin typeface="OpenDyslexic"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sz="1200" dirty="0">
                        <a:solidFill>
                          <a:schemeClr val="tx1"/>
                        </a:solidFill>
                        <a:latin typeface="OpenDyslexic"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21466033"/>
                  </a:ext>
                </a:extLst>
              </a:tr>
            </a:tbl>
          </a:graphicData>
        </a:graphic>
      </p:graphicFrame>
      <p:grpSp>
        <p:nvGrpSpPr>
          <p:cNvPr id="21" name="Groupe 20">
            <a:extLst>
              <a:ext uri="{FF2B5EF4-FFF2-40B4-BE49-F238E27FC236}">
                <a16:creationId xmlns:a16="http://schemas.microsoft.com/office/drawing/2014/main" id="{B4B6C8E9-740F-63FF-B71D-04AFDDBA4B4F}"/>
              </a:ext>
            </a:extLst>
          </p:cNvPr>
          <p:cNvGrpSpPr/>
          <p:nvPr/>
        </p:nvGrpSpPr>
        <p:grpSpPr>
          <a:xfrm>
            <a:off x="1282700" y="1390649"/>
            <a:ext cx="7772400" cy="5252443"/>
            <a:chOff x="76200" y="107950"/>
            <a:chExt cx="7772400" cy="5252442"/>
          </a:xfrm>
        </p:grpSpPr>
        <p:pic>
          <p:nvPicPr>
            <p:cNvPr id="9" name="Image 8">
              <a:extLst>
                <a:ext uri="{FF2B5EF4-FFF2-40B4-BE49-F238E27FC236}">
                  <a16:creationId xmlns:a16="http://schemas.microsoft.com/office/drawing/2014/main" id="{546B23DB-A6C7-3C2F-485C-A74D3CBC2B54}"/>
                </a:ext>
              </a:extLst>
            </p:cNvPr>
            <p:cNvPicPr>
              <a:picLocks noChangeAspect="1"/>
            </p:cNvPicPr>
            <p:nvPr/>
          </p:nvPicPr>
          <p:blipFill>
            <a:blip r:embed="rId3"/>
            <a:stretch>
              <a:fillRect/>
            </a:stretch>
          </p:blipFill>
          <p:spPr>
            <a:xfrm>
              <a:off x="76200" y="107950"/>
              <a:ext cx="7772400" cy="5252442"/>
            </a:xfrm>
            <a:prstGeom prst="rect">
              <a:avLst/>
            </a:prstGeom>
          </p:spPr>
        </p:pic>
        <p:sp>
          <p:nvSpPr>
            <p:cNvPr id="6" name="Ellipse 5">
              <a:extLst>
                <a:ext uri="{FF2B5EF4-FFF2-40B4-BE49-F238E27FC236}">
                  <a16:creationId xmlns:a16="http://schemas.microsoft.com/office/drawing/2014/main" id="{2A902D38-0D40-0FE0-EFA2-0C28A91C8673}"/>
                </a:ext>
              </a:extLst>
            </p:cNvPr>
            <p:cNvSpPr/>
            <p:nvPr/>
          </p:nvSpPr>
          <p:spPr>
            <a:xfrm>
              <a:off x="4839789" y="4075612"/>
              <a:ext cx="113211" cy="12192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675111BA-2750-FC62-E05A-9973CD0A0509}"/>
                </a:ext>
              </a:extLst>
            </p:cNvPr>
            <p:cNvSpPr/>
            <p:nvPr/>
          </p:nvSpPr>
          <p:spPr>
            <a:xfrm>
              <a:off x="2757800" y="2283367"/>
              <a:ext cx="1861265" cy="152400"/>
            </a:xfrm>
            <a:prstGeom prst="rect">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1" dirty="0">
                  <a:solidFill>
                    <a:schemeClr val="tx1"/>
                  </a:solidFill>
                </a:rPr>
                <a:t>(country) </a:t>
              </a:r>
              <a:r>
                <a:rPr lang="fr-FR" sz="1200" dirty="0" err="1">
                  <a:solidFill>
                    <a:schemeClr val="tx1"/>
                  </a:solidFill>
                </a:rPr>
                <a:t>from</a:t>
              </a:r>
              <a:r>
                <a:rPr lang="fr-FR" sz="1200" dirty="0">
                  <a:solidFill>
                    <a:schemeClr val="tx1"/>
                  </a:solidFill>
                </a:rPr>
                <a:t> _ _ _ _ _ _</a:t>
              </a:r>
            </a:p>
          </p:txBody>
        </p:sp>
        <p:sp>
          <p:nvSpPr>
            <p:cNvPr id="11" name="Rectangle 10">
              <a:extLst>
                <a:ext uri="{FF2B5EF4-FFF2-40B4-BE49-F238E27FC236}">
                  <a16:creationId xmlns:a16="http://schemas.microsoft.com/office/drawing/2014/main" id="{901DB369-3A2A-76B6-71F8-E79A7EEBC024}"/>
                </a:ext>
              </a:extLst>
            </p:cNvPr>
            <p:cNvSpPr/>
            <p:nvPr/>
          </p:nvSpPr>
          <p:spPr>
            <a:xfrm>
              <a:off x="3404346" y="2485846"/>
              <a:ext cx="961466" cy="152401"/>
            </a:xfrm>
            <a:prstGeom prst="rect">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1" dirty="0">
                  <a:solidFill>
                    <a:schemeClr val="tx1"/>
                  </a:solidFill>
                </a:rPr>
                <a:t>(date</a:t>
              </a:r>
              <a:r>
                <a:rPr lang="fr-FR" sz="1100" dirty="0">
                  <a:solidFill>
                    <a:schemeClr val="tx1"/>
                  </a:solidFill>
                </a:rPr>
                <a:t>)_ _ _ _</a:t>
              </a:r>
            </a:p>
          </p:txBody>
        </p:sp>
        <p:sp>
          <p:nvSpPr>
            <p:cNvPr id="12" name="Rectangle 11">
              <a:extLst>
                <a:ext uri="{FF2B5EF4-FFF2-40B4-BE49-F238E27FC236}">
                  <a16:creationId xmlns:a16="http://schemas.microsoft.com/office/drawing/2014/main" id="{AB3FAA74-6655-2427-59E5-896921AAFA02}"/>
                </a:ext>
              </a:extLst>
            </p:cNvPr>
            <p:cNvSpPr/>
            <p:nvPr/>
          </p:nvSpPr>
          <p:spPr>
            <a:xfrm>
              <a:off x="5040405" y="4056018"/>
              <a:ext cx="775447" cy="121920"/>
            </a:xfrm>
            <a:prstGeom prst="rect">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91D5F910-B1C0-0536-39BD-DA08CF4657DA}"/>
                </a:ext>
              </a:extLst>
            </p:cNvPr>
            <p:cNvSpPr/>
            <p:nvPr/>
          </p:nvSpPr>
          <p:spPr>
            <a:xfrm>
              <a:off x="4619065" y="3657600"/>
              <a:ext cx="618564" cy="73286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8" name="Connecteur en arc 17">
              <a:extLst>
                <a:ext uri="{FF2B5EF4-FFF2-40B4-BE49-F238E27FC236}">
                  <a16:creationId xmlns:a16="http://schemas.microsoft.com/office/drawing/2014/main" id="{6AC64973-252C-05C1-2196-20FBF8CF3118}"/>
                </a:ext>
              </a:extLst>
            </p:cNvPr>
            <p:cNvCxnSpPr/>
            <p:nvPr/>
          </p:nvCxnSpPr>
          <p:spPr>
            <a:xfrm flipV="1">
              <a:off x="5156947" y="4024032"/>
              <a:ext cx="2691653" cy="279027"/>
            </a:xfrm>
            <a:prstGeom prst="curved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ZoneTexte 18">
            <a:extLst>
              <a:ext uri="{FF2B5EF4-FFF2-40B4-BE49-F238E27FC236}">
                <a16:creationId xmlns:a16="http://schemas.microsoft.com/office/drawing/2014/main" id="{E234AC76-E1F5-1F0A-4A82-53975837A375}"/>
              </a:ext>
            </a:extLst>
          </p:cNvPr>
          <p:cNvSpPr txBox="1"/>
          <p:nvPr/>
        </p:nvSpPr>
        <p:spPr>
          <a:xfrm>
            <a:off x="1092881" y="479613"/>
            <a:ext cx="8851900" cy="900246"/>
          </a:xfrm>
          <a:prstGeom prst="rect">
            <a:avLst/>
          </a:prstGeom>
          <a:noFill/>
        </p:spPr>
        <p:txBody>
          <a:bodyPr wrap="square" rtlCol="0">
            <a:spAutoFit/>
          </a:bodyPr>
          <a:lstStyle/>
          <a:p>
            <a:pPr marL="342891" indent="-342891">
              <a:lnSpc>
                <a:spcPct val="150000"/>
              </a:lnSpc>
              <a:buAutoNum type="arabicPeriod"/>
            </a:pPr>
            <a:r>
              <a:rPr lang="fr-FR" sz="1200" dirty="0">
                <a:latin typeface="OpenDyslexic" pitchFamily="2" charset="77"/>
              </a:rPr>
              <a:t>Watch and </a:t>
            </a:r>
            <a:r>
              <a:rPr lang="fr-FR" sz="1200" dirty="0" err="1">
                <a:latin typeface="OpenDyslexic" pitchFamily="2" charset="77"/>
              </a:rPr>
              <a:t>complete</a:t>
            </a:r>
            <a:r>
              <a:rPr lang="fr-FR" sz="1200" dirty="0">
                <a:latin typeface="OpenDyslexic" pitchFamily="2" charset="77"/>
              </a:rPr>
              <a:t> the </a:t>
            </a:r>
            <a:r>
              <a:rPr lang="fr-FR" sz="1200" dirty="0" err="1">
                <a:latin typeface="OpenDyslexic" pitchFamily="2" charset="77"/>
              </a:rPr>
              <a:t>map</a:t>
            </a:r>
            <a:r>
              <a:rPr lang="fr-FR" sz="1200" dirty="0">
                <a:latin typeface="OpenDyslexic" pitchFamily="2" charset="77"/>
              </a:rPr>
              <a:t> (boxes on the </a:t>
            </a:r>
            <a:r>
              <a:rPr lang="fr-FR" sz="1200" dirty="0" err="1">
                <a:latin typeface="OpenDyslexic" pitchFamily="2" charset="77"/>
              </a:rPr>
              <a:t>map</a:t>
            </a:r>
            <a:r>
              <a:rPr lang="fr-FR" sz="1200" dirty="0">
                <a:latin typeface="OpenDyslexic" pitchFamily="2" charset="77"/>
              </a:rPr>
              <a:t> + table)</a:t>
            </a:r>
          </a:p>
          <a:p>
            <a:pPr marL="342891" indent="-342891">
              <a:lnSpc>
                <a:spcPct val="150000"/>
              </a:lnSpc>
              <a:buAutoNum type="arabicPeriod"/>
            </a:pPr>
            <a:r>
              <a:rPr lang="fr-FR" sz="1200" dirty="0">
                <a:latin typeface="OpenDyslexic" pitchFamily="2" charset="77"/>
              </a:rPr>
              <a:t>Share </a:t>
            </a:r>
            <a:r>
              <a:rPr lang="fr-FR" sz="1200" dirty="0" err="1">
                <a:latin typeface="OpenDyslexic" pitchFamily="2" charset="77"/>
              </a:rPr>
              <a:t>with</a:t>
            </a:r>
            <a:r>
              <a:rPr lang="fr-FR" sz="1200" dirty="0">
                <a:latin typeface="OpenDyslexic" pitchFamily="2" charset="77"/>
              </a:rPr>
              <a:t> </a:t>
            </a:r>
            <a:r>
              <a:rPr lang="fr-FR" sz="1200" dirty="0" err="1">
                <a:latin typeface="OpenDyslexic" pitchFamily="2" charset="77"/>
              </a:rPr>
              <a:t>your</a:t>
            </a:r>
            <a:r>
              <a:rPr lang="fr-FR" sz="1200" dirty="0">
                <a:latin typeface="OpenDyslexic" pitchFamily="2" charset="77"/>
              </a:rPr>
              <a:t> </a:t>
            </a:r>
            <a:r>
              <a:rPr lang="fr-FR" sz="1200" dirty="0" err="1">
                <a:latin typeface="OpenDyslexic" pitchFamily="2" charset="77"/>
              </a:rPr>
              <a:t>groupmates</a:t>
            </a:r>
            <a:r>
              <a:rPr lang="fr-FR" sz="1200" dirty="0">
                <a:latin typeface="OpenDyslexic" pitchFamily="2" charset="77"/>
              </a:rPr>
              <a:t> and </a:t>
            </a:r>
            <a:r>
              <a:rPr lang="fr-FR" sz="1200" dirty="0" err="1">
                <a:latin typeface="OpenDyslexic" pitchFamily="2" charset="77"/>
              </a:rPr>
              <a:t>complete</a:t>
            </a:r>
            <a:r>
              <a:rPr lang="fr-FR" sz="1200" dirty="0">
                <a:latin typeface="OpenDyslexic" pitchFamily="2" charset="77"/>
              </a:rPr>
              <a:t> </a:t>
            </a:r>
            <a:r>
              <a:rPr lang="fr-FR" sz="1200" dirty="0" err="1">
                <a:latin typeface="OpenDyslexic" pitchFamily="2" charset="77"/>
              </a:rPr>
              <a:t>missing</a:t>
            </a:r>
            <a:r>
              <a:rPr lang="fr-FR" sz="1200" dirty="0">
                <a:latin typeface="OpenDyslexic" pitchFamily="2" charset="77"/>
              </a:rPr>
              <a:t> information</a:t>
            </a:r>
          </a:p>
          <a:p>
            <a:pPr marL="342891" indent="-342891">
              <a:lnSpc>
                <a:spcPct val="150000"/>
              </a:lnSpc>
              <a:buAutoNum type="arabicPeriod"/>
            </a:pPr>
            <a:r>
              <a:rPr lang="fr-FR" sz="1200" dirty="0" err="1">
                <a:latin typeface="OpenDyslexic" pitchFamily="2" charset="77"/>
              </a:rPr>
              <a:t>Get</a:t>
            </a:r>
            <a:r>
              <a:rPr lang="fr-FR" sz="1200" dirty="0">
                <a:latin typeface="OpenDyslexic" pitchFamily="2" charset="77"/>
              </a:rPr>
              <a:t> </a:t>
            </a:r>
            <a:r>
              <a:rPr lang="fr-FR" sz="1200" dirty="0" err="1">
                <a:latin typeface="OpenDyslexic" pitchFamily="2" charset="77"/>
              </a:rPr>
              <a:t>ready</a:t>
            </a:r>
            <a:r>
              <a:rPr lang="fr-FR" sz="1200" dirty="0">
                <a:latin typeface="OpenDyslexic" pitchFamily="2" charset="77"/>
              </a:rPr>
              <a:t> to </a:t>
            </a:r>
            <a:r>
              <a:rPr lang="fr-FR" sz="1200" dirty="0" err="1">
                <a:latin typeface="OpenDyslexic" pitchFamily="2" charset="77"/>
              </a:rPr>
              <a:t>explain</a:t>
            </a:r>
            <a:r>
              <a:rPr lang="fr-FR" sz="1200" dirty="0">
                <a:latin typeface="OpenDyslexic" pitchFamily="2" charset="77"/>
              </a:rPr>
              <a:t> the </a:t>
            </a:r>
            <a:r>
              <a:rPr lang="fr-FR" sz="1200" b="1" dirty="0" err="1">
                <a:latin typeface="OpenDyslexic" pitchFamily="2" charset="77"/>
              </a:rPr>
              <a:t>Louisiana</a:t>
            </a:r>
            <a:r>
              <a:rPr lang="fr-FR" sz="1200" b="1" dirty="0">
                <a:latin typeface="OpenDyslexic" pitchFamily="2" charset="77"/>
              </a:rPr>
              <a:t> </a:t>
            </a:r>
            <a:r>
              <a:rPr lang="fr-FR" sz="1200" b="1" dirty="0" err="1">
                <a:latin typeface="OpenDyslexic" pitchFamily="2" charset="77"/>
              </a:rPr>
              <a:t>Purchase</a:t>
            </a:r>
            <a:r>
              <a:rPr lang="fr-FR" sz="1200" b="1" dirty="0">
                <a:latin typeface="OpenDyslexic" pitchFamily="2" charset="77"/>
              </a:rPr>
              <a:t> </a:t>
            </a:r>
            <a:r>
              <a:rPr lang="fr-FR" sz="1200" dirty="0">
                <a:latin typeface="OpenDyslexic" pitchFamily="2" charset="77"/>
              </a:rPr>
              <a:t>(</a:t>
            </a:r>
            <a:r>
              <a:rPr lang="fr-FR" sz="1200" dirty="0" err="1">
                <a:latin typeface="OpenDyslexic" pitchFamily="2" charset="77"/>
              </a:rPr>
              <a:t>What</a:t>
            </a:r>
            <a:r>
              <a:rPr lang="fr-FR" sz="1200" dirty="0">
                <a:latin typeface="OpenDyslexic" pitchFamily="2" charset="77"/>
              </a:rPr>
              <a:t>? </a:t>
            </a:r>
            <a:r>
              <a:rPr lang="fr-FR" sz="1200" dirty="0" err="1">
                <a:latin typeface="OpenDyslexic" pitchFamily="2" charset="77"/>
              </a:rPr>
              <a:t>Where</a:t>
            </a:r>
            <a:r>
              <a:rPr lang="fr-FR" sz="1200" dirty="0">
                <a:latin typeface="OpenDyslexic" pitchFamily="2" charset="77"/>
              </a:rPr>
              <a:t>? </a:t>
            </a:r>
            <a:r>
              <a:rPr lang="fr-FR" sz="1200" dirty="0" err="1">
                <a:latin typeface="OpenDyslexic" pitchFamily="2" charset="77"/>
              </a:rPr>
              <a:t>When</a:t>
            </a:r>
            <a:r>
              <a:rPr lang="fr-FR" sz="1200" dirty="0">
                <a:latin typeface="OpenDyslexic" pitchFamily="2" charset="77"/>
              </a:rPr>
              <a:t>? </a:t>
            </a:r>
            <a:r>
              <a:rPr lang="fr-FR" sz="1200" dirty="0" err="1">
                <a:latin typeface="OpenDyslexic" pitchFamily="2" charset="77"/>
              </a:rPr>
              <a:t>Why</a:t>
            </a:r>
            <a:r>
              <a:rPr lang="fr-FR" sz="1200" dirty="0">
                <a:latin typeface="OpenDyslexic" pitchFamily="2" charset="77"/>
              </a:rPr>
              <a:t>? How? ) </a:t>
            </a:r>
          </a:p>
        </p:txBody>
      </p:sp>
      <p:pic>
        <p:nvPicPr>
          <p:cNvPr id="1026" name="Picture 2" descr="Scan me!">
            <a:extLst>
              <a:ext uri="{FF2B5EF4-FFF2-40B4-BE49-F238E27FC236}">
                <a16:creationId xmlns:a16="http://schemas.microsoft.com/office/drawing/2014/main" id="{28815EE6-230F-F192-8030-3A0DF996ED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6659" y="322870"/>
            <a:ext cx="924485" cy="924485"/>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a:extLst>
              <a:ext uri="{FF2B5EF4-FFF2-40B4-BE49-F238E27FC236}">
                <a16:creationId xmlns:a16="http://schemas.microsoft.com/office/drawing/2014/main" id="{FBC61163-5B3F-F861-A4D9-F19CCE59B59A}"/>
              </a:ext>
            </a:extLst>
          </p:cNvPr>
          <p:cNvSpPr txBox="1"/>
          <p:nvPr/>
        </p:nvSpPr>
        <p:spPr>
          <a:xfrm>
            <a:off x="9492902" y="70033"/>
            <a:ext cx="4972051" cy="230832"/>
          </a:xfrm>
          <a:prstGeom prst="rect">
            <a:avLst/>
          </a:prstGeom>
          <a:noFill/>
        </p:spPr>
        <p:txBody>
          <a:bodyPr wrap="square">
            <a:spAutoFit/>
          </a:bodyPr>
          <a:lstStyle/>
          <a:p>
            <a:r>
              <a:rPr lang="fr-FR" sz="900" dirty="0"/>
              <a:t>https://</a:t>
            </a:r>
            <a:r>
              <a:rPr lang="fr-FR" sz="900" dirty="0" err="1"/>
              <a:t>ladigitale.dev</a:t>
            </a:r>
            <a:r>
              <a:rPr lang="fr-FR" sz="900" dirty="0"/>
              <a:t>/</a:t>
            </a:r>
            <a:r>
              <a:rPr lang="fr-FR" sz="900" dirty="0" err="1"/>
              <a:t>digiview</a:t>
            </a:r>
            <a:r>
              <a:rPr lang="fr-FR" sz="900" dirty="0"/>
              <a:t>/#/v/68a721ae9fb5c</a:t>
            </a:r>
          </a:p>
        </p:txBody>
      </p:sp>
      <p:sp>
        <p:nvSpPr>
          <p:cNvPr id="2" name="ZoneTexte 1">
            <a:extLst>
              <a:ext uri="{FF2B5EF4-FFF2-40B4-BE49-F238E27FC236}">
                <a16:creationId xmlns:a16="http://schemas.microsoft.com/office/drawing/2014/main" id="{20BDAA02-86F9-A286-836C-3D47506E8CA0}"/>
              </a:ext>
            </a:extLst>
          </p:cNvPr>
          <p:cNvSpPr txBox="1"/>
          <p:nvPr/>
        </p:nvSpPr>
        <p:spPr>
          <a:xfrm>
            <a:off x="132529" y="85706"/>
            <a:ext cx="4158343" cy="369332"/>
          </a:xfrm>
          <a:custGeom>
            <a:avLst/>
            <a:gdLst>
              <a:gd name="csX0" fmla="*/ 0 w 4158343"/>
              <a:gd name="csY0" fmla="*/ 0 h 369332"/>
              <a:gd name="csX1" fmla="*/ 651474 w 4158343"/>
              <a:gd name="csY1" fmla="*/ 0 h 369332"/>
              <a:gd name="csX2" fmla="*/ 1219781 w 4158343"/>
              <a:gd name="csY2" fmla="*/ 0 h 369332"/>
              <a:gd name="csX3" fmla="*/ 1996005 w 4158343"/>
              <a:gd name="csY3" fmla="*/ 0 h 369332"/>
              <a:gd name="csX4" fmla="*/ 2647478 w 4158343"/>
              <a:gd name="csY4" fmla="*/ 0 h 369332"/>
              <a:gd name="csX5" fmla="*/ 3298952 w 4158343"/>
              <a:gd name="csY5" fmla="*/ 0 h 369332"/>
              <a:gd name="csX6" fmla="*/ 4158343 w 4158343"/>
              <a:gd name="csY6" fmla="*/ 0 h 369332"/>
              <a:gd name="csX7" fmla="*/ 4158343 w 4158343"/>
              <a:gd name="csY7" fmla="*/ 369332 h 369332"/>
              <a:gd name="csX8" fmla="*/ 3465286 w 4158343"/>
              <a:gd name="csY8" fmla="*/ 369332 h 369332"/>
              <a:gd name="csX9" fmla="*/ 2896979 w 4158343"/>
              <a:gd name="csY9" fmla="*/ 369332 h 369332"/>
              <a:gd name="csX10" fmla="*/ 2203922 w 4158343"/>
              <a:gd name="csY10" fmla="*/ 369332 h 369332"/>
              <a:gd name="csX11" fmla="*/ 1510865 w 4158343"/>
              <a:gd name="csY11" fmla="*/ 369332 h 369332"/>
              <a:gd name="csX12" fmla="*/ 859391 w 4158343"/>
              <a:gd name="csY12" fmla="*/ 369332 h 369332"/>
              <a:gd name="csX13" fmla="*/ 0 w 4158343"/>
              <a:gd name="csY13" fmla="*/ 369332 h 369332"/>
              <a:gd name="csX14" fmla="*/ 0 w 4158343"/>
              <a:gd name="csY14" fmla="*/ 0 h 3693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4158343" h="369332" extrusionOk="0">
                <a:moveTo>
                  <a:pt x="0" y="0"/>
                </a:moveTo>
                <a:cubicBezTo>
                  <a:pt x="169551" y="-9367"/>
                  <a:pt x="402053" y="32114"/>
                  <a:pt x="651474" y="0"/>
                </a:cubicBezTo>
                <a:cubicBezTo>
                  <a:pt x="900895" y="-32114"/>
                  <a:pt x="961711" y="-1211"/>
                  <a:pt x="1219781" y="0"/>
                </a:cubicBezTo>
                <a:cubicBezTo>
                  <a:pt x="1477851" y="1211"/>
                  <a:pt x="1680614" y="28323"/>
                  <a:pt x="1996005" y="0"/>
                </a:cubicBezTo>
                <a:cubicBezTo>
                  <a:pt x="2311396" y="-28323"/>
                  <a:pt x="2476642" y="-26918"/>
                  <a:pt x="2647478" y="0"/>
                </a:cubicBezTo>
                <a:cubicBezTo>
                  <a:pt x="2818314" y="26918"/>
                  <a:pt x="3160015" y="-11813"/>
                  <a:pt x="3298952" y="0"/>
                </a:cubicBezTo>
                <a:cubicBezTo>
                  <a:pt x="3437889" y="11813"/>
                  <a:pt x="3923945" y="-3220"/>
                  <a:pt x="4158343" y="0"/>
                </a:cubicBezTo>
                <a:cubicBezTo>
                  <a:pt x="4161555" y="103222"/>
                  <a:pt x="4165808" y="284950"/>
                  <a:pt x="4158343" y="369332"/>
                </a:cubicBezTo>
                <a:cubicBezTo>
                  <a:pt x="3901875" y="349932"/>
                  <a:pt x="3641359" y="341880"/>
                  <a:pt x="3465286" y="369332"/>
                </a:cubicBezTo>
                <a:cubicBezTo>
                  <a:pt x="3289213" y="396784"/>
                  <a:pt x="3078864" y="382383"/>
                  <a:pt x="2896979" y="369332"/>
                </a:cubicBezTo>
                <a:cubicBezTo>
                  <a:pt x="2715094" y="356281"/>
                  <a:pt x="2400929" y="362314"/>
                  <a:pt x="2203922" y="369332"/>
                </a:cubicBezTo>
                <a:cubicBezTo>
                  <a:pt x="2006915" y="376350"/>
                  <a:pt x="1842409" y="360777"/>
                  <a:pt x="1510865" y="369332"/>
                </a:cubicBezTo>
                <a:cubicBezTo>
                  <a:pt x="1179321" y="377887"/>
                  <a:pt x="1040177" y="373347"/>
                  <a:pt x="859391" y="369332"/>
                </a:cubicBezTo>
                <a:cubicBezTo>
                  <a:pt x="678605" y="365317"/>
                  <a:pt x="404310" y="409097"/>
                  <a:pt x="0" y="369332"/>
                </a:cubicBezTo>
                <a:cubicBezTo>
                  <a:pt x="-11719" y="274434"/>
                  <a:pt x="-5373" y="124469"/>
                  <a:pt x="0" y="0"/>
                </a:cubicBezTo>
                <a:close/>
              </a:path>
            </a:pathLst>
          </a:custGeom>
          <a:noFill/>
          <a:ln w="19050">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algn="ctr"/>
            <a:r>
              <a:rPr lang="fr-FR" b="1" dirty="0">
                <a:latin typeface="OpenDyslexic" pitchFamily="2" charset="77"/>
              </a:rPr>
              <a:t>I – The </a:t>
            </a:r>
            <a:r>
              <a:rPr lang="fr-FR" b="1" dirty="0" err="1">
                <a:latin typeface="OpenDyslexic" pitchFamily="2" charset="77"/>
              </a:rPr>
              <a:t>Louisiana</a:t>
            </a:r>
            <a:r>
              <a:rPr lang="fr-FR" b="1" dirty="0">
                <a:latin typeface="OpenDyslexic" pitchFamily="2" charset="77"/>
              </a:rPr>
              <a:t> </a:t>
            </a:r>
            <a:r>
              <a:rPr lang="fr-FR" b="1" dirty="0" err="1">
                <a:latin typeface="OpenDyslexic" pitchFamily="2" charset="77"/>
              </a:rPr>
              <a:t>Purchase</a:t>
            </a:r>
            <a:endParaRPr lang="fr-FR" b="1" dirty="0">
              <a:latin typeface="OpenDyslexic" pitchFamily="2" charset="77"/>
            </a:endParaRPr>
          </a:p>
        </p:txBody>
      </p:sp>
      <p:sp>
        <p:nvSpPr>
          <p:cNvPr id="3" name="ZoneTexte 2">
            <a:extLst>
              <a:ext uri="{FF2B5EF4-FFF2-40B4-BE49-F238E27FC236}">
                <a16:creationId xmlns:a16="http://schemas.microsoft.com/office/drawing/2014/main" id="{934E6082-95A0-B1DE-EB84-74D9D36CFC14}"/>
              </a:ext>
            </a:extLst>
          </p:cNvPr>
          <p:cNvSpPr txBox="1"/>
          <p:nvPr/>
        </p:nvSpPr>
        <p:spPr>
          <a:xfrm>
            <a:off x="4452256" y="99492"/>
            <a:ext cx="5040646" cy="338554"/>
          </a:xfrm>
          <a:prstGeom prst="rect">
            <a:avLst/>
          </a:prstGeom>
          <a:noFill/>
        </p:spPr>
        <p:txBody>
          <a:bodyPr wrap="square" rtlCol="0">
            <a:spAutoFit/>
          </a:bodyPr>
          <a:lstStyle/>
          <a:p>
            <a:r>
              <a:rPr lang="fr-FR" sz="1600" dirty="0">
                <a:latin typeface="OpenDyslexic" pitchFamily="2" charset="77"/>
              </a:rPr>
              <a:t>🎯 </a:t>
            </a:r>
            <a:r>
              <a:rPr lang="fr-FR" sz="1600" dirty="0" err="1">
                <a:latin typeface="OpenDyslexic" pitchFamily="2" charset="77"/>
              </a:rPr>
              <a:t>Explain</a:t>
            </a:r>
            <a:r>
              <a:rPr lang="fr-FR" sz="1600" dirty="0">
                <a:latin typeface="OpenDyslexic" pitchFamily="2" charset="77"/>
              </a:rPr>
              <a:t> how </a:t>
            </a:r>
            <a:r>
              <a:rPr lang="fr-FR" sz="1600" dirty="0" err="1">
                <a:latin typeface="OpenDyslexic" pitchFamily="2" charset="77"/>
              </a:rPr>
              <a:t>Louisiana</a:t>
            </a:r>
            <a:r>
              <a:rPr lang="fr-FR" sz="1600" dirty="0">
                <a:latin typeface="OpenDyslexic" pitchFamily="2" charset="77"/>
              </a:rPr>
              <a:t> </a:t>
            </a:r>
            <a:r>
              <a:rPr lang="fr-FR" sz="1600" dirty="0" err="1">
                <a:latin typeface="OpenDyslexic" pitchFamily="2" charset="77"/>
              </a:rPr>
              <a:t>became</a:t>
            </a:r>
            <a:r>
              <a:rPr lang="fr-FR" sz="1600" dirty="0">
                <a:latin typeface="OpenDyslexic" pitchFamily="2" charset="77"/>
              </a:rPr>
              <a:t> American </a:t>
            </a:r>
          </a:p>
        </p:txBody>
      </p:sp>
    </p:spTree>
    <p:extLst>
      <p:ext uri="{BB962C8B-B14F-4D97-AF65-F5344CB8AC3E}">
        <p14:creationId xmlns:p14="http://schemas.microsoft.com/office/powerpoint/2010/main" val="862911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2991C9D-504D-DC5E-5D21-C2A03BE026C0}"/>
              </a:ext>
            </a:extLst>
          </p:cNvPr>
          <p:cNvSpPr txBox="1"/>
          <p:nvPr/>
        </p:nvSpPr>
        <p:spPr>
          <a:xfrm>
            <a:off x="16044" y="2525749"/>
            <a:ext cx="6093994" cy="4224233"/>
          </a:xfrm>
          <a:prstGeom prst="rect">
            <a:avLst/>
          </a:prstGeom>
          <a:noFill/>
        </p:spPr>
        <p:txBody>
          <a:bodyPr wrap="square">
            <a:spAutoFit/>
          </a:bodyPr>
          <a:lstStyle/>
          <a:p>
            <a:pPr>
              <a:lnSpc>
                <a:spcPct val="150000"/>
              </a:lnSpc>
            </a:pPr>
            <a:r>
              <a:rPr lang="fr-FR" sz="1200" b="0" i="0" dirty="0">
                <a:solidFill>
                  <a:srgbClr val="333333"/>
                </a:solidFill>
                <a:effectLst/>
                <a:latin typeface="OpenDyslexic" pitchFamily="2" charset="77"/>
              </a:rPr>
              <a:t>The </a:t>
            </a:r>
            <a:r>
              <a:rPr lang="fr-FR" sz="1200" b="0" i="0" dirty="0" err="1">
                <a:solidFill>
                  <a:srgbClr val="333333"/>
                </a:solidFill>
                <a:effectLst/>
                <a:latin typeface="OpenDyslexic" pitchFamily="2" charset="77"/>
              </a:rPr>
              <a:t>rebuilding</a:t>
            </a:r>
            <a:r>
              <a:rPr lang="fr-FR" sz="1200" b="0" i="0" dirty="0">
                <a:solidFill>
                  <a:srgbClr val="333333"/>
                </a:solidFill>
                <a:effectLst/>
                <a:latin typeface="OpenDyslexic" pitchFamily="2" charset="77"/>
              </a:rPr>
              <a:t> of New Orleans, 14 </a:t>
            </a:r>
            <a:r>
              <a:rPr lang="fr-FR" sz="1200" b="0" i="0" dirty="0" err="1">
                <a:solidFill>
                  <a:srgbClr val="333333"/>
                </a:solidFill>
                <a:effectLst/>
                <a:latin typeface="OpenDyslexic" pitchFamily="2" charset="77"/>
              </a:rPr>
              <a:t>years</a:t>
            </a:r>
            <a:r>
              <a:rPr lang="fr-FR" sz="1200" b="0" i="0" dirty="0">
                <a:solidFill>
                  <a:srgbClr val="333333"/>
                </a:solidFill>
                <a:effectLst/>
                <a:latin typeface="OpenDyslexic" pitchFamily="2" charset="77"/>
              </a:rPr>
              <a:t> </a:t>
            </a:r>
            <a:r>
              <a:rPr lang="fr-FR" sz="1200" b="0" i="0" dirty="0" err="1">
                <a:solidFill>
                  <a:srgbClr val="333333"/>
                </a:solidFill>
                <a:effectLst/>
                <a:latin typeface="OpenDyslexic" pitchFamily="2" charset="77"/>
              </a:rPr>
              <a:t>after</a:t>
            </a:r>
            <a:r>
              <a:rPr lang="fr-FR" sz="1200" b="0" i="0" dirty="0">
                <a:solidFill>
                  <a:srgbClr val="333333"/>
                </a:solidFill>
                <a:effectLst/>
                <a:latin typeface="OpenDyslexic" pitchFamily="2" charset="77"/>
              </a:rPr>
              <a:t> the </a:t>
            </a:r>
            <a:r>
              <a:rPr lang="fr-FR" sz="1200" b="0" i="0" dirty="0" err="1">
                <a:solidFill>
                  <a:srgbClr val="333333"/>
                </a:solidFill>
                <a:effectLst/>
                <a:latin typeface="OpenDyslexic" pitchFamily="2" charset="77"/>
              </a:rPr>
              <a:t>hurricane's</a:t>
            </a:r>
            <a:r>
              <a:rPr lang="fr-FR" sz="1200" b="0" i="0" dirty="0">
                <a:solidFill>
                  <a:srgbClr val="333333"/>
                </a:solidFill>
                <a:effectLst/>
                <a:latin typeface="OpenDyslexic" pitchFamily="2" charset="77"/>
              </a:rPr>
              <a:t> </a:t>
            </a:r>
            <a:r>
              <a:rPr lang="fr-FR" sz="1200" b="0" i="0" dirty="0" err="1">
                <a:solidFill>
                  <a:srgbClr val="333333"/>
                </a:solidFill>
                <a:effectLst/>
                <a:latin typeface="OpenDyslexic" pitchFamily="2" charset="77"/>
              </a:rPr>
              <a:t>landfall</a:t>
            </a:r>
            <a:r>
              <a:rPr lang="fr-FR" sz="1200" b="0" i="0" dirty="0">
                <a:solidFill>
                  <a:srgbClr val="333333"/>
                </a:solidFill>
                <a:effectLst/>
                <a:latin typeface="OpenDyslexic" pitchFamily="2" charset="77"/>
              </a:rPr>
              <a:t>, </a:t>
            </a:r>
            <a:r>
              <a:rPr lang="fr-FR" sz="1200" b="0" i="0" dirty="0" err="1">
                <a:solidFill>
                  <a:srgbClr val="333333"/>
                </a:solidFill>
                <a:effectLst/>
                <a:latin typeface="OpenDyslexic" pitchFamily="2" charset="77"/>
              </a:rPr>
              <a:t>is</a:t>
            </a:r>
            <a:r>
              <a:rPr lang="fr-FR" sz="1200" b="0" i="0" dirty="0">
                <a:solidFill>
                  <a:srgbClr val="333333"/>
                </a:solidFill>
                <a:effectLst/>
                <a:latin typeface="OpenDyslexic" pitchFamily="2" charset="77"/>
              </a:rPr>
              <a:t> </a:t>
            </a:r>
            <a:r>
              <a:rPr lang="fr-FR" sz="1200" b="0" i="0" dirty="0" err="1">
                <a:solidFill>
                  <a:srgbClr val="333333"/>
                </a:solidFill>
                <a:effectLst/>
                <a:latin typeface="OpenDyslexic" pitchFamily="2" charset="77"/>
              </a:rPr>
              <a:t>still</a:t>
            </a:r>
            <a:r>
              <a:rPr lang="fr-FR" sz="1200" b="0" i="0" dirty="0">
                <a:solidFill>
                  <a:srgbClr val="333333"/>
                </a:solidFill>
                <a:effectLst/>
                <a:latin typeface="OpenDyslexic" pitchFamily="2" charset="77"/>
              </a:rPr>
              <a:t> a </a:t>
            </a:r>
            <a:r>
              <a:rPr lang="fr-FR" sz="1200" b="0" i="0" dirty="0" err="1">
                <a:solidFill>
                  <a:srgbClr val="333333"/>
                </a:solidFill>
                <a:effectLst/>
                <a:latin typeface="OpenDyslexic" pitchFamily="2" charset="77"/>
              </a:rPr>
              <a:t>work</a:t>
            </a:r>
            <a:r>
              <a:rPr lang="fr-FR" sz="1200" b="0" i="0" dirty="0">
                <a:solidFill>
                  <a:srgbClr val="333333"/>
                </a:solidFill>
                <a:effectLst/>
                <a:latin typeface="OpenDyslexic" pitchFamily="2" charset="77"/>
              </a:rPr>
              <a:t> in </a:t>
            </a:r>
            <a:r>
              <a:rPr lang="fr-FR" sz="1200" b="0" i="0" dirty="0" err="1">
                <a:solidFill>
                  <a:srgbClr val="333333"/>
                </a:solidFill>
                <a:effectLst/>
                <a:latin typeface="OpenDyslexic" pitchFamily="2" charset="77"/>
              </a:rPr>
              <a:t>progress</a:t>
            </a:r>
            <a:r>
              <a:rPr lang="fr-FR" sz="1200" b="0" i="0" dirty="0">
                <a:solidFill>
                  <a:srgbClr val="333333"/>
                </a:solidFill>
                <a:effectLst/>
                <a:latin typeface="OpenDyslexic" pitchFamily="2" charset="77"/>
              </a:rPr>
              <a:t>. (…)</a:t>
            </a:r>
          </a:p>
          <a:p>
            <a:pPr>
              <a:lnSpc>
                <a:spcPct val="150000"/>
              </a:lnSpc>
            </a:pPr>
            <a:r>
              <a:rPr lang="fr-FR" sz="1200" dirty="0" err="1">
                <a:latin typeface="OpenDyslexic" pitchFamily="2" charset="77"/>
              </a:rPr>
              <a:t>Although</a:t>
            </a:r>
            <a:r>
              <a:rPr lang="fr-FR" sz="1200" dirty="0">
                <a:latin typeface="OpenDyslexic" pitchFamily="2" charset="77"/>
              </a:rPr>
              <a:t> </a:t>
            </a:r>
            <a:r>
              <a:rPr lang="fr-FR" sz="1200" dirty="0" err="1">
                <a:latin typeface="OpenDyslexic" pitchFamily="2" charset="77"/>
              </a:rPr>
              <a:t>communities</a:t>
            </a:r>
            <a:r>
              <a:rPr lang="fr-FR" sz="1200" dirty="0">
                <a:latin typeface="OpenDyslexic" pitchFamily="2" charset="77"/>
              </a:rPr>
              <a:t> are </a:t>
            </a:r>
            <a:r>
              <a:rPr lang="fr-FR" sz="1200" dirty="0" err="1">
                <a:latin typeface="OpenDyslexic" pitchFamily="2" charset="77"/>
              </a:rPr>
              <a:t>trying</a:t>
            </a:r>
            <a:r>
              <a:rPr lang="fr-FR" sz="1200" dirty="0">
                <a:latin typeface="OpenDyslexic" pitchFamily="2" charset="77"/>
              </a:rPr>
              <a:t> to </a:t>
            </a:r>
            <a:r>
              <a:rPr lang="fr-FR" sz="1200" dirty="0" err="1">
                <a:latin typeface="OpenDyslexic" pitchFamily="2" charset="77"/>
              </a:rPr>
              <a:t>get</a:t>
            </a:r>
            <a:r>
              <a:rPr lang="fr-FR" sz="1200" dirty="0">
                <a:latin typeface="OpenDyslexic" pitchFamily="2" charset="77"/>
              </a:rPr>
              <a:t> back on </a:t>
            </a:r>
            <a:r>
              <a:rPr lang="fr-FR" sz="1200" dirty="0" err="1">
                <a:latin typeface="OpenDyslexic" pitchFamily="2" charset="77"/>
              </a:rPr>
              <a:t>their</a:t>
            </a:r>
            <a:r>
              <a:rPr lang="fr-FR" sz="1200" dirty="0">
                <a:latin typeface="OpenDyslexic" pitchFamily="2" charset="77"/>
              </a:rPr>
              <a:t> </a:t>
            </a:r>
            <a:r>
              <a:rPr lang="fr-FR" sz="1200" dirty="0" err="1">
                <a:latin typeface="OpenDyslexic" pitchFamily="2" charset="77"/>
              </a:rPr>
              <a:t>feet</a:t>
            </a:r>
            <a:r>
              <a:rPr lang="fr-FR" sz="1200" dirty="0">
                <a:latin typeface="OpenDyslexic" pitchFamily="2" charset="77"/>
              </a:rPr>
              <a:t> and return to </a:t>
            </a:r>
            <a:r>
              <a:rPr lang="fr-FR" sz="1200" dirty="0" err="1">
                <a:latin typeface="OpenDyslexic" pitchFamily="2" charset="77"/>
              </a:rPr>
              <a:t>pre</a:t>
            </a:r>
            <a:r>
              <a:rPr lang="fr-FR" sz="1200" dirty="0">
                <a:latin typeface="OpenDyslexic" pitchFamily="2" charset="77"/>
              </a:rPr>
              <a:t>-hurricane conditions, </a:t>
            </a:r>
            <a:r>
              <a:rPr lang="fr-FR" sz="1200" dirty="0" err="1">
                <a:latin typeface="OpenDyslexic" pitchFamily="2" charset="77"/>
              </a:rPr>
              <a:t>some</a:t>
            </a:r>
            <a:r>
              <a:rPr lang="fr-FR" sz="1200" dirty="0">
                <a:latin typeface="OpenDyslexic" pitchFamily="2" charset="77"/>
              </a:rPr>
              <a:t> of the </a:t>
            </a:r>
            <a:r>
              <a:rPr lang="fr-FR" sz="1200" dirty="0" err="1">
                <a:latin typeface="OpenDyslexic" pitchFamily="2" charset="77"/>
              </a:rPr>
              <a:t>disaster's</a:t>
            </a:r>
            <a:r>
              <a:rPr lang="fr-FR" sz="1200" dirty="0">
                <a:latin typeface="OpenDyslexic" pitchFamily="2" charset="77"/>
              </a:rPr>
              <a:t> impacts </a:t>
            </a:r>
            <a:r>
              <a:rPr lang="fr-FR" sz="1200" dirty="0" err="1">
                <a:latin typeface="OpenDyslexic" pitchFamily="2" charset="77"/>
              </a:rPr>
              <a:t>will</a:t>
            </a:r>
            <a:r>
              <a:rPr lang="fr-FR" sz="1200" dirty="0">
                <a:latin typeface="OpenDyslexic" pitchFamily="2" charset="77"/>
              </a:rPr>
              <a:t> </a:t>
            </a:r>
            <a:r>
              <a:rPr lang="fr-FR" sz="1200" dirty="0" err="1">
                <a:latin typeface="OpenDyslexic" pitchFamily="2" charset="77"/>
              </a:rPr>
              <a:t>likely</a:t>
            </a:r>
            <a:r>
              <a:rPr lang="fr-FR" sz="1200" dirty="0">
                <a:latin typeface="OpenDyslexic" pitchFamily="2" charset="77"/>
              </a:rPr>
              <a:t> </a:t>
            </a:r>
            <a:r>
              <a:rPr lang="fr-FR" sz="1200" dirty="0" err="1">
                <a:latin typeface="OpenDyslexic" pitchFamily="2" charset="77"/>
              </a:rPr>
              <a:t>never</a:t>
            </a:r>
            <a:r>
              <a:rPr lang="fr-FR" sz="1200" dirty="0">
                <a:latin typeface="OpenDyslexic" pitchFamily="2" charset="77"/>
              </a:rPr>
              <a:t> </a:t>
            </a:r>
            <a:r>
              <a:rPr lang="fr-FR" sz="1200" dirty="0" err="1">
                <a:latin typeface="OpenDyslexic" pitchFamily="2" charset="77"/>
              </a:rPr>
              <a:t>be</a:t>
            </a:r>
            <a:r>
              <a:rPr lang="fr-FR" sz="1200" dirty="0">
                <a:latin typeface="OpenDyslexic" pitchFamily="2" charset="77"/>
              </a:rPr>
              <a:t> </a:t>
            </a:r>
            <a:r>
              <a:rPr lang="fr-FR" sz="1200" dirty="0" err="1">
                <a:latin typeface="OpenDyslexic" pitchFamily="2" charset="77"/>
              </a:rPr>
              <a:t>fully</a:t>
            </a:r>
            <a:r>
              <a:rPr lang="fr-FR" sz="1200" dirty="0">
                <a:latin typeface="OpenDyslexic" pitchFamily="2" charset="77"/>
              </a:rPr>
              <a:t> </a:t>
            </a:r>
            <a:r>
              <a:rPr lang="fr-FR" sz="1200" dirty="0" err="1">
                <a:latin typeface="OpenDyslexic" pitchFamily="2" charset="77"/>
              </a:rPr>
              <a:t>erased</a:t>
            </a:r>
            <a:r>
              <a:rPr lang="fr-FR" sz="1200" dirty="0">
                <a:latin typeface="OpenDyslexic" pitchFamily="2" charset="77"/>
              </a:rPr>
              <a:t> </a:t>
            </a:r>
            <a:r>
              <a:rPr lang="fr-FR" sz="1200" dirty="0" err="1">
                <a:latin typeface="OpenDyslexic" pitchFamily="2" charset="77"/>
              </a:rPr>
              <a:t>from</a:t>
            </a:r>
            <a:r>
              <a:rPr lang="fr-FR" sz="1200" dirty="0">
                <a:latin typeface="OpenDyslexic" pitchFamily="2" charset="77"/>
              </a:rPr>
              <a:t> the city. Driving </a:t>
            </a:r>
            <a:r>
              <a:rPr lang="fr-FR" sz="1200" dirty="0" err="1">
                <a:latin typeface="OpenDyslexic" pitchFamily="2" charset="77"/>
              </a:rPr>
              <a:t>around</a:t>
            </a:r>
            <a:r>
              <a:rPr lang="fr-FR" sz="1200" dirty="0">
                <a:latin typeface="OpenDyslexic" pitchFamily="2" charset="77"/>
              </a:rPr>
              <a:t> the </a:t>
            </a:r>
            <a:r>
              <a:rPr lang="fr-FR" sz="1200" dirty="0" err="1">
                <a:latin typeface="OpenDyslexic" pitchFamily="2" charset="77"/>
              </a:rPr>
              <a:t>Lower</a:t>
            </a:r>
            <a:r>
              <a:rPr lang="fr-FR" sz="1200" dirty="0">
                <a:latin typeface="OpenDyslexic" pitchFamily="2" charset="77"/>
              </a:rPr>
              <a:t> </a:t>
            </a:r>
            <a:r>
              <a:rPr lang="fr-FR" sz="1200" dirty="0" err="1">
                <a:latin typeface="OpenDyslexic" pitchFamily="2" charset="77"/>
              </a:rPr>
              <a:t>Ninth</a:t>
            </a:r>
            <a:r>
              <a:rPr lang="fr-FR" sz="1200" dirty="0">
                <a:latin typeface="OpenDyslexic" pitchFamily="2" charset="77"/>
              </a:rPr>
              <a:t> Ward, a </a:t>
            </a:r>
            <a:r>
              <a:rPr lang="fr-FR" sz="1200" dirty="0" err="1">
                <a:latin typeface="OpenDyslexic" pitchFamily="2" charset="77"/>
              </a:rPr>
              <a:t>community</a:t>
            </a:r>
            <a:r>
              <a:rPr lang="fr-FR" sz="1200" dirty="0">
                <a:latin typeface="OpenDyslexic" pitchFamily="2" charset="77"/>
              </a:rPr>
              <a:t> </a:t>
            </a:r>
            <a:r>
              <a:rPr lang="fr-FR" sz="1200" dirty="0" err="1">
                <a:latin typeface="OpenDyslexic" pitchFamily="2" charset="77"/>
              </a:rPr>
              <a:t>just</a:t>
            </a:r>
            <a:r>
              <a:rPr lang="fr-FR" sz="1200" dirty="0">
                <a:latin typeface="OpenDyslexic" pitchFamily="2" charset="77"/>
              </a:rPr>
              <a:t> </a:t>
            </a:r>
            <a:r>
              <a:rPr lang="fr-FR" sz="1200" dirty="0" err="1">
                <a:latin typeface="OpenDyslexic" pitchFamily="2" charset="77"/>
              </a:rPr>
              <a:t>east</a:t>
            </a:r>
            <a:r>
              <a:rPr lang="fr-FR" sz="1200" dirty="0">
                <a:latin typeface="OpenDyslexic" pitchFamily="2" charset="77"/>
              </a:rPr>
              <a:t> of the French Quarter, I </a:t>
            </a:r>
            <a:r>
              <a:rPr lang="fr-FR" sz="1200" dirty="0" err="1">
                <a:latin typeface="OpenDyslexic" pitchFamily="2" charset="77"/>
              </a:rPr>
              <a:t>was</a:t>
            </a:r>
            <a:r>
              <a:rPr lang="fr-FR" sz="1200" dirty="0">
                <a:latin typeface="OpenDyslexic" pitchFamily="2" charset="77"/>
              </a:rPr>
              <a:t> </a:t>
            </a:r>
            <a:r>
              <a:rPr lang="fr-FR" sz="1200" dirty="0" err="1">
                <a:latin typeface="OpenDyslexic" pitchFamily="2" charset="77"/>
              </a:rPr>
              <a:t>taken</a:t>
            </a:r>
            <a:r>
              <a:rPr lang="fr-FR" sz="1200" dirty="0">
                <a:latin typeface="OpenDyslexic" pitchFamily="2" charset="77"/>
              </a:rPr>
              <a:t> </a:t>
            </a:r>
            <a:r>
              <a:rPr lang="fr-FR" sz="1200" dirty="0" err="1">
                <a:latin typeface="OpenDyslexic" pitchFamily="2" charset="77"/>
              </a:rPr>
              <a:t>aback</a:t>
            </a:r>
            <a:r>
              <a:rPr lang="fr-FR" sz="1200" dirty="0">
                <a:latin typeface="OpenDyslexic" pitchFamily="2" charset="77"/>
              </a:rPr>
              <a:t> by the </a:t>
            </a:r>
            <a:r>
              <a:rPr lang="fr-FR" sz="1200" dirty="0" err="1">
                <a:latin typeface="OpenDyslexic" pitchFamily="2" charset="77"/>
              </a:rPr>
              <a:t>empty</a:t>
            </a:r>
            <a:r>
              <a:rPr lang="fr-FR" sz="1200" dirty="0">
                <a:latin typeface="OpenDyslexic" pitchFamily="2" charset="77"/>
              </a:rPr>
              <a:t> plots </a:t>
            </a:r>
            <a:r>
              <a:rPr lang="fr-FR" sz="1200" dirty="0" err="1">
                <a:latin typeface="OpenDyslexic" pitchFamily="2" charset="77"/>
              </a:rPr>
              <a:t>that</a:t>
            </a:r>
            <a:r>
              <a:rPr lang="fr-FR" sz="1200" dirty="0">
                <a:latin typeface="OpenDyslexic" pitchFamily="2" charset="77"/>
              </a:rPr>
              <a:t> </a:t>
            </a:r>
            <a:r>
              <a:rPr lang="fr-FR" sz="1200" dirty="0" err="1">
                <a:latin typeface="OpenDyslexic" pitchFamily="2" charset="77"/>
              </a:rPr>
              <a:t>still</a:t>
            </a:r>
            <a:r>
              <a:rPr lang="fr-FR" sz="1200" dirty="0">
                <a:latin typeface="OpenDyslexic" pitchFamily="2" charset="77"/>
              </a:rPr>
              <a:t> break up the </a:t>
            </a:r>
            <a:r>
              <a:rPr lang="fr-FR" sz="1200" dirty="0" err="1">
                <a:latin typeface="OpenDyslexic" pitchFamily="2" charset="77"/>
              </a:rPr>
              <a:t>community</a:t>
            </a:r>
            <a:r>
              <a:rPr lang="fr-FR" sz="1200" dirty="0">
                <a:latin typeface="OpenDyslexic" pitchFamily="2" charset="77"/>
              </a:rPr>
              <a:t>. </a:t>
            </a:r>
            <a:r>
              <a:rPr lang="fr-FR" sz="1200" dirty="0" err="1">
                <a:latin typeface="OpenDyslexic" pitchFamily="2" charset="77"/>
              </a:rPr>
              <a:t>Houses</a:t>
            </a:r>
            <a:r>
              <a:rPr lang="fr-FR" sz="1200" dirty="0">
                <a:latin typeface="OpenDyslexic" pitchFamily="2" charset="77"/>
              </a:rPr>
              <a:t> </a:t>
            </a:r>
            <a:r>
              <a:rPr lang="fr-FR" sz="1200" dirty="0" err="1">
                <a:latin typeface="OpenDyslexic" pitchFamily="2" charset="77"/>
              </a:rPr>
              <a:t>that</a:t>
            </a:r>
            <a:r>
              <a:rPr lang="fr-FR" sz="1200" dirty="0">
                <a:latin typeface="OpenDyslexic" pitchFamily="2" charset="77"/>
              </a:rPr>
              <a:t> </a:t>
            </a:r>
            <a:r>
              <a:rPr lang="fr-FR" sz="1200" dirty="0" err="1">
                <a:latin typeface="OpenDyslexic" pitchFamily="2" charset="77"/>
              </a:rPr>
              <a:t>used</a:t>
            </a:r>
            <a:r>
              <a:rPr lang="fr-FR" sz="1200" dirty="0">
                <a:latin typeface="OpenDyslexic" pitchFamily="2" charset="77"/>
              </a:rPr>
              <a:t> to stand right </a:t>
            </a:r>
            <a:r>
              <a:rPr lang="fr-FR" sz="1200" dirty="0" err="1">
                <a:latin typeface="OpenDyslexic" pitchFamily="2" charset="77"/>
              </a:rPr>
              <a:t>next</a:t>
            </a:r>
            <a:r>
              <a:rPr lang="fr-FR" sz="1200" dirty="0">
                <a:latin typeface="OpenDyslexic" pitchFamily="2" charset="77"/>
              </a:rPr>
              <a:t> to one </a:t>
            </a:r>
            <a:r>
              <a:rPr lang="fr-FR" sz="1200" dirty="0" err="1">
                <a:latin typeface="OpenDyslexic" pitchFamily="2" charset="77"/>
              </a:rPr>
              <a:t>another</a:t>
            </a:r>
            <a:r>
              <a:rPr lang="fr-FR" sz="1200" dirty="0">
                <a:latin typeface="OpenDyslexic" pitchFamily="2" charset="77"/>
              </a:rPr>
              <a:t> are </a:t>
            </a:r>
            <a:r>
              <a:rPr lang="fr-FR" sz="1200" dirty="0" err="1">
                <a:latin typeface="OpenDyslexic" pitchFamily="2" charset="77"/>
              </a:rPr>
              <a:t>now</a:t>
            </a:r>
            <a:r>
              <a:rPr lang="fr-FR" sz="1200" dirty="0">
                <a:latin typeface="OpenDyslexic" pitchFamily="2" charset="77"/>
              </a:rPr>
              <a:t> </a:t>
            </a:r>
            <a:r>
              <a:rPr lang="fr-FR" sz="1200" dirty="0" err="1">
                <a:latin typeface="OpenDyslexic" pitchFamily="2" charset="77"/>
              </a:rPr>
              <a:t>spaced</a:t>
            </a:r>
            <a:r>
              <a:rPr lang="fr-FR" sz="1200" dirty="0">
                <a:latin typeface="OpenDyslexic" pitchFamily="2" charset="77"/>
              </a:rPr>
              <a:t> </a:t>
            </a:r>
            <a:r>
              <a:rPr lang="fr-FR" sz="1200" dirty="0" err="1">
                <a:latin typeface="OpenDyslexic" pitchFamily="2" charset="77"/>
              </a:rPr>
              <a:t>haphazardly</a:t>
            </a:r>
            <a:r>
              <a:rPr lang="fr-FR" sz="1200" dirty="0">
                <a:latin typeface="OpenDyslexic" pitchFamily="2" charset="77"/>
              </a:rPr>
              <a:t> </a:t>
            </a:r>
            <a:r>
              <a:rPr lang="fr-FR" sz="1200" dirty="0" err="1">
                <a:latin typeface="OpenDyslexic" pitchFamily="2" charset="77"/>
              </a:rPr>
              <a:t>away</a:t>
            </a:r>
            <a:r>
              <a:rPr lang="fr-FR" sz="1200" dirty="0">
                <a:latin typeface="OpenDyslexic" pitchFamily="2" charset="77"/>
              </a:rPr>
              <a:t> </a:t>
            </a:r>
            <a:r>
              <a:rPr lang="fr-FR" sz="1200" dirty="0" err="1">
                <a:latin typeface="OpenDyslexic" pitchFamily="2" charset="77"/>
              </a:rPr>
              <a:t>from</a:t>
            </a:r>
            <a:r>
              <a:rPr lang="fr-FR" sz="1200" dirty="0">
                <a:latin typeface="OpenDyslexic" pitchFamily="2" charset="77"/>
              </a:rPr>
              <a:t> </a:t>
            </a:r>
            <a:r>
              <a:rPr lang="fr-FR" sz="1200" dirty="0" err="1">
                <a:latin typeface="OpenDyslexic" pitchFamily="2" charset="77"/>
              </a:rPr>
              <a:t>each</a:t>
            </a:r>
            <a:r>
              <a:rPr lang="fr-FR" sz="1200" dirty="0">
                <a:latin typeface="OpenDyslexic" pitchFamily="2" charset="77"/>
              </a:rPr>
              <a:t> </a:t>
            </a:r>
            <a:r>
              <a:rPr lang="fr-FR" sz="1200" dirty="0" err="1">
                <a:latin typeface="OpenDyslexic" pitchFamily="2" charset="77"/>
              </a:rPr>
              <a:t>other</a:t>
            </a:r>
            <a:r>
              <a:rPr lang="fr-FR" sz="1200" dirty="0">
                <a:latin typeface="OpenDyslexic" pitchFamily="2" charset="77"/>
              </a:rPr>
              <a:t>, </a:t>
            </a:r>
            <a:r>
              <a:rPr lang="fr-FR" sz="1200" dirty="0" err="1">
                <a:latin typeface="OpenDyslexic" pitchFamily="2" charset="77"/>
              </a:rPr>
              <a:t>separated</a:t>
            </a:r>
            <a:r>
              <a:rPr lang="fr-FR" sz="1200" dirty="0">
                <a:latin typeface="OpenDyslexic" pitchFamily="2" charset="77"/>
              </a:rPr>
              <a:t> by </a:t>
            </a:r>
            <a:r>
              <a:rPr lang="fr-FR" sz="1200" dirty="0" err="1">
                <a:latin typeface="OpenDyslexic" pitchFamily="2" charset="77"/>
              </a:rPr>
              <a:t>empty</a:t>
            </a:r>
            <a:r>
              <a:rPr lang="fr-FR" sz="1200" dirty="0">
                <a:latin typeface="OpenDyslexic" pitchFamily="2" charset="77"/>
              </a:rPr>
              <a:t> land </a:t>
            </a:r>
            <a:r>
              <a:rPr lang="fr-FR" sz="1200" dirty="0" err="1">
                <a:latin typeface="OpenDyslexic" pitchFamily="2" charset="77"/>
              </a:rPr>
              <a:t>that</a:t>
            </a:r>
            <a:r>
              <a:rPr lang="fr-FR" sz="1200" dirty="0">
                <a:latin typeface="OpenDyslexic" pitchFamily="2" charset="77"/>
              </a:rPr>
              <a:t> </a:t>
            </a:r>
            <a:r>
              <a:rPr lang="fr-FR" sz="1200" dirty="0" err="1">
                <a:latin typeface="OpenDyslexic" pitchFamily="2" charset="77"/>
              </a:rPr>
              <a:t>is</a:t>
            </a:r>
            <a:r>
              <a:rPr lang="fr-FR" sz="1200" dirty="0">
                <a:latin typeface="OpenDyslexic" pitchFamily="2" charset="77"/>
              </a:rPr>
              <a:t> </a:t>
            </a:r>
            <a:r>
              <a:rPr lang="fr-FR" sz="1200" dirty="0" err="1">
                <a:latin typeface="OpenDyslexic" pitchFamily="2" charset="77"/>
              </a:rPr>
              <a:t>overgrown</a:t>
            </a:r>
            <a:r>
              <a:rPr lang="fr-FR" sz="1200" dirty="0">
                <a:latin typeface="OpenDyslexic" pitchFamily="2" charset="77"/>
              </a:rPr>
              <a:t> </a:t>
            </a:r>
            <a:r>
              <a:rPr lang="fr-FR" sz="1200" dirty="0" err="1">
                <a:latin typeface="OpenDyslexic" pitchFamily="2" charset="77"/>
              </a:rPr>
              <a:t>with</a:t>
            </a:r>
            <a:r>
              <a:rPr lang="fr-FR" sz="1200" dirty="0">
                <a:latin typeface="OpenDyslexic" pitchFamily="2" charset="77"/>
              </a:rPr>
              <a:t> </a:t>
            </a:r>
            <a:r>
              <a:rPr lang="fr-FR" sz="1200" dirty="0" err="1">
                <a:latin typeface="OpenDyslexic" pitchFamily="2" charset="77"/>
              </a:rPr>
              <a:t>weeds</a:t>
            </a:r>
            <a:r>
              <a:rPr lang="fr-FR" sz="1200" dirty="0">
                <a:latin typeface="OpenDyslexic" pitchFamily="2" charset="77"/>
              </a:rPr>
              <a:t> and </a:t>
            </a:r>
            <a:r>
              <a:rPr lang="fr-FR" sz="1200" dirty="0" err="1">
                <a:latin typeface="OpenDyslexic" pitchFamily="2" charset="77"/>
              </a:rPr>
              <a:t>brush</a:t>
            </a:r>
            <a:r>
              <a:rPr lang="fr-FR" sz="1200" dirty="0">
                <a:latin typeface="OpenDyslexic" pitchFamily="2" charset="77"/>
              </a:rPr>
              <a:t>. Trash piles on the corners of the </a:t>
            </a:r>
            <a:r>
              <a:rPr lang="fr-FR" sz="1200" dirty="0" err="1">
                <a:latin typeface="OpenDyslexic" pitchFamily="2" charset="77"/>
              </a:rPr>
              <a:t>streets</a:t>
            </a:r>
            <a:r>
              <a:rPr lang="fr-FR" sz="1200" dirty="0">
                <a:latin typeface="OpenDyslexic" pitchFamily="2" charset="77"/>
              </a:rPr>
              <a:t> and </a:t>
            </a:r>
            <a:r>
              <a:rPr lang="fr-FR" sz="1200" dirty="0" err="1">
                <a:latin typeface="OpenDyslexic" pitchFamily="2" charset="77"/>
              </a:rPr>
              <a:t>signs</a:t>
            </a:r>
            <a:r>
              <a:rPr lang="fr-FR" sz="1200" dirty="0">
                <a:latin typeface="OpenDyslexic" pitchFamily="2" charset="77"/>
              </a:rPr>
              <a:t> warning </a:t>
            </a:r>
            <a:r>
              <a:rPr lang="fr-FR" sz="1200" dirty="0" err="1">
                <a:latin typeface="OpenDyslexic" pitchFamily="2" charset="77"/>
              </a:rPr>
              <a:t>against</a:t>
            </a:r>
            <a:r>
              <a:rPr lang="fr-FR" sz="1200" dirty="0">
                <a:latin typeface="OpenDyslexic" pitchFamily="2" charset="77"/>
              </a:rPr>
              <a:t> </a:t>
            </a:r>
            <a:r>
              <a:rPr lang="fr-FR" sz="1200" dirty="0" err="1">
                <a:latin typeface="OpenDyslexic" pitchFamily="2" charset="77"/>
              </a:rPr>
              <a:t>loitering</a:t>
            </a:r>
            <a:r>
              <a:rPr lang="fr-FR" sz="1200" dirty="0">
                <a:latin typeface="OpenDyslexic" pitchFamily="2" charset="77"/>
              </a:rPr>
              <a:t> </a:t>
            </a:r>
            <a:r>
              <a:rPr lang="fr-FR" sz="1200" dirty="0" err="1">
                <a:latin typeface="OpenDyslexic" pitchFamily="2" charset="77"/>
              </a:rPr>
              <a:t>further</a:t>
            </a:r>
            <a:r>
              <a:rPr lang="fr-FR" sz="1200" dirty="0">
                <a:latin typeface="OpenDyslexic" pitchFamily="2" charset="77"/>
              </a:rPr>
              <a:t> </a:t>
            </a:r>
            <a:r>
              <a:rPr lang="fr-FR" sz="1200" dirty="0" err="1">
                <a:latin typeface="OpenDyslexic" pitchFamily="2" charset="77"/>
              </a:rPr>
              <a:t>accentuate</a:t>
            </a:r>
            <a:r>
              <a:rPr lang="fr-FR" sz="1200" dirty="0">
                <a:latin typeface="OpenDyslexic" pitchFamily="2" charset="77"/>
              </a:rPr>
              <a:t> the impression </a:t>
            </a:r>
            <a:r>
              <a:rPr lang="fr-FR" sz="1200" dirty="0" err="1">
                <a:latin typeface="OpenDyslexic" pitchFamily="2" charset="77"/>
              </a:rPr>
              <a:t>that</a:t>
            </a:r>
            <a:r>
              <a:rPr lang="fr-FR" sz="1200" dirty="0">
                <a:latin typeface="OpenDyslexic" pitchFamily="2" charset="77"/>
              </a:rPr>
              <a:t> </a:t>
            </a:r>
            <a:r>
              <a:rPr lang="fr-FR" sz="1200" dirty="0" err="1">
                <a:latin typeface="OpenDyslexic" pitchFamily="2" charset="77"/>
              </a:rPr>
              <a:t>things</a:t>
            </a:r>
            <a:r>
              <a:rPr lang="fr-FR" sz="1200" dirty="0">
                <a:latin typeface="OpenDyslexic" pitchFamily="2" charset="77"/>
              </a:rPr>
              <a:t> </a:t>
            </a:r>
            <a:r>
              <a:rPr lang="fr-FR" sz="1200" dirty="0" err="1">
                <a:latin typeface="OpenDyslexic" pitchFamily="2" charset="77"/>
              </a:rPr>
              <a:t>haven't</a:t>
            </a:r>
            <a:r>
              <a:rPr lang="fr-FR" sz="1200" dirty="0">
                <a:latin typeface="OpenDyslexic" pitchFamily="2" charset="77"/>
              </a:rPr>
              <a:t> </a:t>
            </a:r>
            <a:r>
              <a:rPr lang="fr-FR" sz="1200" dirty="0" err="1">
                <a:latin typeface="OpenDyslexic" pitchFamily="2" charset="77"/>
              </a:rPr>
              <a:t>improved</a:t>
            </a:r>
            <a:r>
              <a:rPr lang="fr-FR" sz="1200" dirty="0">
                <a:latin typeface="OpenDyslexic" pitchFamily="2" charset="77"/>
              </a:rPr>
              <a:t>. Businesses are </a:t>
            </a:r>
            <a:r>
              <a:rPr lang="fr-FR" sz="1200" dirty="0" err="1">
                <a:latin typeface="OpenDyslexic" pitchFamily="2" charset="77"/>
              </a:rPr>
              <a:t>staying</a:t>
            </a:r>
            <a:r>
              <a:rPr lang="fr-FR" sz="1200" dirty="0">
                <a:latin typeface="OpenDyslexic" pitchFamily="2" charset="77"/>
              </a:rPr>
              <a:t> </a:t>
            </a:r>
            <a:r>
              <a:rPr lang="fr-FR" sz="1200" dirty="0" err="1">
                <a:latin typeface="OpenDyslexic" pitchFamily="2" charset="77"/>
              </a:rPr>
              <a:t>away</a:t>
            </a:r>
            <a:r>
              <a:rPr lang="fr-FR" sz="1200" dirty="0">
                <a:latin typeface="OpenDyslexic" pitchFamily="2" charset="77"/>
              </a:rPr>
              <a:t> as </a:t>
            </a:r>
            <a:r>
              <a:rPr lang="fr-FR" sz="1200" dirty="0" err="1">
                <a:latin typeface="OpenDyslexic" pitchFamily="2" charset="77"/>
              </a:rPr>
              <a:t>well</a:t>
            </a:r>
            <a:r>
              <a:rPr lang="fr-FR" sz="1200" dirty="0">
                <a:latin typeface="OpenDyslexic" pitchFamily="2" charset="77"/>
              </a:rPr>
              <a:t>. A single </a:t>
            </a:r>
            <a:r>
              <a:rPr lang="fr-FR" sz="1200" dirty="0" err="1">
                <a:latin typeface="OpenDyslexic" pitchFamily="2" charset="77"/>
              </a:rPr>
              <a:t>grocery</a:t>
            </a:r>
            <a:r>
              <a:rPr lang="fr-FR" sz="1200" dirty="0">
                <a:latin typeface="OpenDyslexic" pitchFamily="2" charset="77"/>
              </a:rPr>
              <a:t> store, Burnell’s Lower Ninth Ward Market, </a:t>
            </a:r>
            <a:r>
              <a:rPr lang="fr-FR" sz="1200" dirty="0" err="1">
                <a:latin typeface="OpenDyslexic" pitchFamily="2" charset="77"/>
              </a:rPr>
              <a:t>holds</a:t>
            </a:r>
            <a:r>
              <a:rPr lang="fr-FR" sz="1200" dirty="0">
                <a:latin typeface="OpenDyslexic" pitchFamily="2" charset="77"/>
              </a:rPr>
              <a:t> the sole </a:t>
            </a:r>
            <a:r>
              <a:rPr lang="fr-FR" sz="1200" dirty="0" err="1">
                <a:latin typeface="OpenDyslexic" pitchFamily="2" charset="77"/>
              </a:rPr>
              <a:t>responsibility</a:t>
            </a:r>
            <a:r>
              <a:rPr lang="fr-FR" sz="1200" dirty="0">
                <a:latin typeface="OpenDyslexic" pitchFamily="2" charset="77"/>
              </a:rPr>
              <a:t> of </a:t>
            </a:r>
            <a:r>
              <a:rPr lang="fr-FR" sz="1200" dirty="0" err="1">
                <a:latin typeface="OpenDyslexic" pitchFamily="2" charset="77"/>
              </a:rPr>
              <a:t>providing</a:t>
            </a:r>
            <a:r>
              <a:rPr lang="fr-FR" sz="1200" dirty="0">
                <a:latin typeface="OpenDyslexic" pitchFamily="2" charset="77"/>
              </a:rPr>
              <a:t> a </a:t>
            </a:r>
            <a:r>
              <a:rPr lang="fr-FR" sz="1200" dirty="0" err="1">
                <a:latin typeface="OpenDyslexic" pitchFamily="2" charset="77"/>
              </a:rPr>
              <a:t>small</a:t>
            </a:r>
            <a:r>
              <a:rPr lang="fr-FR" sz="1200" dirty="0">
                <a:latin typeface="OpenDyslexic" pitchFamily="2" charset="77"/>
              </a:rPr>
              <a:t> range of </a:t>
            </a:r>
            <a:r>
              <a:rPr lang="fr-FR" sz="1200" dirty="0" err="1">
                <a:latin typeface="OpenDyslexic" pitchFamily="2" charset="77"/>
              </a:rPr>
              <a:t>packaged</a:t>
            </a:r>
            <a:r>
              <a:rPr lang="fr-FR" sz="1200" dirty="0">
                <a:latin typeface="OpenDyslexic" pitchFamily="2" charset="77"/>
              </a:rPr>
              <a:t> </a:t>
            </a:r>
            <a:r>
              <a:rPr lang="fr-FR" sz="1200" dirty="0" err="1">
                <a:latin typeface="OpenDyslexic" pitchFamily="2" charset="77"/>
              </a:rPr>
              <a:t>foods</a:t>
            </a:r>
            <a:r>
              <a:rPr lang="fr-FR" sz="1200" dirty="0">
                <a:latin typeface="OpenDyslexic" pitchFamily="2" charset="77"/>
              </a:rPr>
              <a:t> and </a:t>
            </a:r>
            <a:r>
              <a:rPr lang="fr-FR" sz="1200" dirty="0" err="1">
                <a:latin typeface="OpenDyslexic" pitchFamily="2" charset="77"/>
              </a:rPr>
              <a:t>fresh</a:t>
            </a:r>
            <a:r>
              <a:rPr lang="fr-FR" sz="1200" dirty="0">
                <a:latin typeface="OpenDyslexic" pitchFamily="2" charset="77"/>
              </a:rPr>
              <a:t> </a:t>
            </a:r>
            <a:r>
              <a:rPr lang="fr-FR" sz="1200" dirty="0" err="1">
                <a:latin typeface="OpenDyslexic" pitchFamily="2" charset="77"/>
              </a:rPr>
              <a:t>produce</a:t>
            </a:r>
            <a:r>
              <a:rPr lang="fr-FR" sz="1200" dirty="0">
                <a:latin typeface="OpenDyslexic" pitchFamily="2" charset="77"/>
              </a:rPr>
              <a:t> to the 1,200 people </a:t>
            </a:r>
            <a:r>
              <a:rPr lang="fr-FR" sz="1200" dirty="0" err="1">
                <a:latin typeface="OpenDyslexic" pitchFamily="2" charset="77"/>
              </a:rPr>
              <a:t>who</a:t>
            </a:r>
            <a:r>
              <a:rPr lang="fr-FR" sz="1200" dirty="0">
                <a:latin typeface="OpenDyslexic" pitchFamily="2" charset="77"/>
              </a:rPr>
              <a:t> live in the </a:t>
            </a:r>
            <a:r>
              <a:rPr lang="fr-FR" sz="1200" dirty="0" err="1">
                <a:latin typeface="OpenDyslexic" pitchFamily="2" charset="77"/>
              </a:rPr>
              <a:t>community</a:t>
            </a:r>
            <a:r>
              <a:rPr lang="fr-FR" sz="1200" dirty="0">
                <a:latin typeface="OpenDyslexic" pitchFamily="2" charset="77"/>
              </a:rPr>
              <a:t>. (…)</a:t>
            </a:r>
          </a:p>
        </p:txBody>
      </p:sp>
      <p:sp>
        <p:nvSpPr>
          <p:cNvPr id="7" name="ZoneTexte 6">
            <a:extLst>
              <a:ext uri="{FF2B5EF4-FFF2-40B4-BE49-F238E27FC236}">
                <a16:creationId xmlns:a16="http://schemas.microsoft.com/office/drawing/2014/main" id="{22AED0C0-CCBC-AA9B-D3B3-1639B6BA62C7}"/>
              </a:ext>
            </a:extLst>
          </p:cNvPr>
          <p:cNvSpPr txBox="1"/>
          <p:nvPr/>
        </p:nvSpPr>
        <p:spPr>
          <a:xfrm>
            <a:off x="6081962" y="40445"/>
            <a:ext cx="6093994" cy="6440225"/>
          </a:xfrm>
          <a:prstGeom prst="rect">
            <a:avLst/>
          </a:prstGeom>
          <a:noFill/>
        </p:spPr>
        <p:txBody>
          <a:bodyPr wrap="square">
            <a:spAutoFit/>
          </a:bodyPr>
          <a:lstStyle/>
          <a:p>
            <a:pPr>
              <a:lnSpc>
                <a:spcPct val="150000"/>
              </a:lnSpc>
            </a:pPr>
            <a:r>
              <a:rPr lang="fr-FR" sz="1200" dirty="0">
                <a:latin typeface="OpenDyslexic" pitchFamily="2" charset="77"/>
              </a:rPr>
              <a:t>Hurricane Katrina made </a:t>
            </a:r>
            <a:r>
              <a:rPr lang="fr-FR" sz="1200" dirty="0" err="1">
                <a:latin typeface="OpenDyslexic" pitchFamily="2" charset="77"/>
              </a:rPr>
              <a:t>landfall</a:t>
            </a:r>
            <a:r>
              <a:rPr lang="fr-FR" sz="1200" dirty="0">
                <a:latin typeface="OpenDyslexic" pitchFamily="2" charset="77"/>
              </a:rPr>
              <a:t> in </a:t>
            </a:r>
            <a:r>
              <a:rPr lang="fr-FR" sz="1200" dirty="0" err="1">
                <a:latin typeface="OpenDyslexic" pitchFamily="2" charset="77"/>
              </a:rPr>
              <a:t>Louisiana</a:t>
            </a:r>
            <a:r>
              <a:rPr lang="fr-FR" sz="1200" dirty="0">
                <a:latin typeface="OpenDyslexic" pitchFamily="2" charset="77"/>
              </a:rPr>
              <a:t> on August 29, 2005. </a:t>
            </a:r>
            <a:r>
              <a:rPr lang="fr-FR" sz="1200" dirty="0" err="1">
                <a:latin typeface="OpenDyslexic" pitchFamily="2" charset="77"/>
              </a:rPr>
              <a:t>While</a:t>
            </a:r>
            <a:r>
              <a:rPr lang="fr-FR" sz="1200" dirty="0">
                <a:latin typeface="OpenDyslexic" pitchFamily="2" charset="77"/>
              </a:rPr>
              <a:t> “</a:t>
            </a:r>
            <a:r>
              <a:rPr lang="fr-FR" sz="1200" dirty="0" err="1">
                <a:latin typeface="OpenDyslexic" pitchFamily="2" charset="77"/>
              </a:rPr>
              <a:t>only</a:t>
            </a:r>
            <a:r>
              <a:rPr lang="fr-FR" sz="1200" dirty="0">
                <a:latin typeface="OpenDyslexic" pitchFamily="2" charset="77"/>
              </a:rPr>
              <a:t>” a </a:t>
            </a:r>
            <a:r>
              <a:rPr lang="fr-FR" sz="1200" dirty="0" err="1">
                <a:latin typeface="OpenDyslexic" pitchFamily="2" charset="77"/>
              </a:rPr>
              <a:t>Category</a:t>
            </a:r>
            <a:r>
              <a:rPr lang="fr-FR" sz="1200" dirty="0">
                <a:latin typeface="OpenDyslexic" pitchFamily="2" charset="77"/>
              </a:rPr>
              <a:t> 3 hurricane </a:t>
            </a:r>
            <a:r>
              <a:rPr lang="fr-FR" sz="1200" dirty="0" err="1">
                <a:latin typeface="OpenDyslexic" pitchFamily="2" charset="77"/>
              </a:rPr>
              <a:t>when</a:t>
            </a:r>
            <a:r>
              <a:rPr lang="fr-FR" sz="1200" dirty="0">
                <a:latin typeface="OpenDyslexic" pitchFamily="2" charset="77"/>
              </a:rPr>
              <a:t> </a:t>
            </a:r>
            <a:r>
              <a:rPr lang="fr-FR" sz="1200" dirty="0" err="1">
                <a:latin typeface="OpenDyslexic" pitchFamily="2" charset="77"/>
              </a:rPr>
              <a:t>it</a:t>
            </a:r>
            <a:r>
              <a:rPr lang="fr-FR" sz="1200" dirty="0">
                <a:latin typeface="OpenDyslexic" pitchFamily="2" charset="77"/>
              </a:rPr>
              <a:t> hit the </a:t>
            </a:r>
            <a:r>
              <a:rPr lang="fr-FR" sz="1200" dirty="0" err="1">
                <a:latin typeface="OpenDyslexic" pitchFamily="2" charset="77"/>
              </a:rPr>
              <a:t>coast</a:t>
            </a:r>
            <a:r>
              <a:rPr lang="fr-FR" sz="1200" dirty="0">
                <a:latin typeface="OpenDyslexic" pitchFamily="2" charset="77"/>
              </a:rPr>
              <a:t>, Katrina and </a:t>
            </a:r>
            <a:r>
              <a:rPr lang="fr-FR" sz="1200" dirty="0" err="1">
                <a:latin typeface="OpenDyslexic" pitchFamily="2" charset="77"/>
              </a:rPr>
              <a:t>its</a:t>
            </a:r>
            <a:r>
              <a:rPr lang="fr-FR" sz="1200" dirty="0">
                <a:latin typeface="OpenDyslexic" pitchFamily="2" charset="77"/>
              </a:rPr>
              <a:t> </a:t>
            </a:r>
            <a:r>
              <a:rPr lang="fr-FR" sz="1200" dirty="0" err="1">
                <a:latin typeface="OpenDyslexic" pitchFamily="2" charset="77"/>
              </a:rPr>
              <a:t>aftermath</a:t>
            </a:r>
            <a:r>
              <a:rPr lang="fr-FR" sz="1200" dirty="0">
                <a:latin typeface="OpenDyslexic" pitchFamily="2" charset="77"/>
              </a:rPr>
              <a:t> </a:t>
            </a:r>
            <a:r>
              <a:rPr lang="fr-FR" sz="1200" dirty="0" err="1">
                <a:latin typeface="OpenDyslexic" pitchFamily="2" charset="77"/>
              </a:rPr>
              <a:t>resulted</a:t>
            </a:r>
            <a:r>
              <a:rPr lang="fr-FR" sz="1200" dirty="0">
                <a:latin typeface="OpenDyslexic" pitchFamily="2" charset="77"/>
              </a:rPr>
              <a:t> in 1,863 </a:t>
            </a:r>
            <a:r>
              <a:rPr lang="fr-FR" sz="1200" dirty="0" err="1">
                <a:latin typeface="OpenDyslexic" pitchFamily="2" charset="77"/>
              </a:rPr>
              <a:t>deaths</a:t>
            </a:r>
            <a:r>
              <a:rPr lang="fr-FR" sz="1200" dirty="0">
                <a:latin typeface="OpenDyslexic" pitchFamily="2" charset="77"/>
              </a:rPr>
              <a:t>. </a:t>
            </a:r>
            <a:r>
              <a:rPr lang="fr-FR" sz="1200" dirty="0" err="1">
                <a:latin typeface="OpenDyslexic" pitchFamily="2" charset="77"/>
              </a:rPr>
              <a:t>Although</a:t>
            </a:r>
            <a:r>
              <a:rPr lang="fr-FR" sz="1200" dirty="0">
                <a:latin typeface="OpenDyslexic" pitchFamily="2" charset="77"/>
              </a:rPr>
              <a:t> 90 percent of New </a:t>
            </a:r>
            <a:r>
              <a:rPr lang="fr-FR" sz="1200" dirty="0" err="1">
                <a:latin typeface="OpenDyslexic" pitchFamily="2" charset="77"/>
              </a:rPr>
              <a:t>Orleans’s</a:t>
            </a:r>
            <a:r>
              <a:rPr lang="fr-FR" sz="1200" dirty="0">
                <a:latin typeface="OpenDyslexic" pitchFamily="2" charset="77"/>
              </a:rPr>
              <a:t> </a:t>
            </a:r>
            <a:r>
              <a:rPr lang="fr-FR" sz="1200" dirty="0" err="1">
                <a:latin typeface="OpenDyslexic" pitchFamily="2" charset="77"/>
              </a:rPr>
              <a:t>pre-storm</a:t>
            </a:r>
            <a:r>
              <a:rPr lang="fr-FR" sz="1200" dirty="0">
                <a:latin typeface="OpenDyslexic" pitchFamily="2" charset="77"/>
              </a:rPr>
              <a:t> population </a:t>
            </a:r>
            <a:r>
              <a:rPr lang="fr-FR" sz="1200" dirty="0" err="1">
                <a:latin typeface="OpenDyslexic" pitchFamily="2" charset="77"/>
              </a:rPr>
              <a:t>is</a:t>
            </a:r>
            <a:r>
              <a:rPr lang="fr-FR" sz="1200" dirty="0">
                <a:latin typeface="OpenDyslexic" pitchFamily="2" charset="77"/>
              </a:rPr>
              <a:t> back and </a:t>
            </a:r>
            <a:r>
              <a:rPr lang="fr-FR" sz="1200" dirty="0" err="1">
                <a:latin typeface="OpenDyslexic" pitchFamily="2" charset="77"/>
              </a:rPr>
              <a:t>much</a:t>
            </a:r>
            <a:r>
              <a:rPr lang="fr-FR" sz="1200" dirty="0">
                <a:latin typeface="OpenDyslexic" pitchFamily="2" charset="77"/>
              </a:rPr>
              <a:t> of the city has been </a:t>
            </a:r>
            <a:r>
              <a:rPr lang="fr-FR" sz="1200" dirty="0" err="1">
                <a:latin typeface="OpenDyslexic" pitchFamily="2" charset="77"/>
              </a:rPr>
              <a:t>rebuilt</a:t>
            </a:r>
            <a:r>
              <a:rPr lang="fr-FR" sz="1200" dirty="0">
                <a:latin typeface="OpenDyslexic" pitchFamily="2" charset="77"/>
              </a:rPr>
              <a:t>, </a:t>
            </a:r>
            <a:r>
              <a:rPr lang="fr-FR" sz="1200" dirty="0" err="1">
                <a:latin typeface="OpenDyslexic" pitchFamily="2" charset="77"/>
              </a:rPr>
              <a:t>neighborhoods</a:t>
            </a:r>
            <a:r>
              <a:rPr lang="fr-FR" sz="1200" dirty="0">
                <a:latin typeface="OpenDyslexic" pitchFamily="2" charset="77"/>
              </a:rPr>
              <a:t> </a:t>
            </a:r>
            <a:r>
              <a:rPr lang="fr-FR" sz="1200" dirty="0" err="1">
                <a:latin typeface="OpenDyslexic" pitchFamily="2" charset="77"/>
              </a:rPr>
              <a:t>such</a:t>
            </a:r>
            <a:r>
              <a:rPr lang="fr-FR" sz="1200" dirty="0">
                <a:latin typeface="OpenDyslexic" pitchFamily="2" charset="77"/>
              </a:rPr>
              <a:t> as the </a:t>
            </a:r>
            <a:r>
              <a:rPr lang="fr-FR" sz="1200" dirty="0" err="1">
                <a:latin typeface="OpenDyslexic" pitchFamily="2" charset="77"/>
              </a:rPr>
              <a:t>Lower</a:t>
            </a:r>
            <a:r>
              <a:rPr lang="fr-FR" sz="1200" dirty="0">
                <a:latin typeface="OpenDyslexic" pitchFamily="2" charset="77"/>
              </a:rPr>
              <a:t> </a:t>
            </a:r>
            <a:r>
              <a:rPr lang="fr-FR" sz="1200" dirty="0" err="1">
                <a:latin typeface="OpenDyslexic" pitchFamily="2" charset="77"/>
              </a:rPr>
              <a:t>Ninth</a:t>
            </a:r>
            <a:r>
              <a:rPr lang="fr-FR" sz="1200" dirty="0">
                <a:latin typeface="OpenDyslexic" pitchFamily="2" charset="77"/>
              </a:rPr>
              <a:t> Ward have not </a:t>
            </a:r>
            <a:r>
              <a:rPr lang="fr-FR" sz="1200" dirty="0" err="1">
                <a:latin typeface="OpenDyslexic" pitchFamily="2" charset="77"/>
              </a:rPr>
              <a:t>had</a:t>
            </a:r>
            <a:r>
              <a:rPr lang="fr-FR" sz="1200" dirty="0">
                <a:latin typeface="OpenDyslexic" pitchFamily="2" charset="77"/>
              </a:rPr>
              <a:t> the </a:t>
            </a:r>
            <a:r>
              <a:rPr lang="fr-FR" sz="1200" dirty="0" err="1">
                <a:latin typeface="OpenDyslexic" pitchFamily="2" charset="77"/>
              </a:rPr>
              <a:t>same</a:t>
            </a:r>
            <a:r>
              <a:rPr lang="fr-FR" sz="1200" dirty="0">
                <a:latin typeface="OpenDyslexic" pitchFamily="2" charset="77"/>
              </a:rPr>
              <a:t> </a:t>
            </a:r>
            <a:r>
              <a:rPr lang="fr-FR" sz="1200" dirty="0" err="1">
                <a:latin typeface="OpenDyslexic" pitchFamily="2" charset="77"/>
              </a:rPr>
              <a:t>amount</a:t>
            </a:r>
            <a:r>
              <a:rPr lang="fr-FR" sz="1200" dirty="0">
                <a:latin typeface="OpenDyslexic" pitchFamily="2" charset="77"/>
              </a:rPr>
              <a:t> of post-Katrina </a:t>
            </a:r>
            <a:r>
              <a:rPr lang="fr-FR" sz="1200" dirty="0" err="1">
                <a:latin typeface="OpenDyslexic" pitchFamily="2" charset="77"/>
              </a:rPr>
              <a:t>growth</a:t>
            </a:r>
            <a:r>
              <a:rPr lang="fr-FR" sz="1200" dirty="0">
                <a:latin typeface="OpenDyslexic" pitchFamily="2" charset="77"/>
              </a:rPr>
              <a:t>. The </a:t>
            </a:r>
            <a:r>
              <a:rPr lang="fr-FR" sz="1200" dirty="0" err="1">
                <a:latin typeface="OpenDyslexic" pitchFamily="2" charset="77"/>
              </a:rPr>
              <a:t>historically</a:t>
            </a:r>
            <a:r>
              <a:rPr lang="fr-FR" sz="1200" dirty="0">
                <a:latin typeface="OpenDyslexic" pitchFamily="2" charset="77"/>
              </a:rPr>
              <a:t> </a:t>
            </a:r>
            <a:r>
              <a:rPr lang="fr-FR" sz="1200" dirty="0" err="1">
                <a:latin typeface="OpenDyslexic" pitchFamily="2" charset="77"/>
              </a:rPr>
              <a:t>low-income</a:t>
            </a:r>
            <a:r>
              <a:rPr lang="fr-FR" sz="1200" dirty="0">
                <a:latin typeface="OpenDyslexic" pitchFamily="2" charset="77"/>
              </a:rPr>
              <a:t>, </a:t>
            </a:r>
            <a:r>
              <a:rPr lang="fr-FR" sz="1200" dirty="0" err="1">
                <a:latin typeface="OpenDyslexic" pitchFamily="2" charset="77"/>
              </a:rPr>
              <a:t>African</a:t>
            </a:r>
            <a:r>
              <a:rPr lang="fr-FR" sz="1200" dirty="0">
                <a:latin typeface="OpenDyslexic" pitchFamily="2" charset="77"/>
              </a:rPr>
              <a:t> American area </a:t>
            </a:r>
            <a:r>
              <a:rPr lang="fr-FR" sz="1200" dirty="0" err="1">
                <a:latin typeface="OpenDyslexic" pitchFamily="2" charset="77"/>
              </a:rPr>
              <a:t>boasted</a:t>
            </a:r>
            <a:r>
              <a:rPr lang="fr-FR" sz="1200" dirty="0">
                <a:latin typeface="OpenDyslexic" pitchFamily="2" charset="77"/>
              </a:rPr>
              <a:t> a 14,000-strong population back in 2000, but the </a:t>
            </a:r>
            <a:r>
              <a:rPr lang="fr-FR" sz="1200" dirty="0" err="1">
                <a:latin typeface="OpenDyslexic" pitchFamily="2" charset="77"/>
              </a:rPr>
              <a:t>community</a:t>
            </a:r>
            <a:r>
              <a:rPr lang="fr-FR" sz="1200" dirty="0">
                <a:latin typeface="OpenDyslexic" pitchFamily="2" charset="77"/>
              </a:rPr>
              <a:t> </a:t>
            </a:r>
            <a:r>
              <a:rPr lang="fr-FR" sz="1200" dirty="0" err="1">
                <a:latin typeface="OpenDyslexic" pitchFamily="2" charset="77"/>
              </a:rPr>
              <a:t>was</a:t>
            </a:r>
            <a:r>
              <a:rPr lang="fr-FR" sz="1200" dirty="0">
                <a:latin typeface="OpenDyslexic" pitchFamily="2" charset="77"/>
              </a:rPr>
              <a:t> hit the </a:t>
            </a:r>
            <a:r>
              <a:rPr lang="fr-FR" sz="1200" dirty="0" err="1">
                <a:latin typeface="OpenDyslexic" pitchFamily="2" charset="77"/>
              </a:rPr>
              <a:t>hardest</a:t>
            </a:r>
            <a:r>
              <a:rPr lang="fr-FR" sz="1200" dirty="0">
                <a:latin typeface="OpenDyslexic" pitchFamily="2" charset="77"/>
              </a:rPr>
              <a:t> by the </a:t>
            </a:r>
            <a:r>
              <a:rPr lang="fr-FR" sz="1200" dirty="0" err="1">
                <a:latin typeface="OpenDyslexic" pitchFamily="2" charset="77"/>
              </a:rPr>
              <a:t>storm</a:t>
            </a:r>
            <a:r>
              <a:rPr lang="fr-FR" sz="1200" dirty="0">
                <a:latin typeface="OpenDyslexic" pitchFamily="2" charset="77"/>
              </a:rPr>
              <a:t>. </a:t>
            </a:r>
            <a:r>
              <a:rPr lang="fr-FR" sz="1200" dirty="0" err="1">
                <a:latin typeface="OpenDyslexic" pitchFamily="2" charset="77"/>
              </a:rPr>
              <a:t>During</a:t>
            </a:r>
            <a:r>
              <a:rPr lang="fr-FR" sz="1200" dirty="0">
                <a:latin typeface="OpenDyslexic" pitchFamily="2" charset="77"/>
              </a:rPr>
              <a:t> the hurricane, a barge </a:t>
            </a:r>
            <a:r>
              <a:rPr lang="fr-FR" sz="1200" dirty="0" err="1">
                <a:latin typeface="OpenDyslexic" pitchFamily="2" charset="77"/>
              </a:rPr>
              <a:t>broke</a:t>
            </a:r>
            <a:r>
              <a:rPr lang="fr-FR" sz="1200" dirty="0">
                <a:latin typeface="OpenDyslexic" pitchFamily="2" charset="77"/>
              </a:rPr>
              <a:t> </a:t>
            </a:r>
            <a:r>
              <a:rPr lang="fr-FR" sz="1200" dirty="0" err="1">
                <a:latin typeface="OpenDyslexic" pitchFamily="2" charset="77"/>
              </a:rPr>
              <a:t>into</a:t>
            </a:r>
            <a:r>
              <a:rPr lang="fr-FR" sz="1200" dirty="0">
                <a:latin typeface="OpenDyslexic" pitchFamily="2" charset="77"/>
              </a:rPr>
              <a:t> the </a:t>
            </a:r>
            <a:r>
              <a:rPr lang="fr-FR" sz="1200" dirty="0" err="1">
                <a:latin typeface="OpenDyslexic" pitchFamily="2" charset="77"/>
              </a:rPr>
              <a:t>levee</a:t>
            </a:r>
            <a:r>
              <a:rPr lang="fr-FR" sz="1200" dirty="0">
                <a:latin typeface="OpenDyslexic" pitchFamily="2" charset="77"/>
              </a:rPr>
              <a:t> </a:t>
            </a:r>
            <a:r>
              <a:rPr lang="fr-FR" sz="1200" dirty="0" err="1">
                <a:latin typeface="OpenDyslexic" pitchFamily="2" charset="77"/>
              </a:rPr>
              <a:t>protecting</a:t>
            </a:r>
            <a:r>
              <a:rPr lang="fr-FR" sz="1200" dirty="0">
                <a:latin typeface="OpenDyslexic" pitchFamily="2" charset="77"/>
              </a:rPr>
              <a:t> the </a:t>
            </a:r>
            <a:r>
              <a:rPr lang="fr-FR" sz="1200" dirty="0" err="1">
                <a:latin typeface="OpenDyslexic" pitchFamily="2" charset="77"/>
              </a:rPr>
              <a:t>ward</a:t>
            </a:r>
            <a:r>
              <a:rPr lang="fr-FR" sz="1200" dirty="0">
                <a:latin typeface="OpenDyslexic" pitchFamily="2" charset="77"/>
              </a:rPr>
              <a:t>, </a:t>
            </a:r>
            <a:r>
              <a:rPr lang="fr-FR" sz="1200" dirty="0" err="1">
                <a:latin typeface="OpenDyslexic" pitchFamily="2" charset="77"/>
              </a:rPr>
              <a:t>causing</a:t>
            </a:r>
            <a:r>
              <a:rPr lang="fr-FR" sz="1200" dirty="0">
                <a:latin typeface="OpenDyslexic" pitchFamily="2" charset="77"/>
              </a:rPr>
              <a:t> the area to </a:t>
            </a:r>
            <a:r>
              <a:rPr lang="fr-FR" sz="1200" dirty="0" err="1">
                <a:latin typeface="OpenDyslexic" pitchFamily="2" charset="77"/>
              </a:rPr>
              <a:t>be</a:t>
            </a:r>
            <a:r>
              <a:rPr lang="fr-FR" sz="1200" dirty="0">
                <a:latin typeface="OpenDyslexic" pitchFamily="2" charset="77"/>
              </a:rPr>
              <a:t> </a:t>
            </a:r>
            <a:r>
              <a:rPr lang="fr-FR" sz="1200" dirty="0" err="1">
                <a:latin typeface="OpenDyslexic" pitchFamily="2" charset="77"/>
              </a:rPr>
              <a:t>overrun</a:t>
            </a:r>
            <a:r>
              <a:rPr lang="fr-FR" sz="1200" dirty="0">
                <a:latin typeface="OpenDyslexic" pitchFamily="2" charset="77"/>
              </a:rPr>
              <a:t> </a:t>
            </a:r>
            <a:r>
              <a:rPr lang="fr-FR" sz="1200" dirty="0" err="1">
                <a:latin typeface="OpenDyslexic" pitchFamily="2" charset="77"/>
              </a:rPr>
              <a:t>with</a:t>
            </a:r>
            <a:r>
              <a:rPr lang="fr-FR" sz="1200" dirty="0">
                <a:latin typeface="OpenDyslexic" pitchFamily="2" charset="77"/>
              </a:rPr>
              <a:t> 12 </a:t>
            </a:r>
            <a:r>
              <a:rPr lang="fr-FR" sz="1200" dirty="0" err="1">
                <a:latin typeface="OpenDyslexic" pitchFamily="2" charset="77"/>
              </a:rPr>
              <a:t>feet</a:t>
            </a:r>
            <a:r>
              <a:rPr lang="fr-FR" sz="1200" dirty="0">
                <a:latin typeface="OpenDyslexic" pitchFamily="2" charset="77"/>
              </a:rPr>
              <a:t> of water, </a:t>
            </a:r>
            <a:r>
              <a:rPr lang="fr-FR" sz="1200" dirty="0" err="1">
                <a:latin typeface="OpenDyslexic" pitchFamily="2" charset="77"/>
              </a:rPr>
              <a:t>which</a:t>
            </a:r>
            <a:r>
              <a:rPr lang="fr-FR" sz="1200" dirty="0">
                <a:latin typeface="OpenDyslexic" pitchFamily="2" charset="77"/>
              </a:rPr>
              <a:t> </a:t>
            </a:r>
            <a:r>
              <a:rPr lang="fr-FR" sz="1200" dirty="0" err="1">
                <a:latin typeface="OpenDyslexic" pitchFamily="2" charset="77"/>
              </a:rPr>
              <a:t>destroyed</a:t>
            </a:r>
            <a:r>
              <a:rPr lang="fr-FR" sz="1200" dirty="0">
                <a:latin typeface="OpenDyslexic" pitchFamily="2" charset="77"/>
              </a:rPr>
              <a:t> homes in a </a:t>
            </a:r>
            <a:r>
              <a:rPr lang="fr-FR" sz="1200" dirty="0" err="1">
                <a:latin typeface="OpenDyslexic" pitchFamily="2" charset="77"/>
              </a:rPr>
              <a:t>matter</a:t>
            </a:r>
            <a:r>
              <a:rPr lang="fr-FR" sz="1200" dirty="0">
                <a:latin typeface="OpenDyslexic" pitchFamily="2" charset="77"/>
              </a:rPr>
              <a:t> of minutes. That single </a:t>
            </a:r>
            <a:r>
              <a:rPr lang="fr-FR" sz="1200" dirty="0" err="1">
                <a:latin typeface="OpenDyslexic" pitchFamily="2" charset="77"/>
              </a:rPr>
              <a:t>failure</a:t>
            </a:r>
            <a:r>
              <a:rPr lang="fr-FR" sz="1200" dirty="0">
                <a:latin typeface="OpenDyslexic" pitchFamily="2" charset="77"/>
              </a:rPr>
              <a:t> </a:t>
            </a:r>
            <a:r>
              <a:rPr lang="fr-FR" sz="1200" dirty="0" err="1">
                <a:latin typeface="OpenDyslexic" pitchFamily="2" charset="77"/>
              </a:rPr>
              <a:t>was</a:t>
            </a:r>
            <a:r>
              <a:rPr lang="fr-FR" sz="1200" dirty="0">
                <a:latin typeface="OpenDyslexic" pitchFamily="2" charset="77"/>
              </a:rPr>
              <a:t> the source of 80 percent of New </a:t>
            </a:r>
            <a:r>
              <a:rPr lang="fr-FR" sz="1200" dirty="0" err="1">
                <a:latin typeface="OpenDyslexic" pitchFamily="2" charset="77"/>
              </a:rPr>
              <a:t>Orleans’s</a:t>
            </a:r>
            <a:r>
              <a:rPr lang="fr-FR" sz="1200" dirty="0">
                <a:latin typeface="OpenDyslexic" pitchFamily="2" charset="77"/>
              </a:rPr>
              <a:t> </a:t>
            </a:r>
            <a:r>
              <a:rPr lang="fr-FR" sz="1200" dirty="0" err="1">
                <a:latin typeface="OpenDyslexic" pitchFamily="2" charset="77"/>
              </a:rPr>
              <a:t>flooding</a:t>
            </a:r>
            <a:r>
              <a:rPr lang="fr-FR" sz="1200" dirty="0">
                <a:latin typeface="OpenDyslexic" pitchFamily="2" charset="77"/>
              </a:rPr>
              <a:t>.</a:t>
            </a:r>
            <a:endParaRPr lang="fr-FR" sz="1200" b="0" i="0" dirty="0">
              <a:effectLst/>
              <a:latin typeface="OpenDyslexic" pitchFamily="2" charset="77"/>
            </a:endParaRPr>
          </a:p>
          <a:p>
            <a:pPr>
              <a:lnSpc>
                <a:spcPct val="150000"/>
              </a:lnSpc>
            </a:pPr>
            <a:r>
              <a:rPr lang="fr-FR" sz="1200" b="0" i="0" dirty="0">
                <a:effectLst/>
                <a:latin typeface="OpenDyslexic" pitchFamily="2" charset="77"/>
              </a:rPr>
              <a:t>Hurricane Katrina </a:t>
            </a:r>
            <a:r>
              <a:rPr lang="fr-FR" sz="1200" b="0" i="0" dirty="0" err="1">
                <a:effectLst/>
                <a:latin typeface="OpenDyslexic" pitchFamily="2" charset="77"/>
              </a:rPr>
              <a:t>is</a:t>
            </a:r>
            <a:r>
              <a:rPr lang="fr-FR" sz="1200" b="0" i="0" dirty="0">
                <a:effectLst/>
                <a:latin typeface="OpenDyslexic" pitchFamily="2" charset="77"/>
              </a:rPr>
              <a:t> </a:t>
            </a:r>
            <a:r>
              <a:rPr lang="fr-FR" sz="1200" b="0" i="0" dirty="0" err="1">
                <a:effectLst/>
                <a:latin typeface="OpenDyslexic" pitchFamily="2" charset="77"/>
              </a:rPr>
              <a:t>often</a:t>
            </a:r>
            <a:r>
              <a:rPr lang="fr-FR" sz="1200" b="0" i="0" dirty="0">
                <a:effectLst/>
                <a:latin typeface="OpenDyslexic" pitchFamily="2" charset="77"/>
              </a:rPr>
              <a:t> </a:t>
            </a:r>
            <a:r>
              <a:rPr lang="fr-FR" sz="1200" b="0" i="0" dirty="0" err="1">
                <a:effectLst/>
                <a:latin typeface="OpenDyslexic" pitchFamily="2" charset="77"/>
              </a:rPr>
              <a:t>cited</a:t>
            </a:r>
            <a:r>
              <a:rPr lang="fr-FR" sz="1200" b="0" i="0" dirty="0">
                <a:effectLst/>
                <a:latin typeface="OpenDyslexic" pitchFamily="2" charset="77"/>
              </a:rPr>
              <a:t> as not </a:t>
            </a:r>
            <a:r>
              <a:rPr lang="fr-FR" sz="1200" b="0" i="0" dirty="0" err="1">
                <a:effectLst/>
                <a:latin typeface="OpenDyslexic" pitchFamily="2" charset="77"/>
              </a:rPr>
              <a:t>being</a:t>
            </a:r>
            <a:r>
              <a:rPr lang="fr-FR" sz="1200" b="0" i="0" dirty="0">
                <a:effectLst/>
                <a:latin typeface="OpenDyslexic" pitchFamily="2" charset="77"/>
              </a:rPr>
              <a:t> an “</a:t>
            </a:r>
            <a:r>
              <a:rPr lang="fr-FR" sz="1200" b="0" i="0" strike="noStrike" dirty="0">
                <a:effectLst/>
                <a:latin typeface="OpenDyslexic" pitchFamily="2" charset="77"/>
              </a:rPr>
              <a:t>equal opportunity storm</a:t>
            </a:r>
            <a:r>
              <a:rPr lang="fr-FR" sz="1200" b="0" i="0" dirty="0">
                <a:effectLst/>
                <a:latin typeface="OpenDyslexic" pitchFamily="2" charset="77"/>
              </a:rPr>
              <a:t>” due to the </a:t>
            </a:r>
            <a:r>
              <a:rPr lang="fr-FR" sz="1200" b="0" i="0" dirty="0" err="1">
                <a:effectLst/>
                <a:latin typeface="OpenDyslexic" pitchFamily="2" charset="77"/>
              </a:rPr>
              <a:t>fact</a:t>
            </a:r>
            <a:r>
              <a:rPr lang="fr-FR" sz="1200" b="0" i="0" dirty="0">
                <a:effectLst/>
                <a:latin typeface="OpenDyslexic" pitchFamily="2" charset="77"/>
              </a:rPr>
              <a:t> </a:t>
            </a:r>
            <a:r>
              <a:rPr lang="fr-FR" sz="1200" b="0" i="0" dirty="0" err="1">
                <a:effectLst/>
                <a:latin typeface="OpenDyslexic" pitchFamily="2" charset="77"/>
              </a:rPr>
              <a:t>that</a:t>
            </a:r>
            <a:r>
              <a:rPr lang="fr-FR" sz="1200" b="0" i="0" dirty="0">
                <a:effectLst/>
                <a:latin typeface="OpenDyslexic" pitchFamily="2" charset="77"/>
              </a:rPr>
              <a:t> </a:t>
            </a:r>
            <a:r>
              <a:rPr lang="fr-FR" sz="1200" b="0" i="0" dirty="0" err="1">
                <a:effectLst/>
                <a:latin typeface="OpenDyslexic" pitchFamily="2" charset="77"/>
              </a:rPr>
              <a:t>minority</a:t>
            </a:r>
            <a:r>
              <a:rPr lang="fr-FR" sz="1200" b="0" i="0" dirty="0">
                <a:effectLst/>
                <a:latin typeface="OpenDyslexic" pitchFamily="2" charset="77"/>
              </a:rPr>
              <a:t> populations </a:t>
            </a:r>
            <a:r>
              <a:rPr lang="fr-FR" sz="1200" b="0" i="0" dirty="0" err="1">
                <a:effectLst/>
                <a:latin typeface="OpenDyslexic" pitchFamily="2" charset="77"/>
              </a:rPr>
              <a:t>were</a:t>
            </a:r>
            <a:r>
              <a:rPr lang="fr-FR" sz="1200" b="0" i="0" dirty="0">
                <a:effectLst/>
                <a:latin typeface="OpenDyslexic" pitchFamily="2" charset="77"/>
              </a:rPr>
              <a:t> hit the </a:t>
            </a:r>
            <a:r>
              <a:rPr lang="fr-FR" sz="1200" b="0" i="0" dirty="0" err="1">
                <a:effectLst/>
                <a:latin typeface="OpenDyslexic" pitchFamily="2" charset="77"/>
              </a:rPr>
              <a:t>hardest</a:t>
            </a:r>
            <a:r>
              <a:rPr lang="fr-FR" sz="1200" b="0" i="0" dirty="0">
                <a:effectLst/>
                <a:latin typeface="OpenDyslexic" pitchFamily="2" charset="77"/>
              </a:rPr>
              <a:t>. </a:t>
            </a:r>
            <a:r>
              <a:rPr lang="fr-FR" sz="1200" b="0" i="0" dirty="0" err="1">
                <a:effectLst/>
                <a:latin typeface="OpenDyslexic" pitchFamily="2" charset="77"/>
              </a:rPr>
              <a:t>They</a:t>
            </a:r>
            <a:r>
              <a:rPr lang="fr-FR" sz="1200" b="0" i="0" dirty="0">
                <a:effectLst/>
                <a:latin typeface="OpenDyslexic" pitchFamily="2" charset="77"/>
              </a:rPr>
              <a:t> </a:t>
            </a:r>
            <a:r>
              <a:rPr lang="fr-FR" sz="1200" b="0" i="0" dirty="0" err="1">
                <a:effectLst/>
                <a:latin typeface="OpenDyslexic" pitchFamily="2" charset="77"/>
              </a:rPr>
              <a:t>also</a:t>
            </a:r>
            <a:r>
              <a:rPr lang="fr-FR" sz="1200" b="0" i="0" dirty="0">
                <a:effectLst/>
                <a:latin typeface="OpenDyslexic" pitchFamily="2" charset="77"/>
              </a:rPr>
              <a:t> </a:t>
            </a:r>
            <a:r>
              <a:rPr lang="fr-FR" sz="1200" b="0" i="0" dirty="0" err="1">
                <a:effectLst/>
                <a:latin typeface="OpenDyslexic" pitchFamily="2" charset="77"/>
              </a:rPr>
              <a:t>received</a:t>
            </a:r>
            <a:r>
              <a:rPr lang="fr-FR" sz="1200" b="0" i="0" dirty="0">
                <a:effectLst/>
                <a:latin typeface="OpenDyslexic" pitchFamily="2" charset="77"/>
              </a:rPr>
              <a:t> the least </a:t>
            </a:r>
            <a:r>
              <a:rPr lang="fr-FR" sz="1200" b="0" i="0" dirty="0" err="1">
                <a:effectLst/>
                <a:latin typeface="OpenDyslexic" pitchFamily="2" charset="77"/>
              </a:rPr>
              <a:t>amount</a:t>
            </a:r>
            <a:r>
              <a:rPr lang="fr-FR" sz="1200" b="0" i="0" dirty="0">
                <a:effectLst/>
                <a:latin typeface="OpenDyslexic" pitchFamily="2" charset="77"/>
              </a:rPr>
              <a:t> of </a:t>
            </a:r>
            <a:r>
              <a:rPr lang="fr-FR" sz="1200" b="0" i="0" dirty="0" err="1">
                <a:effectLst/>
                <a:latin typeface="OpenDyslexic" pitchFamily="2" charset="77"/>
              </a:rPr>
              <a:t>funding</a:t>
            </a:r>
            <a:r>
              <a:rPr lang="fr-FR" sz="1200" b="0" i="0" dirty="0">
                <a:effectLst/>
                <a:latin typeface="OpenDyslexic" pitchFamily="2" charset="77"/>
              </a:rPr>
              <a:t> in the </a:t>
            </a:r>
            <a:r>
              <a:rPr lang="fr-FR" sz="1200" b="0" i="0" dirty="0" err="1">
                <a:effectLst/>
                <a:latin typeface="OpenDyslexic" pitchFamily="2" charset="77"/>
              </a:rPr>
              <a:t>rebuilding</a:t>
            </a:r>
            <a:r>
              <a:rPr lang="fr-FR" sz="1200" b="0" i="0" dirty="0">
                <a:effectLst/>
                <a:latin typeface="OpenDyslexic" pitchFamily="2" charset="77"/>
              </a:rPr>
              <a:t> process. Not </a:t>
            </a:r>
            <a:r>
              <a:rPr lang="fr-FR" sz="1200" b="0" i="0" dirty="0" err="1">
                <a:effectLst/>
                <a:latin typeface="OpenDyslexic" pitchFamily="2" charset="77"/>
              </a:rPr>
              <a:t>only</a:t>
            </a:r>
            <a:r>
              <a:rPr lang="fr-FR" sz="1200" b="0" i="0" dirty="0">
                <a:effectLst/>
                <a:latin typeface="OpenDyslexic" pitchFamily="2" charset="77"/>
              </a:rPr>
              <a:t> </a:t>
            </a:r>
            <a:r>
              <a:rPr lang="fr-FR" sz="1200" b="0" i="0" dirty="0" err="1">
                <a:effectLst/>
                <a:latin typeface="OpenDyslexic" pitchFamily="2" charset="77"/>
              </a:rPr>
              <a:t>was</a:t>
            </a:r>
            <a:r>
              <a:rPr lang="fr-FR" sz="1200" b="0" i="0" dirty="0">
                <a:effectLst/>
                <a:latin typeface="OpenDyslexic" pitchFamily="2" charset="77"/>
              </a:rPr>
              <a:t> the area </a:t>
            </a:r>
            <a:r>
              <a:rPr lang="fr-FR" sz="1200" b="0" i="0" dirty="0" err="1">
                <a:effectLst/>
                <a:latin typeface="OpenDyslexic" pitchFamily="2" charset="77"/>
              </a:rPr>
              <a:t>ill-prepared</a:t>
            </a:r>
            <a:r>
              <a:rPr lang="fr-FR" sz="1200" b="0" i="0" dirty="0">
                <a:effectLst/>
                <a:latin typeface="OpenDyslexic" pitchFamily="2" charset="77"/>
              </a:rPr>
              <a:t> for a massive </a:t>
            </a:r>
            <a:r>
              <a:rPr lang="fr-FR" sz="1200" b="0" i="0" dirty="0" err="1">
                <a:effectLst/>
                <a:latin typeface="OpenDyslexic" pitchFamily="2" charset="77"/>
              </a:rPr>
              <a:t>storm</a:t>
            </a:r>
            <a:r>
              <a:rPr lang="fr-FR" sz="1200" b="0" i="0" dirty="0">
                <a:effectLst/>
                <a:latin typeface="OpenDyslexic" pitchFamily="2" charset="77"/>
              </a:rPr>
              <a:t>, but </a:t>
            </a:r>
            <a:r>
              <a:rPr lang="fr-FR" sz="1200" b="0" i="0" dirty="0" err="1">
                <a:effectLst/>
                <a:latin typeface="OpenDyslexic" pitchFamily="2" charset="77"/>
              </a:rPr>
              <a:t>funding</a:t>
            </a:r>
            <a:r>
              <a:rPr lang="fr-FR" sz="1200" b="0" i="0" dirty="0">
                <a:effectLst/>
                <a:latin typeface="OpenDyslexic" pitchFamily="2" charset="77"/>
              </a:rPr>
              <a:t> </a:t>
            </a:r>
            <a:r>
              <a:rPr lang="fr-FR" sz="1200" b="0" i="0" dirty="0" err="1">
                <a:effectLst/>
                <a:latin typeface="OpenDyslexic" pitchFamily="2" charset="77"/>
              </a:rPr>
              <a:t>afterwards</a:t>
            </a:r>
            <a:r>
              <a:rPr lang="fr-FR" sz="1200" b="0" i="0" dirty="0">
                <a:effectLst/>
                <a:latin typeface="OpenDyslexic" pitchFamily="2" charset="77"/>
              </a:rPr>
              <a:t> </a:t>
            </a:r>
            <a:r>
              <a:rPr lang="fr-FR" sz="1200" b="0" i="0" dirty="0" err="1">
                <a:effectLst/>
                <a:latin typeface="OpenDyslexic" pitchFamily="2" charset="77"/>
              </a:rPr>
              <a:t>was</a:t>
            </a:r>
            <a:r>
              <a:rPr lang="fr-FR" sz="1200" b="0" i="0" dirty="0">
                <a:effectLst/>
                <a:latin typeface="OpenDyslexic" pitchFamily="2" charset="77"/>
              </a:rPr>
              <a:t> </a:t>
            </a:r>
            <a:r>
              <a:rPr lang="fr-FR" sz="1200" b="0" i="0" dirty="0" err="1">
                <a:effectLst/>
                <a:latin typeface="OpenDyslexic" pitchFamily="2" charset="77"/>
              </a:rPr>
              <a:t>often</a:t>
            </a:r>
            <a:r>
              <a:rPr lang="fr-FR" sz="1200" b="0" i="0" dirty="0">
                <a:effectLst/>
                <a:latin typeface="OpenDyslexic" pitchFamily="2" charset="77"/>
              </a:rPr>
              <a:t> </a:t>
            </a:r>
            <a:r>
              <a:rPr lang="fr-FR" sz="1200" b="0" i="0" dirty="0" err="1">
                <a:effectLst/>
                <a:latin typeface="OpenDyslexic" pitchFamily="2" charset="77"/>
              </a:rPr>
              <a:t>unreliable</a:t>
            </a:r>
            <a:r>
              <a:rPr lang="fr-FR" sz="1200" b="0" i="0" dirty="0">
                <a:effectLst/>
                <a:latin typeface="OpenDyslexic" pitchFamily="2" charset="77"/>
              </a:rPr>
              <a:t> and </a:t>
            </a:r>
            <a:r>
              <a:rPr lang="fr-FR" sz="1200" b="0" i="0" dirty="0" err="1">
                <a:effectLst/>
                <a:latin typeface="OpenDyslexic" pitchFamily="2" charset="77"/>
              </a:rPr>
              <a:t>inadequate</a:t>
            </a:r>
            <a:r>
              <a:rPr lang="fr-FR" sz="1200" b="0" i="0" dirty="0">
                <a:effectLst/>
                <a:latin typeface="OpenDyslexic" pitchFamily="2" charset="77"/>
              </a:rPr>
              <a:t> for the damage the hurricane </a:t>
            </a:r>
            <a:r>
              <a:rPr lang="fr-FR" sz="1200" b="0" i="0" dirty="0" err="1">
                <a:effectLst/>
                <a:latin typeface="OpenDyslexic" pitchFamily="2" charset="77"/>
              </a:rPr>
              <a:t>inflicted</a:t>
            </a:r>
            <a:r>
              <a:rPr lang="fr-FR" sz="1200" b="0" i="0" dirty="0">
                <a:effectLst/>
                <a:latin typeface="OpenDyslexic" pitchFamily="2" charset="77"/>
              </a:rPr>
              <a:t>. </a:t>
            </a:r>
            <a:r>
              <a:rPr lang="fr-FR" sz="1200" b="0" i="0" dirty="0" err="1">
                <a:effectLst/>
                <a:latin typeface="OpenDyslexic" pitchFamily="2" charset="77"/>
              </a:rPr>
              <a:t>While</a:t>
            </a:r>
            <a:r>
              <a:rPr lang="fr-FR" sz="1200" b="0" i="0" dirty="0">
                <a:effectLst/>
                <a:latin typeface="OpenDyslexic" pitchFamily="2" charset="77"/>
              </a:rPr>
              <a:t> </a:t>
            </a:r>
            <a:r>
              <a:rPr lang="fr-FR" sz="1200" b="0" i="0" dirty="0" err="1">
                <a:effectLst/>
                <a:latin typeface="OpenDyslexic" pitchFamily="2" charset="77"/>
              </a:rPr>
              <a:t>many</a:t>
            </a:r>
            <a:r>
              <a:rPr lang="fr-FR" sz="1200" b="0" i="0" dirty="0">
                <a:effectLst/>
                <a:latin typeface="OpenDyslexic" pitchFamily="2" charset="77"/>
              </a:rPr>
              <a:t> </a:t>
            </a:r>
            <a:r>
              <a:rPr lang="fr-FR" sz="1200" b="0" i="0" dirty="0" err="1">
                <a:effectLst/>
                <a:latin typeface="OpenDyslexic" pitchFamily="2" charset="77"/>
              </a:rPr>
              <a:t>organizations</a:t>
            </a:r>
            <a:r>
              <a:rPr lang="fr-FR" sz="1200" b="0" i="0" dirty="0">
                <a:effectLst/>
                <a:latin typeface="OpenDyslexic" pitchFamily="2" charset="77"/>
              </a:rPr>
              <a:t> came </a:t>
            </a:r>
            <a:r>
              <a:rPr lang="fr-FR" sz="1200" b="0" i="0" dirty="0" err="1">
                <a:effectLst/>
                <a:latin typeface="OpenDyslexic" pitchFamily="2" charset="77"/>
              </a:rPr>
              <a:t>into</a:t>
            </a:r>
            <a:r>
              <a:rPr lang="fr-FR" sz="1200" b="0" i="0" dirty="0">
                <a:effectLst/>
                <a:latin typeface="OpenDyslexic" pitchFamily="2" charset="77"/>
              </a:rPr>
              <a:t> the area </a:t>
            </a:r>
            <a:r>
              <a:rPr lang="fr-FR" sz="1200" b="0" i="0" dirty="0" err="1">
                <a:effectLst/>
                <a:latin typeface="OpenDyslexic" pitchFamily="2" charset="77"/>
              </a:rPr>
              <a:t>following</a:t>
            </a:r>
            <a:r>
              <a:rPr lang="fr-FR" sz="1200" b="0" i="0" dirty="0">
                <a:effectLst/>
                <a:latin typeface="OpenDyslexic" pitchFamily="2" charset="77"/>
              </a:rPr>
              <a:t> the </a:t>
            </a:r>
            <a:r>
              <a:rPr lang="fr-FR" sz="1200" b="0" i="0" dirty="0" err="1">
                <a:effectLst/>
                <a:latin typeface="OpenDyslexic" pitchFamily="2" charset="77"/>
              </a:rPr>
              <a:t>immediate</a:t>
            </a:r>
            <a:r>
              <a:rPr lang="fr-FR" sz="1200" b="0" i="0" dirty="0">
                <a:effectLst/>
                <a:latin typeface="OpenDyslexic" pitchFamily="2" charset="77"/>
              </a:rPr>
              <a:t> </a:t>
            </a:r>
            <a:r>
              <a:rPr lang="fr-FR" sz="1200" b="0" i="0" dirty="0" err="1">
                <a:effectLst/>
                <a:latin typeface="OpenDyslexic" pitchFamily="2" charset="77"/>
              </a:rPr>
              <a:t>aftermath</a:t>
            </a:r>
            <a:r>
              <a:rPr lang="fr-FR" sz="1200" b="0" i="0" dirty="0">
                <a:effectLst/>
                <a:latin typeface="OpenDyslexic" pitchFamily="2" charset="77"/>
              </a:rPr>
              <a:t> of Katrina, </a:t>
            </a:r>
            <a:r>
              <a:rPr lang="fr-FR" sz="1200" b="0" i="0" dirty="0" err="1">
                <a:effectLst/>
                <a:latin typeface="OpenDyslexic" pitchFamily="2" charset="77"/>
              </a:rPr>
              <a:t>most</a:t>
            </a:r>
            <a:r>
              <a:rPr lang="fr-FR" sz="1200" b="0" i="0" dirty="0">
                <a:effectLst/>
                <a:latin typeface="OpenDyslexic" pitchFamily="2" charset="77"/>
              </a:rPr>
              <a:t> </a:t>
            </a:r>
            <a:r>
              <a:rPr lang="fr-FR" sz="1200" b="0" i="0" dirty="0" err="1">
                <a:effectLst/>
                <a:latin typeface="OpenDyslexic" pitchFamily="2" charset="77"/>
              </a:rPr>
              <a:t>notably</a:t>
            </a:r>
            <a:r>
              <a:rPr lang="fr-FR" sz="1200" b="0" i="0" dirty="0">
                <a:effectLst/>
                <a:latin typeface="OpenDyslexic" pitchFamily="2" charset="77"/>
              </a:rPr>
              <a:t> Brad </a:t>
            </a:r>
            <a:r>
              <a:rPr lang="fr-FR" sz="1200" b="0" i="0" dirty="0" err="1">
                <a:effectLst/>
                <a:latin typeface="OpenDyslexic" pitchFamily="2" charset="77"/>
              </a:rPr>
              <a:t>Pitt’s</a:t>
            </a:r>
            <a:r>
              <a:rPr lang="fr-FR" sz="1200" b="0" i="0" dirty="0">
                <a:effectLst/>
                <a:latin typeface="OpenDyslexic" pitchFamily="2" charset="77"/>
              </a:rPr>
              <a:t> </a:t>
            </a:r>
            <a:r>
              <a:rPr lang="fr-FR" sz="1200" b="0" i="0" dirty="0" err="1">
                <a:effectLst/>
                <a:latin typeface="OpenDyslexic" pitchFamily="2" charset="77"/>
              </a:rPr>
              <a:t>celebrity</a:t>
            </a:r>
            <a:r>
              <a:rPr lang="fr-FR" sz="1200" b="0" i="0" dirty="0">
                <a:effectLst/>
                <a:latin typeface="OpenDyslexic" pitchFamily="2" charset="77"/>
              </a:rPr>
              <a:t> </a:t>
            </a:r>
            <a:r>
              <a:rPr lang="fr-FR" sz="1200" b="0" i="0" dirty="0" err="1">
                <a:effectLst/>
                <a:latin typeface="OpenDyslexic" pitchFamily="2" charset="77"/>
              </a:rPr>
              <a:t>project</a:t>
            </a:r>
            <a:r>
              <a:rPr lang="fr-FR" sz="1200" b="0" i="0" dirty="0">
                <a:effectLst/>
                <a:latin typeface="OpenDyslexic" pitchFamily="2" charset="77"/>
              </a:rPr>
              <a:t>, </a:t>
            </a:r>
            <a:r>
              <a:rPr lang="fr-FR" sz="1200" b="0" i="0" strike="noStrike" dirty="0">
                <a:effectLst/>
                <a:latin typeface="OpenDyslexic" pitchFamily="2" charset="77"/>
              </a:rPr>
              <a:t>The Make It Right</a:t>
            </a:r>
            <a:r>
              <a:rPr lang="fr-FR" sz="1200" b="0" i="0" dirty="0">
                <a:effectLst/>
                <a:latin typeface="OpenDyslexic" pitchFamily="2" charset="77"/>
              </a:rPr>
              <a:t> </a:t>
            </a:r>
            <a:r>
              <a:rPr lang="fr-FR" sz="1200" b="0" i="0" dirty="0" err="1">
                <a:effectLst/>
                <a:latin typeface="OpenDyslexic" pitchFamily="2" charset="77"/>
              </a:rPr>
              <a:t>organization</a:t>
            </a:r>
            <a:r>
              <a:rPr lang="fr-FR" sz="1200" b="0" i="0" dirty="0">
                <a:effectLst/>
                <a:latin typeface="OpenDyslexic" pitchFamily="2" charset="77"/>
              </a:rPr>
              <a:t>, the </a:t>
            </a:r>
            <a:r>
              <a:rPr lang="fr-FR" sz="1200" b="0" i="0" dirty="0" err="1">
                <a:effectLst/>
                <a:latin typeface="OpenDyslexic" pitchFamily="2" charset="77"/>
              </a:rPr>
              <a:t>storm</a:t>
            </a:r>
            <a:r>
              <a:rPr lang="fr-FR" sz="1200" b="0" i="0" dirty="0">
                <a:effectLst/>
                <a:latin typeface="OpenDyslexic" pitchFamily="2" charset="77"/>
              </a:rPr>
              <a:t> and </a:t>
            </a:r>
            <a:r>
              <a:rPr lang="fr-FR" sz="1200" b="0" i="0" dirty="0" err="1">
                <a:effectLst/>
                <a:latin typeface="OpenDyslexic" pitchFamily="2" charset="77"/>
              </a:rPr>
              <a:t>its</a:t>
            </a:r>
            <a:r>
              <a:rPr lang="fr-FR" sz="1200" b="0" i="0" dirty="0">
                <a:effectLst/>
                <a:latin typeface="OpenDyslexic" pitchFamily="2" charset="77"/>
              </a:rPr>
              <a:t> </a:t>
            </a:r>
            <a:r>
              <a:rPr lang="fr-FR" sz="1200" b="0" i="0" dirty="0" err="1">
                <a:effectLst/>
                <a:latin typeface="OpenDyslexic" pitchFamily="2" charset="77"/>
              </a:rPr>
              <a:t>effects</a:t>
            </a:r>
            <a:r>
              <a:rPr lang="fr-FR" sz="1200" b="0" i="0" dirty="0">
                <a:effectLst/>
                <a:latin typeface="OpenDyslexic" pitchFamily="2" charset="77"/>
              </a:rPr>
              <a:t> </a:t>
            </a:r>
            <a:r>
              <a:rPr lang="fr-FR" sz="1200" b="0" i="0" dirty="0" err="1">
                <a:effectLst/>
                <a:latin typeface="OpenDyslexic" pitchFamily="2" charset="77"/>
              </a:rPr>
              <a:t>soon</a:t>
            </a:r>
            <a:r>
              <a:rPr lang="fr-FR" sz="1200" b="0" i="0" dirty="0">
                <a:effectLst/>
                <a:latin typeface="OpenDyslexic" pitchFamily="2" charset="77"/>
              </a:rPr>
              <a:t> </a:t>
            </a:r>
            <a:r>
              <a:rPr lang="fr-FR" sz="1200" b="0" i="0" dirty="0" err="1">
                <a:effectLst/>
                <a:latin typeface="OpenDyslexic" pitchFamily="2" charset="77"/>
              </a:rPr>
              <a:t>lost</a:t>
            </a:r>
            <a:r>
              <a:rPr lang="fr-FR" sz="1200" b="0" i="0" dirty="0">
                <a:effectLst/>
                <a:latin typeface="OpenDyslexic" pitchFamily="2" charset="77"/>
              </a:rPr>
              <a:t> national attention. And </a:t>
            </a:r>
            <a:r>
              <a:rPr lang="fr-FR" sz="1200" b="0" i="0" dirty="0" err="1">
                <a:effectLst/>
                <a:latin typeface="OpenDyslexic" pitchFamily="2" charset="77"/>
              </a:rPr>
              <a:t>along</a:t>
            </a:r>
            <a:r>
              <a:rPr lang="fr-FR" sz="1200" b="0" i="0" dirty="0">
                <a:effectLst/>
                <a:latin typeface="OpenDyslexic" pitchFamily="2" charset="77"/>
              </a:rPr>
              <a:t> </a:t>
            </a:r>
            <a:r>
              <a:rPr lang="fr-FR" sz="1200" b="0" i="0" dirty="0" err="1">
                <a:effectLst/>
                <a:latin typeface="OpenDyslexic" pitchFamily="2" charset="77"/>
              </a:rPr>
              <a:t>with</a:t>
            </a:r>
            <a:r>
              <a:rPr lang="fr-FR" sz="1200" b="0" i="0" dirty="0">
                <a:effectLst/>
                <a:latin typeface="OpenDyslexic" pitchFamily="2" charset="77"/>
              </a:rPr>
              <a:t> national attention </a:t>
            </a:r>
            <a:r>
              <a:rPr lang="fr-FR" sz="1200" b="0" i="0" dirty="0" err="1">
                <a:effectLst/>
                <a:latin typeface="OpenDyslexic" pitchFamily="2" charset="77"/>
              </a:rPr>
              <a:t>went</a:t>
            </a:r>
            <a:r>
              <a:rPr lang="fr-FR" sz="1200" b="0" i="0" dirty="0">
                <a:effectLst/>
                <a:latin typeface="OpenDyslexic" pitchFamily="2" charset="77"/>
              </a:rPr>
              <a:t> the public support to </a:t>
            </a:r>
            <a:r>
              <a:rPr lang="fr-FR" sz="1200" b="0" i="0" dirty="0" err="1">
                <a:effectLst/>
                <a:latin typeface="OpenDyslexic" pitchFamily="2" charset="77"/>
              </a:rPr>
              <a:t>try</a:t>
            </a:r>
            <a:r>
              <a:rPr lang="fr-FR" sz="1200" b="0" i="0" dirty="0">
                <a:effectLst/>
                <a:latin typeface="OpenDyslexic" pitchFamily="2" charset="77"/>
              </a:rPr>
              <a:t> and </a:t>
            </a:r>
            <a:r>
              <a:rPr lang="fr-FR" sz="1200" b="0" i="0" dirty="0" err="1">
                <a:effectLst/>
                <a:latin typeface="OpenDyslexic" pitchFamily="2" charset="77"/>
              </a:rPr>
              <a:t>piece</a:t>
            </a:r>
            <a:r>
              <a:rPr lang="fr-FR" sz="1200" b="0" i="0" dirty="0">
                <a:effectLst/>
                <a:latin typeface="OpenDyslexic" pitchFamily="2" charset="77"/>
              </a:rPr>
              <a:t> back </a:t>
            </a:r>
            <a:r>
              <a:rPr lang="fr-FR" sz="1200" b="0" i="0" dirty="0" err="1">
                <a:effectLst/>
                <a:latin typeface="OpenDyslexic" pitchFamily="2" charset="77"/>
              </a:rPr>
              <a:t>together</a:t>
            </a:r>
            <a:r>
              <a:rPr lang="fr-FR" sz="1200" b="0" i="0" dirty="0">
                <a:effectLst/>
                <a:latin typeface="OpenDyslexic" pitchFamily="2" charset="77"/>
              </a:rPr>
              <a:t> the </a:t>
            </a:r>
            <a:r>
              <a:rPr lang="fr-FR" sz="1200" b="0" i="0" dirty="0" err="1">
                <a:effectLst/>
                <a:latin typeface="OpenDyslexic" pitchFamily="2" charset="77"/>
              </a:rPr>
              <a:t>remains</a:t>
            </a:r>
            <a:r>
              <a:rPr lang="fr-FR" sz="1200" b="0" i="0" dirty="0">
                <a:effectLst/>
                <a:latin typeface="OpenDyslexic" pitchFamily="2" charset="77"/>
              </a:rPr>
              <a:t> of the </a:t>
            </a:r>
            <a:r>
              <a:rPr lang="fr-FR" sz="1200" b="0" i="0" dirty="0" err="1">
                <a:effectLst/>
                <a:latin typeface="OpenDyslexic" pitchFamily="2" charset="77"/>
              </a:rPr>
              <a:t>Lower</a:t>
            </a:r>
            <a:r>
              <a:rPr lang="fr-FR" sz="1200" b="0" i="0" dirty="0">
                <a:effectLst/>
                <a:latin typeface="OpenDyslexic" pitchFamily="2" charset="77"/>
              </a:rPr>
              <a:t> </a:t>
            </a:r>
            <a:r>
              <a:rPr lang="fr-FR" sz="1200" b="0" i="0" dirty="0" err="1">
                <a:effectLst/>
                <a:latin typeface="OpenDyslexic" pitchFamily="2" charset="77"/>
              </a:rPr>
              <a:t>Ninth</a:t>
            </a:r>
            <a:r>
              <a:rPr lang="fr-FR" sz="1200" b="0" i="0" dirty="0">
                <a:effectLst/>
                <a:latin typeface="OpenDyslexic" pitchFamily="2" charset="77"/>
              </a:rPr>
              <a:t> Ward.</a:t>
            </a:r>
            <a:endParaRPr lang="fr-FR" sz="1200" dirty="0">
              <a:latin typeface="OpenDyslexic" pitchFamily="2" charset="77"/>
            </a:endParaRPr>
          </a:p>
        </p:txBody>
      </p:sp>
      <p:cxnSp>
        <p:nvCxnSpPr>
          <p:cNvPr id="9" name="Connecteur droit 8">
            <a:extLst>
              <a:ext uri="{FF2B5EF4-FFF2-40B4-BE49-F238E27FC236}">
                <a16:creationId xmlns:a16="http://schemas.microsoft.com/office/drawing/2014/main" id="{5A7FE445-EA9C-7992-179D-2795DDE0AFB6}"/>
              </a:ext>
            </a:extLst>
          </p:cNvPr>
          <p:cNvCxnSpPr>
            <a:cxnSpLocks/>
          </p:cNvCxnSpPr>
          <p:nvPr/>
        </p:nvCxnSpPr>
        <p:spPr>
          <a:xfrm flipH="1">
            <a:off x="6093994" y="108017"/>
            <a:ext cx="2006" cy="67667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Image 11">
            <a:extLst>
              <a:ext uri="{FF2B5EF4-FFF2-40B4-BE49-F238E27FC236}">
                <a16:creationId xmlns:a16="http://schemas.microsoft.com/office/drawing/2014/main" id="{ACBCF790-C084-7A8C-3F6E-75D7B6139154}"/>
              </a:ext>
            </a:extLst>
          </p:cNvPr>
          <p:cNvPicPr>
            <a:picLocks noChangeAspect="1"/>
          </p:cNvPicPr>
          <p:nvPr/>
        </p:nvPicPr>
        <p:blipFill>
          <a:blip r:embed="rId3"/>
          <a:stretch>
            <a:fillRect/>
          </a:stretch>
        </p:blipFill>
        <p:spPr>
          <a:xfrm>
            <a:off x="120317" y="134724"/>
            <a:ext cx="2490534" cy="821876"/>
          </a:xfrm>
          <a:prstGeom prst="rect">
            <a:avLst/>
          </a:prstGeom>
        </p:spPr>
      </p:pic>
      <p:pic>
        <p:nvPicPr>
          <p:cNvPr id="14" name="Image 13">
            <a:extLst>
              <a:ext uri="{FF2B5EF4-FFF2-40B4-BE49-F238E27FC236}">
                <a16:creationId xmlns:a16="http://schemas.microsoft.com/office/drawing/2014/main" id="{C3BBA143-4079-FE3C-BFF0-46174C067228}"/>
              </a:ext>
            </a:extLst>
          </p:cNvPr>
          <p:cNvPicPr>
            <a:picLocks noChangeAspect="1"/>
          </p:cNvPicPr>
          <p:nvPr/>
        </p:nvPicPr>
        <p:blipFill>
          <a:blip r:embed="rId4"/>
          <a:stretch>
            <a:fillRect/>
          </a:stretch>
        </p:blipFill>
        <p:spPr>
          <a:xfrm>
            <a:off x="120316" y="1130968"/>
            <a:ext cx="5907181" cy="1269986"/>
          </a:xfrm>
          <a:prstGeom prst="rect">
            <a:avLst/>
          </a:prstGeom>
        </p:spPr>
      </p:pic>
      <p:sp>
        <p:nvSpPr>
          <p:cNvPr id="17" name="ZoneTexte 16">
            <a:extLst>
              <a:ext uri="{FF2B5EF4-FFF2-40B4-BE49-F238E27FC236}">
                <a16:creationId xmlns:a16="http://schemas.microsoft.com/office/drawing/2014/main" id="{5235FFEE-A0BF-2BB0-E8FD-2C3FC441087C}"/>
              </a:ext>
            </a:extLst>
          </p:cNvPr>
          <p:cNvSpPr txBox="1"/>
          <p:nvPr/>
        </p:nvSpPr>
        <p:spPr>
          <a:xfrm>
            <a:off x="6081962" y="6450741"/>
            <a:ext cx="6093994" cy="400110"/>
          </a:xfrm>
          <a:prstGeom prst="rect">
            <a:avLst/>
          </a:prstGeom>
          <a:noFill/>
        </p:spPr>
        <p:txBody>
          <a:bodyPr wrap="square">
            <a:spAutoFit/>
          </a:bodyPr>
          <a:lstStyle/>
          <a:p>
            <a:r>
              <a:rPr lang="fr-FR" sz="1000" dirty="0">
                <a:latin typeface="OpenDyslexic" pitchFamily="2" charset="77"/>
              </a:rPr>
              <a:t>https://</a:t>
            </a:r>
            <a:r>
              <a:rPr lang="fr-FR" sz="1000" dirty="0" err="1">
                <a:latin typeface="OpenDyslexic" pitchFamily="2" charset="77"/>
              </a:rPr>
              <a:t>www.eesi.org</a:t>
            </a:r>
            <a:r>
              <a:rPr lang="fr-FR" sz="1000" dirty="0">
                <a:latin typeface="OpenDyslexic" pitchFamily="2" charset="77"/>
              </a:rPr>
              <a:t>/articles/</a:t>
            </a:r>
            <a:r>
              <a:rPr lang="fr-FR" sz="1000" dirty="0" err="1">
                <a:latin typeface="OpenDyslexic" pitchFamily="2" charset="77"/>
              </a:rPr>
              <a:t>view</a:t>
            </a:r>
            <a:r>
              <a:rPr lang="fr-FR" sz="1000" dirty="0">
                <a:latin typeface="OpenDyslexic" pitchFamily="2" charset="77"/>
              </a:rPr>
              <a:t>/fourteen-years-later-new-orleans-is-still-trying-to-recover-from-hurricane-katrina</a:t>
            </a:r>
          </a:p>
        </p:txBody>
      </p:sp>
    </p:spTree>
    <p:extLst>
      <p:ext uri="{BB962C8B-B14F-4D97-AF65-F5344CB8AC3E}">
        <p14:creationId xmlns:p14="http://schemas.microsoft.com/office/powerpoint/2010/main" val="6138102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9CC7A75B-8974-9296-6C74-53CB5FCD4A69}"/>
              </a:ext>
            </a:extLst>
          </p:cNvPr>
          <p:cNvSpPr txBox="1"/>
          <p:nvPr/>
        </p:nvSpPr>
        <p:spPr>
          <a:xfrm>
            <a:off x="165436" y="191997"/>
            <a:ext cx="4308755" cy="6340197"/>
          </a:xfrm>
          <a:prstGeom prst="rect">
            <a:avLst/>
          </a:prstGeom>
          <a:noFill/>
        </p:spPr>
        <p:txBody>
          <a:bodyPr wrap="square" rtlCol="0">
            <a:spAutoFit/>
          </a:bodyPr>
          <a:lstStyle/>
          <a:p>
            <a:pPr>
              <a:lnSpc>
                <a:spcPct val="150000"/>
              </a:lnSpc>
            </a:pPr>
            <a:r>
              <a:rPr lang="fr-FR" sz="1600" dirty="0">
                <a:latin typeface="OpenDyslexic" pitchFamily="2" charset="77"/>
              </a:rPr>
              <a:t>5. 🗣️ Action! </a:t>
            </a:r>
            <a:r>
              <a:rPr lang="fr-FR" sz="1600" b="1" dirty="0">
                <a:latin typeface="OpenDyslexic" pitchFamily="2" charset="77"/>
              </a:rPr>
              <a:t>In pairs</a:t>
            </a:r>
            <a:r>
              <a:rPr lang="fr-FR" sz="1600" dirty="0">
                <a:latin typeface="OpenDyslexic" pitchFamily="2" charset="77"/>
              </a:rPr>
              <a:t>.</a:t>
            </a:r>
          </a:p>
          <a:p>
            <a:pPr>
              <a:lnSpc>
                <a:spcPct val="150000"/>
              </a:lnSpc>
            </a:pPr>
            <a:r>
              <a:rPr lang="fr-FR" sz="1600" u="sng" dirty="0">
                <a:latin typeface="OpenDyslexic" pitchFamily="2" charset="77"/>
              </a:rPr>
              <a:t>Situation</a:t>
            </a:r>
            <a:r>
              <a:rPr lang="fr-FR" sz="1600" dirty="0">
                <a:latin typeface="OpenDyslexic" pitchFamily="2" charset="77"/>
              </a:rPr>
              <a:t>: Imagine </a:t>
            </a:r>
            <a:r>
              <a:rPr lang="fr-FR" sz="1600" dirty="0" err="1">
                <a:latin typeface="OpenDyslexic" pitchFamily="2" charset="77"/>
              </a:rPr>
              <a:t>you’re</a:t>
            </a:r>
            <a:r>
              <a:rPr lang="fr-FR" sz="1600" dirty="0">
                <a:latin typeface="OpenDyslexic" pitchFamily="2" charset="77"/>
              </a:rPr>
              <a:t> part of the city </a:t>
            </a:r>
            <a:r>
              <a:rPr lang="fr-FR" sz="1600" dirty="0" err="1">
                <a:latin typeface="OpenDyslexic" pitchFamily="2" charset="77"/>
              </a:rPr>
              <a:t>council</a:t>
            </a:r>
            <a:r>
              <a:rPr lang="fr-FR" sz="1600" dirty="0">
                <a:latin typeface="OpenDyslexic" pitchFamily="2" charset="77"/>
              </a:rPr>
              <a:t>. </a:t>
            </a:r>
          </a:p>
          <a:p>
            <a:pPr>
              <a:lnSpc>
                <a:spcPct val="150000"/>
              </a:lnSpc>
            </a:pPr>
            <a:r>
              <a:rPr lang="fr-FR" sz="1600" u="sng" dirty="0" err="1">
                <a:latin typeface="OpenDyslexic" pitchFamily="2" charset="77"/>
              </a:rPr>
              <a:t>Task</a:t>
            </a:r>
            <a:r>
              <a:rPr lang="fr-FR" sz="1600" dirty="0">
                <a:latin typeface="OpenDyslexic" pitchFamily="2" charset="77"/>
              </a:rPr>
              <a:t>: </a:t>
            </a:r>
            <a:r>
              <a:rPr lang="fr-FR" sz="1600" dirty="0" err="1">
                <a:latin typeface="OpenDyslexic" pitchFamily="2" charset="77"/>
              </a:rPr>
              <a:t>Present</a:t>
            </a:r>
            <a:r>
              <a:rPr lang="fr-FR" sz="1600" dirty="0">
                <a:latin typeface="OpenDyslexic" pitchFamily="2" charset="77"/>
              </a:rPr>
              <a:t> </a:t>
            </a:r>
            <a:r>
              <a:rPr lang="fr-FR" sz="1600" dirty="0" err="1">
                <a:latin typeface="OpenDyslexic" pitchFamily="2" charset="77"/>
              </a:rPr>
              <a:t>what</a:t>
            </a:r>
            <a:r>
              <a:rPr lang="fr-FR" sz="1600" dirty="0">
                <a:latin typeface="OpenDyslexic" pitchFamily="2" charset="77"/>
              </a:rPr>
              <a:t> has </a:t>
            </a:r>
            <a:r>
              <a:rPr lang="fr-FR" sz="1600" dirty="0" err="1">
                <a:latin typeface="OpenDyslexic" pitchFamily="2" charset="77"/>
              </a:rPr>
              <a:t>already</a:t>
            </a:r>
            <a:r>
              <a:rPr lang="fr-FR" sz="1600" dirty="0">
                <a:latin typeface="OpenDyslexic" pitchFamily="2" charset="77"/>
              </a:rPr>
              <a:t> been </a:t>
            </a:r>
            <a:r>
              <a:rPr lang="fr-FR" sz="1600" dirty="0" err="1">
                <a:latin typeface="OpenDyslexic" pitchFamily="2" charset="77"/>
              </a:rPr>
              <a:t>done</a:t>
            </a:r>
            <a:r>
              <a:rPr lang="fr-FR" sz="1600" dirty="0">
                <a:latin typeface="OpenDyslexic" pitchFamily="2" charset="77"/>
              </a:rPr>
              <a:t> and </a:t>
            </a:r>
            <a:r>
              <a:rPr lang="fr-FR" sz="1600" dirty="0" err="1">
                <a:latin typeface="OpenDyslexic" pitchFamily="2" charset="77"/>
              </a:rPr>
              <a:t>what</a:t>
            </a:r>
            <a:r>
              <a:rPr lang="fr-FR" sz="1600" dirty="0">
                <a:latin typeface="OpenDyslexic" pitchFamily="2" charset="77"/>
              </a:rPr>
              <a:t> </a:t>
            </a:r>
            <a:r>
              <a:rPr lang="fr-FR" sz="1600" dirty="0" err="1">
                <a:latin typeface="OpenDyslexic" pitchFamily="2" charset="77"/>
              </a:rPr>
              <a:t>you</a:t>
            </a:r>
            <a:r>
              <a:rPr lang="fr-FR" sz="1600" dirty="0">
                <a:latin typeface="OpenDyslexic" pitchFamily="2" charset="77"/>
              </a:rPr>
              <a:t> plan to do for the city.</a:t>
            </a:r>
          </a:p>
          <a:p>
            <a:pPr>
              <a:lnSpc>
                <a:spcPct val="150000"/>
              </a:lnSpc>
            </a:pPr>
            <a:endParaRPr lang="fr-FR" sz="1600" dirty="0">
              <a:latin typeface="OpenDyslexic" pitchFamily="2" charset="77"/>
            </a:endParaRPr>
          </a:p>
          <a:p>
            <a:pPr>
              <a:lnSpc>
                <a:spcPct val="150000"/>
              </a:lnSpc>
            </a:pPr>
            <a:r>
              <a:rPr lang="fr-FR" sz="1600" dirty="0">
                <a:latin typeface="OpenDyslexic" pitchFamily="2" charset="77"/>
              </a:rPr>
              <a:t>☐ Mention hurricane Katrina and </a:t>
            </a:r>
            <a:r>
              <a:rPr lang="fr-FR" sz="1600" dirty="0" err="1">
                <a:latin typeface="OpenDyslexic" pitchFamily="2" charset="77"/>
              </a:rPr>
              <a:t>its</a:t>
            </a:r>
            <a:r>
              <a:rPr lang="fr-FR" sz="1600" dirty="0">
                <a:latin typeface="OpenDyslexic" pitchFamily="2" charset="77"/>
              </a:rPr>
              <a:t> </a:t>
            </a:r>
            <a:r>
              <a:rPr lang="fr-FR" sz="1600" dirty="0" err="1">
                <a:latin typeface="OpenDyslexic" pitchFamily="2" charset="77"/>
              </a:rPr>
              <a:t>aftermath</a:t>
            </a:r>
            <a:r>
              <a:rPr lang="fr-FR" sz="1600" dirty="0">
                <a:latin typeface="OpenDyslexic" pitchFamily="2" charset="77"/>
              </a:rPr>
              <a:t> </a:t>
            </a:r>
          </a:p>
          <a:p>
            <a:pPr>
              <a:lnSpc>
                <a:spcPct val="150000"/>
              </a:lnSpc>
            </a:pPr>
            <a:r>
              <a:rPr lang="fr-FR" sz="1600" dirty="0">
                <a:latin typeface="OpenDyslexic" pitchFamily="2" charset="77"/>
              </a:rPr>
              <a:t>☐ </a:t>
            </a:r>
            <a:r>
              <a:rPr lang="fr-FR" sz="1600" dirty="0" err="1">
                <a:latin typeface="OpenDyslexic" pitchFamily="2" charset="77"/>
              </a:rPr>
              <a:t>Present</a:t>
            </a:r>
            <a:r>
              <a:rPr lang="fr-FR" sz="1600" dirty="0">
                <a:latin typeface="OpenDyslexic" pitchFamily="2" charset="77"/>
              </a:rPr>
              <a:t> actions </a:t>
            </a:r>
            <a:r>
              <a:rPr lang="fr-FR" sz="1600" dirty="0" err="1">
                <a:latin typeface="OpenDyslexic" pitchFamily="2" charset="77"/>
              </a:rPr>
              <a:t>that</a:t>
            </a:r>
            <a:r>
              <a:rPr lang="fr-FR" sz="1600" dirty="0">
                <a:latin typeface="OpenDyslexic" pitchFamily="2" charset="77"/>
              </a:rPr>
              <a:t> have been </a:t>
            </a:r>
            <a:r>
              <a:rPr lang="fr-FR" sz="1600" dirty="0" err="1">
                <a:latin typeface="OpenDyslexic" pitchFamily="2" charset="77"/>
              </a:rPr>
              <a:t>implemented</a:t>
            </a:r>
            <a:r>
              <a:rPr lang="fr-FR" sz="1600" dirty="0">
                <a:latin typeface="OpenDyslexic" pitchFamily="2" charset="77"/>
              </a:rPr>
              <a:t> to </a:t>
            </a:r>
            <a:r>
              <a:rPr lang="fr-FR" sz="1600" dirty="0" err="1">
                <a:latin typeface="OpenDyslexic" pitchFamily="2" charset="77"/>
              </a:rPr>
              <a:t>repair</a:t>
            </a:r>
            <a:r>
              <a:rPr lang="fr-FR" sz="1600" dirty="0">
                <a:latin typeface="OpenDyslexic" pitchFamily="2" charset="77"/>
              </a:rPr>
              <a:t> NOLA</a:t>
            </a:r>
          </a:p>
          <a:p>
            <a:pPr>
              <a:lnSpc>
                <a:spcPct val="150000"/>
              </a:lnSpc>
            </a:pPr>
            <a:r>
              <a:rPr lang="fr-FR" sz="1600" dirty="0">
                <a:latin typeface="OpenDyslexic" pitchFamily="2" charset="77"/>
              </a:rPr>
              <a:t>☐ </a:t>
            </a:r>
            <a:r>
              <a:rPr lang="fr-FR" sz="1600" dirty="0" err="1">
                <a:latin typeface="OpenDyslexic" pitchFamily="2" charset="77"/>
              </a:rPr>
              <a:t>Introduce</a:t>
            </a:r>
            <a:r>
              <a:rPr lang="fr-FR" sz="1600" dirty="0">
                <a:latin typeface="OpenDyslexic" pitchFamily="2" charset="77"/>
              </a:rPr>
              <a:t> 1 or 2 </a:t>
            </a:r>
            <a:r>
              <a:rPr lang="fr-FR" sz="1600" dirty="0" err="1">
                <a:latin typeface="OpenDyslexic" pitchFamily="2" charset="77"/>
              </a:rPr>
              <a:t>persisting</a:t>
            </a:r>
            <a:r>
              <a:rPr lang="fr-FR" sz="1600" dirty="0">
                <a:latin typeface="OpenDyslexic" pitchFamily="2" charset="77"/>
              </a:rPr>
              <a:t> issues</a:t>
            </a:r>
          </a:p>
          <a:p>
            <a:pPr>
              <a:lnSpc>
                <a:spcPct val="150000"/>
              </a:lnSpc>
            </a:pPr>
            <a:r>
              <a:rPr lang="fr-FR" sz="1600" dirty="0">
                <a:latin typeface="OpenDyslexic" pitchFamily="2" charset="77"/>
              </a:rPr>
              <a:t>☐ </a:t>
            </a:r>
            <a:r>
              <a:rPr lang="fr-FR" sz="1600" dirty="0" err="1">
                <a:latin typeface="OpenDyslexic" pitchFamily="2" charset="77"/>
              </a:rPr>
              <a:t>Present</a:t>
            </a:r>
            <a:r>
              <a:rPr lang="fr-FR" sz="1600" dirty="0">
                <a:latin typeface="OpenDyslexic" pitchFamily="2" charset="77"/>
              </a:rPr>
              <a:t> </a:t>
            </a:r>
            <a:r>
              <a:rPr lang="fr-FR" sz="1600" dirty="0" err="1">
                <a:latin typeface="OpenDyslexic" pitchFamily="2" charset="77"/>
              </a:rPr>
              <a:t>your</a:t>
            </a:r>
            <a:r>
              <a:rPr lang="fr-FR" sz="1600" dirty="0">
                <a:latin typeface="OpenDyslexic" pitchFamily="2" charset="77"/>
              </a:rPr>
              <a:t> plan for </a:t>
            </a:r>
            <a:r>
              <a:rPr lang="fr-FR" sz="1600" b="1" dirty="0">
                <a:latin typeface="OpenDyslexic" pitchFamily="2" charset="77"/>
              </a:rPr>
              <a:t>the future </a:t>
            </a:r>
            <a:r>
              <a:rPr lang="fr-FR" sz="1600" dirty="0">
                <a:latin typeface="OpenDyslexic" pitchFamily="2" charset="77"/>
              </a:rPr>
              <a:t>of NOLA</a:t>
            </a:r>
          </a:p>
          <a:p>
            <a:pPr>
              <a:lnSpc>
                <a:spcPct val="150000"/>
              </a:lnSpc>
            </a:pPr>
            <a:r>
              <a:rPr lang="fr-FR" sz="1600" dirty="0">
                <a:latin typeface="OpenDyslexic" pitchFamily="2" charset="77"/>
              </a:rPr>
              <a:t>☐ use </a:t>
            </a:r>
            <a:r>
              <a:rPr lang="fr-FR" sz="1600" dirty="0" err="1">
                <a:latin typeface="OpenDyslexic" pitchFamily="2" charset="77"/>
              </a:rPr>
              <a:t>your</a:t>
            </a:r>
            <a:r>
              <a:rPr lang="fr-FR" sz="1600" dirty="0">
                <a:latin typeface="OpenDyslexic" pitchFamily="2" charset="77"/>
              </a:rPr>
              <a:t> </a:t>
            </a:r>
            <a:r>
              <a:rPr lang="fr-FR" sz="1600" dirty="0" err="1">
                <a:latin typeface="OpenDyslexic" pitchFamily="2" charset="77"/>
              </a:rPr>
              <a:t>vocab</a:t>
            </a:r>
            <a:r>
              <a:rPr lang="fr-FR" sz="1600" dirty="0">
                <a:latin typeface="OpenDyslexic" pitchFamily="2" charset="77"/>
              </a:rPr>
              <a:t> </a:t>
            </a:r>
            <a:r>
              <a:rPr lang="fr-FR" sz="1600" dirty="0" err="1">
                <a:latin typeface="OpenDyslexic" pitchFamily="2" charset="77"/>
              </a:rPr>
              <a:t>sheet</a:t>
            </a:r>
            <a:endParaRPr lang="fr-FR" sz="1600" dirty="0">
              <a:latin typeface="OpenDyslexic" pitchFamily="2" charset="77"/>
            </a:endParaRPr>
          </a:p>
          <a:p>
            <a:pPr>
              <a:lnSpc>
                <a:spcPct val="150000"/>
              </a:lnSpc>
            </a:pPr>
            <a:r>
              <a:rPr lang="fr-FR" sz="1600" dirty="0">
                <a:latin typeface="OpenDyslexic" pitchFamily="2" charset="77"/>
              </a:rPr>
              <a:t>☐ use the passive </a:t>
            </a:r>
            <a:r>
              <a:rPr lang="fr-FR" sz="1600" dirty="0" err="1">
                <a:latin typeface="OpenDyslexic" pitchFamily="2" charset="77"/>
              </a:rPr>
              <a:t>voice</a:t>
            </a:r>
            <a:endParaRPr lang="fr-FR" sz="1600" dirty="0">
              <a:latin typeface="OpenDyslexic" pitchFamily="2" charset="77"/>
            </a:endParaRPr>
          </a:p>
          <a:p>
            <a:pPr>
              <a:lnSpc>
                <a:spcPct val="150000"/>
              </a:lnSpc>
            </a:pPr>
            <a:endParaRPr lang="fr-FR" sz="1600" dirty="0">
              <a:latin typeface="OpenDyslexic" pitchFamily="2" charset="77"/>
            </a:endParaRPr>
          </a:p>
        </p:txBody>
      </p:sp>
      <p:pic>
        <p:nvPicPr>
          <p:cNvPr id="8" name="Image 7">
            <a:extLst>
              <a:ext uri="{FF2B5EF4-FFF2-40B4-BE49-F238E27FC236}">
                <a16:creationId xmlns:a16="http://schemas.microsoft.com/office/drawing/2014/main" id="{9AED874E-61C6-C1FA-E851-6A3253D3128F}"/>
              </a:ext>
            </a:extLst>
          </p:cNvPr>
          <p:cNvPicPr>
            <a:picLocks noChangeAspect="1"/>
          </p:cNvPicPr>
          <p:nvPr/>
        </p:nvPicPr>
        <p:blipFill>
          <a:blip r:embed="rId2"/>
          <a:stretch>
            <a:fillRect/>
          </a:stretch>
        </p:blipFill>
        <p:spPr>
          <a:xfrm>
            <a:off x="4474191" y="0"/>
            <a:ext cx="7717809" cy="6858000"/>
          </a:xfrm>
          <a:prstGeom prst="rect">
            <a:avLst/>
          </a:prstGeom>
        </p:spPr>
      </p:pic>
    </p:spTree>
    <p:extLst>
      <p:ext uri="{BB962C8B-B14F-4D97-AF65-F5344CB8AC3E}">
        <p14:creationId xmlns:p14="http://schemas.microsoft.com/office/powerpoint/2010/main" val="38563051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77EA2-A4DD-BF55-1F48-817A44432C91}"/>
            </a:ext>
          </a:extLst>
        </p:cNvPr>
        <p:cNvGrpSpPr/>
        <p:nvPr/>
      </p:nvGrpSpPr>
      <p:grpSpPr>
        <a:xfrm>
          <a:off x="0" y="0"/>
          <a:ext cx="0" cy="0"/>
          <a:chOff x="0" y="0"/>
          <a:chExt cx="0" cy="0"/>
        </a:xfrm>
      </p:grpSpPr>
      <p:pic>
        <p:nvPicPr>
          <p:cNvPr id="7" name="Picture 6" descr="Map: New Orleans and the Lower Ninth Ward">
            <a:extLst>
              <a:ext uri="{FF2B5EF4-FFF2-40B4-BE49-F238E27FC236}">
                <a16:creationId xmlns:a16="http://schemas.microsoft.com/office/drawing/2014/main" id="{A85CF413-AF4D-28FC-D535-D7B660F64D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33304">
            <a:off x="8303230" y="4156390"/>
            <a:ext cx="3565209" cy="2673907"/>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D401C66B-27FD-C7A7-1B91-FEF3CB4DFA8C}"/>
              </a:ext>
            </a:extLst>
          </p:cNvPr>
          <p:cNvPicPr>
            <a:picLocks noChangeAspect="1"/>
          </p:cNvPicPr>
          <p:nvPr/>
        </p:nvPicPr>
        <p:blipFill>
          <a:blip r:embed="rId3"/>
          <a:stretch>
            <a:fillRect/>
          </a:stretch>
        </p:blipFill>
        <p:spPr>
          <a:xfrm rot="20824068">
            <a:off x="-92468" y="1987234"/>
            <a:ext cx="3138030" cy="2115427"/>
          </a:xfrm>
          <a:prstGeom prst="rect">
            <a:avLst/>
          </a:prstGeom>
          <a:ln w="19050">
            <a:solidFill>
              <a:schemeClr val="tx1"/>
            </a:solidFill>
          </a:ln>
          <a:effectLst>
            <a:outerShdw blurRad="50800" dist="38100" dir="2700000" algn="tl" rotWithShape="0">
              <a:prstClr val="black">
                <a:alpha val="40000"/>
              </a:prstClr>
            </a:outerShdw>
          </a:effectLst>
        </p:spPr>
      </p:pic>
      <p:sp>
        <p:nvSpPr>
          <p:cNvPr id="6" name="ZoneTexte 5">
            <a:extLst>
              <a:ext uri="{FF2B5EF4-FFF2-40B4-BE49-F238E27FC236}">
                <a16:creationId xmlns:a16="http://schemas.microsoft.com/office/drawing/2014/main" id="{7B2BB0F1-7978-EFD2-5EBF-E0DA4FAE0A87}"/>
              </a:ext>
            </a:extLst>
          </p:cNvPr>
          <p:cNvSpPr txBox="1"/>
          <p:nvPr/>
        </p:nvSpPr>
        <p:spPr>
          <a:xfrm>
            <a:off x="3118787" y="506315"/>
            <a:ext cx="6346372" cy="584775"/>
          </a:xfrm>
          <a:prstGeom prst="rect">
            <a:avLst/>
          </a:prstGeom>
          <a:noFill/>
        </p:spPr>
        <p:txBody>
          <a:bodyPr wrap="square" rtlCol="0">
            <a:spAutoFit/>
          </a:bodyPr>
          <a:lstStyle/>
          <a:p>
            <a:pPr algn="ctr"/>
            <a:r>
              <a:rPr lang="fr-FR" sz="3200" dirty="0" err="1">
                <a:latin typeface="OpenDyslexic" pitchFamily="2" charset="77"/>
              </a:rPr>
              <a:t>What</a:t>
            </a:r>
            <a:r>
              <a:rPr lang="fr-FR" sz="3200" dirty="0">
                <a:latin typeface="OpenDyslexic" pitchFamily="2" charset="77"/>
              </a:rPr>
              <a:t> do </a:t>
            </a:r>
            <a:r>
              <a:rPr lang="fr-FR" sz="3200" dirty="0" err="1">
                <a:latin typeface="OpenDyslexic" pitchFamily="2" charset="77"/>
              </a:rPr>
              <a:t>you</a:t>
            </a:r>
            <a:r>
              <a:rPr lang="fr-FR" sz="3200" dirty="0">
                <a:latin typeface="OpenDyslexic" pitchFamily="2" charset="77"/>
              </a:rPr>
              <a:t> </a:t>
            </a:r>
            <a:r>
              <a:rPr lang="fr-FR" sz="3200" dirty="0" err="1">
                <a:latin typeface="OpenDyslexic" pitchFamily="2" charset="77"/>
              </a:rPr>
              <a:t>remember</a:t>
            </a:r>
            <a:r>
              <a:rPr lang="fr-FR" sz="3200" dirty="0">
                <a:latin typeface="OpenDyslexic" pitchFamily="2" charset="77"/>
              </a:rPr>
              <a:t>?</a:t>
            </a:r>
          </a:p>
        </p:txBody>
      </p:sp>
      <p:pic>
        <p:nvPicPr>
          <p:cNvPr id="8" name="Image 7">
            <a:extLst>
              <a:ext uri="{FF2B5EF4-FFF2-40B4-BE49-F238E27FC236}">
                <a16:creationId xmlns:a16="http://schemas.microsoft.com/office/drawing/2014/main" id="{5F0E6FD1-DC82-D93E-DD88-40FD9B1DB022}"/>
              </a:ext>
            </a:extLst>
          </p:cNvPr>
          <p:cNvPicPr>
            <a:picLocks noChangeAspect="1"/>
          </p:cNvPicPr>
          <p:nvPr/>
        </p:nvPicPr>
        <p:blipFill>
          <a:blip r:embed="rId4"/>
          <a:stretch>
            <a:fillRect/>
          </a:stretch>
        </p:blipFill>
        <p:spPr>
          <a:xfrm>
            <a:off x="266304" y="185057"/>
            <a:ext cx="1605243" cy="1605243"/>
          </a:xfrm>
          <a:prstGeom prst="ellipse">
            <a:avLst/>
          </a:prstGeom>
          <a:solidFill>
            <a:schemeClr val="bg1"/>
          </a:solidFill>
          <a:ln w="19050">
            <a:solidFill>
              <a:schemeClr val="tx1"/>
            </a:solidFill>
          </a:ln>
          <a:effectLst>
            <a:outerShdw blurRad="50800" dist="38100" dir="2700000" algn="tl" rotWithShape="0">
              <a:prstClr val="black">
                <a:alpha val="40000"/>
              </a:prstClr>
            </a:outerShdw>
          </a:effectLst>
        </p:spPr>
      </p:pic>
      <p:pic>
        <p:nvPicPr>
          <p:cNvPr id="2" name="Image 1">
            <a:extLst>
              <a:ext uri="{FF2B5EF4-FFF2-40B4-BE49-F238E27FC236}">
                <a16:creationId xmlns:a16="http://schemas.microsoft.com/office/drawing/2014/main" id="{B4183234-6A3A-BC51-1FFC-CB0CF238C66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64228" y="3742229"/>
            <a:ext cx="2055742" cy="2905702"/>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3" name="Image 2">
            <a:extLst>
              <a:ext uri="{FF2B5EF4-FFF2-40B4-BE49-F238E27FC236}">
                <a16:creationId xmlns:a16="http://schemas.microsoft.com/office/drawing/2014/main" id="{3FD49FE2-F97A-3D8B-6562-BE5740FC4EED}"/>
              </a:ext>
            </a:extLst>
          </p:cNvPr>
          <p:cNvPicPr>
            <a:picLocks noChangeAspect="1"/>
          </p:cNvPicPr>
          <p:nvPr/>
        </p:nvPicPr>
        <p:blipFill>
          <a:blip r:embed="rId6"/>
          <a:srcRect b="4930"/>
          <a:stretch>
            <a:fillRect/>
          </a:stretch>
        </p:blipFill>
        <p:spPr>
          <a:xfrm rot="464233">
            <a:off x="3767730" y="1275104"/>
            <a:ext cx="3825083" cy="2597853"/>
          </a:xfrm>
          <a:prstGeom prst="rect">
            <a:avLst/>
          </a:prstGeom>
          <a:ln w="19050">
            <a:solidFill>
              <a:schemeClr val="tx1"/>
            </a:solidFill>
          </a:ln>
          <a:effectLst>
            <a:outerShdw blurRad="50800" dist="38100" dir="2700000" algn="tl" rotWithShape="0">
              <a:prstClr val="black">
                <a:alpha val="40000"/>
              </a:prstClr>
            </a:outerShdw>
          </a:effectLst>
        </p:spPr>
      </p:pic>
      <p:sp>
        <p:nvSpPr>
          <p:cNvPr id="10" name="ZoneTexte 9">
            <a:extLst>
              <a:ext uri="{FF2B5EF4-FFF2-40B4-BE49-F238E27FC236}">
                <a16:creationId xmlns:a16="http://schemas.microsoft.com/office/drawing/2014/main" id="{7852360A-2FAF-90A9-A414-090246799FCA}"/>
              </a:ext>
            </a:extLst>
          </p:cNvPr>
          <p:cNvSpPr txBox="1"/>
          <p:nvPr/>
        </p:nvSpPr>
        <p:spPr>
          <a:xfrm>
            <a:off x="2264228" y="94228"/>
            <a:ext cx="7663543" cy="400494"/>
          </a:xfrm>
          <a:prstGeom prst="rect">
            <a:avLst/>
          </a:prstGeom>
          <a:noFill/>
        </p:spPr>
        <p:txBody>
          <a:bodyPr wrap="square">
            <a:spAutoFit/>
          </a:bodyPr>
          <a:lstStyle/>
          <a:p>
            <a:pPr algn="ctr">
              <a:lnSpc>
                <a:spcPct val="115000"/>
              </a:lnSpc>
              <a:spcAft>
                <a:spcPts val="800"/>
              </a:spcAft>
            </a:pPr>
            <a:r>
              <a:rPr lang="en-GB" b="1" kern="100" dirty="0">
                <a:latin typeface="OpenDyslexic" pitchFamily="2" charset="77"/>
                <a:ea typeface="Calibri" panose="020F0502020204030204" pitchFamily="34" charset="0"/>
                <a:cs typeface="Times New Roman" panose="02020603050405020304" pitchFamily="18" charset="0"/>
              </a:rPr>
              <a:t>How has history shaped a multicultural New Orleans?</a:t>
            </a:r>
            <a:endParaRPr lang="fr-FR"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2" descr="Louisiana Hurricane Katrina 19th anniversary">
            <a:extLst>
              <a:ext uri="{FF2B5EF4-FFF2-40B4-BE49-F238E27FC236}">
                <a16:creationId xmlns:a16="http://schemas.microsoft.com/office/drawing/2014/main" id="{BB2BBE82-1C73-E28E-FDC7-74AFA2A18C2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3366"/>
          <a:stretch>
            <a:fillRect/>
          </a:stretch>
        </p:blipFill>
        <p:spPr bwMode="auto">
          <a:xfrm rot="21364911">
            <a:off x="7458434" y="1858069"/>
            <a:ext cx="4399100" cy="2145504"/>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0103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6E1445E8-1057-CCB5-7494-E84D0313A5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228" y="842212"/>
            <a:ext cx="5292299" cy="2976918"/>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A39C8CCD-42EB-467F-B1A6-51B5032405C0}"/>
              </a:ext>
            </a:extLst>
          </p:cNvPr>
          <p:cNvSpPr txBox="1"/>
          <p:nvPr/>
        </p:nvSpPr>
        <p:spPr>
          <a:xfrm>
            <a:off x="109880" y="105823"/>
            <a:ext cx="3980857" cy="338554"/>
          </a:xfrm>
          <a:custGeom>
            <a:avLst/>
            <a:gdLst>
              <a:gd name="csX0" fmla="*/ 0 w 3980857"/>
              <a:gd name="csY0" fmla="*/ 0 h 338554"/>
              <a:gd name="csX1" fmla="*/ 623668 w 3980857"/>
              <a:gd name="csY1" fmla="*/ 0 h 338554"/>
              <a:gd name="csX2" fmla="*/ 1167718 w 3980857"/>
              <a:gd name="csY2" fmla="*/ 0 h 338554"/>
              <a:gd name="csX3" fmla="*/ 1910811 w 3980857"/>
              <a:gd name="csY3" fmla="*/ 0 h 338554"/>
              <a:gd name="csX4" fmla="*/ 2534479 w 3980857"/>
              <a:gd name="csY4" fmla="*/ 0 h 338554"/>
              <a:gd name="csX5" fmla="*/ 3158147 w 3980857"/>
              <a:gd name="csY5" fmla="*/ 0 h 338554"/>
              <a:gd name="csX6" fmla="*/ 3980857 w 3980857"/>
              <a:gd name="csY6" fmla="*/ 0 h 338554"/>
              <a:gd name="csX7" fmla="*/ 3980857 w 3980857"/>
              <a:gd name="csY7" fmla="*/ 338554 h 338554"/>
              <a:gd name="csX8" fmla="*/ 3317381 w 3980857"/>
              <a:gd name="csY8" fmla="*/ 338554 h 338554"/>
              <a:gd name="csX9" fmla="*/ 2773330 w 3980857"/>
              <a:gd name="csY9" fmla="*/ 338554 h 338554"/>
              <a:gd name="csX10" fmla="*/ 2109854 w 3980857"/>
              <a:gd name="csY10" fmla="*/ 338554 h 338554"/>
              <a:gd name="csX11" fmla="*/ 1446378 w 3980857"/>
              <a:gd name="csY11" fmla="*/ 338554 h 338554"/>
              <a:gd name="csX12" fmla="*/ 822710 w 3980857"/>
              <a:gd name="csY12" fmla="*/ 338554 h 338554"/>
              <a:gd name="csX13" fmla="*/ 0 w 3980857"/>
              <a:gd name="csY13" fmla="*/ 338554 h 338554"/>
              <a:gd name="csX14" fmla="*/ 0 w 3980857"/>
              <a:gd name="csY14" fmla="*/ 0 h 3385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980857" h="338554" extrusionOk="0">
                <a:moveTo>
                  <a:pt x="0" y="0"/>
                </a:moveTo>
                <a:cubicBezTo>
                  <a:pt x="281243" y="-3558"/>
                  <a:pt x="417837" y="-24411"/>
                  <a:pt x="623668" y="0"/>
                </a:cubicBezTo>
                <a:cubicBezTo>
                  <a:pt x="829499" y="24411"/>
                  <a:pt x="930260" y="-5229"/>
                  <a:pt x="1167718" y="0"/>
                </a:cubicBezTo>
                <a:cubicBezTo>
                  <a:pt x="1405176" y="5229"/>
                  <a:pt x="1624837" y="28587"/>
                  <a:pt x="1910811" y="0"/>
                </a:cubicBezTo>
                <a:cubicBezTo>
                  <a:pt x="2196785" y="-28587"/>
                  <a:pt x="2276604" y="-6093"/>
                  <a:pt x="2534479" y="0"/>
                </a:cubicBezTo>
                <a:cubicBezTo>
                  <a:pt x="2792354" y="6093"/>
                  <a:pt x="3024392" y="-28990"/>
                  <a:pt x="3158147" y="0"/>
                </a:cubicBezTo>
                <a:cubicBezTo>
                  <a:pt x="3291902" y="28990"/>
                  <a:pt x="3646594" y="-17209"/>
                  <a:pt x="3980857" y="0"/>
                </a:cubicBezTo>
                <a:cubicBezTo>
                  <a:pt x="3984437" y="88093"/>
                  <a:pt x="3996304" y="214646"/>
                  <a:pt x="3980857" y="338554"/>
                </a:cubicBezTo>
                <a:cubicBezTo>
                  <a:pt x="3758215" y="366396"/>
                  <a:pt x="3576063" y="345478"/>
                  <a:pt x="3317381" y="338554"/>
                </a:cubicBezTo>
                <a:cubicBezTo>
                  <a:pt x="3058699" y="331630"/>
                  <a:pt x="2947136" y="340079"/>
                  <a:pt x="2773330" y="338554"/>
                </a:cubicBezTo>
                <a:cubicBezTo>
                  <a:pt x="2599524" y="337029"/>
                  <a:pt x="2289382" y="356850"/>
                  <a:pt x="2109854" y="338554"/>
                </a:cubicBezTo>
                <a:cubicBezTo>
                  <a:pt x="1930326" y="320258"/>
                  <a:pt x="1590160" y="360234"/>
                  <a:pt x="1446378" y="338554"/>
                </a:cubicBezTo>
                <a:cubicBezTo>
                  <a:pt x="1302596" y="316874"/>
                  <a:pt x="986204" y="316150"/>
                  <a:pt x="822710" y="338554"/>
                </a:cubicBezTo>
                <a:cubicBezTo>
                  <a:pt x="659216" y="360958"/>
                  <a:pt x="195070" y="365436"/>
                  <a:pt x="0" y="338554"/>
                </a:cubicBezTo>
                <a:cubicBezTo>
                  <a:pt x="-6532" y="193743"/>
                  <a:pt x="4142" y="145650"/>
                  <a:pt x="0" y="0"/>
                </a:cubicBezTo>
                <a:close/>
              </a:path>
            </a:pathLst>
          </a:custGeom>
          <a:noFill/>
          <a:ln w="19050">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algn="ctr"/>
            <a:r>
              <a:rPr lang="fr-FR" sz="1600" b="1" dirty="0">
                <a:latin typeface="OpenDyslexic" pitchFamily="2" charset="77"/>
              </a:rPr>
              <a:t>IV –  </a:t>
            </a:r>
            <a:r>
              <a:rPr lang="fr-FR" sz="1600" b="1" dirty="0" err="1">
                <a:latin typeface="OpenDyslexic" pitchFamily="2" charset="77"/>
              </a:rPr>
              <a:t>Get</a:t>
            </a:r>
            <a:r>
              <a:rPr lang="fr-FR" sz="1600" b="1" dirty="0">
                <a:latin typeface="OpenDyslexic" pitchFamily="2" charset="77"/>
              </a:rPr>
              <a:t> </a:t>
            </a:r>
            <a:r>
              <a:rPr lang="fr-FR" sz="1600" b="1" dirty="0" err="1">
                <a:latin typeface="OpenDyslexic" pitchFamily="2" charset="77"/>
              </a:rPr>
              <a:t>ready</a:t>
            </a:r>
            <a:r>
              <a:rPr lang="fr-FR" sz="1600" b="1" dirty="0">
                <a:latin typeface="OpenDyslexic" pitchFamily="2" charset="77"/>
              </a:rPr>
              <a:t> for the final </a:t>
            </a:r>
            <a:r>
              <a:rPr lang="fr-FR" sz="1600" b="1" dirty="0" err="1">
                <a:latin typeface="OpenDyslexic" pitchFamily="2" charset="77"/>
              </a:rPr>
              <a:t>task</a:t>
            </a:r>
            <a:endParaRPr lang="fr-FR" sz="1600" b="1" dirty="0">
              <a:latin typeface="OpenDyslexic" pitchFamily="2" charset="77"/>
            </a:endParaRPr>
          </a:p>
        </p:txBody>
      </p:sp>
      <p:sp>
        <p:nvSpPr>
          <p:cNvPr id="5" name="Rectangle : coins arrondis 4">
            <a:extLst>
              <a:ext uri="{FF2B5EF4-FFF2-40B4-BE49-F238E27FC236}">
                <a16:creationId xmlns:a16="http://schemas.microsoft.com/office/drawing/2014/main" id="{BC044910-D86C-8074-6BE7-2225820E66DA}"/>
              </a:ext>
            </a:extLst>
          </p:cNvPr>
          <p:cNvSpPr/>
          <p:nvPr/>
        </p:nvSpPr>
        <p:spPr>
          <a:xfrm>
            <a:off x="4485939" y="120686"/>
            <a:ext cx="7596181" cy="888754"/>
          </a:xfrm>
          <a:prstGeom prst="round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800"/>
              </a:spcAft>
            </a:pPr>
            <a:r>
              <a:rPr lang="en-GB" sz="1400" kern="100" dirty="0">
                <a:solidFill>
                  <a:srgbClr val="000000"/>
                </a:solidFill>
                <a:effectLst>
                  <a:outerShdw blurRad="38100" dist="19050" dir="2700000" algn="tl">
                    <a:schemeClr val="dk1">
                      <a:alpha val="40000"/>
                    </a:schemeClr>
                  </a:outerShdw>
                </a:effectLst>
                <a:latin typeface="OpenDyslexic" pitchFamily="2" charset="77"/>
                <a:ea typeface="Calibri" panose="020F0502020204030204" pitchFamily="34" charset="0"/>
                <a:cs typeface="Times New Roman" panose="02020603050405020304" pitchFamily="18" charset="0"/>
              </a:rPr>
              <a:t>Situation : You are a museum curator for the Historic New Orleans Collection</a:t>
            </a:r>
            <a:endParaRPr lang="fr-FR" sz="1400" kern="100" dirty="0">
              <a:latin typeface="OpenDyslexic" pitchFamily="2" charset="77"/>
              <a:ea typeface="Calibri" panose="020F0502020204030204" pitchFamily="34" charset="0"/>
              <a:cs typeface="Times New Roman" panose="02020603050405020304" pitchFamily="18" charset="0"/>
            </a:endParaRPr>
          </a:p>
          <a:p>
            <a:pPr>
              <a:lnSpc>
                <a:spcPct val="115000"/>
              </a:lnSpc>
              <a:spcAft>
                <a:spcPts val="800"/>
              </a:spcAft>
            </a:pPr>
            <a:r>
              <a:rPr lang="en-GB" sz="1400" kern="100" dirty="0">
                <a:solidFill>
                  <a:srgbClr val="000000"/>
                </a:solidFill>
                <a:effectLst>
                  <a:outerShdw blurRad="38100" dist="19050" dir="2700000" algn="tl">
                    <a:schemeClr val="dk1">
                      <a:alpha val="40000"/>
                    </a:schemeClr>
                  </a:outerShdw>
                </a:effectLst>
                <a:latin typeface="OpenDyslexic" pitchFamily="2" charset="77"/>
                <a:ea typeface="Calibri" panose="020F0502020204030204" pitchFamily="34" charset="0"/>
                <a:cs typeface="Times New Roman" panose="02020603050405020304" pitchFamily="18" charset="0"/>
              </a:rPr>
              <a:t>Task : Write a text panel for one corner of the exhibition</a:t>
            </a:r>
            <a:endParaRPr lang="fr-FR" sz="1400" kern="100" dirty="0">
              <a:latin typeface="OpenDyslexic" pitchFamily="2" charset="77"/>
              <a:ea typeface="Calibri" panose="020F0502020204030204" pitchFamily="34" charset="0"/>
              <a:cs typeface="Times New Roman" panose="02020603050405020304" pitchFamily="18" charset="0"/>
            </a:endParaRPr>
          </a:p>
        </p:txBody>
      </p:sp>
      <p:sp>
        <p:nvSpPr>
          <p:cNvPr id="6" name="ZoneTexte 5">
            <a:extLst>
              <a:ext uri="{FF2B5EF4-FFF2-40B4-BE49-F238E27FC236}">
                <a16:creationId xmlns:a16="http://schemas.microsoft.com/office/drawing/2014/main" id="{51335325-4105-A9BB-CEBD-A82338ADD8D1}"/>
              </a:ext>
            </a:extLst>
          </p:cNvPr>
          <p:cNvSpPr txBox="1"/>
          <p:nvPr/>
        </p:nvSpPr>
        <p:spPr>
          <a:xfrm>
            <a:off x="5594684" y="1102052"/>
            <a:ext cx="6427278" cy="6186309"/>
          </a:xfrm>
          <a:prstGeom prst="rect">
            <a:avLst/>
          </a:prstGeom>
          <a:noFill/>
        </p:spPr>
        <p:txBody>
          <a:bodyPr wrap="square" rtlCol="0">
            <a:spAutoFit/>
          </a:bodyPr>
          <a:lstStyle/>
          <a:p>
            <a:pPr marL="342900" indent="-342900">
              <a:lnSpc>
                <a:spcPct val="150000"/>
              </a:lnSpc>
              <a:buAutoNum type="arabicPeriod"/>
            </a:pPr>
            <a:r>
              <a:rPr lang="fr-FR" dirty="0" err="1">
                <a:latin typeface="OpenDyslexic" pitchFamily="2" charset="77"/>
              </a:rPr>
              <a:t>Methodology</a:t>
            </a:r>
            <a:r>
              <a:rPr lang="fr-FR" dirty="0">
                <a:latin typeface="OpenDyslexic" pitchFamily="2" charset="77"/>
              </a:rPr>
              <a:t> ➜ label the exhibition panel</a:t>
            </a:r>
          </a:p>
          <a:p>
            <a:pPr marL="342900" indent="-342900">
              <a:lnSpc>
                <a:spcPct val="150000"/>
              </a:lnSpc>
              <a:buAutoNum type="arabicPeriod"/>
            </a:pPr>
            <a:r>
              <a:rPr lang="fr-FR" dirty="0">
                <a:latin typeface="OpenDyslexic" pitchFamily="2" charset="77"/>
              </a:rPr>
              <a:t>Checklist to </a:t>
            </a:r>
            <a:r>
              <a:rPr lang="fr-FR" dirty="0" err="1">
                <a:latin typeface="OpenDyslexic" pitchFamily="2" charset="77"/>
              </a:rPr>
              <a:t>succeed</a:t>
            </a:r>
            <a:r>
              <a:rPr lang="fr-FR" dirty="0">
                <a:latin typeface="OpenDyslexic" pitchFamily="2" charset="77"/>
              </a:rPr>
              <a:t>: </a:t>
            </a:r>
          </a:p>
          <a:p>
            <a:pPr marL="800100" lvl="1" indent="-342900">
              <a:lnSpc>
                <a:spcPct val="150000"/>
              </a:lnSpc>
              <a:buFont typeface="Wingdings" pitchFamily="2" charset="2"/>
              <a:buChar char="q"/>
            </a:pPr>
            <a:r>
              <a:rPr lang="en-US" dirty="0">
                <a:latin typeface="OpenDyslexic" pitchFamily="2" charset="77"/>
              </a:rPr>
              <a:t>answer your key issue / defend your given argument about New Orleans’ heritage.</a:t>
            </a:r>
          </a:p>
          <a:p>
            <a:pPr marL="800100" lvl="1" indent="-342900">
              <a:lnSpc>
                <a:spcPct val="150000"/>
              </a:lnSpc>
              <a:buFont typeface="Wingdings" pitchFamily="2" charset="2"/>
              <a:buChar char="q"/>
            </a:pPr>
            <a:r>
              <a:rPr lang="en-US" dirty="0">
                <a:latin typeface="OpenDyslexic" pitchFamily="2" charset="77"/>
              </a:rPr>
              <a:t>use historical facts from class</a:t>
            </a:r>
          </a:p>
          <a:p>
            <a:pPr marL="800100" lvl="1" indent="-342900">
              <a:lnSpc>
                <a:spcPct val="150000"/>
              </a:lnSpc>
              <a:buFont typeface="Wingdings" pitchFamily="2" charset="2"/>
              <a:buChar char="q"/>
            </a:pPr>
            <a:r>
              <a:rPr lang="en-US" dirty="0">
                <a:latin typeface="OpenDyslexic" pitchFamily="2" charset="77"/>
              </a:rPr>
              <a:t>explain cultural influences clearly </a:t>
            </a:r>
          </a:p>
          <a:p>
            <a:pPr marL="800100" lvl="1" indent="-342900">
              <a:lnSpc>
                <a:spcPct val="150000"/>
              </a:lnSpc>
              <a:buFont typeface="Wingdings" pitchFamily="2" charset="2"/>
              <a:buChar char="q"/>
            </a:pPr>
            <a:r>
              <a:rPr lang="en-US" dirty="0">
                <a:latin typeface="OpenDyslexic" pitchFamily="2" charset="77"/>
              </a:rPr>
              <a:t>Use argument and counter argument ( to show both sides of your argument) (➜ link words)</a:t>
            </a:r>
          </a:p>
          <a:p>
            <a:pPr marL="800100" lvl="1" indent="-342900">
              <a:lnSpc>
                <a:spcPct val="150000"/>
              </a:lnSpc>
              <a:buFont typeface="Wingdings" pitchFamily="2" charset="2"/>
              <a:buChar char="q"/>
            </a:pPr>
            <a:r>
              <a:rPr lang="en-US" dirty="0">
                <a:latin typeface="OpenDyslexic" pitchFamily="2" charset="77"/>
              </a:rPr>
              <a:t>respect the methodology of a panel</a:t>
            </a:r>
          </a:p>
          <a:p>
            <a:pPr marL="800100" lvl="1" indent="-342900">
              <a:lnSpc>
                <a:spcPct val="150000"/>
              </a:lnSpc>
              <a:buFont typeface="Wingdings" pitchFamily="2" charset="2"/>
              <a:buChar char="q"/>
            </a:pPr>
            <a:r>
              <a:rPr lang="fr-FR" dirty="0" err="1">
                <a:latin typeface="OpenDyslexic" pitchFamily="2" charset="77"/>
              </a:rPr>
              <a:t>organize</a:t>
            </a:r>
            <a:r>
              <a:rPr lang="fr-FR" dirty="0">
                <a:latin typeface="OpenDyslexic" pitchFamily="2" charset="77"/>
              </a:rPr>
              <a:t> </a:t>
            </a:r>
            <a:r>
              <a:rPr lang="fr-FR" dirty="0" err="1">
                <a:latin typeface="OpenDyslexic" pitchFamily="2" charset="77"/>
              </a:rPr>
              <a:t>your</a:t>
            </a:r>
            <a:r>
              <a:rPr lang="fr-FR" dirty="0">
                <a:latin typeface="OpenDyslexic" pitchFamily="2" charset="77"/>
              </a:rPr>
              <a:t> </a:t>
            </a:r>
            <a:r>
              <a:rPr lang="fr-FR" dirty="0" err="1">
                <a:latin typeface="OpenDyslexic" pitchFamily="2" charset="77"/>
              </a:rPr>
              <a:t>ideas</a:t>
            </a:r>
            <a:r>
              <a:rPr lang="fr-FR" dirty="0">
                <a:latin typeface="OpenDyslexic" pitchFamily="2" charset="77"/>
              </a:rPr>
              <a:t>.</a:t>
            </a:r>
          </a:p>
          <a:p>
            <a:pPr marL="800100" lvl="1" indent="-342900">
              <a:lnSpc>
                <a:spcPct val="150000"/>
              </a:lnSpc>
              <a:buFont typeface="Wingdings" pitchFamily="2" charset="2"/>
              <a:buChar char="q"/>
            </a:pPr>
            <a:r>
              <a:rPr lang="fr-FR" dirty="0">
                <a:latin typeface="OpenDyslexic" pitchFamily="2" charset="77"/>
              </a:rPr>
              <a:t> </a:t>
            </a:r>
            <a:r>
              <a:rPr lang="fr-FR" dirty="0" err="1">
                <a:latin typeface="OpenDyslexic" pitchFamily="2" charset="77"/>
              </a:rPr>
              <a:t>write</a:t>
            </a:r>
            <a:r>
              <a:rPr lang="fr-FR" dirty="0">
                <a:latin typeface="OpenDyslexic" pitchFamily="2" charset="77"/>
              </a:rPr>
              <a:t> about 200 </a:t>
            </a:r>
            <a:r>
              <a:rPr lang="fr-FR" dirty="0" err="1">
                <a:latin typeface="OpenDyslexic" pitchFamily="2" charset="77"/>
              </a:rPr>
              <a:t>words</a:t>
            </a:r>
            <a:r>
              <a:rPr lang="fr-FR" dirty="0">
                <a:latin typeface="OpenDyslexic" pitchFamily="2" charset="77"/>
              </a:rPr>
              <a:t>.</a:t>
            </a:r>
          </a:p>
          <a:p>
            <a:pPr marL="800100" lvl="1" indent="-342900">
              <a:lnSpc>
                <a:spcPct val="150000"/>
              </a:lnSpc>
              <a:buFont typeface="Wingdings" pitchFamily="2" charset="2"/>
              <a:buChar char="q"/>
            </a:pPr>
            <a:r>
              <a:rPr lang="fr-FR" dirty="0">
                <a:latin typeface="OpenDyslexic" pitchFamily="2" charset="77"/>
              </a:rPr>
              <a:t>Use </a:t>
            </a:r>
            <a:r>
              <a:rPr lang="fr-FR" dirty="0" err="1">
                <a:latin typeface="OpenDyslexic" pitchFamily="2" charset="77"/>
              </a:rPr>
              <a:t>grammar</a:t>
            </a:r>
            <a:r>
              <a:rPr lang="fr-FR" dirty="0">
                <a:latin typeface="OpenDyslexic" pitchFamily="2" charset="77"/>
              </a:rPr>
              <a:t> and </a:t>
            </a:r>
            <a:r>
              <a:rPr lang="fr-FR" dirty="0" err="1">
                <a:latin typeface="OpenDyslexic" pitchFamily="2" charset="77"/>
              </a:rPr>
              <a:t>vocab</a:t>
            </a:r>
            <a:r>
              <a:rPr lang="fr-FR" dirty="0">
                <a:latin typeface="OpenDyslexic" pitchFamily="2" charset="77"/>
              </a:rPr>
              <a:t> </a:t>
            </a:r>
            <a:r>
              <a:rPr lang="fr-FR" dirty="0" err="1">
                <a:latin typeface="OpenDyslexic" pitchFamily="2" charset="77"/>
              </a:rPr>
              <a:t>from</a:t>
            </a:r>
            <a:r>
              <a:rPr lang="fr-FR" dirty="0">
                <a:latin typeface="OpenDyslexic" pitchFamily="2" charset="77"/>
              </a:rPr>
              <a:t> the unit</a:t>
            </a:r>
          </a:p>
          <a:p>
            <a:pPr marL="800100" lvl="1" indent="-342900">
              <a:lnSpc>
                <a:spcPct val="150000"/>
              </a:lnSpc>
              <a:buFont typeface="Wingdings" pitchFamily="2" charset="2"/>
              <a:buChar char="q"/>
            </a:pPr>
            <a:endParaRPr lang="fr-FR" dirty="0">
              <a:latin typeface="OpenDyslexic" pitchFamily="2" charset="77"/>
            </a:endParaRPr>
          </a:p>
          <a:p>
            <a:pPr marL="800100" lvl="1" indent="-342900">
              <a:buFont typeface="Wingdings" pitchFamily="2" charset="2"/>
              <a:buChar char="q"/>
            </a:pPr>
            <a:endParaRPr lang="fr-FR" dirty="0"/>
          </a:p>
        </p:txBody>
      </p:sp>
    </p:spTree>
    <p:extLst>
      <p:ext uri="{BB962C8B-B14F-4D97-AF65-F5344CB8AC3E}">
        <p14:creationId xmlns:p14="http://schemas.microsoft.com/office/powerpoint/2010/main" val="39060931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5D6E1-BA7A-029D-73E5-92A64F6E119F}"/>
            </a:ext>
          </a:extLst>
        </p:cNvPr>
        <p:cNvGrpSpPr/>
        <p:nvPr/>
      </p:nvGrpSpPr>
      <p:grpSpPr>
        <a:xfrm>
          <a:off x="0" y="0"/>
          <a:ext cx="0" cy="0"/>
          <a:chOff x="0" y="0"/>
          <a:chExt cx="0" cy="0"/>
        </a:xfrm>
      </p:grpSpPr>
      <p:pic>
        <p:nvPicPr>
          <p:cNvPr id="4098" name="Picture 2">
            <a:extLst>
              <a:ext uri="{FF2B5EF4-FFF2-40B4-BE49-F238E27FC236}">
                <a16:creationId xmlns:a16="http://schemas.microsoft.com/office/drawing/2014/main" id="{FC40FCB4-F8EE-8719-56A9-59A064A0C2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625"/>
          <a:stretch>
            <a:fillRect/>
          </a:stretch>
        </p:blipFill>
        <p:spPr bwMode="auto">
          <a:xfrm>
            <a:off x="0" y="0"/>
            <a:ext cx="8458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104FDA7-ED4F-7C46-2968-E426109D21F8}"/>
              </a:ext>
            </a:extLst>
          </p:cNvPr>
          <p:cNvSpPr/>
          <p:nvPr/>
        </p:nvSpPr>
        <p:spPr>
          <a:xfrm rot="280844">
            <a:off x="28996" y="1371696"/>
            <a:ext cx="7964905" cy="1036175"/>
          </a:xfrm>
          <a:prstGeom prst="rect">
            <a:avLst/>
          </a:pr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1ABA595C-161F-6DFD-A44E-DE0E855C31F9}"/>
              </a:ext>
            </a:extLst>
          </p:cNvPr>
          <p:cNvSpPr/>
          <p:nvPr/>
        </p:nvSpPr>
        <p:spPr>
          <a:xfrm>
            <a:off x="20172" y="2495301"/>
            <a:ext cx="6066719" cy="471648"/>
          </a:xfrm>
          <a:prstGeom prst="rect">
            <a:avLst/>
          </a:pr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D9A0443B-2B45-0DF6-9CD9-DA28874C3BD8}"/>
              </a:ext>
            </a:extLst>
          </p:cNvPr>
          <p:cNvSpPr/>
          <p:nvPr/>
        </p:nvSpPr>
        <p:spPr>
          <a:xfrm rot="21387460">
            <a:off x="136476" y="3226622"/>
            <a:ext cx="4700218" cy="1105889"/>
          </a:xfrm>
          <a:prstGeom prst="rect">
            <a:avLst/>
          </a:pr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B1D99C75-5219-ED15-9D4A-151D35AE7E02}"/>
              </a:ext>
            </a:extLst>
          </p:cNvPr>
          <p:cNvSpPr/>
          <p:nvPr/>
        </p:nvSpPr>
        <p:spPr>
          <a:xfrm rot="21279397">
            <a:off x="136477" y="4432629"/>
            <a:ext cx="4700218" cy="1105889"/>
          </a:xfrm>
          <a:prstGeom prst="rect">
            <a:avLst/>
          </a:pr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90F64D4B-CF74-C200-1CF1-5CB501A9BFA2}"/>
              </a:ext>
            </a:extLst>
          </p:cNvPr>
          <p:cNvCxnSpPr>
            <a:cxnSpLocks/>
            <a:stCxn id="2" idx="3"/>
          </p:cNvCxnSpPr>
          <p:nvPr/>
        </p:nvCxnSpPr>
        <p:spPr>
          <a:xfrm>
            <a:off x="7980619" y="2214766"/>
            <a:ext cx="28838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E5FD59C2-9271-B3A5-1EB0-69D8C777F2EF}"/>
              </a:ext>
            </a:extLst>
          </p:cNvPr>
          <p:cNvCxnSpPr>
            <a:cxnSpLocks/>
          </p:cNvCxnSpPr>
          <p:nvPr/>
        </p:nvCxnSpPr>
        <p:spPr>
          <a:xfrm>
            <a:off x="4777627" y="3256547"/>
            <a:ext cx="73261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85E26DEB-F2FB-E083-F215-60CC13BC5BD6}"/>
              </a:ext>
            </a:extLst>
          </p:cNvPr>
          <p:cNvCxnSpPr>
            <a:cxnSpLocks/>
          </p:cNvCxnSpPr>
          <p:nvPr/>
        </p:nvCxnSpPr>
        <p:spPr>
          <a:xfrm>
            <a:off x="4877976" y="4986485"/>
            <a:ext cx="69411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F5A5E218-1B93-0D68-117F-D6381022FDDA}"/>
              </a:ext>
            </a:extLst>
          </p:cNvPr>
          <p:cNvSpPr txBox="1"/>
          <p:nvPr/>
        </p:nvSpPr>
        <p:spPr>
          <a:xfrm>
            <a:off x="8379994" y="147571"/>
            <a:ext cx="3723774" cy="1815882"/>
          </a:xfrm>
          <a:prstGeom prst="rect">
            <a:avLst/>
          </a:prstGeom>
          <a:noFill/>
        </p:spPr>
        <p:txBody>
          <a:bodyPr wrap="square" rtlCol="0">
            <a:spAutoFit/>
          </a:bodyPr>
          <a:lstStyle/>
          <a:p>
            <a:pPr algn="ctr"/>
            <a:r>
              <a:rPr lang="en-GB" sz="1600" noProof="1">
                <a:latin typeface="OpenDyslexic" pitchFamily="2" charset="77"/>
              </a:rPr>
              <a:t>Label the different parts of an exhibition panel</a:t>
            </a:r>
          </a:p>
          <a:p>
            <a:pPr algn="ctr"/>
            <a:r>
              <a:rPr lang="en-GB" sz="1600" b="1" noProof="1">
                <a:latin typeface="OpenDyslexic" pitchFamily="2" charset="77"/>
              </a:rPr>
              <a:t>Title of the exhibition – objective of the exhibition or section     – key issue</a:t>
            </a:r>
          </a:p>
          <a:p>
            <a:pPr algn="ctr"/>
            <a:r>
              <a:rPr lang="en-GB" sz="1600" b="1" noProof="1">
                <a:latin typeface="OpenDyslexic" pitchFamily="2" charset="77"/>
              </a:rPr>
              <a:t> - introduction –       </a:t>
            </a:r>
          </a:p>
          <a:p>
            <a:pPr algn="ctr"/>
            <a:r>
              <a:rPr lang="en-GB" sz="1600" b="1" noProof="1">
                <a:latin typeface="OpenDyslexic" pitchFamily="2" charset="77"/>
              </a:rPr>
              <a:t>description and explanation</a:t>
            </a:r>
          </a:p>
        </p:txBody>
      </p:sp>
      <p:cxnSp>
        <p:nvCxnSpPr>
          <p:cNvPr id="6" name="Connecteur droit 5">
            <a:extLst>
              <a:ext uri="{FF2B5EF4-FFF2-40B4-BE49-F238E27FC236}">
                <a16:creationId xmlns:a16="http://schemas.microsoft.com/office/drawing/2014/main" id="{40B164EA-1842-660C-6F48-3F8D50353EA7}"/>
              </a:ext>
            </a:extLst>
          </p:cNvPr>
          <p:cNvCxnSpPr>
            <a:cxnSpLocks/>
          </p:cNvCxnSpPr>
          <p:nvPr/>
        </p:nvCxnSpPr>
        <p:spPr>
          <a:xfrm>
            <a:off x="6086891" y="2835252"/>
            <a:ext cx="491856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51466BB5-8CDB-D7A6-986B-8A72404CACBA}"/>
              </a:ext>
            </a:extLst>
          </p:cNvPr>
          <p:cNvCxnSpPr>
            <a:cxnSpLocks/>
          </p:cNvCxnSpPr>
          <p:nvPr/>
        </p:nvCxnSpPr>
        <p:spPr>
          <a:xfrm>
            <a:off x="7805057" y="4032681"/>
            <a:ext cx="38426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rochet droit 10">
            <a:extLst>
              <a:ext uri="{FF2B5EF4-FFF2-40B4-BE49-F238E27FC236}">
                <a16:creationId xmlns:a16="http://schemas.microsoft.com/office/drawing/2014/main" id="{66F7A034-BDF1-567D-6F70-2C551DC43551}"/>
              </a:ext>
            </a:extLst>
          </p:cNvPr>
          <p:cNvSpPr/>
          <p:nvPr/>
        </p:nvSpPr>
        <p:spPr>
          <a:xfrm>
            <a:off x="7587343" y="3256547"/>
            <a:ext cx="217714" cy="1522282"/>
          </a:xfrm>
          <a:prstGeom prst="rightBracket">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27383234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EABAACDC-D35A-74D5-164F-72BBB885FBB3}"/>
              </a:ext>
            </a:extLst>
          </p:cNvPr>
          <p:cNvSpPr>
            <a:spLocks noChangeArrowheads="1"/>
          </p:cNvSpPr>
          <p:nvPr/>
        </p:nvSpPr>
        <p:spPr bwMode="auto">
          <a:xfrm>
            <a:off x="328862" y="1114905"/>
            <a:ext cx="11863137" cy="4628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GB" i="0" u="none" strike="noStrike" cap="none" normalizeH="0" baseline="0" noProof="1">
                <a:ln>
                  <a:noFill/>
                </a:ln>
                <a:solidFill>
                  <a:srgbClr val="7030A0"/>
                </a:solidFill>
                <a:effectLst/>
                <a:latin typeface="OpenDyslexic" pitchFamily="2" charset="77"/>
              </a:rPr>
              <a:t>African Heritage: African culture did not simply influence New Orleans; it survived slavery and became the foundation of its cultural identity.</a:t>
            </a:r>
          </a:p>
          <a:p>
            <a:pPr marL="0" marR="0" lvl="0" indent="0" algn="l" defTabSz="914400" rtl="0" eaLnBrk="0" fontAlgn="base" latinLnBrk="0" hangingPunct="0">
              <a:lnSpc>
                <a:spcPct val="150000"/>
              </a:lnSpc>
              <a:spcBef>
                <a:spcPct val="0"/>
              </a:spcBef>
              <a:spcAft>
                <a:spcPct val="0"/>
              </a:spcAft>
              <a:buClrTx/>
              <a:buSzTx/>
              <a:buFontTx/>
              <a:buNone/>
              <a:tabLst/>
            </a:pPr>
            <a:endParaRPr kumimoji="0" lang="en-GB" i="0" u="none" strike="noStrike" cap="none" normalizeH="0" baseline="0" noProof="1">
              <a:ln>
                <a:noFill/>
              </a:ln>
              <a:solidFill>
                <a:schemeClr val="accent6"/>
              </a:solidFill>
              <a:effectLst/>
              <a:latin typeface="OpenDyslexic" pitchFamily="2" charset="77"/>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i="0" u="none" strike="noStrike" cap="none" normalizeH="0" baseline="0" noProof="1">
                <a:ln>
                  <a:noFill/>
                </a:ln>
                <a:solidFill>
                  <a:schemeClr val="accent6"/>
                </a:solidFill>
                <a:effectLst/>
                <a:latin typeface="OpenDyslexic" pitchFamily="2" charset="77"/>
              </a:rPr>
              <a:t>Multiculturalism in New Orleans : multicultural identity was created through inequality as much as through cultural exchange.</a:t>
            </a:r>
          </a:p>
          <a:p>
            <a:pPr marL="0" marR="0" lvl="0" indent="0" algn="l" defTabSz="914400" rtl="0" eaLnBrk="0" fontAlgn="base" latinLnBrk="0" hangingPunct="0">
              <a:lnSpc>
                <a:spcPct val="150000"/>
              </a:lnSpc>
              <a:spcBef>
                <a:spcPct val="0"/>
              </a:spcBef>
              <a:spcAft>
                <a:spcPct val="0"/>
              </a:spcAft>
              <a:buClrTx/>
              <a:buSzTx/>
              <a:buFontTx/>
              <a:buNone/>
              <a:tabLst/>
            </a:pPr>
            <a:endParaRPr kumimoji="0" lang="en-GB" i="0" u="none" strike="noStrike" cap="none" normalizeH="0" baseline="0" noProof="1">
              <a:ln>
                <a:noFill/>
              </a:ln>
              <a:solidFill>
                <a:srgbClr val="000000"/>
              </a:solidFill>
              <a:effectLst/>
              <a:latin typeface="OpenDyslexic" pitchFamily="2" charset="77"/>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i="0" u="none" strike="noStrike" cap="none" normalizeH="0" baseline="0" noProof="1">
                <a:ln>
                  <a:noFill/>
                </a:ln>
                <a:solidFill>
                  <a:srgbClr val="0070C0"/>
                </a:solidFill>
                <a:effectLst/>
                <a:latin typeface="OpenDyslexic" pitchFamily="2" charset="77"/>
              </a:rPr>
              <a:t>French Heritage</a:t>
            </a:r>
            <a:r>
              <a:rPr lang="en-GB" noProof="1">
                <a:solidFill>
                  <a:srgbClr val="0070C0"/>
                </a:solidFill>
                <a:latin typeface="OpenDyslexic" pitchFamily="2" charset="77"/>
              </a:rPr>
              <a:t>: </a:t>
            </a:r>
            <a:r>
              <a:rPr kumimoji="0" lang="en-GB" i="0" u="none" strike="noStrike" cap="none" normalizeH="0" baseline="0" noProof="1">
                <a:ln>
                  <a:noFill/>
                </a:ln>
                <a:solidFill>
                  <a:srgbClr val="0070C0"/>
                </a:solidFill>
                <a:effectLst/>
                <a:latin typeface="OpenDyslexic" pitchFamily="2" charset="77"/>
              </a:rPr>
              <a:t>French heritage remains central to New Orleans’ identity, even though French political control was short-lived.</a:t>
            </a:r>
          </a:p>
          <a:p>
            <a:pPr marL="0" marR="0" lvl="0" indent="0" algn="l" defTabSz="914400" rtl="0" eaLnBrk="0" fontAlgn="base" latinLnBrk="0" hangingPunct="0">
              <a:lnSpc>
                <a:spcPct val="150000"/>
              </a:lnSpc>
              <a:spcBef>
                <a:spcPct val="0"/>
              </a:spcBef>
              <a:spcAft>
                <a:spcPct val="0"/>
              </a:spcAft>
              <a:buClrTx/>
              <a:buSzTx/>
              <a:buFontTx/>
              <a:buNone/>
              <a:tabLst/>
            </a:pPr>
            <a:endParaRPr kumimoji="0" lang="en-GB" i="0" u="none" strike="noStrike" cap="none" normalizeH="0" baseline="0" noProof="1">
              <a:ln>
                <a:noFill/>
              </a:ln>
              <a:solidFill>
                <a:srgbClr val="0070C0"/>
              </a:solidFill>
              <a:effectLst/>
              <a:latin typeface="OpenDyslexic" pitchFamily="2" charset="77"/>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i="0" u="none" strike="noStrike" cap="none" normalizeH="0" baseline="0" noProof="1">
                <a:ln>
                  <a:noFill/>
                </a:ln>
                <a:solidFill>
                  <a:srgbClr val="FF0000"/>
                </a:solidFill>
                <a:effectLst/>
                <a:latin typeface="OpenDyslexic" pitchFamily="2" charset="77"/>
              </a:rPr>
              <a:t>Spanish Heritage: Spanish rule transformed New Orleans more deeply than its short duration suggests.</a:t>
            </a:r>
          </a:p>
        </p:txBody>
      </p:sp>
      <p:sp>
        <p:nvSpPr>
          <p:cNvPr id="5" name="ZoneTexte 4">
            <a:extLst>
              <a:ext uri="{FF2B5EF4-FFF2-40B4-BE49-F238E27FC236}">
                <a16:creationId xmlns:a16="http://schemas.microsoft.com/office/drawing/2014/main" id="{1AD84CC1-25B6-9CAA-3E87-31A8F84F5F80}"/>
              </a:ext>
            </a:extLst>
          </p:cNvPr>
          <p:cNvSpPr txBox="1"/>
          <p:nvPr/>
        </p:nvSpPr>
        <p:spPr>
          <a:xfrm>
            <a:off x="2650957" y="264695"/>
            <a:ext cx="7218948" cy="369332"/>
          </a:xfrm>
          <a:prstGeom prst="rect">
            <a:avLst/>
          </a:prstGeom>
          <a:noFill/>
        </p:spPr>
        <p:txBody>
          <a:bodyPr wrap="square" rtlCol="0">
            <a:spAutoFit/>
          </a:bodyPr>
          <a:lstStyle/>
          <a:p>
            <a:pPr algn="ctr"/>
            <a:r>
              <a:rPr lang="fr-FR" dirty="0">
                <a:latin typeface="OpenDyslexic" pitchFamily="2" charset="77"/>
              </a:rPr>
              <a:t>Arguments </a:t>
            </a:r>
            <a:r>
              <a:rPr lang="fr-FR" dirty="0" err="1">
                <a:latin typeface="OpenDyslexic" pitchFamily="2" charset="77"/>
              </a:rPr>
              <a:t>given</a:t>
            </a:r>
            <a:r>
              <a:rPr lang="fr-FR" dirty="0">
                <a:latin typeface="OpenDyslexic" pitchFamily="2" charset="77"/>
              </a:rPr>
              <a:t> to </a:t>
            </a:r>
            <a:r>
              <a:rPr lang="fr-FR" dirty="0" err="1">
                <a:latin typeface="OpenDyslexic" pitchFamily="2" charset="77"/>
              </a:rPr>
              <a:t>students</a:t>
            </a:r>
            <a:r>
              <a:rPr lang="fr-FR" dirty="0">
                <a:latin typeface="OpenDyslexic" pitchFamily="2" charset="77"/>
              </a:rPr>
              <a:t> for the final </a:t>
            </a:r>
            <a:r>
              <a:rPr lang="fr-FR" dirty="0" err="1">
                <a:latin typeface="OpenDyslexic" pitchFamily="2" charset="77"/>
              </a:rPr>
              <a:t>task</a:t>
            </a:r>
            <a:endParaRPr lang="fr-FR" dirty="0">
              <a:latin typeface="OpenDyslexic" pitchFamily="2" charset="77"/>
            </a:endParaRPr>
          </a:p>
        </p:txBody>
      </p:sp>
    </p:spTree>
    <p:extLst>
      <p:ext uri="{BB962C8B-B14F-4D97-AF65-F5344CB8AC3E}">
        <p14:creationId xmlns:p14="http://schemas.microsoft.com/office/powerpoint/2010/main" val="42000727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8589A-CAC7-0392-452B-2C1E27D156BC}"/>
              </a:ext>
            </a:extLst>
          </p:cNvPr>
          <p:cNvSpPr>
            <a:spLocks noGrp="1"/>
          </p:cNvSpPr>
          <p:nvPr>
            <p:ph type="title"/>
          </p:nvPr>
        </p:nvSpPr>
        <p:spPr>
          <a:xfrm>
            <a:off x="314868" y="0"/>
            <a:ext cx="5121961" cy="896983"/>
          </a:xfrm>
        </p:spPr>
        <p:txBody>
          <a:bodyPr>
            <a:normAutofit/>
          </a:bodyPr>
          <a:lstStyle/>
          <a:p>
            <a:pPr algn="ctr"/>
            <a:r>
              <a:rPr lang="fr-FR" dirty="0">
                <a:latin typeface="OpenDyslexic" pitchFamily="2" charset="77"/>
              </a:rPr>
              <a:t>Vocab challenge</a:t>
            </a:r>
          </a:p>
        </p:txBody>
      </p:sp>
      <p:pic>
        <p:nvPicPr>
          <p:cNvPr id="4" name="Image 3">
            <a:extLst>
              <a:ext uri="{FF2B5EF4-FFF2-40B4-BE49-F238E27FC236}">
                <a16:creationId xmlns:a16="http://schemas.microsoft.com/office/drawing/2014/main" id="{6DD8C1BD-51C0-7486-F677-81DAFE6B41F4}"/>
              </a:ext>
            </a:extLst>
          </p:cNvPr>
          <p:cNvPicPr>
            <a:picLocks noChangeAspect="1"/>
          </p:cNvPicPr>
          <p:nvPr/>
        </p:nvPicPr>
        <p:blipFill>
          <a:blip r:embed="rId2"/>
          <a:stretch>
            <a:fillRect/>
          </a:stretch>
        </p:blipFill>
        <p:spPr>
          <a:xfrm>
            <a:off x="25400" y="705576"/>
            <a:ext cx="5700896" cy="5486218"/>
          </a:xfrm>
          <a:prstGeom prst="rect">
            <a:avLst/>
          </a:prstGeom>
        </p:spPr>
      </p:pic>
      <p:sp>
        <p:nvSpPr>
          <p:cNvPr id="5" name="ZoneTexte 4">
            <a:extLst>
              <a:ext uri="{FF2B5EF4-FFF2-40B4-BE49-F238E27FC236}">
                <a16:creationId xmlns:a16="http://schemas.microsoft.com/office/drawing/2014/main" id="{B6065CD6-DBD1-9B05-09CD-5E53A9A67DA2}"/>
              </a:ext>
            </a:extLst>
          </p:cNvPr>
          <p:cNvSpPr txBox="1"/>
          <p:nvPr/>
        </p:nvSpPr>
        <p:spPr>
          <a:xfrm>
            <a:off x="5726296" y="399295"/>
            <a:ext cx="6265407" cy="5874685"/>
          </a:xfrm>
          <a:prstGeom prst="rect">
            <a:avLst/>
          </a:prstGeom>
          <a:noFill/>
        </p:spPr>
        <p:txBody>
          <a:bodyPr wrap="square" rtlCol="0">
            <a:spAutoFit/>
          </a:bodyPr>
          <a:lstStyle/>
          <a:p>
            <a:pPr marL="342900" indent="-342900">
              <a:lnSpc>
                <a:spcPct val="150000"/>
              </a:lnSpc>
              <a:buAutoNum type="arabicPeriod"/>
            </a:pPr>
            <a:r>
              <a:rPr lang="fr-FR" dirty="0">
                <a:latin typeface="OpenDyslexic" pitchFamily="2" charset="77"/>
              </a:rPr>
              <a:t>Highlight all the </a:t>
            </a:r>
            <a:r>
              <a:rPr lang="fr-FR" dirty="0" err="1">
                <a:latin typeface="OpenDyslexic" pitchFamily="2" charset="77"/>
              </a:rPr>
              <a:t>words</a:t>
            </a:r>
            <a:r>
              <a:rPr lang="fr-FR" dirty="0">
                <a:latin typeface="OpenDyslexic" pitchFamily="2" charset="77"/>
              </a:rPr>
              <a:t> or expressions </a:t>
            </a:r>
            <a:r>
              <a:rPr lang="fr-FR" dirty="0" err="1">
                <a:latin typeface="OpenDyslexic" pitchFamily="2" charset="77"/>
              </a:rPr>
              <a:t>you</a:t>
            </a:r>
            <a:r>
              <a:rPr lang="fr-FR" dirty="0">
                <a:latin typeface="OpenDyslexic" pitchFamily="2" charset="77"/>
              </a:rPr>
              <a:t> DON’T know.</a:t>
            </a:r>
          </a:p>
          <a:p>
            <a:pPr marL="342900" indent="-342900">
              <a:lnSpc>
                <a:spcPct val="150000"/>
              </a:lnSpc>
              <a:buAutoNum type="arabicPeriod"/>
            </a:pPr>
            <a:r>
              <a:rPr lang="fr-FR" dirty="0" err="1">
                <a:latin typeface="OpenDyslexic" pitchFamily="2" charset="77"/>
              </a:rPr>
              <a:t>Find</a:t>
            </a:r>
            <a:r>
              <a:rPr lang="fr-FR" dirty="0">
                <a:latin typeface="OpenDyslexic" pitchFamily="2" charset="77"/>
              </a:rPr>
              <a:t> </a:t>
            </a:r>
            <a:r>
              <a:rPr lang="fr-FR" dirty="0" err="1">
                <a:latin typeface="OpenDyslexic" pitchFamily="2" charset="77"/>
              </a:rPr>
              <a:t>their</a:t>
            </a:r>
            <a:r>
              <a:rPr lang="fr-FR" dirty="0">
                <a:latin typeface="OpenDyslexic" pitchFamily="2" charset="77"/>
              </a:rPr>
              <a:t> </a:t>
            </a:r>
            <a:r>
              <a:rPr lang="fr-FR" dirty="0" err="1">
                <a:latin typeface="OpenDyslexic" pitchFamily="2" charset="77"/>
              </a:rPr>
              <a:t>meaning</a:t>
            </a:r>
            <a:r>
              <a:rPr lang="fr-FR" dirty="0">
                <a:latin typeface="OpenDyslexic" pitchFamily="2" charset="77"/>
              </a:rPr>
              <a:t> or translation in a </a:t>
            </a:r>
            <a:r>
              <a:rPr lang="fr-FR" dirty="0" err="1">
                <a:latin typeface="OpenDyslexic" pitchFamily="2" charset="77"/>
              </a:rPr>
              <a:t>dictionary</a:t>
            </a:r>
            <a:r>
              <a:rPr lang="fr-FR" dirty="0">
                <a:latin typeface="OpenDyslexic" pitchFamily="2" charset="77"/>
              </a:rPr>
              <a:t>.</a:t>
            </a:r>
          </a:p>
          <a:p>
            <a:pPr marL="342900" indent="-342900">
              <a:lnSpc>
                <a:spcPct val="150000"/>
              </a:lnSpc>
              <a:buAutoNum type="arabicPeriod"/>
            </a:pPr>
            <a:endParaRPr lang="fr-FR" dirty="0">
              <a:latin typeface="OpenDyslexic" pitchFamily="2" charset="77"/>
            </a:endParaRPr>
          </a:p>
          <a:p>
            <a:pPr marL="342900" indent="-342900">
              <a:lnSpc>
                <a:spcPct val="150000"/>
              </a:lnSpc>
              <a:buAutoNum type="arabicPeriod"/>
            </a:pPr>
            <a:endParaRPr lang="fr-FR" dirty="0">
              <a:latin typeface="OpenDyslexic" pitchFamily="2" charset="77"/>
            </a:endParaRPr>
          </a:p>
          <a:p>
            <a:pPr marL="342900" indent="-342900">
              <a:lnSpc>
                <a:spcPct val="150000"/>
              </a:lnSpc>
              <a:buAutoNum type="arabicPeriod"/>
            </a:pPr>
            <a:endParaRPr lang="fr-FR" b="1" dirty="0">
              <a:latin typeface="OpenDyslexic" pitchFamily="2" charset="77"/>
            </a:endParaRPr>
          </a:p>
          <a:p>
            <a:pPr marL="342900" indent="-342900">
              <a:lnSpc>
                <a:spcPct val="150000"/>
              </a:lnSpc>
              <a:buAutoNum type="arabicPeriod"/>
            </a:pPr>
            <a:endParaRPr lang="fr-FR" b="1" dirty="0">
              <a:latin typeface="OpenDyslexic" pitchFamily="2" charset="77"/>
            </a:endParaRPr>
          </a:p>
          <a:p>
            <a:pPr marL="342900" indent="-342900">
              <a:lnSpc>
                <a:spcPct val="150000"/>
              </a:lnSpc>
              <a:buAutoNum type="arabicPeriod"/>
            </a:pPr>
            <a:r>
              <a:rPr lang="fr-FR" dirty="0" err="1">
                <a:latin typeface="OpenDyslexic" pitchFamily="2" charset="77"/>
              </a:rPr>
              <a:t>Memorize</a:t>
            </a:r>
            <a:r>
              <a:rPr lang="fr-FR" dirty="0">
                <a:latin typeface="OpenDyslexic" pitchFamily="2" charset="77"/>
              </a:rPr>
              <a:t> as </a:t>
            </a:r>
            <a:r>
              <a:rPr lang="fr-FR" dirty="0" err="1">
                <a:latin typeface="OpenDyslexic" pitchFamily="2" charset="77"/>
              </a:rPr>
              <a:t>many</a:t>
            </a:r>
            <a:r>
              <a:rPr lang="fr-FR" dirty="0">
                <a:latin typeface="OpenDyslexic" pitchFamily="2" charset="77"/>
              </a:rPr>
              <a:t> </a:t>
            </a:r>
            <a:r>
              <a:rPr lang="fr-FR" dirty="0" err="1">
                <a:latin typeface="OpenDyslexic" pitchFamily="2" charset="77"/>
              </a:rPr>
              <a:t>words</a:t>
            </a:r>
            <a:r>
              <a:rPr lang="fr-FR" dirty="0">
                <a:latin typeface="OpenDyslexic" pitchFamily="2" charset="77"/>
              </a:rPr>
              <a:t> and expressions as </a:t>
            </a:r>
            <a:r>
              <a:rPr lang="fr-FR" dirty="0" err="1">
                <a:latin typeface="OpenDyslexic" pitchFamily="2" charset="77"/>
              </a:rPr>
              <a:t>you</a:t>
            </a:r>
            <a:r>
              <a:rPr lang="fr-FR" dirty="0">
                <a:latin typeface="OpenDyslexic" pitchFamily="2" charset="77"/>
              </a:rPr>
              <a:t> can</a:t>
            </a:r>
          </a:p>
          <a:p>
            <a:pPr marL="342900" indent="-342900">
              <a:lnSpc>
                <a:spcPct val="150000"/>
              </a:lnSpc>
              <a:buAutoNum type="arabicPeriod"/>
            </a:pPr>
            <a:endParaRPr lang="fr-FR" dirty="0">
              <a:latin typeface="OpenDyslexic" pitchFamily="2" charset="77"/>
            </a:endParaRPr>
          </a:p>
          <a:p>
            <a:pPr marL="342900" indent="-342900">
              <a:lnSpc>
                <a:spcPct val="150000"/>
              </a:lnSpc>
              <a:buAutoNum type="arabicPeriod"/>
            </a:pPr>
            <a:r>
              <a:rPr lang="fr-FR" dirty="0">
                <a:latin typeface="OpenDyslexic" pitchFamily="2" charset="77"/>
              </a:rPr>
              <a:t>In groups, </a:t>
            </a:r>
            <a:r>
              <a:rPr lang="fr-FR" dirty="0" err="1">
                <a:latin typeface="OpenDyslexic" pitchFamily="2" charset="77"/>
              </a:rPr>
              <a:t>write</a:t>
            </a:r>
            <a:r>
              <a:rPr lang="fr-FR" dirty="0">
                <a:latin typeface="OpenDyslexic" pitchFamily="2" charset="77"/>
              </a:rPr>
              <a:t> as </a:t>
            </a:r>
            <a:r>
              <a:rPr lang="fr-FR" dirty="0" err="1">
                <a:latin typeface="OpenDyslexic" pitchFamily="2" charset="77"/>
              </a:rPr>
              <a:t>many</a:t>
            </a:r>
            <a:r>
              <a:rPr lang="fr-FR" dirty="0">
                <a:latin typeface="OpenDyslexic" pitchFamily="2" charset="77"/>
              </a:rPr>
              <a:t> CORRECT sentences as possible </a:t>
            </a:r>
            <a:r>
              <a:rPr lang="fr-FR" dirty="0" err="1">
                <a:latin typeface="OpenDyslexic" pitchFamily="2" charset="77"/>
              </a:rPr>
              <a:t>using</a:t>
            </a:r>
            <a:r>
              <a:rPr lang="fr-FR" dirty="0">
                <a:latin typeface="OpenDyslexic" pitchFamily="2" charset="77"/>
              </a:rPr>
              <a:t> the </a:t>
            </a:r>
            <a:r>
              <a:rPr lang="fr-FR" dirty="0" err="1">
                <a:latin typeface="OpenDyslexic" pitchFamily="2" charset="77"/>
              </a:rPr>
              <a:t>vocab</a:t>
            </a:r>
            <a:r>
              <a:rPr lang="fr-FR" dirty="0">
                <a:latin typeface="OpenDyslexic" pitchFamily="2" charset="77"/>
              </a:rPr>
              <a:t>.</a:t>
            </a:r>
          </a:p>
          <a:p>
            <a:pPr marL="342900" indent="-342900">
              <a:lnSpc>
                <a:spcPct val="150000"/>
              </a:lnSpc>
              <a:buAutoNum type="arabicPeriod"/>
            </a:pPr>
            <a:endParaRPr lang="fr-FR" dirty="0">
              <a:latin typeface="OpenDyslexic" pitchFamily="2" charset="77"/>
            </a:endParaRPr>
          </a:p>
        </p:txBody>
      </p:sp>
      <p:pic>
        <p:nvPicPr>
          <p:cNvPr id="11" name="Image 10">
            <a:extLst>
              <a:ext uri="{FF2B5EF4-FFF2-40B4-BE49-F238E27FC236}">
                <a16:creationId xmlns:a16="http://schemas.microsoft.com/office/drawing/2014/main" id="{602C002E-F10A-0F7B-F8CD-865961D83DD2}"/>
              </a:ext>
            </a:extLst>
          </p:cNvPr>
          <p:cNvPicPr>
            <a:picLocks noChangeAspect="1"/>
          </p:cNvPicPr>
          <p:nvPr/>
        </p:nvPicPr>
        <p:blipFill>
          <a:blip r:embed="rId3"/>
          <a:stretch>
            <a:fillRect/>
          </a:stretch>
        </p:blipFill>
        <p:spPr>
          <a:xfrm>
            <a:off x="6337145" y="2220683"/>
            <a:ext cx="1084219" cy="1084219"/>
          </a:xfrm>
          <a:prstGeom prst="rect">
            <a:avLst/>
          </a:prstGeom>
        </p:spPr>
      </p:pic>
      <p:sp>
        <p:nvSpPr>
          <p:cNvPr id="12" name="ZoneTexte 11">
            <a:extLst>
              <a:ext uri="{FF2B5EF4-FFF2-40B4-BE49-F238E27FC236}">
                <a16:creationId xmlns:a16="http://schemas.microsoft.com/office/drawing/2014/main" id="{941C5C2C-C6DD-2D36-7F85-F54DA37A86FA}"/>
              </a:ext>
            </a:extLst>
          </p:cNvPr>
          <p:cNvSpPr txBox="1"/>
          <p:nvPr/>
        </p:nvSpPr>
        <p:spPr>
          <a:xfrm>
            <a:off x="5924505" y="3449569"/>
            <a:ext cx="1909497" cy="276999"/>
          </a:xfrm>
          <a:prstGeom prst="rect">
            <a:avLst/>
          </a:prstGeom>
          <a:noFill/>
        </p:spPr>
        <p:txBody>
          <a:bodyPr wrap="none" rtlCol="0">
            <a:spAutoFit/>
          </a:bodyPr>
          <a:lstStyle/>
          <a:p>
            <a:r>
              <a:rPr lang="fr-FR" sz="1200" dirty="0">
                <a:latin typeface="OpenDyslexic" pitchFamily="2" charset="77"/>
              </a:rPr>
              <a:t>Cambridge </a:t>
            </a:r>
            <a:r>
              <a:rPr lang="fr-FR" sz="1200" dirty="0" err="1">
                <a:latin typeface="OpenDyslexic" pitchFamily="2" charset="77"/>
              </a:rPr>
              <a:t>dictionary</a:t>
            </a:r>
            <a:endParaRPr lang="fr-FR" sz="1200" dirty="0">
              <a:latin typeface="OpenDyslexic" pitchFamily="2" charset="77"/>
            </a:endParaRPr>
          </a:p>
        </p:txBody>
      </p:sp>
      <p:pic>
        <p:nvPicPr>
          <p:cNvPr id="14" name="Image 13">
            <a:extLst>
              <a:ext uri="{FF2B5EF4-FFF2-40B4-BE49-F238E27FC236}">
                <a16:creationId xmlns:a16="http://schemas.microsoft.com/office/drawing/2014/main" id="{FCDA5268-9C55-5FB8-12CE-1A069077D1AC}"/>
              </a:ext>
            </a:extLst>
          </p:cNvPr>
          <p:cNvPicPr>
            <a:picLocks noChangeAspect="1"/>
          </p:cNvPicPr>
          <p:nvPr/>
        </p:nvPicPr>
        <p:blipFill>
          <a:blip r:embed="rId4"/>
          <a:stretch>
            <a:fillRect/>
          </a:stretch>
        </p:blipFill>
        <p:spPr>
          <a:xfrm>
            <a:off x="9116432" y="2220682"/>
            <a:ext cx="1084219" cy="1084219"/>
          </a:xfrm>
          <a:prstGeom prst="rect">
            <a:avLst/>
          </a:prstGeom>
        </p:spPr>
      </p:pic>
      <p:sp>
        <p:nvSpPr>
          <p:cNvPr id="15" name="ZoneTexte 14">
            <a:extLst>
              <a:ext uri="{FF2B5EF4-FFF2-40B4-BE49-F238E27FC236}">
                <a16:creationId xmlns:a16="http://schemas.microsoft.com/office/drawing/2014/main" id="{38310EAB-84B9-F804-7558-B38DCD1DD0C4}"/>
              </a:ext>
            </a:extLst>
          </p:cNvPr>
          <p:cNvSpPr txBox="1"/>
          <p:nvPr/>
        </p:nvSpPr>
        <p:spPr>
          <a:xfrm>
            <a:off x="8987524" y="3448685"/>
            <a:ext cx="1342034" cy="276999"/>
          </a:xfrm>
          <a:prstGeom prst="rect">
            <a:avLst/>
          </a:prstGeom>
          <a:noFill/>
        </p:spPr>
        <p:txBody>
          <a:bodyPr wrap="none" rtlCol="0">
            <a:spAutoFit/>
          </a:bodyPr>
          <a:lstStyle/>
          <a:p>
            <a:r>
              <a:rPr lang="fr-FR" sz="1200" dirty="0" err="1">
                <a:latin typeface="OpenDyslexic" pitchFamily="2" charset="77"/>
              </a:rPr>
              <a:t>wordreference</a:t>
            </a:r>
            <a:endParaRPr lang="fr-FR" sz="1200" dirty="0">
              <a:latin typeface="OpenDyslexic" pitchFamily="2" charset="77"/>
            </a:endParaRPr>
          </a:p>
        </p:txBody>
      </p:sp>
    </p:spTree>
    <p:extLst>
      <p:ext uri="{BB962C8B-B14F-4D97-AF65-F5344CB8AC3E}">
        <p14:creationId xmlns:p14="http://schemas.microsoft.com/office/powerpoint/2010/main" val="19483573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FBD9C-B019-B838-24DD-B513F629BF4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C32D54B-078B-7F2D-627D-9EEB757F408A}"/>
              </a:ext>
            </a:extLst>
          </p:cNvPr>
          <p:cNvSpPr>
            <a:spLocks noGrp="1"/>
          </p:cNvSpPr>
          <p:nvPr>
            <p:ph type="title"/>
          </p:nvPr>
        </p:nvSpPr>
        <p:spPr>
          <a:xfrm>
            <a:off x="314868" y="0"/>
            <a:ext cx="5121961" cy="896983"/>
          </a:xfrm>
        </p:spPr>
        <p:txBody>
          <a:bodyPr>
            <a:normAutofit/>
          </a:bodyPr>
          <a:lstStyle/>
          <a:p>
            <a:pPr algn="ctr"/>
            <a:r>
              <a:rPr lang="fr-FR" dirty="0">
                <a:latin typeface="OpenDyslexic" pitchFamily="2" charset="77"/>
              </a:rPr>
              <a:t>Vocab challenge</a:t>
            </a:r>
          </a:p>
        </p:txBody>
      </p:sp>
      <p:pic>
        <p:nvPicPr>
          <p:cNvPr id="4" name="Image 3">
            <a:extLst>
              <a:ext uri="{FF2B5EF4-FFF2-40B4-BE49-F238E27FC236}">
                <a16:creationId xmlns:a16="http://schemas.microsoft.com/office/drawing/2014/main" id="{53127336-442D-B787-BCB2-551AAFF9DD48}"/>
              </a:ext>
            </a:extLst>
          </p:cNvPr>
          <p:cNvPicPr>
            <a:picLocks noChangeAspect="1"/>
          </p:cNvPicPr>
          <p:nvPr/>
        </p:nvPicPr>
        <p:blipFill>
          <a:blip r:embed="rId2"/>
          <a:stretch>
            <a:fillRect/>
          </a:stretch>
        </p:blipFill>
        <p:spPr>
          <a:xfrm>
            <a:off x="25400" y="705576"/>
            <a:ext cx="5700896" cy="5486218"/>
          </a:xfrm>
          <a:prstGeom prst="rect">
            <a:avLst/>
          </a:prstGeom>
        </p:spPr>
      </p:pic>
      <p:sp>
        <p:nvSpPr>
          <p:cNvPr id="5" name="ZoneTexte 4">
            <a:extLst>
              <a:ext uri="{FF2B5EF4-FFF2-40B4-BE49-F238E27FC236}">
                <a16:creationId xmlns:a16="http://schemas.microsoft.com/office/drawing/2014/main" id="{27BCC91C-704A-C99D-A264-AB037B0C54FF}"/>
              </a:ext>
            </a:extLst>
          </p:cNvPr>
          <p:cNvSpPr txBox="1"/>
          <p:nvPr/>
        </p:nvSpPr>
        <p:spPr>
          <a:xfrm>
            <a:off x="5726296" y="666206"/>
            <a:ext cx="6265407" cy="6290183"/>
          </a:xfrm>
          <a:prstGeom prst="rect">
            <a:avLst/>
          </a:prstGeom>
          <a:noFill/>
        </p:spPr>
        <p:txBody>
          <a:bodyPr wrap="square" rtlCol="0">
            <a:spAutoFit/>
          </a:bodyPr>
          <a:lstStyle/>
          <a:p>
            <a:pPr marL="342900" indent="-342900">
              <a:lnSpc>
                <a:spcPct val="150000"/>
              </a:lnSpc>
              <a:buAutoNum type="arabicPeriod"/>
            </a:pPr>
            <a:r>
              <a:rPr lang="fr-FR" dirty="0">
                <a:latin typeface="OpenDyslexic" pitchFamily="2" charset="77"/>
              </a:rPr>
              <a:t>Highlight all the </a:t>
            </a:r>
            <a:r>
              <a:rPr lang="fr-FR" dirty="0" err="1">
                <a:latin typeface="OpenDyslexic" pitchFamily="2" charset="77"/>
              </a:rPr>
              <a:t>words</a:t>
            </a:r>
            <a:r>
              <a:rPr lang="fr-FR" dirty="0">
                <a:latin typeface="OpenDyslexic" pitchFamily="2" charset="77"/>
              </a:rPr>
              <a:t> or expressions </a:t>
            </a:r>
            <a:r>
              <a:rPr lang="fr-FR" dirty="0" err="1">
                <a:latin typeface="OpenDyslexic" pitchFamily="2" charset="77"/>
              </a:rPr>
              <a:t>you</a:t>
            </a:r>
            <a:r>
              <a:rPr lang="fr-FR" dirty="0">
                <a:latin typeface="OpenDyslexic" pitchFamily="2" charset="77"/>
              </a:rPr>
              <a:t> DON’T know.</a:t>
            </a:r>
          </a:p>
          <a:p>
            <a:pPr marL="342900" indent="-342900">
              <a:lnSpc>
                <a:spcPct val="150000"/>
              </a:lnSpc>
              <a:buAutoNum type="arabicPeriod"/>
            </a:pPr>
            <a:r>
              <a:rPr lang="fr-FR" dirty="0" err="1">
                <a:latin typeface="OpenDyslexic" pitchFamily="2" charset="77"/>
              </a:rPr>
              <a:t>Find</a:t>
            </a:r>
            <a:r>
              <a:rPr lang="fr-FR" dirty="0">
                <a:latin typeface="OpenDyslexic" pitchFamily="2" charset="77"/>
              </a:rPr>
              <a:t> </a:t>
            </a:r>
            <a:r>
              <a:rPr lang="fr-FR" dirty="0" err="1">
                <a:latin typeface="OpenDyslexic" pitchFamily="2" charset="77"/>
              </a:rPr>
              <a:t>their</a:t>
            </a:r>
            <a:r>
              <a:rPr lang="fr-FR" dirty="0">
                <a:latin typeface="OpenDyslexic" pitchFamily="2" charset="77"/>
              </a:rPr>
              <a:t> </a:t>
            </a:r>
            <a:r>
              <a:rPr lang="fr-FR" dirty="0" err="1">
                <a:latin typeface="OpenDyslexic" pitchFamily="2" charset="77"/>
              </a:rPr>
              <a:t>meaning</a:t>
            </a:r>
            <a:r>
              <a:rPr lang="fr-FR" dirty="0">
                <a:latin typeface="OpenDyslexic" pitchFamily="2" charset="77"/>
              </a:rPr>
              <a:t> or translation in a </a:t>
            </a:r>
            <a:r>
              <a:rPr lang="fr-FR" dirty="0" err="1">
                <a:latin typeface="OpenDyslexic" pitchFamily="2" charset="77"/>
              </a:rPr>
              <a:t>dictionary</a:t>
            </a:r>
            <a:r>
              <a:rPr lang="fr-FR" dirty="0">
                <a:latin typeface="OpenDyslexic" pitchFamily="2" charset="77"/>
              </a:rPr>
              <a:t>.</a:t>
            </a:r>
          </a:p>
          <a:p>
            <a:pPr marL="342900" indent="-342900">
              <a:lnSpc>
                <a:spcPct val="150000"/>
              </a:lnSpc>
              <a:buAutoNum type="arabicPeriod"/>
            </a:pPr>
            <a:endParaRPr lang="fr-FR" dirty="0">
              <a:latin typeface="OpenDyslexic" pitchFamily="2" charset="77"/>
            </a:endParaRPr>
          </a:p>
          <a:p>
            <a:pPr marL="342900" indent="-342900">
              <a:lnSpc>
                <a:spcPct val="150000"/>
              </a:lnSpc>
              <a:buAutoNum type="arabicPeriod"/>
            </a:pPr>
            <a:endParaRPr lang="fr-FR" dirty="0">
              <a:latin typeface="OpenDyslexic" pitchFamily="2" charset="77"/>
            </a:endParaRPr>
          </a:p>
          <a:p>
            <a:pPr marL="342900" indent="-342900">
              <a:lnSpc>
                <a:spcPct val="150000"/>
              </a:lnSpc>
              <a:buAutoNum type="arabicPeriod"/>
            </a:pPr>
            <a:endParaRPr lang="fr-FR" b="1" dirty="0">
              <a:latin typeface="OpenDyslexic" pitchFamily="2" charset="77"/>
            </a:endParaRPr>
          </a:p>
          <a:p>
            <a:pPr marL="342900" indent="-342900">
              <a:lnSpc>
                <a:spcPct val="150000"/>
              </a:lnSpc>
              <a:buAutoNum type="arabicPeriod"/>
            </a:pPr>
            <a:endParaRPr lang="fr-FR" b="1" dirty="0">
              <a:latin typeface="OpenDyslexic" pitchFamily="2" charset="77"/>
            </a:endParaRPr>
          </a:p>
          <a:p>
            <a:pPr marL="342900" indent="-342900">
              <a:lnSpc>
                <a:spcPct val="150000"/>
              </a:lnSpc>
              <a:buAutoNum type="arabicPeriod"/>
            </a:pPr>
            <a:r>
              <a:rPr lang="fr-FR" dirty="0" err="1">
                <a:latin typeface="OpenDyslexic" pitchFamily="2" charset="77"/>
              </a:rPr>
              <a:t>Memorize</a:t>
            </a:r>
            <a:r>
              <a:rPr lang="fr-FR" dirty="0">
                <a:latin typeface="OpenDyslexic" pitchFamily="2" charset="77"/>
              </a:rPr>
              <a:t> at least 5 NEW </a:t>
            </a:r>
            <a:r>
              <a:rPr lang="fr-FR" dirty="0" err="1">
                <a:latin typeface="OpenDyslexic" pitchFamily="2" charset="77"/>
              </a:rPr>
              <a:t>words</a:t>
            </a:r>
            <a:r>
              <a:rPr lang="fr-FR" dirty="0">
                <a:latin typeface="OpenDyslexic" pitchFamily="2" charset="77"/>
              </a:rPr>
              <a:t> and expressions </a:t>
            </a:r>
            <a:r>
              <a:rPr lang="fr-FR" dirty="0" err="1">
                <a:latin typeface="OpenDyslexic" pitchFamily="2" charset="77"/>
              </a:rPr>
              <a:t>from</a:t>
            </a:r>
            <a:r>
              <a:rPr lang="fr-FR" dirty="0">
                <a:latin typeface="OpenDyslexic" pitchFamily="2" charset="77"/>
              </a:rPr>
              <a:t> </a:t>
            </a:r>
            <a:r>
              <a:rPr lang="fr-FR" dirty="0" err="1">
                <a:latin typeface="OpenDyslexic" pitchFamily="2" charset="77"/>
              </a:rPr>
              <a:t>each</a:t>
            </a:r>
            <a:r>
              <a:rPr lang="fr-FR" dirty="0">
                <a:latin typeface="OpenDyslexic" pitchFamily="2" charset="77"/>
              </a:rPr>
              <a:t> box and </a:t>
            </a:r>
            <a:r>
              <a:rPr lang="fr-FR" dirty="0" err="1">
                <a:latin typeface="OpenDyslexic" pitchFamily="2" charset="77"/>
              </a:rPr>
              <a:t>be</a:t>
            </a:r>
            <a:r>
              <a:rPr lang="fr-FR" dirty="0">
                <a:latin typeface="OpenDyslexic" pitchFamily="2" charset="77"/>
              </a:rPr>
              <a:t> able to use </a:t>
            </a:r>
            <a:r>
              <a:rPr lang="fr-FR" dirty="0" err="1">
                <a:latin typeface="OpenDyslexic" pitchFamily="2" charset="77"/>
              </a:rPr>
              <a:t>them</a:t>
            </a:r>
            <a:r>
              <a:rPr lang="fr-FR" dirty="0">
                <a:latin typeface="OpenDyslexic" pitchFamily="2" charset="77"/>
              </a:rPr>
              <a:t> in a sentence.</a:t>
            </a:r>
          </a:p>
          <a:p>
            <a:pPr marL="342900" indent="-342900">
              <a:lnSpc>
                <a:spcPct val="150000"/>
              </a:lnSpc>
              <a:buAutoNum type="arabicPeriod"/>
            </a:pPr>
            <a:endParaRPr lang="fr-FR" dirty="0">
              <a:latin typeface="OpenDyslexic" pitchFamily="2" charset="77"/>
            </a:endParaRPr>
          </a:p>
          <a:p>
            <a:pPr marL="342900" indent="-342900">
              <a:lnSpc>
                <a:spcPct val="150000"/>
              </a:lnSpc>
              <a:buAutoNum type="arabicPeriod"/>
            </a:pPr>
            <a:r>
              <a:rPr lang="fr-FR" dirty="0">
                <a:latin typeface="OpenDyslexic" pitchFamily="2" charset="77"/>
              </a:rPr>
              <a:t>In groups, </a:t>
            </a:r>
            <a:r>
              <a:rPr lang="fr-FR" dirty="0" err="1">
                <a:latin typeface="OpenDyslexic" pitchFamily="2" charset="77"/>
              </a:rPr>
              <a:t>write</a:t>
            </a:r>
            <a:r>
              <a:rPr lang="fr-FR" dirty="0">
                <a:latin typeface="OpenDyslexic" pitchFamily="2" charset="77"/>
              </a:rPr>
              <a:t> as </a:t>
            </a:r>
            <a:r>
              <a:rPr lang="fr-FR" dirty="0" err="1">
                <a:latin typeface="OpenDyslexic" pitchFamily="2" charset="77"/>
              </a:rPr>
              <a:t>many</a:t>
            </a:r>
            <a:r>
              <a:rPr lang="fr-FR" dirty="0">
                <a:latin typeface="OpenDyslexic" pitchFamily="2" charset="77"/>
              </a:rPr>
              <a:t> CORRECT sentences as possible </a:t>
            </a:r>
            <a:r>
              <a:rPr lang="fr-FR" dirty="0" err="1">
                <a:latin typeface="OpenDyslexic" pitchFamily="2" charset="77"/>
              </a:rPr>
              <a:t>using</a:t>
            </a:r>
            <a:r>
              <a:rPr lang="fr-FR" dirty="0">
                <a:latin typeface="OpenDyslexic" pitchFamily="2" charset="77"/>
              </a:rPr>
              <a:t> </a:t>
            </a:r>
            <a:r>
              <a:rPr lang="fr-FR" dirty="0" err="1">
                <a:latin typeface="OpenDyslexic" pitchFamily="2" charset="77"/>
              </a:rPr>
              <a:t>words</a:t>
            </a:r>
            <a:r>
              <a:rPr lang="fr-FR" dirty="0">
                <a:latin typeface="OpenDyslexic" pitchFamily="2" charset="77"/>
              </a:rPr>
              <a:t> </a:t>
            </a:r>
            <a:r>
              <a:rPr lang="fr-FR" dirty="0" err="1">
                <a:latin typeface="OpenDyslexic" pitchFamily="2" charset="77"/>
              </a:rPr>
              <a:t>from</a:t>
            </a:r>
            <a:r>
              <a:rPr lang="fr-FR" dirty="0">
                <a:latin typeface="OpenDyslexic" pitchFamily="2" charset="77"/>
              </a:rPr>
              <a:t> the </a:t>
            </a:r>
            <a:r>
              <a:rPr lang="fr-FR" dirty="0" err="1">
                <a:latin typeface="OpenDyslexic" pitchFamily="2" charset="77"/>
              </a:rPr>
              <a:t>list</a:t>
            </a:r>
            <a:r>
              <a:rPr lang="fr-FR" dirty="0">
                <a:latin typeface="OpenDyslexic" pitchFamily="2" charset="77"/>
              </a:rPr>
              <a:t>.</a:t>
            </a:r>
          </a:p>
          <a:p>
            <a:pPr marL="342900" indent="-342900">
              <a:lnSpc>
                <a:spcPct val="150000"/>
              </a:lnSpc>
              <a:buAutoNum type="arabicPeriod"/>
            </a:pPr>
            <a:endParaRPr lang="fr-FR" dirty="0">
              <a:latin typeface="OpenDyslexic" pitchFamily="2" charset="77"/>
            </a:endParaRPr>
          </a:p>
        </p:txBody>
      </p:sp>
      <p:pic>
        <p:nvPicPr>
          <p:cNvPr id="11" name="Image 10">
            <a:extLst>
              <a:ext uri="{FF2B5EF4-FFF2-40B4-BE49-F238E27FC236}">
                <a16:creationId xmlns:a16="http://schemas.microsoft.com/office/drawing/2014/main" id="{E6310751-87A1-27E2-C8FE-FFBAE8DE45DC}"/>
              </a:ext>
            </a:extLst>
          </p:cNvPr>
          <p:cNvPicPr>
            <a:picLocks noChangeAspect="1"/>
          </p:cNvPicPr>
          <p:nvPr/>
        </p:nvPicPr>
        <p:blipFill>
          <a:blip r:embed="rId3"/>
          <a:stretch>
            <a:fillRect/>
          </a:stretch>
        </p:blipFill>
        <p:spPr>
          <a:xfrm>
            <a:off x="6301815" y="2460169"/>
            <a:ext cx="1084219" cy="1084219"/>
          </a:xfrm>
          <a:prstGeom prst="rect">
            <a:avLst/>
          </a:prstGeom>
        </p:spPr>
      </p:pic>
      <p:sp>
        <p:nvSpPr>
          <p:cNvPr id="12" name="ZoneTexte 11">
            <a:extLst>
              <a:ext uri="{FF2B5EF4-FFF2-40B4-BE49-F238E27FC236}">
                <a16:creationId xmlns:a16="http://schemas.microsoft.com/office/drawing/2014/main" id="{6EB3E66C-282E-64AF-CB67-3DDF5E265C2F}"/>
              </a:ext>
            </a:extLst>
          </p:cNvPr>
          <p:cNvSpPr txBox="1"/>
          <p:nvPr/>
        </p:nvSpPr>
        <p:spPr>
          <a:xfrm>
            <a:off x="5889175" y="3669371"/>
            <a:ext cx="1909497" cy="276999"/>
          </a:xfrm>
          <a:prstGeom prst="rect">
            <a:avLst/>
          </a:prstGeom>
          <a:noFill/>
        </p:spPr>
        <p:txBody>
          <a:bodyPr wrap="none" rtlCol="0">
            <a:spAutoFit/>
          </a:bodyPr>
          <a:lstStyle/>
          <a:p>
            <a:r>
              <a:rPr lang="fr-FR" sz="1200" dirty="0">
                <a:latin typeface="OpenDyslexic" pitchFamily="2" charset="77"/>
              </a:rPr>
              <a:t>Cambridge </a:t>
            </a:r>
            <a:r>
              <a:rPr lang="fr-FR" sz="1200" dirty="0" err="1">
                <a:latin typeface="OpenDyslexic" pitchFamily="2" charset="77"/>
              </a:rPr>
              <a:t>dictionary</a:t>
            </a:r>
            <a:endParaRPr lang="fr-FR" sz="1200" dirty="0">
              <a:latin typeface="OpenDyslexic" pitchFamily="2" charset="77"/>
            </a:endParaRPr>
          </a:p>
        </p:txBody>
      </p:sp>
      <p:pic>
        <p:nvPicPr>
          <p:cNvPr id="14" name="Image 13">
            <a:extLst>
              <a:ext uri="{FF2B5EF4-FFF2-40B4-BE49-F238E27FC236}">
                <a16:creationId xmlns:a16="http://schemas.microsoft.com/office/drawing/2014/main" id="{CBDB4C9F-8CA5-EDB8-595B-AD699B5247B6}"/>
              </a:ext>
            </a:extLst>
          </p:cNvPr>
          <p:cNvPicPr>
            <a:picLocks noChangeAspect="1"/>
          </p:cNvPicPr>
          <p:nvPr/>
        </p:nvPicPr>
        <p:blipFill>
          <a:blip r:embed="rId4"/>
          <a:stretch>
            <a:fillRect/>
          </a:stretch>
        </p:blipFill>
        <p:spPr>
          <a:xfrm>
            <a:off x="9116433" y="2460168"/>
            <a:ext cx="1084219" cy="1084219"/>
          </a:xfrm>
          <a:prstGeom prst="rect">
            <a:avLst/>
          </a:prstGeom>
        </p:spPr>
      </p:pic>
      <p:sp>
        <p:nvSpPr>
          <p:cNvPr id="15" name="ZoneTexte 14">
            <a:extLst>
              <a:ext uri="{FF2B5EF4-FFF2-40B4-BE49-F238E27FC236}">
                <a16:creationId xmlns:a16="http://schemas.microsoft.com/office/drawing/2014/main" id="{0ADB8026-FF1E-0C94-C308-ABE9C6229BCD}"/>
              </a:ext>
            </a:extLst>
          </p:cNvPr>
          <p:cNvSpPr txBox="1"/>
          <p:nvPr/>
        </p:nvSpPr>
        <p:spPr>
          <a:xfrm>
            <a:off x="8987525" y="3669370"/>
            <a:ext cx="1342034" cy="276999"/>
          </a:xfrm>
          <a:prstGeom prst="rect">
            <a:avLst/>
          </a:prstGeom>
          <a:noFill/>
        </p:spPr>
        <p:txBody>
          <a:bodyPr wrap="none" rtlCol="0">
            <a:spAutoFit/>
          </a:bodyPr>
          <a:lstStyle/>
          <a:p>
            <a:r>
              <a:rPr lang="fr-FR" sz="1200" dirty="0" err="1">
                <a:latin typeface="OpenDyslexic" pitchFamily="2" charset="77"/>
              </a:rPr>
              <a:t>wordreference</a:t>
            </a:r>
            <a:endParaRPr lang="fr-FR" sz="1200" dirty="0">
              <a:latin typeface="OpenDyslexic" pitchFamily="2" charset="77"/>
            </a:endParaRPr>
          </a:p>
        </p:txBody>
      </p:sp>
      <p:sp>
        <p:nvSpPr>
          <p:cNvPr id="3" name="ZoneTexte 2">
            <a:extLst>
              <a:ext uri="{FF2B5EF4-FFF2-40B4-BE49-F238E27FC236}">
                <a16:creationId xmlns:a16="http://schemas.microsoft.com/office/drawing/2014/main" id="{9B12BA13-8C79-E5A0-E2D0-14BAA6D6BC28}"/>
              </a:ext>
            </a:extLst>
          </p:cNvPr>
          <p:cNvSpPr txBox="1"/>
          <p:nvPr/>
        </p:nvSpPr>
        <p:spPr>
          <a:xfrm>
            <a:off x="7901895" y="336244"/>
            <a:ext cx="3235830" cy="369332"/>
          </a:xfrm>
          <a:prstGeom prst="rect">
            <a:avLst/>
          </a:prstGeom>
          <a:noFill/>
        </p:spPr>
        <p:txBody>
          <a:bodyPr wrap="square" rtlCol="0">
            <a:spAutoFit/>
          </a:bodyPr>
          <a:lstStyle/>
          <a:p>
            <a:r>
              <a:rPr lang="fr-FR" b="1" dirty="0">
                <a:latin typeface="OpenDyslexic" pitchFamily="2" charset="77"/>
              </a:rPr>
              <a:t>HOMEWORK</a:t>
            </a:r>
          </a:p>
        </p:txBody>
      </p:sp>
      <p:pic>
        <p:nvPicPr>
          <p:cNvPr id="7" name="Image 6">
            <a:extLst>
              <a:ext uri="{FF2B5EF4-FFF2-40B4-BE49-F238E27FC236}">
                <a16:creationId xmlns:a16="http://schemas.microsoft.com/office/drawing/2014/main" id="{CBF95D34-C42E-24F6-3955-15B29ADDD201}"/>
              </a:ext>
            </a:extLst>
          </p:cNvPr>
          <p:cNvPicPr>
            <a:picLocks noChangeAspect="1"/>
          </p:cNvPicPr>
          <p:nvPr/>
        </p:nvPicPr>
        <p:blipFill>
          <a:blip r:embed="rId5"/>
          <a:stretch>
            <a:fillRect/>
          </a:stretch>
        </p:blipFill>
        <p:spPr>
          <a:xfrm>
            <a:off x="7025070" y="55562"/>
            <a:ext cx="721927" cy="721927"/>
          </a:xfrm>
          <a:prstGeom prst="ellipse">
            <a:avLst/>
          </a:prstGeom>
          <a:solidFill>
            <a:schemeClr val="bg1"/>
          </a:solidFill>
          <a:ln w="19050">
            <a:solidFill>
              <a:schemeClr val="tx1"/>
            </a:solidFill>
          </a:ln>
          <a:effectLst>
            <a:outerShdw blurRad="50800" dist="38100" dir="2700000" algn="tl" rotWithShape="0">
              <a:prstClr val="black">
                <a:alpha val="40000"/>
              </a:prstClr>
            </a:outerShdw>
          </a:effectLst>
        </p:spPr>
      </p:pic>
      <p:sp>
        <p:nvSpPr>
          <p:cNvPr id="6" name="ZoneTexte 5">
            <a:extLst>
              <a:ext uri="{FF2B5EF4-FFF2-40B4-BE49-F238E27FC236}">
                <a16:creationId xmlns:a16="http://schemas.microsoft.com/office/drawing/2014/main" id="{C3563FD1-2DD1-D761-4BA7-238C274CA3F1}"/>
              </a:ext>
            </a:extLst>
          </p:cNvPr>
          <p:cNvSpPr txBox="1"/>
          <p:nvPr/>
        </p:nvSpPr>
        <p:spPr>
          <a:xfrm>
            <a:off x="8268580" y="5298979"/>
            <a:ext cx="1695706" cy="369332"/>
          </a:xfrm>
          <a:prstGeom prst="rect">
            <a:avLst/>
          </a:prstGeom>
          <a:noFill/>
        </p:spPr>
        <p:txBody>
          <a:bodyPr wrap="square" rtlCol="0">
            <a:spAutoFit/>
          </a:bodyPr>
          <a:lstStyle/>
          <a:p>
            <a:r>
              <a:rPr lang="fr-FR" b="1" dirty="0">
                <a:latin typeface="OpenDyslexic" pitchFamily="2" charset="77"/>
              </a:rPr>
              <a:t>IN CLASS</a:t>
            </a:r>
          </a:p>
        </p:txBody>
      </p:sp>
    </p:spTree>
    <p:extLst>
      <p:ext uri="{BB962C8B-B14F-4D97-AF65-F5344CB8AC3E}">
        <p14:creationId xmlns:p14="http://schemas.microsoft.com/office/powerpoint/2010/main" val="17336190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06E80-B8EB-6D70-2F4C-3992BAA8FD0F}"/>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95208E70-5153-87FE-9BFE-44B9B8B891A4}"/>
              </a:ext>
            </a:extLst>
          </p:cNvPr>
          <p:cNvSpPr txBox="1"/>
          <p:nvPr/>
        </p:nvSpPr>
        <p:spPr>
          <a:xfrm>
            <a:off x="109880" y="80834"/>
            <a:ext cx="8377903" cy="338554"/>
          </a:xfrm>
          <a:custGeom>
            <a:avLst/>
            <a:gdLst>
              <a:gd name="csX0" fmla="*/ 0 w 8377903"/>
              <a:gd name="csY0" fmla="*/ 0 h 338554"/>
              <a:gd name="csX1" fmla="*/ 614380 w 8377903"/>
              <a:gd name="csY1" fmla="*/ 0 h 338554"/>
              <a:gd name="csX2" fmla="*/ 1061201 w 8377903"/>
              <a:gd name="csY2" fmla="*/ 0 h 338554"/>
              <a:gd name="csX3" fmla="*/ 1926918 w 8377903"/>
              <a:gd name="csY3" fmla="*/ 0 h 338554"/>
              <a:gd name="csX4" fmla="*/ 2541297 w 8377903"/>
              <a:gd name="csY4" fmla="*/ 0 h 338554"/>
              <a:gd name="csX5" fmla="*/ 3155677 w 8377903"/>
              <a:gd name="csY5" fmla="*/ 0 h 338554"/>
              <a:gd name="csX6" fmla="*/ 4021393 w 8377903"/>
              <a:gd name="csY6" fmla="*/ 0 h 338554"/>
              <a:gd name="csX7" fmla="*/ 4551994 w 8377903"/>
              <a:gd name="csY7" fmla="*/ 0 h 338554"/>
              <a:gd name="csX8" fmla="*/ 5417711 w 8377903"/>
              <a:gd name="csY8" fmla="*/ 0 h 338554"/>
              <a:gd name="csX9" fmla="*/ 6283427 w 8377903"/>
              <a:gd name="csY9" fmla="*/ 0 h 338554"/>
              <a:gd name="csX10" fmla="*/ 6981586 w 8377903"/>
              <a:gd name="csY10" fmla="*/ 0 h 338554"/>
              <a:gd name="csX11" fmla="*/ 8377903 w 8377903"/>
              <a:gd name="csY11" fmla="*/ 0 h 338554"/>
              <a:gd name="csX12" fmla="*/ 8377903 w 8377903"/>
              <a:gd name="csY12" fmla="*/ 338554 h 338554"/>
              <a:gd name="csX13" fmla="*/ 7931082 w 8377903"/>
              <a:gd name="csY13" fmla="*/ 338554 h 338554"/>
              <a:gd name="csX14" fmla="*/ 7065365 w 8377903"/>
              <a:gd name="csY14" fmla="*/ 338554 h 338554"/>
              <a:gd name="csX15" fmla="*/ 6534764 w 8377903"/>
              <a:gd name="csY15" fmla="*/ 338554 h 338554"/>
              <a:gd name="csX16" fmla="*/ 5836606 w 8377903"/>
              <a:gd name="csY16" fmla="*/ 338554 h 338554"/>
              <a:gd name="csX17" fmla="*/ 4970889 w 8377903"/>
              <a:gd name="csY17" fmla="*/ 338554 h 338554"/>
              <a:gd name="csX18" fmla="*/ 4272731 w 8377903"/>
              <a:gd name="csY18" fmla="*/ 338554 h 338554"/>
              <a:gd name="csX19" fmla="*/ 3825909 w 8377903"/>
              <a:gd name="csY19" fmla="*/ 338554 h 338554"/>
              <a:gd name="csX20" fmla="*/ 3295309 w 8377903"/>
              <a:gd name="csY20" fmla="*/ 338554 h 338554"/>
              <a:gd name="csX21" fmla="*/ 2429592 w 8377903"/>
              <a:gd name="csY21" fmla="*/ 338554 h 338554"/>
              <a:gd name="csX22" fmla="*/ 1731433 w 8377903"/>
              <a:gd name="csY22" fmla="*/ 338554 h 338554"/>
              <a:gd name="csX23" fmla="*/ 1200833 w 8377903"/>
              <a:gd name="csY23" fmla="*/ 338554 h 338554"/>
              <a:gd name="csX24" fmla="*/ 0 w 8377903"/>
              <a:gd name="csY24" fmla="*/ 338554 h 338554"/>
              <a:gd name="csX25" fmla="*/ 0 w 8377903"/>
              <a:gd name="csY25" fmla="*/ 0 h 3385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8377903" h="338554" extrusionOk="0">
                <a:moveTo>
                  <a:pt x="0" y="0"/>
                </a:moveTo>
                <a:cubicBezTo>
                  <a:pt x="243286" y="25808"/>
                  <a:pt x="367502" y="3522"/>
                  <a:pt x="614380" y="0"/>
                </a:cubicBezTo>
                <a:cubicBezTo>
                  <a:pt x="861258" y="-3522"/>
                  <a:pt x="919904" y="8288"/>
                  <a:pt x="1061201" y="0"/>
                </a:cubicBezTo>
                <a:cubicBezTo>
                  <a:pt x="1202498" y="-8288"/>
                  <a:pt x="1702482" y="7920"/>
                  <a:pt x="1926918" y="0"/>
                </a:cubicBezTo>
                <a:cubicBezTo>
                  <a:pt x="2151354" y="-7920"/>
                  <a:pt x="2289910" y="30337"/>
                  <a:pt x="2541297" y="0"/>
                </a:cubicBezTo>
                <a:cubicBezTo>
                  <a:pt x="2792684" y="-30337"/>
                  <a:pt x="2936592" y="-3294"/>
                  <a:pt x="3155677" y="0"/>
                </a:cubicBezTo>
                <a:cubicBezTo>
                  <a:pt x="3374762" y="3294"/>
                  <a:pt x="3831320" y="6680"/>
                  <a:pt x="4021393" y="0"/>
                </a:cubicBezTo>
                <a:cubicBezTo>
                  <a:pt x="4211466" y="-6680"/>
                  <a:pt x="4422137" y="-5025"/>
                  <a:pt x="4551994" y="0"/>
                </a:cubicBezTo>
                <a:cubicBezTo>
                  <a:pt x="4681851" y="5025"/>
                  <a:pt x="5078622" y="9114"/>
                  <a:pt x="5417711" y="0"/>
                </a:cubicBezTo>
                <a:cubicBezTo>
                  <a:pt x="5756800" y="-9114"/>
                  <a:pt x="5935587" y="-20989"/>
                  <a:pt x="6283427" y="0"/>
                </a:cubicBezTo>
                <a:cubicBezTo>
                  <a:pt x="6631267" y="20989"/>
                  <a:pt x="6828214" y="2873"/>
                  <a:pt x="6981586" y="0"/>
                </a:cubicBezTo>
                <a:cubicBezTo>
                  <a:pt x="7134958" y="-2873"/>
                  <a:pt x="7795558" y="-16743"/>
                  <a:pt x="8377903" y="0"/>
                </a:cubicBezTo>
                <a:cubicBezTo>
                  <a:pt x="8372431" y="169141"/>
                  <a:pt x="8391487" y="211251"/>
                  <a:pt x="8377903" y="338554"/>
                </a:cubicBezTo>
                <a:cubicBezTo>
                  <a:pt x="8251839" y="357775"/>
                  <a:pt x="8131327" y="349316"/>
                  <a:pt x="7931082" y="338554"/>
                </a:cubicBezTo>
                <a:cubicBezTo>
                  <a:pt x="7730837" y="327792"/>
                  <a:pt x="7287533" y="368394"/>
                  <a:pt x="7065365" y="338554"/>
                </a:cubicBezTo>
                <a:cubicBezTo>
                  <a:pt x="6843197" y="308714"/>
                  <a:pt x="6690979" y="349367"/>
                  <a:pt x="6534764" y="338554"/>
                </a:cubicBezTo>
                <a:cubicBezTo>
                  <a:pt x="6378549" y="327741"/>
                  <a:pt x="6118273" y="342141"/>
                  <a:pt x="5836606" y="338554"/>
                </a:cubicBezTo>
                <a:cubicBezTo>
                  <a:pt x="5554939" y="334967"/>
                  <a:pt x="5189565" y="344482"/>
                  <a:pt x="4970889" y="338554"/>
                </a:cubicBezTo>
                <a:cubicBezTo>
                  <a:pt x="4752213" y="332626"/>
                  <a:pt x="4600518" y="367557"/>
                  <a:pt x="4272731" y="338554"/>
                </a:cubicBezTo>
                <a:cubicBezTo>
                  <a:pt x="3944944" y="309551"/>
                  <a:pt x="3964502" y="330659"/>
                  <a:pt x="3825909" y="338554"/>
                </a:cubicBezTo>
                <a:cubicBezTo>
                  <a:pt x="3687316" y="346449"/>
                  <a:pt x="3438537" y="354301"/>
                  <a:pt x="3295309" y="338554"/>
                </a:cubicBezTo>
                <a:cubicBezTo>
                  <a:pt x="3152081" y="322807"/>
                  <a:pt x="2641447" y="327832"/>
                  <a:pt x="2429592" y="338554"/>
                </a:cubicBezTo>
                <a:cubicBezTo>
                  <a:pt x="2217737" y="349276"/>
                  <a:pt x="1921979" y="362009"/>
                  <a:pt x="1731433" y="338554"/>
                </a:cubicBezTo>
                <a:cubicBezTo>
                  <a:pt x="1540887" y="315099"/>
                  <a:pt x="1419208" y="351891"/>
                  <a:pt x="1200833" y="338554"/>
                </a:cubicBezTo>
                <a:cubicBezTo>
                  <a:pt x="982458" y="325217"/>
                  <a:pt x="410236" y="338619"/>
                  <a:pt x="0" y="338554"/>
                </a:cubicBezTo>
                <a:cubicBezTo>
                  <a:pt x="12115" y="179315"/>
                  <a:pt x="11858" y="166826"/>
                  <a:pt x="0" y="0"/>
                </a:cubicBezTo>
                <a:close/>
              </a:path>
            </a:pathLst>
          </a:custGeom>
          <a:noFill/>
          <a:ln w="19050">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algn="ctr"/>
            <a:r>
              <a:rPr lang="fr-FR" sz="1600" b="1" dirty="0">
                <a:latin typeface="OpenDyslexic" pitchFamily="2" charset="77"/>
              </a:rPr>
              <a:t>II –  </a:t>
            </a:r>
            <a:r>
              <a:rPr lang="en-GB" sz="1600" b="1" dirty="0">
                <a:latin typeface="OpenDyslexic" pitchFamily="2" charset="77"/>
              </a:rPr>
              <a:t>The History and architecture of New Orleans and its link with slavery</a:t>
            </a:r>
            <a:r>
              <a:rPr lang="fr-FR" sz="1600" dirty="0">
                <a:latin typeface="OpenDyslexic" pitchFamily="2" charset="77"/>
              </a:rPr>
              <a:t> </a:t>
            </a:r>
            <a:endParaRPr lang="fr-FR" sz="1600" b="1" dirty="0">
              <a:latin typeface="OpenDyslexic" pitchFamily="2" charset="77"/>
            </a:endParaRPr>
          </a:p>
        </p:txBody>
      </p:sp>
      <p:sp>
        <p:nvSpPr>
          <p:cNvPr id="8" name="ZoneTexte 7">
            <a:extLst>
              <a:ext uri="{FF2B5EF4-FFF2-40B4-BE49-F238E27FC236}">
                <a16:creationId xmlns:a16="http://schemas.microsoft.com/office/drawing/2014/main" id="{93F4BFF2-23F1-F504-D59E-049514FEED77}"/>
              </a:ext>
            </a:extLst>
          </p:cNvPr>
          <p:cNvSpPr txBox="1"/>
          <p:nvPr/>
        </p:nvSpPr>
        <p:spPr>
          <a:xfrm>
            <a:off x="206699" y="508708"/>
            <a:ext cx="11560629" cy="523220"/>
          </a:xfrm>
          <a:prstGeom prst="rect">
            <a:avLst/>
          </a:prstGeom>
          <a:noFill/>
        </p:spPr>
        <p:txBody>
          <a:bodyPr wrap="square">
            <a:spAutoFit/>
          </a:bodyPr>
          <a:lstStyle/>
          <a:p>
            <a:pPr lvl="0"/>
            <a:r>
              <a:rPr lang="en-GB" sz="1400" dirty="0">
                <a:latin typeface="OpenDyslexic" pitchFamily="2" charset="77"/>
              </a:rPr>
              <a:t>1. Read the descriptions of the different architectures in New Orleans </a:t>
            </a:r>
          </a:p>
          <a:p>
            <a:pPr lvl="0"/>
            <a:r>
              <a:rPr lang="en-GB" sz="1400" dirty="0">
                <a:latin typeface="OpenDyslexic" pitchFamily="2" charset="77"/>
              </a:rPr>
              <a:t>2. Label the pictures thanks to the descriptions</a:t>
            </a:r>
            <a:endParaRPr lang="fr-FR" sz="1400" dirty="0">
              <a:latin typeface="OpenDyslexic" pitchFamily="2" charset="77"/>
            </a:endParaRPr>
          </a:p>
        </p:txBody>
      </p:sp>
      <p:sp>
        <p:nvSpPr>
          <p:cNvPr id="10" name="ZoneTexte 9">
            <a:extLst>
              <a:ext uri="{FF2B5EF4-FFF2-40B4-BE49-F238E27FC236}">
                <a16:creationId xmlns:a16="http://schemas.microsoft.com/office/drawing/2014/main" id="{0F1EB7F8-8DE5-FAFC-0559-F29665C7FE40}"/>
              </a:ext>
            </a:extLst>
          </p:cNvPr>
          <p:cNvSpPr txBox="1"/>
          <p:nvPr/>
        </p:nvSpPr>
        <p:spPr>
          <a:xfrm>
            <a:off x="5388429" y="-1436914"/>
            <a:ext cx="184731" cy="369332"/>
          </a:xfrm>
          <a:prstGeom prst="rect">
            <a:avLst/>
          </a:prstGeom>
          <a:noFill/>
          <a:ln w="19050">
            <a:solidFill>
              <a:schemeClr val="tx1"/>
            </a:solidFill>
          </a:ln>
          <a:effectLst>
            <a:outerShdw blurRad="50800" dist="38100" dir="2700000" algn="tl" rotWithShape="0">
              <a:prstClr val="black">
                <a:alpha val="40000"/>
              </a:prstClr>
            </a:outerShdw>
          </a:effectLst>
        </p:spPr>
        <p:txBody>
          <a:bodyPr wrap="none" rtlCol="0">
            <a:spAutoFit/>
          </a:bodyPr>
          <a:lstStyle/>
          <a:p>
            <a:endParaRPr lang="fr-FR" dirty="0"/>
          </a:p>
        </p:txBody>
      </p:sp>
      <p:graphicFrame>
        <p:nvGraphicFramePr>
          <p:cNvPr id="3" name="Tableau 2">
            <a:extLst>
              <a:ext uri="{FF2B5EF4-FFF2-40B4-BE49-F238E27FC236}">
                <a16:creationId xmlns:a16="http://schemas.microsoft.com/office/drawing/2014/main" id="{9B33492D-A065-9D56-8475-0434F2B2A582}"/>
              </a:ext>
            </a:extLst>
          </p:cNvPr>
          <p:cNvGraphicFramePr>
            <a:graphicFrameLocks noGrp="1"/>
          </p:cNvGraphicFramePr>
          <p:nvPr/>
        </p:nvGraphicFramePr>
        <p:xfrm>
          <a:off x="13199" y="1088226"/>
          <a:ext cx="7838301" cy="5602694"/>
        </p:xfrm>
        <a:graphic>
          <a:graphicData uri="http://schemas.openxmlformats.org/drawingml/2006/table">
            <a:tbl>
              <a:tblPr firstRow="1" firstCol="1" bandRow="1">
                <a:tableStyleId>{5C22544A-7EE6-4342-B048-85BDC9FD1C3A}</a:tableStyleId>
              </a:tblPr>
              <a:tblGrid>
                <a:gridCol w="7838301">
                  <a:extLst>
                    <a:ext uri="{9D8B030D-6E8A-4147-A177-3AD203B41FA5}">
                      <a16:colId xmlns:a16="http://schemas.microsoft.com/office/drawing/2014/main" val="2121013939"/>
                    </a:ext>
                  </a:extLst>
                </a:gridCol>
              </a:tblGrid>
              <a:tr h="513514">
                <a:tc>
                  <a:txBody>
                    <a:bodyPr/>
                    <a:lstStyle/>
                    <a:p>
                      <a:pPr>
                        <a:lnSpc>
                          <a:spcPct val="115000"/>
                        </a:lnSpc>
                        <a:spcAft>
                          <a:spcPts val="0"/>
                        </a:spcAft>
                        <a:buNone/>
                      </a:pPr>
                      <a:r>
                        <a:rPr lang="en-GB" sz="1100" b="0" kern="100" dirty="0">
                          <a:solidFill>
                            <a:schemeClr val="tx1"/>
                          </a:solidFill>
                          <a:effectLst/>
                          <a:latin typeface="OpenDyslexic" pitchFamily="2" charset="77"/>
                        </a:rPr>
                        <a:t> The buildings and architecture of </a:t>
                      </a:r>
                      <a:r>
                        <a:rPr lang="en-GB" sz="1100" b="0" u="none" strike="noStrike" kern="100" dirty="0">
                          <a:solidFill>
                            <a:schemeClr val="tx1"/>
                          </a:solidFill>
                          <a:effectLst/>
                          <a:latin typeface="OpenDyslexic" pitchFamily="2" charset="77"/>
                        </a:rPr>
                        <a:t>New Orleans</a:t>
                      </a:r>
                      <a:r>
                        <a:rPr lang="en-GB" sz="1100" b="0" kern="100" dirty="0">
                          <a:solidFill>
                            <a:schemeClr val="tx1"/>
                          </a:solidFill>
                          <a:effectLst/>
                          <a:latin typeface="OpenDyslexic" pitchFamily="2" charset="77"/>
                        </a:rPr>
                        <a:t> reflect </a:t>
                      </a:r>
                      <a:r>
                        <a:rPr lang="en-GB" sz="1100" b="0" u="none" strike="noStrike" kern="100" dirty="0">
                          <a:solidFill>
                            <a:schemeClr val="tx1"/>
                          </a:solidFill>
                          <a:effectLst/>
                          <a:latin typeface="OpenDyslexic" pitchFamily="2" charset="77"/>
                        </a:rPr>
                        <a:t>its history</a:t>
                      </a:r>
                      <a:r>
                        <a:rPr lang="en-GB" sz="1100" b="0" kern="100" dirty="0">
                          <a:solidFill>
                            <a:schemeClr val="tx1"/>
                          </a:solidFill>
                          <a:effectLst/>
                          <a:latin typeface="OpenDyslexic" pitchFamily="2" charset="77"/>
                        </a:rPr>
                        <a:t> and multicultural heritage, from Creole cottages to historic mansions on </a:t>
                      </a:r>
                      <a:r>
                        <a:rPr lang="en-GB" sz="1100" b="0" u="none" strike="noStrike" kern="100" dirty="0">
                          <a:solidFill>
                            <a:schemeClr val="tx1"/>
                          </a:solidFill>
                          <a:effectLst/>
                          <a:latin typeface="OpenDyslexic" pitchFamily="2" charset="77"/>
                        </a:rPr>
                        <a:t>St. Charles Avenue</a:t>
                      </a:r>
                      <a:r>
                        <a:rPr lang="en-GB" sz="1100" b="0" kern="100" dirty="0">
                          <a:solidFill>
                            <a:schemeClr val="tx1"/>
                          </a:solidFill>
                          <a:effectLst/>
                          <a:latin typeface="OpenDyslexic" pitchFamily="2" charset="77"/>
                        </a:rPr>
                        <a:t>, from the balconies of the </a:t>
                      </a:r>
                      <a:r>
                        <a:rPr lang="en-GB" sz="1100" b="0" u="none" strike="noStrike" kern="100" dirty="0">
                          <a:solidFill>
                            <a:schemeClr val="tx1"/>
                          </a:solidFill>
                          <a:effectLst/>
                          <a:latin typeface="OpenDyslexic" pitchFamily="2" charset="77"/>
                        </a:rPr>
                        <a:t>French Quarter</a:t>
                      </a:r>
                      <a:r>
                        <a:rPr lang="en-GB" sz="1100" b="0" kern="100" dirty="0">
                          <a:solidFill>
                            <a:schemeClr val="tx1"/>
                          </a:solidFill>
                          <a:effectLst/>
                          <a:latin typeface="OpenDyslexic" pitchFamily="2" charset="77"/>
                        </a:rPr>
                        <a:t> to an </a:t>
                      </a:r>
                      <a:r>
                        <a:rPr lang="en-GB" sz="1100" b="0" u="none" strike="noStrike" kern="100" dirty="0">
                          <a:solidFill>
                            <a:schemeClr val="tx1"/>
                          </a:solidFill>
                          <a:effectLst/>
                          <a:latin typeface="OpenDyslexic" pitchFamily="2" charset="77"/>
                        </a:rPr>
                        <a:t>Egyptian Revival</a:t>
                      </a:r>
                      <a:r>
                        <a:rPr lang="en-GB" sz="1100" b="0" kern="100" dirty="0">
                          <a:solidFill>
                            <a:schemeClr val="tx1"/>
                          </a:solidFill>
                          <a:effectLst/>
                          <a:latin typeface="OpenDyslexic" pitchFamily="2" charset="77"/>
                        </a:rPr>
                        <a:t> U.S. Customs building and a rare example of a </a:t>
                      </a:r>
                      <a:r>
                        <a:rPr lang="en-GB" sz="1100" b="0" u="none" strike="noStrike" kern="100" dirty="0">
                          <a:solidFill>
                            <a:schemeClr val="tx1"/>
                          </a:solidFill>
                          <a:effectLst/>
                          <a:latin typeface="OpenDyslexic" pitchFamily="2" charset="77"/>
                        </a:rPr>
                        <a:t>Moorish revival</a:t>
                      </a:r>
                      <a:r>
                        <a:rPr lang="en-GB" sz="1100" b="0" kern="100" dirty="0">
                          <a:solidFill>
                            <a:schemeClr val="tx1"/>
                          </a:solidFill>
                          <a:effectLst/>
                          <a:latin typeface="OpenDyslexic" pitchFamily="2" charset="77"/>
                        </a:rPr>
                        <a:t> church.</a:t>
                      </a:r>
                      <a:endParaRPr lang="fr-FR" sz="1100" b="0" kern="100" dirty="0">
                        <a:solidFill>
                          <a:schemeClr val="tx1"/>
                        </a:solidFill>
                        <a:effectLst/>
                        <a:latin typeface="OpenDyslexic" pitchFamily="2" charset="77"/>
                      </a:endParaRPr>
                    </a:p>
                  </a:txBody>
                  <a:tcPr marL="21795" marR="217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87432550"/>
                  </a:ext>
                </a:extLst>
              </a:tr>
              <a:tr h="943218">
                <a:tc>
                  <a:txBody>
                    <a:bodyPr/>
                    <a:lstStyle/>
                    <a:p>
                      <a:pPr algn="ctr">
                        <a:lnSpc>
                          <a:spcPct val="115000"/>
                        </a:lnSpc>
                        <a:spcAft>
                          <a:spcPts val="0"/>
                        </a:spcAft>
                        <a:buNone/>
                      </a:pPr>
                      <a:r>
                        <a:rPr lang="en-GB" sz="1100" b="1" kern="100" dirty="0">
                          <a:solidFill>
                            <a:schemeClr val="tx1"/>
                          </a:solidFill>
                          <a:effectLst/>
                          <a:latin typeface="OpenDyslexic" pitchFamily="2" charset="77"/>
                        </a:rPr>
                        <a:t>Creole cottage</a:t>
                      </a:r>
                      <a:endParaRPr lang="fr-FR" sz="1100" b="1" kern="100" dirty="0">
                        <a:solidFill>
                          <a:schemeClr val="tx1"/>
                        </a:solidFill>
                        <a:effectLst/>
                        <a:latin typeface="OpenDyslexic" pitchFamily="2" charset="77"/>
                      </a:endParaRPr>
                    </a:p>
                    <a:p>
                      <a:pPr algn="just">
                        <a:lnSpc>
                          <a:spcPct val="115000"/>
                        </a:lnSpc>
                        <a:spcAft>
                          <a:spcPts val="0"/>
                        </a:spcAft>
                        <a:buNone/>
                      </a:pPr>
                      <a:r>
                        <a:rPr lang="en-GB" sz="1100" b="0" kern="100" dirty="0">
                          <a:solidFill>
                            <a:schemeClr val="tx1"/>
                          </a:solidFill>
                          <a:effectLst/>
                          <a:latin typeface="OpenDyslexic" pitchFamily="2" charset="77"/>
                        </a:rPr>
                        <a:t>Creole cottages are scattered throughout the city of New Orleans, with most being built between 1790 and 1850. The majority of these cottages are found in the </a:t>
                      </a:r>
                      <a:r>
                        <a:rPr lang="en-GB" sz="1100" b="0" u="none" strike="noStrike" kern="100" dirty="0">
                          <a:solidFill>
                            <a:schemeClr val="tx1"/>
                          </a:solidFill>
                          <a:effectLst/>
                          <a:latin typeface="OpenDyslexic" pitchFamily="2" charset="77"/>
                        </a:rPr>
                        <a:t>French Quarter</a:t>
                      </a:r>
                      <a:r>
                        <a:rPr lang="en-GB" sz="1100" b="0" kern="100" dirty="0">
                          <a:solidFill>
                            <a:schemeClr val="tx1"/>
                          </a:solidFill>
                          <a:effectLst/>
                          <a:latin typeface="OpenDyslexic" pitchFamily="2" charset="77"/>
                        </a:rPr>
                        <a:t>, the surrounding areas of </a:t>
                      </a:r>
                      <a:r>
                        <a:rPr lang="en-GB" sz="1100" b="0" u="none" strike="noStrike" kern="100" dirty="0">
                          <a:solidFill>
                            <a:schemeClr val="tx1"/>
                          </a:solidFill>
                          <a:effectLst/>
                          <a:latin typeface="OpenDyslexic" pitchFamily="2" charset="77"/>
                        </a:rPr>
                        <a:t>Faubourg Marigny</a:t>
                      </a:r>
                      <a:r>
                        <a:rPr lang="en-GB" sz="1100" b="0" kern="100" dirty="0">
                          <a:solidFill>
                            <a:schemeClr val="tx1"/>
                          </a:solidFill>
                          <a:effectLst/>
                          <a:latin typeface="OpenDyslexic" pitchFamily="2" charset="77"/>
                        </a:rPr>
                        <a:t>, the </a:t>
                      </a:r>
                      <a:r>
                        <a:rPr lang="en-GB" sz="1100" b="0" u="none" strike="noStrike" kern="100" dirty="0">
                          <a:solidFill>
                            <a:schemeClr val="tx1"/>
                          </a:solidFill>
                          <a:effectLst/>
                          <a:latin typeface="OpenDyslexic" pitchFamily="2" charset="77"/>
                        </a:rPr>
                        <a:t>Bywater</a:t>
                      </a:r>
                      <a:r>
                        <a:rPr lang="en-GB" sz="1100" b="0" kern="100" dirty="0">
                          <a:solidFill>
                            <a:schemeClr val="tx1"/>
                          </a:solidFill>
                          <a:effectLst/>
                          <a:latin typeface="OpenDyslexic" pitchFamily="2" charset="77"/>
                        </a:rPr>
                        <a:t>, and </a:t>
                      </a:r>
                      <a:r>
                        <a:rPr lang="en-GB" sz="1100" b="0" u="none" strike="noStrike" kern="100" dirty="0">
                          <a:solidFill>
                            <a:schemeClr val="tx1"/>
                          </a:solidFill>
                          <a:effectLst/>
                          <a:latin typeface="OpenDyslexic" pitchFamily="2" charset="77"/>
                        </a:rPr>
                        <a:t>Esplanade Ridge</a:t>
                      </a:r>
                      <a:r>
                        <a:rPr lang="en-GB" sz="1100" b="0" kern="100" dirty="0">
                          <a:solidFill>
                            <a:schemeClr val="tx1"/>
                          </a:solidFill>
                          <a:effectLst/>
                          <a:latin typeface="OpenDyslexic" pitchFamily="2" charset="77"/>
                        </a:rPr>
                        <a:t>. Creole cottages are 1½-story, set at ground level. They have a steeply pitched roof, with a symmetrical four-opening façade wall and a wood or </a:t>
                      </a:r>
                      <a:r>
                        <a:rPr lang="en-GB" sz="1100" b="0" u="none" strike="noStrike" kern="100" dirty="0">
                          <a:solidFill>
                            <a:schemeClr val="tx1"/>
                          </a:solidFill>
                          <a:effectLst/>
                          <a:latin typeface="OpenDyslexic" pitchFamily="2" charset="77"/>
                        </a:rPr>
                        <a:t>stucco</a:t>
                      </a:r>
                      <a:r>
                        <a:rPr lang="en-GB" sz="1100" b="0" kern="100" dirty="0">
                          <a:solidFill>
                            <a:schemeClr val="tx1"/>
                          </a:solidFill>
                          <a:effectLst/>
                          <a:latin typeface="OpenDyslexic" pitchFamily="2" charset="77"/>
                        </a:rPr>
                        <a:t> exterior. </a:t>
                      </a:r>
                      <a:r>
                        <a:rPr lang="fr-FR" sz="1100" b="0" kern="100" dirty="0" err="1">
                          <a:solidFill>
                            <a:schemeClr val="tx1"/>
                          </a:solidFill>
                          <a:effectLst/>
                          <a:latin typeface="OpenDyslexic" pitchFamily="2" charset="77"/>
                        </a:rPr>
                        <a:t>They</a:t>
                      </a:r>
                      <a:r>
                        <a:rPr lang="fr-FR" sz="1100" b="0" kern="100" dirty="0">
                          <a:solidFill>
                            <a:schemeClr val="tx1"/>
                          </a:solidFill>
                          <a:effectLst/>
                          <a:latin typeface="OpenDyslexic" pitchFamily="2" charset="77"/>
                        </a:rPr>
                        <a:t> are </a:t>
                      </a:r>
                      <a:r>
                        <a:rPr lang="fr-FR" sz="1100" b="0" kern="100" dirty="0" err="1">
                          <a:solidFill>
                            <a:schemeClr val="tx1"/>
                          </a:solidFill>
                          <a:effectLst/>
                          <a:latin typeface="OpenDyslexic" pitchFamily="2" charset="77"/>
                        </a:rPr>
                        <a:t>usually</a:t>
                      </a:r>
                      <a:r>
                        <a:rPr lang="fr-FR" sz="1100" b="0" kern="100" dirty="0">
                          <a:solidFill>
                            <a:schemeClr val="tx1"/>
                          </a:solidFill>
                          <a:effectLst/>
                          <a:latin typeface="OpenDyslexic" pitchFamily="2" charset="77"/>
                        </a:rPr>
                        <a:t> set close to the </a:t>
                      </a:r>
                      <a:r>
                        <a:rPr lang="fr-FR" sz="1100" b="0" kern="100" dirty="0" err="1">
                          <a:solidFill>
                            <a:schemeClr val="tx1"/>
                          </a:solidFill>
                          <a:effectLst/>
                          <a:latin typeface="OpenDyslexic" pitchFamily="2" charset="77"/>
                        </a:rPr>
                        <a:t>property</a:t>
                      </a:r>
                      <a:r>
                        <a:rPr lang="fr-FR" sz="1100" b="0" kern="100" dirty="0">
                          <a:solidFill>
                            <a:schemeClr val="tx1"/>
                          </a:solidFill>
                          <a:effectLst/>
                          <a:latin typeface="OpenDyslexic" pitchFamily="2" charset="77"/>
                        </a:rPr>
                        <a:t> line. </a:t>
                      </a:r>
                    </a:p>
                  </a:txBody>
                  <a:tcPr marL="21795" marR="217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1867155"/>
                  </a:ext>
                </a:extLst>
              </a:tr>
              <a:tr h="943218">
                <a:tc>
                  <a:txBody>
                    <a:bodyPr/>
                    <a:lstStyle/>
                    <a:p>
                      <a:pPr algn="ctr">
                        <a:lnSpc>
                          <a:spcPct val="115000"/>
                        </a:lnSpc>
                        <a:spcAft>
                          <a:spcPts val="0"/>
                        </a:spcAft>
                        <a:buNone/>
                      </a:pPr>
                      <a:r>
                        <a:rPr lang="en-GB" sz="1100" b="1" kern="100" dirty="0">
                          <a:solidFill>
                            <a:schemeClr val="tx1"/>
                          </a:solidFill>
                          <a:effectLst/>
                          <a:latin typeface="OpenDyslexic" pitchFamily="2" charset="77"/>
                        </a:rPr>
                        <a:t>Shot gun House</a:t>
                      </a:r>
                      <a:endParaRPr lang="fr-FR" sz="1100" b="1" kern="100" dirty="0">
                        <a:solidFill>
                          <a:schemeClr val="tx1"/>
                        </a:solidFill>
                        <a:effectLst/>
                        <a:latin typeface="OpenDyslexic" pitchFamily="2" charset="77"/>
                      </a:endParaRPr>
                    </a:p>
                    <a:p>
                      <a:pPr algn="just">
                        <a:lnSpc>
                          <a:spcPct val="115000"/>
                        </a:lnSpc>
                        <a:spcAft>
                          <a:spcPts val="0"/>
                        </a:spcAft>
                        <a:buNone/>
                      </a:pPr>
                      <a:r>
                        <a:rPr lang="en-GB" sz="1100" b="0" kern="100" dirty="0">
                          <a:solidFill>
                            <a:schemeClr val="tx1"/>
                          </a:solidFill>
                          <a:effectLst/>
                          <a:latin typeface="OpenDyslexic" pitchFamily="2" charset="77"/>
                        </a:rPr>
                        <a:t>Found all over New Orleans, these long and narrow single-story homes have a wood exterior and are easy to spot. Many feature charming Victorian embellishments beneath the large front eve. Some have a camelback – a second story set at rear of house. The term “shotgun” originates from the idea that when standing in the front of the house, you can shoot a bullet clear through every room in the house.</a:t>
                      </a:r>
                      <a:endParaRPr lang="fr-FR" sz="1100" b="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21795" marR="217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69181058"/>
                  </a:ext>
                </a:extLst>
              </a:tr>
              <a:tr h="814474">
                <a:tc>
                  <a:txBody>
                    <a:bodyPr/>
                    <a:lstStyle/>
                    <a:p>
                      <a:pPr algn="ctr">
                        <a:spcAft>
                          <a:spcPts val="0"/>
                        </a:spcAft>
                        <a:buNone/>
                      </a:pPr>
                      <a:r>
                        <a:rPr lang="en-GB" sz="1100" b="1" kern="100" dirty="0">
                          <a:solidFill>
                            <a:schemeClr val="tx1"/>
                          </a:solidFill>
                          <a:effectLst/>
                          <a:latin typeface="OpenDyslexic" pitchFamily="2" charset="77"/>
                        </a:rPr>
                        <a:t>Creole Townhouses</a:t>
                      </a:r>
                      <a:endParaRPr lang="fr-FR" sz="1100" b="0" kern="100" dirty="0">
                        <a:solidFill>
                          <a:schemeClr val="tx1"/>
                        </a:solidFill>
                        <a:effectLst/>
                        <a:latin typeface="OpenDyslexic" pitchFamily="2" charset="77"/>
                      </a:endParaRPr>
                    </a:p>
                    <a:p>
                      <a:pPr algn="just">
                        <a:lnSpc>
                          <a:spcPct val="115000"/>
                        </a:lnSpc>
                        <a:spcAft>
                          <a:spcPts val="0"/>
                        </a:spcAft>
                        <a:buNone/>
                      </a:pPr>
                      <a:r>
                        <a:rPr lang="en-GB" sz="1100" b="0" kern="100" dirty="0">
                          <a:solidFill>
                            <a:schemeClr val="tx1"/>
                          </a:solidFill>
                          <a:effectLst/>
                          <a:latin typeface="OpenDyslexic" pitchFamily="2" charset="77"/>
                        </a:rPr>
                        <a:t>Found in the French Quarter and surrounding </a:t>
                      </a:r>
                      <a:r>
                        <a:rPr lang="en-GB" sz="1100" b="0" kern="100" dirty="0" err="1">
                          <a:solidFill>
                            <a:schemeClr val="tx1"/>
                          </a:solidFill>
                          <a:effectLst/>
                          <a:latin typeface="OpenDyslexic" pitchFamily="2" charset="77"/>
                        </a:rPr>
                        <a:t>neighborhoods</a:t>
                      </a:r>
                      <a:r>
                        <a:rPr lang="en-GB" sz="1100" b="0" kern="100" dirty="0">
                          <a:solidFill>
                            <a:schemeClr val="tx1"/>
                          </a:solidFill>
                          <a:effectLst/>
                          <a:latin typeface="OpenDyslexic" pitchFamily="2" charset="77"/>
                        </a:rPr>
                        <a:t>, Creole Townhouses often have shops below and homes above, brick or stucco exteriors and arched windows. Built after the Great Fires of 1788 and 1794, these two to four-story structures have a strong Spanish influence in the details.</a:t>
                      </a:r>
                      <a:endParaRPr lang="fr-FR" sz="1100" b="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21795" marR="217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1702320"/>
                  </a:ext>
                </a:extLst>
              </a:tr>
              <a:tr h="1372923">
                <a:tc>
                  <a:txBody>
                    <a:bodyPr/>
                    <a:lstStyle/>
                    <a:p>
                      <a:pPr algn="ctr">
                        <a:lnSpc>
                          <a:spcPct val="115000"/>
                        </a:lnSpc>
                        <a:spcAft>
                          <a:spcPts val="0"/>
                        </a:spcAft>
                        <a:buNone/>
                        <a:tabLst>
                          <a:tab pos="1115060" algn="l"/>
                        </a:tabLst>
                      </a:pPr>
                      <a:r>
                        <a:rPr lang="en-GB" sz="1100" b="1" kern="100" dirty="0">
                          <a:solidFill>
                            <a:schemeClr val="tx1"/>
                          </a:solidFill>
                          <a:effectLst/>
                          <a:latin typeface="OpenDyslexic" pitchFamily="2" charset="77"/>
                        </a:rPr>
                        <a:t>Double-gallery houses on Esplanade Avenue</a:t>
                      </a:r>
                      <a:r>
                        <a:rPr lang="fr-FR" sz="1100" b="1" kern="100" dirty="0">
                          <a:solidFill>
                            <a:schemeClr val="tx1"/>
                          </a:solidFill>
                          <a:effectLst/>
                          <a:latin typeface="OpenDyslexic" pitchFamily="2" charset="77"/>
                        </a:rPr>
                        <a:t> </a:t>
                      </a:r>
                    </a:p>
                    <a:p>
                      <a:pPr algn="l">
                        <a:lnSpc>
                          <a:spcPct val="115000"/>
                        </a:lnSpc>
                        <a:spcAft>
                          <a:spcPts val="0"/>
                        </a:spcAft>
                        <a:buNone/>
                        <a:tabLst>
                          <a:tab pos="1115060" algn="l"/>
                        </a:tabLst>
                      </a:pPr>
                      <a:r>
                        <a:rPr lang="en-GB" sz="1100" b="0" kern="100" dirty="0">
                          <a:solidFill>
                            <a:schemeClr val="tx1"/>
                          </a:solidFill>
                          <a:effectLst/>
                          <a:latin typeface="OpenDyslexic" pitchFamily="2" charset="77"/>
                        </a:rPr>
                        <a:t>Double-gallery houses were built in New Orleans between 1820 and 1850. Double-gallery houses are two-story houses with a side-gabled or hipped roof. The house is set back from the property line, and it has a covered two-story gallery which is framed and supported by columns supporting the entablature.</a:t>
                      </a:r>
                      <a:endParaRPr lang="fr-FR" sz="1100" b="0" kern="100" dirty="0">
                        <a:solidFill>
                          <a:schemeClr val="tx1"/>
                        </a:solidFill>
                        <a:effectLst/>
                        <a:latin typeface="OpenDyslexic" pitchFamily="2" charset="77"/>
                      </a:endParaRPr>
                    </a:p>
                    <a:p>
                      <a:pPr algn="just">
                        <a:lnSpc>
                          <a:spcPct val="115000"/>
                        </a:lnSpc>
                        <a:spcAft>
                          <a:spcPts val="0"/>
                        </a:spcAft>
                        <a:buNone/>
                      </a:pPr>
                      <a:r>
                        <a:rPr lang="en-GB" sz="1100" b="0" kern="100" dirty="0">
                          <a:solidFill>
                            <a:schemeClr val="tx1"/>
                          </a:solidFill>
                          <a:effectLst/>
                          <a:latin typeface="OpenDyslexic" pitchFamily="2" charset="77"/>
                        </a:rPr>
                        <a:t>The façade has an asymmetrical arrangement of its openings. These homes were built as a variation on the American townhouses built in the Garden District, Uptown, and Esplanade Ridge, areas which in the 19th century were thought of as suburbs.</a:t>
                      </a:r>
                      <a:endParaRPr lang="fr-FR" sz="1100" b="0" kern="100" dirty="0">
                        <a:solidFill>
                          <a:schemeClr val="tx1"/>
                        </a:solidFill>
                        <a:effectLst/>
                        <a:latin typeface="OpenDyslexic" pitchFamily="2" charset="77"/>
                      </a:endParaRPr>
                    </a:p>
                  </a:txBody>
                  <a:tcPr marL="21795" marR="217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0175608"/>
                  </a:ext>
                </a:extLst>
              </a:tr>
              <a:tr h="340461">
                <a:tc>
                  <a:txBody>
                    <a:bodyPr/>
                    <a:lstStyle/>
                    <a:p>
                      <a:pPr algn="just">
                        <a:lnSpc>
                          <a:spcPct val="115000"/>
                        </a:lnSpc>
                        <a:spcAft>
                          <a:spcPts val="0"/>
                        </a:spcAft>
                        <a:buNone/>
                      </a:pPr>
                      <a:r>
                        <a:rPr lang="en-GB" sz="1100" b="1" kern="100" dirty="0">
                          <a:solidFill>
                            <a:schemeClr val="tx1"/>
                          </a:solidFill>
                          <a:effectLst/>
                          <a:latin typeface="OpenDyslexic" pitchFamily="2" charset="77"/>
                        </a:rPr>
                        <a:t>Plantations</a:t>
                      </a:r>
                      <a:r>
                        <a:rPr lang="en-GB" sz="1100" b="0" kern="100" dirty="0">
                          <a:solidFill>
                            <a:schemeClr val="tx1"/>
                          </a:solidFill>
                          <a:effectLst/>
                          <a:latin typeface="OpenDyslexic" pitchFamily="2" charset="77"/>
                        </a:rPr>
                        <a:t> in Louisiana showcase an intricate mix of European, African, and Caribbean architectural influences, adapted to local climate and needs. This unique blend reflects both the diversity and complexity of Louisiana’s colonial past.</a:t>
                      </a:r>
                      <a:endParaRPr lang="fr-FR" sz="1100" b="0" kern="100" dirty="0">
                        <a:solidFill>
                          <a:schemeClr val="tx1"/>
                        </a:solidFill>
                        <a:effectLst/>
                        <a:latin typeface="OpenDyslexic" pitchFamily="2" charset="77"/>
                      </a:endParaRPr>
                    </a:p>
                  </a:txBody>
                  <a:tcPr marL="21795" marR="217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11206654"/>
                  </a:ext>
                </a:extLst>
              </a:tr>
            </a:tbl>
          </a:graphicData>
        </a:graphic>
      </p:graphicFrame>
      <p:pic>
        <p:nvPicPr>
          <p:cNvPr id="5" name="Image 4">
            <a:extLst>
              <a:ext uri="{FF2B5EF4-FFF2-40B4-BE49-F238E27FC236}">
                <a16:creationId xmlns:a16="http://schemas.microsoft.com/office/drawing/2014/main" id="{6FAF071B-6A95-ED35-ED4F-A509565C718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0192" y="530367"/>
            <a:ext cx="2106882" cy="1404588"/>
          </a:xfrm>
          <a:prstGeom prst="rect">
            <a:avLst/>
          </a:prstGeom>
          <a:noFill/>
        </p:spPr>
      </p:pic>
      <p:pic>
        <p:nvPicPr>
          <p:cNvPr id="7" name="Image 6" descr="undefined">
            <a:extLst>
              <a:ext uri="{FF2B5EF4-FFF2-40B4-BE49-F238E27FC236}">
                <a16:creationId xmlns:a16="http://schemas.microsoft.com/office/drawing/2014/main" id="{D4D14895-159B-3D6B-53CB-953C8C0B2F0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8866" y="2335295"/>
            <a:ext cx="2044403" cy="1533302"/>
          </a:xfrm>
          <a:prstGeom prst="rect">
            <a:avLst/>
          </a:prstGeom>
          <a:noFill/>
          <a:ln>
            <a:noFill/>
          </a:ln>
        </p:spPr>
      </p:pic>
      <p:pic>
        <p:nvPicPr>
          <p:cNvPr id="9" name="Image 8">
            <a:extLst>
              <a:ext uri="{FF2B5EF4-FFF2-40B4-BE49-F238E27FC236}">
                <a16:creationId xmlns:a16="http://schemas.microsoft.com/office/drawing/2014/main" id="{DB586BC1-BC3B-E003-15EF-14AC27345BC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70963" y="543848"/>
            <a:ext cx="1872783" cy="1404587"/>
          </a:xfrm>
          <a:prstGeom prst="rect">
            <a:avLst/>
          </a:prstGeom>
          <a:noFill/>
        </p:spPr>
      </p:pic>
      <p:pic>
        <p:nvPicPr>
          <p:cNvPr id="11" name="Image 10">
            <a:extLst>
              <a:ext uri="{FF2B5EF4-FFF2-40B4-BE49-F238E27FC236}">
                <a16:creationId xmlns:a16="http://schemas.microsoft.com/office/drawing/2014/main" id="{4D17F966-534B-8AF6-4A99-D0238E033C5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97519" y="2449708"/>
            <a:ext cx="2144026" cy="1205809"/>
          </a:xfrm>
          <a:prstGeom prst="rect">
            <a:avLst/>
          </a:prstGeom>
          <a:noFill/>
        </p:spPr>
      </p:pic>
      <p:sp>
        <p:nvSpPr>
          <p:cNvPr id="12" name="Rectangle 11">
            <a:extLst>
              <a:ext uri="{FF2B5EF4-FFF2-40B4-BE49-F238E27FC236}">
                <a16:creationId xmlns:a16="http://schemas.microsoft.com/office/drawing/2014/main" id="{38B07C95-5CB4-3093-8C5A-CA0C26F96EA3}"/>
              </a:ext>
            </a:extLst>
          </p:cNvPr>
          <p:cNvSpPr/>
          <p:nvPr/>
        </p:nvSpPr>
        <p:spPr>
          <a:xfrm>
            <a:off x="7950193" y="1948856"/>
            <a:ext cx="2106882" cy="22536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Plantation house</a:t>
            </a:r>
          </a:p>
        </p:txBody>
      </p:sp>
      <p:sp>
        <p:nvSpPr>
          <p:cNvPr id="13" name="Rectangle 12">
            <a:extLst>
              <a:ext uri="{FF2B5EF4-FFF2-40B4-BE49-F238E27FC236}">
                <a16:creationId xmlns:a16="http://schemas.microsoft.com/office/drawing/2014/main" id="{4827B73E-B950-BD78-A574-A9C21BBE96E1}"/>
              </a:ext>
            </a:extLst>
          </p:cNvPr>
          <p:cNvSpPr/>
          <p:nvPr/>
        </p:nvSpPr>
        <p:spPr>
          <a:xfrm>
            <a:off x="10270963" y="1962336"/>
            <a:ext cx="1872783" cy="22536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bg1"/>
                </a:solidFill>
              </a:rPr>
              <a:t>Creole</a:t>
            </a:r>
            <a:r>
              <a:rPr lang="fr-FR" dirty="0">
                <a:solidFill>
                  <a:schemeClr val="bg1"/>
                </a:solidFill>
              </a:rPr>
              <a:t> Cottage</a:t>
            </a:r>
          </a:p>
        </p:txBody>
      </p:sp>
      <p:sp>
        <p:nvSpPr>
          <p:cNvPr id="14" name="Rectangle 13">
            <a:extLst>
              <a:ext uri="{FF2B5EF4-FFF2-40B4-BE49-F238E27FC236}">
                <a16:creationId xmlns:a16="http://schemas.microsoft.com/office/drawing/2014/main" id="{CF825884-2CE2-62DC-A066-3738CB0AA54F}"/>
              </a:ext>
            </a:extLst>
          </p:cNvPr>
          <p:cNvSpPr/>
          <p:nvPr/>
        </p:nvSpPr>
        <p:spPr>
          <a:xfrm>
            <a:off x="7908866" y="3889573"/>
            <a:ext cx="2023624" cy="28733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bg1"/>
                </a:solidFill>
              </a:rPr>
              <a:t>Double </a:t>
            </a:r>
            <a:r>
              <a:rPr lang="fr-FR" sz="1400" dirty="0" err="1">
                <a:solidFill>
                  <a:schemeClr val="bg1"/>
                </a:solidFill>
              </a:rPr>
              <a:t>Gallery</a:t>
            </a:r>
            <a:r>
              <a:rPr lang="fr-FR" sz="1400" dirty="0">
                <a:solidFill>
                  <a:schemeClr val="bg1"/>
                </a:solidFill>
              </a:rPr>
              <a:t> </a:t>
            </a:r>
            <a:r>
              <a:rPr lang="fr-FR" sz="1400" dirty="0" err="1">
                <a:solidFill>
                  <a:schemeClr val="bg1"/>
                </a:solidFill>
              </a:rPr>
              <a:t>houses</a:t>
            </a:r>
            <a:endParaRPr lang="fr-FR" sz="1400" dirty="0">
              <a:solidFill>
                <a:schemeClr val="bg1"/>
              </a:solidFill>
            </a:endParaRPr>
          </a:p>
        </p:txBody>
      </p:sp>
      <p:sp>
        <p:nvSpPr>
          <p:cNvPr id="15" name="Rectangle 14">
            <a:extLst>
              <a:ext uri="{FF2B5EF4-FFF2-40B4-BE49-F238E27FC236}">
                <a16:creationId xmlns:a16="http://schemas.microsoft.com/office/drawing/2014/main" id="{59C01917-41F0-EB9F-4D39-D1C64C89136B}"/>
              </a:ext>
            </a:extLst>
          </p:cNvPr>
          <p:cNvSpPr/>
          <p:nvPr/>
        </p:nvSpPr>
        <p:spPr>
          <a:xfrm>
            <a:off x="8682175" y="5619269"/>
            <a:ext cx="2500630" cy="34862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bg1"/>
                </a:solidFill>
              </a:rPr>
              <a:t>Creole</a:t>
            </a:r>
            <a:r>
              <a:rPr lang="fr-FR" dirty="0">
                <a:solidFill>
                  <a:schemeClr val="bg1"/>
                </a:solidFill>
              </a:rPr>
              <a:t> </a:t>
            </a:r>
            <a:r>
              <a:rPr lang="fr-FR" dirty="0" err="1">
                <a:solidFill>
                  <a:schemeClr val="bg1"/>
                </a:solidFill>
              </a:rPr>
              <a:t>Townhouses</a:t>
            </a:r>
            <a:endParaRPr lang="fr-FR" dirty="0">
              <a:solidFill>
                <a:schemeClr val="bg1"/>
              </a:solidFill>
            </a:endParaRPr>
          </a:p>
        </p:txBody>
      </p:sp>
      <p:sp>
        <p:nvSpPr>
          <p:cNvPr id="16" name="Rectangle 15">
            <a:extLst>
              <a:ext uri="{FF2B5EF4-FFF2-40B4-BE49-F238E27FC236}">
                <a16:creationId xmlns:a16="http://schemas.microsoft.com/office/drawing/2014/main" id="{86EB9540-D02D-27A1-50DA-3D3D4FD968A6}"/>
              </a:ext>
            </a:extLst>
          </p:cNvPr>
          <p:cNvSpPr/>
          <p:nvPr/>
        </p:nvSpPr>
        <p:spPr>
          <a:xfrm>
            <a:off x="10010635" y="3663104"/>
            <a:ext cx="2130910" cy="30071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Shot  gun house</a:t>
            </a:r>
          </a:p>
        </p:txBody>
      </p:sp>
      <p:pic>
        <p:nvPicPr>
          <p:cNvPr id="17" name="Image 16">
            <a:extLst>
              <a:ext uri="{FF2B5EF4-FFF2-40B4-BE49-F238E27FC236}">
                <a16:creationId xmlns:a16="http://schemas.microsoft.com/office/drawing/2014/main" id="{A60E754C-7BBE-C677-04E2-A164BEA3CC3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82175" y="4212744"/>
            <a:ext cx="2500630" cy="1406525"/>
          </a:xfrm>
          <a:prstGeom prst="rect">
            <a:avLst/>
          </a:prstGeom>
          <a:noFill/>
        </p:spPr>
      </p:pic>
      <p:sp>
        <p:nvSpPr>
          <p:cNvPr id="19" name="ZoneTexte 18">
            <a:extLst>
              <a:ext uri="{FF2B5EF4-FFF2-40B4-BE49-F238E27FC236}">
                <a16:creationId xmlns:a16="http://schemas.microsoft.com/office/drawing/2014/main" id="{4E3DC419-5B27-7453-3AB6-62C9F2C108C1}"/>
              </a:ext>
            </a:extLst>
          </p:cNvPr>
          <p:cNvSpPr txBox="1"/>
          <p:nvPr/>
        </p:nvSpPr>
        <p:spPr>
          <a:xfrm>
            <a:off x="7796479" y="6002347"/>
            <a:ext cx="4428312" cy="845360"/>
          </a:xfrm>
          <a:prstGeom prst="rect">
            <a:avLst/>
          </a:prstGeom>
          <a:noFill/>
        </p:spPr>
        <p:txBody>
          <a:bodyPr wrap="square">
            <a:spAutoFit/>
          </a:bodyPr>
          <a:lstStyle/>
          <a:p>
            <a:pPr>
              <a:lnSpc>
                <a:spcPct val="115000"/>
              </a:lnSpc>
              <a:spcAft>
                <a:spcPts val="800"/>
              </a:spcAft>
              <a:buNone/>
            </a:pPr>
            <a:r>
              <a:rPr lang="en-GB" sz="800" i="1" u="sng" kern="100" dirty="0">
                <a:solidFill>
                  <a:srgbClr val="0563C1"/>
                </a:solidFill>
                <a:effectLst/>
                <a:latin typeface="OpenDyslexic" pitchFamily="2" charset="77"/>
                <a:ea typeface="Calibri" panose="020F0502020204030204" pitchFamily="34" charset="0"/>
                <a:cs typeface="Times New Roman" panose="02020603050405020304" pitchFamily="18" charset="0"/>
                <a:hlinkClick r:id="rId7"/>
              </a:rPr>
              <a:t>https://www.cajunencounters.com/blog/how-louisiana-plantation-architecture-tells-a-unique-story-of-the-past</a:t>
            </a:r>
            <a:endParaRPr lang="fr-FR" sz="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GB" sz="800" i="1" u="sng" kern="100" dirty="0">
                <a:solidFill>
                  <a:srgbClr val="0563C1"/>
                </a:solidFill>
                <a:effectLst/>
                <a:latin typeface="OpenDyslexic" pitchFamily="2" charset="77"/>
                <a:ea typeface="Calibri" panose="020F0502020204030204" pitchFamily="34" charset="0"/>
                <a:cs typeface="Times New Roman" panose="02020603050405020304" pitchFamily="18" charset="0"/>
                <a:hlinkClick r:id="rId8"/>
              </a:rPr>
              <a:t>https://www.neworleans.com/things-to-do/architecture/architectural-styles/</a:t>
            </a:r>
            <a:endParaRPr lang="fr-FR" sz="800" kern="100" dirty="0">
              <a:effectLst/>
              <a:latin typeface="Calibri" panose="020F0502020204030204" pitchFamily="34" charset="0"/>
              <a:ea typeface="Calibri" panose="020F0502020204030204" pitchFamily="34" charset="0"/>
              <a:cs typeface="Times New Roman" panose="02020603050405020304" pitchFamily="18" charset="0"/>
            </a:endParaRPr>
          </a:p>
          <a:p>
            <a:pPr>
              <a:buNone/>
            </a:pPr>
            <a:r>
              <a:rPr lang="en-GB" sz="800" i="1" u="sng" dirty="0">
                <a:solidFill>
                  <a:srgbClr val="0563C1"/>
                </a:solidFill>
                <a:effectLst/>
                <a:latin typeface="OpenDyslexic" pitchFamily="2" charset="77"/>
                <a:ea typeface="Calibri" panose="020F0502020204030204" pitchFamily="34" charset="0"/>
                <a:cs typeface="Times New Roman" panose="02020603050405020304" pitchFamily="18" charset="0"/>
                <a:hlinkClick r:id="rId9"/>
              </a:rPr>
              <a:t>https://en.wikipedia.org/wiki/Buildings_and_architecture_of_New_Orleans</a:t>
            </a:r>
            <a:r>
              <a:rPr lang="fr-FR" sz="800" i="1" dirty="0">
                <a:effectLst/>
                <a:latin typeface="OpenDyslexic" pitchFamily="2" charset="77"/>
                <a:ea typeface="Calibri" panose="020F0502020204030204" pitchFamily="34" charset="0"/>
                <a:cs typeface="Times New Roman" panose="02020603050405020304" pitchFamily="18" charset="0"/>
              </a:rPr>
              <a:t> </a:t>
            </a:r>
            <a:endParaRPr lang="fr-FR" sz="800" dirty="0"/>
          </a:p>
        </p:txBody>
      </p:sp>
      <p:sp>
        <p:nvSpPr>
          <p:cNvPr id="20" name="ZoneTexte 19">
            <a:extLst>
              <a:ext uri="{FF2B5EF4-FFF2-40B4-BE49-F238E27FC236}">
                <a16:creationId xmlns:a16="http://schemas.microsoft.com/office/drawing/2014/main" id="{8AE2A682-A764-8871-64CF-4C4A101102BC}"/>
              </a:ext>
            </a:extLst>
          </p:cNvPr>
          <p:cNvSpPr txBox="1"/>
          <p:nvPr/>
        </p:nvSpPr>
        <p:spPr>
          <a:xfrm>
            <a:off x="8501876" y="61961"/>
            <a:ext cx="7445829" cy="366254"/>
          </a:xfrm>
          <a:prstGeom prst="rect">
            <a:avLst/>
          </a:prstGeom>
          <a:noFill/>
        </p:spPr>
        <p:txBody>
          <a:bodyPr wrap="square">
            <a:spAutoFit/>
          </a:bodyPr>
          <a:lstStyle/>
          <a:p>
            <a:pPr>
              <a:lnSpc>
                <a:spcPct val="115000"/>
              </a:lnSpc>
              <a:spcAft>
                <a:spcPts val="800"/>
              </a:spcAft>
              <a:buNone/>
            </a:pPr>
            <a:r>
              <a:rPr lang="en-GB" sz="1600" kern="100" dirty="0">
                <a:effectLst/>
                <a:latin typeface="OpenDyslexic" pitchFamily="2" charset="77"/>
                <a:ea typeface="Calibri" panose="020F0502020204030204" pitchFamily="34" charset="0"/>
                <a:cs typeface="Times New Roman" panose="02020603050405020304" pitchFamily="18" charset="0"/>
              </a:rPr>
              <a:t>🎯</a:t>
            </a:r>
            <a:r>
              <a:rPr lang="en-GB" sz="1200" kern="100" dirty="0">
                <a:effectLst/>
                <a:latin typeface="OpenDyslexic" pitchFamily="2" charset="77"/>
                <a:ea typeface="Calibri" panose="020F0502020204030204" pitchFamily="34" charset="0"/>
                <a:cs typeface="Times New Roman" panose="02020603050405020304" pitchFamily="18" charset="0"/>
              </a:rPr>
              <a:t>#3</a:t>
            </a:r>
            <a:r>
              <a:rPr lang="en-GB" sz="1600" kern="100" dirty="0">
                <a:effectLst/>
                <a:latin typeface="OpenDyslexic" pitchFamily="2" charset="77"/>
                <a:ea typeface="Calibri" panose="020F0502020204030204" pitchFamily="34" charset="0"/>
                <a:cs typeface="Times New Roman" panose="02020603050405020304" pitchFamily="18" charset="0"/>
              </a:rPr>
              <a:t> : </a:t>
            </a:r>
            <a:r>
              <a:rPr lang="en-GB" sz="1400" kern="100" dirty="0">
                <a:effectLst/>
                <a:latin typeface="OpenDyslexic" pitchFamily="2" charset="77"/>
                <a:ea typeface="Calibri" panose="020F0502020204030204" pitchFamily="34" charset="0"/>
                <a:cs typeface="Times New Roman" panose="02020603050405020304" pitchFamily="18" charset="0"/>
              </a:rPr>
              <a:t>Discover NOLA’s architecture</a:t>
            </a:r>
            <a:endParaRPr lang="fr-FR"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10480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D7F5E-BF43-48FE-F7E8-5DC67999EDE3}"/>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CB6E5A7B-FF8F-6A6D-59F4-991B9AE93376}"/>
              </a:ext>
            </a:extLst>
          </p:cNvPr>
          <p:cNvSpPr txBox="1"/>
          <p:nvPr/>
        </p:nvSpPr>
        <p:spPr>
          <a:xfrm>
            <a:off x="3494316" y="348495"/>
            <a:ext cx="4985657" cy="400110"/>
          </a:xfrm>
          <a:prstGeom prst="rect">
            <a:avLst/>
          </a:prstGeom>
          <a:noFill/>
        </p:spPr>
        <p:txBody>
          <a:bodyPr wrap="square" rtlCol="0">
            <a:spAutoFit/>
          </a:bodyPr>
          <a:lstStyle/>
          <a:p>
            <a:pPr algn="ctr"/>
            <a:r>
              <a:rPr lang="fr-FR" sz="2000" dirty="0">
                <a:latin typeface="OpenDyslexic" pitchFamily="2" charset="77"/>
              </a:rPr>
              <a:t>UNIT 3 – New Orleans (NOLA)</a:t>
            </a:r>
          </a:p>
        </p:txBody>
      </p:sp>
      <p:pic>
        <p:nvPicPr>
          <p:cNvPr id="1026" name="Picture 2">
            <a:extLst>
              <a:ext uri="{FF2B5EF4-FFF2-40B4-BE49-F238E27FC236}">
                <a16:creationId xmlns:a16="http://schemas.microsoft.com/office/drawing/2014/main" id="{90A4FF12-84B3-628C-D9E3-72F71C8FF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1572" y="283897"/>
            <a:ext cx="1915885" cy="1277455"/>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8303AB8F-A8F1-0D6B-9022-330AA9842C86}"/>
              </a:ext>
            </a:extLst>
          </p:cNvPr>
          <p:cNvSpPr txBox="1"/>
          <p:nvPr/>
        </p:nvSpPr>
        <p:spPr>
          <a:xfrm>
            <a:off x="1883231" y="957337"/>
            <a:ext cx="7663543" cy="400494"/>
          </a:xfrm>
          <a:prstGeom prst="rect">
            <a:avLst/>
          </a:prstGeom>
          <a:noFill/>
        </p:spPr>
        <p:txBody>
          <a:bodyPr wrap="square">
            <a:spAutoFit/>
          </a:bodyPr>
          <a:lstStyle/>
          <a:p>
            <a:pPr algn="ctr">
              <a:lnSpc>
                <a:spcPct val="115000"/>
              </a:lnSpc>
              <a:spcAft>
                <a:spcPts val="800"/>
              </a:spcAft>
            </a:pPr>
            <a:r>
              <a:rPr lang="en-GB" b="1" kern="100" dirty="0">
                <a:latin typeface="OpenDyslexic" pitchFamily="2" charset="77"/>
                <a:ea typeface="Calibri" panose="020F0502020204030204" pitchFamily="34" charset="0"/>
                <a:cs typeface="Times New Roman" panose="02020603050405020304" pitchFamily="18" charset="0"/>
              </a:rPr>
              <a:t>How has history shaped a multicultural New Orleans?</a:t>
            </a:r>
            <a:endParaRPr lang="fr-FR"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 coins arrondis 8">
            <a:extLst>
              <a:ext uri="{FF2B5EF4-FFF2-40B4-BE49-F238E27FC236}">
                <a16:creationId xmlns:a16="http://schemas.microsoft.com/office/drawing/2014/main" id="{429AF909-BC11-C3DF-6966-B16C67359650}"/>
              </a:ext>
            </a:extLst>
          </p:cNvPr>
          <p:cNvSpPr/>
          <p:nvPr/>
        </p:nvSpPr>
        <p:spPr>
          <a:xfrm>
            <a:off x="1752601" y="5312722"/>
            <a:ext cx="8795656" cy="1304925"/>
          </a:xfrm>
          <a:prstGeom prst="round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n-GB" sz="1600" kern="100" dirty="0">
                <a:solidFill>
                  <a:srgbClr val="000000"/>
                </a:solidFill>
                <a:effectLst>
                  <a:outerShdw blurRad="38100" dist="19050" dir="2700000" algn="tl">
                    <a:schemeClr val="dk1">
                      <a:alpha val="40000"/>
                    </a:schemeClr>
                  </a:outerShdw>
                </a:effectLst>
                <a:latin typeface="OpenDyslexic" pitchFamily="2" charset="77"/>
                <a:ea typeface="Calibri" panose="020F0502020204030204" pitchFamily="34" charset="0"/>
                <a:cs typeface="Times New Roman" panose="02020603050405020304" pitchFamily="18" charset="0"/>
                <a:sym typeface="Wingdings" pitchFamily="2" charset="2"/>
              </a:rPr>
              <a:t>Final Task</a:t>
            </a:r>
            <a:r>
              <a:rPr lang="fr-FR" sz="1600" kern="100" dirty="0">
                <a:solidFill>
                  <a:srgbClr val="000000"/>
                </a:solidFill>
                <a:effectLst>
                  <a:outerShdw blurRad="38100" dist="19050" dir="2700000" algn="tl">
                    <a:schemeClr val="dk1">
                      <a:alpha val="40000"/>
                    </a:schemeClr>
                  </a:outerShdw>
                </a:effectLst>
                <a:latin typeface="OpenDyslexic" pitchFamily="2" charset="77"/>
                <a:ea typeface="Calibri" panose="020F0502020204030204" pitchFamily="34" charset="0"/>
                <a:cs typeface="Times New Roman" panose="02020603050405020304" pitchFamily="18" charset="0"/>
                <a:sym typeface="Wingdings" pitchFamily="2" charset="2"/>
              </a:rPr>
              <a:t> ✍️</a:t>
            </a:r>
            <a:endParaRPr lang="fr-FR" sz="1600" kern="100" dirty="0">
              <a:latin typeface="OpenDyslexic" pitchFamily="2" charset="77"/>
              <a:ea typeface="Calibri" panose="020F0502020204030204" pitchFamily="34" charset="0"/>
              <a:cs typeface="Times New Roman" panose="02020603050405020304" pitchFamily="18" charset="0"/>
            </a:endParaRPr>
          </a:p>
          <a:p>
            <a:pPr>
              <a:lnSpc>
                <a:spcPct val="115000"/>
              </a:lnSpc>
              <a:spcAft>
                <a:spcPts val="800"/>
              </a:spcAft>
            </a:pPr>
            <a:r>
              <a:rPr lang="en-GB" sz="1600" kern="100" dirty="0">
                <a:solidFill>
                  <a:srgbClr val="000000"/>
                </a:solidFill>
                <a:effectLst>
                  <a:outerShdw blurRad="38100" dist="19050" dir="2700000" algn="tl">
                    <a:schemeClr val="dk1">
                      <a:alpha val="40000"/>
                    </a:schemeClr>
                  </a:outerShdw>
                </a:effectLst>
                <a:latin typeface="OpenDyslexic" pitchFamily="2" charset="77"/>
                <a:ea typeface="Calibri" panose="020F0502020204030204" pitchFamily="34" charset="0"/>
                <a:cs typeface="Times New Roman" panose="02020603050405020304" pitchFamily="18" charset="0"/>
              </a:rPr>
              <a:t>Situation : You are a museum curator for the Historic New Orleans Collection</a:t>
            </a:r>
            <a:endParaRPr lang="fr-FR" sz="1600" kern="100" dirty="0">
              <a:latin typeface="OpenDyslexic" pitchFamily="2" charset="77"/>
              <a:ea typeface="Calibri" panose="020F0502020204030204" pitchFamily="34" charset="0"/>
              <a:cs typeface="Times New Roman" panose="02020603050405020304" pitchFamily="18" charset="0"/>
            </a:endParaRPr>
          </a:p>
          <a:p>
            <a:pPr>
              <a:lnSpc>
                <a:spcPct val="115000"/>
              </a:lnSpc>
              <a:spcAft>
                <a:spcPts val="800"/>
              </a:spcAft>
            </a:pPr>
            <a:r>
              <a:rPr lang="en-GB" sz="1600" kern="100" dirty="0">
                <a:solidFill>
                  <a:srgbClr val="000000"/>
                </a:solidFill>
                <a:effectLst>
                  <a:outerShdw blurRad="38100" dist="19050" dir="2700000" algn="tl">
                    <a:schemeClr val="dk1">
                      <a:alpha val="40000"/>
                    </a:schemeClr>
                  </a:outerShdw>
                </a:effectLst>
                <a:latin typeface="OpenDyslexic" pitchFamily="2" charset="77"/>
                <a:ea typeface="Calibri" panose="020F0502020204030204" pitchFamily="34" charset="0"/>
                <a:cs typeface="Times New Roman" panose="02020603050405020304" pitchFamily="18" charset="0"/>
              </a:rPr>
              <a:t>Task : Write a text panel for one corner of the exhibition</a:t>
            </a:r>
            <a:endParaRPr lang="fr-FR" sz="1600" kern="100" dirty="0">
              <a:latin typeface="OpenDyslexic" pitchFamily="2" charset="77"/>
              <a:ea typeface="Calibri" panose="020F0502020204030204" pitchFamily="34" charset="0"/>
              <a:cs typeface="Times New Roman" panose="02020603050405020304" pitchFamily="18" charset="0"/>
            </a:endParaRPr>
          </a:p>
        </p:txBody>
      </p:sp>
      <p:pic>
        <p:nvPicPr>
          <p:cNvPr id="10" name="Picture 2">
            <a:extLst>
              <a:ext uri="{FF2B5EF4-FFF2-40B4-BE49-F238E27FC236}">
                <a16:creationId xmlns:a16="http://schemas.microsoft.com/office/drawing/2014/main" id="{3FDF0A70-C287-1A76-0849-B4BFFD47C370}"/>
              </a:ext>
            </a:extLst>
          </p:cNvPr>
          <p:cNvPicPr>
            <a:picLocks noChangeAspect="1" noChangeArrowheads="1"/>
          </p:cNvPicPr>
          <p:nvPr/>
        </p:nvPicPr>
        <p:blipFill>
          <a:blip r:embed="rId3" cstate="print"/>
          <a:srcRect/>
          <a:stretch>
            <a:fillRect/>
          </a:stretch>
        </p:blipFill>
        <p:spPr bwMode="auto">
          <a:xfrm>
            <a:off x="1410104" y="677097"/>
            <a:ext cx="619689" cy="1051803"/>
          </a:xfrm>
          <a:prstGeom prst="rect">
            <a:avLst/>
          </a:prstGeom>
          <a:noFill/>
          <a:ln w="9525">
            <a:noFill/>
            <a:miter lim="800000"/>
            <a:headEnd/>
            <a:tailEnd/>
          </a:ln>
        </p:spPr>
      </p:pic>
      <p:sp>
        <p:nvSpPr>
          <p:cNvPr id="12" name="ZoneTexte 11">
            <a:extLst>
              <a:ext uri="{FF2B5EF4-FFF2-40B4-BE49-F238E27FC236}">
                <a16:creationId xmlns:a16="http://schemas.microsoft.com/office/drawing/2014/main" id="{D0C7CB60-9729-2CA2-DE52-2B371A510998}"/>
              </a:ext>
            </a:extLst>
          </p:cNvPr>
          <p:cNvSpPr txBox="1"/>
          <p:nvPr/>
        </p:nvSpPr>
        <p:spPr>
          <a:xfrm>
            <a:off x="2939143" y="1477274"/>
            <a:ext cx="6096000" cy="1186607"/>
          </a:xfrm>
          <a:prstGeom prst="rect">
            <a:avLst/>
          </a:prstGeom>
          <a:noFill/>
        </p:spPr>
        <p:txBody>
          <a:bodyPr wrap="square">
            <a:spAutoFit/>
          </a:bodyPr>
          <a:lstStyle/>
          <a:p>
            <a:pPr algn="ctr">
              <a:lnSpc>
                <a:spcPct val="107000"/>
              </a:lnSpc>
              <a:spcAft>
                <a:spcPts val="800"/>
              </a:spcAft>
            </a:pPr>
            <a:r>
              <a:rPr lang="en-GB" u="sng" kern="100" dirty="0">
                <a:latin typeface="OpenDyslexic" pitchFamily="2" charset="77"/>
                <a:ea typeface="Calibri" panose="020F0502020204030204" pitchFamily="34" charset="0"/>
                <a:cs typeface="Times New Roman" panose="02020603050405020304" pitchFamily="18" charset="0"/>
              </a:rPr>
              <a:t>Study lines: </a:t>
            </a:r>
          </a:p>
          <a:p>
            <a:pPr marL="285744" indent="-285744" algn="ctr">
              <a:lnSpc>
                <a:spcPct val="107000"/>
              </a:lnSpc>
              <a:spcAft>
                <a:spcPts val="800"/>
              </a:spcAft>
              <a:buFontTx/>
              <a:buChar char="-"/>
            </a:pPr>
            <a:r>
              <a:rPr lang="en-GB" kern="100" dirty="0">
                <a:latin typeface="OpenDyslexic" pitchFamily="2" charset="77"/>
                <a:ea typeface="Calibri" panose="020F0502020204030204" pitchFamily="34" charset="0"/>
                <a:cs typeface="Times New Roman" panose="02020603050405020304" pitchFamily="18" charset="0"/>
              </a:rPr>
              <a:t>Territory and Memory </a:t>
            </a:r>
          </a:p>
          <a:p>
            <a:pPr marL="285744" indent="-285744" algn="ctr">
              <a:lnSpc>
                <a:spcPct val="107000"/>
              </a:lnSpc>
              <a:spcAft>
                <a:spcPts val="800"/>
              </a:spcAft>
              <a:buFontTx/>
              <a:buChar char="-"/>
            </a:pPr>
            <a:r>
              <a:rPr lang="en-GB" kern="100" dirty="0">
                <a:latin typeface="OpenDyslexic" pitchFamily="2" charset="77"/>
                <a:ea typeface="Calibri" panose="020F0502020204030204" pitchFamily="34" charset="0"/>
                <a:cs typeface="Times New Roman" panose="02020603050405020304" pitchFamily="18" charset="0"/>
              </a:rPr>
              <a:t>Diversity and Inclusion</a:t>
            </a:r>
            <a:endParaRPr lang="en-GB"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ZoneTexte 13">
            <a:extLst>
              <a:ext uri="{FF2B5EF4-FFF2-40B4-BE49-F238E27FC236}">
                <a16:creationId xmlns:a16="http://schemas.microsoft.com/office/drawing/2014/main" id="{1F17892C-22A4-0355-6C22-F6426C25240F}"/>
              </a:ext>
            </a:extLst>
          </p:cNvPr>
          <p:cNvSpPr txBox="1"/>
          <p:nvPr/>
        </p:nvSpPr>
        <p:spPr>
          <a:xfrm>
            <a:off x="620485" y="2954205"/>
            <a:ext cx="11146971" cy="2239074"/>
          </a:xfrm>
          <a:prstGeom prst="rect">
            <a:avLst/>
          </a:prstGeom>
          <a:noFill/>
        </p:spPr>
        <p:txBody>
          <a:bodyPr wrap="square">
            <a:spAutoFit/>
          </a:bodyPr>
          <a:lstStyle/>
          <a:p>
            <a:pPr marL="342891" indent="-342891" algn="just">
              <a:lnSpc>
                <a:spcPct val="200000"/>
              </a:lnSpc>
              <a:buFont typeface="Wingdings" pitchFamily="2" charset="2"/>
              <a:buChar char=""/>
            </a:pPr>
            <a:r>
              <a:rPr lang="en-GB" b="1" kern="100" dirty="0">
                <a:latin typeface="OpenDyslexic" pitchFamily="2" charset="77"/>
                <a:ea typeface="Calibri" panose="020F0502020204030204" pitchFamily="34" charset="0"/>
                <a:cs typeface="Times New Roman" panose="02020603050405020304" pitchFamily="18" charset="0"/>
              </a:rPr>
              <a:t>STEP 1 : The Louisiana Purchase</a:t>
            </a:r>
            <a:r>
              <a:rPr lang="en-GB" kern="100" dirty="0">
                <a:latin typeface="OpenDyslexic" pitchFamily="2" charset="77"/>
                <a:ea typeface="Calibri" panose="020F0502020204030204" pitchFamily="34" charset="0"/>
                <a:cs typeface="Times New Roman" panose="02020603050405020304" pitchFamily="18" charset="0"/>
              </a:rPr>
              <a:t> </a:t>
            </a:r>
            <a:endParaRPr lang="fr-FR" kern="100" dirty="0">
              <a:latin typeface="Calibri" panose="020F0502020204030204" pitchFamily="34" charset="0"/>
              <a:ea typeface="Calibri" panose="020F0502020204030204" pitchFamily="34" charset="0"/>
              <a:cs typeface="Times New Roman" panose="02020603050405020304" pitchFamily="18" charset="0"/>
            </a:endParaRPr>
          </a:p>
          <a:p>
            <a:pPr marL="342891" indent="-342891" algn="just">
              <a:lnSpc>
                <a:spcPct val="200000"/>
              </a:lnSpc>
              <a:buFont typeface="Wingdings" pitchFamily="2" charset="2"/>
              <a:buChar char=""/>
            </a:pPr>
            <a:r>
              <a:rPr lang="en-GB" b="1" kern="100" dirty="0">
                <a:latin typeface="OpenDyslexic" pitchFamily="2" charset="77"/>
                <a:ea typeface="Calibri" panose="020F0502020204030204" pitchFamily="34" charset="0"/>
                <a:cs typeface="Times New Roman" panose="02020603050405020304" pitchFamily="18" charset="0"/>
              </a:rPr>
              <a:t>STEP 2 : The History and architecture of New Orleans and its link with slavery</a:t>
            </a:r>
            <a:endParaRPr lang="fr-FR" kern="100" dirty="0">
              <a:latin typeface="Calibri" panose="020F0502020204030204" pitchFamily="34" charset="0"/>
              <a:ea typeface="Calibri" panose="020F0502020204030204" pitchFamily="34" charset="0"/>
              <a:cs typeface="Times New Roman" panose="02020603050405020304" pitchFamily="18" charset="0"/>
            </a:endParaRPr>
          </a:p>
          <a:p>
            <a:pPr marL="342891" indent="-342891" algn="just">
              <a:lnSpc>
                <a:spcPct val="200000"/>
              </a:lnSpc>
              <a:buFont typeface="Wingdings" pitchFamily="2" charset="2"/>
              <a:buChar char=""/>
            </a:pPr>
            <a:r>
              <a:rPr lang="en-GB" b="1" kern="100" dirty="0">
                <a:latin typeface="OpenDyslexic" pitchFamily="2" charset="77"/>
                <a:ea typeface="Calibri" panose="020F0502020204030204" pitchFamily="34" charset="0"/>
                <a:cs typeface="Times New Roman" panose="02020603050405020304" pitchFamily="18" charset="0"/>
              </a:rPr>
              <a:t>STEP 3 : A multicultural city?</a:t>
            </a:r>
            <a:endParaRPr lang="fr-FR" kern="100" dirty="0">
              <a:latin typeface="Calibri" panose="020F0502020204030204" pitchFamily="34" charset="0"/>
              <a:ea typeface="Calibri" panose="020F0502020204030204" pitchFamily="34" charset="0"/>
              <a:cs typeface="Times New Roman" panose="02020603050405020304" pitchFamily="18" charset="0"/>
            </a:endParaRPr>
          </a:p>
          <a:p>
            <a:pPr marL="342891" indent="-342891" algn="just">
              <a:lnSpc>
                <a:spcPct val="200000"/>
              </a:lnSpc>
              <a:spcAft>
                <a:spcPts val="800"/>
              </a:spcAft>
              <a:buFont typeface="Wingdings" pitchFamily="2" charset="2"/>
              <a:buChar char=""/>
            </a:pPr>
            <a:r>
              <a:rPr lang="en-GB" b="1" kern="100" dirty="0">
                <a:latin typeface="OpenDyslexic" pitchFamily="2" charset="77"/>
                <a:ea typeface="Calibri" panose="020F0502020204030204" pitchFamily="34" charset="0"/>
                <a:cs typeface="Times New Roman" panose="02020603050405020304" pitchFamily="18" charset="0"/>
              </a:rPr>
              <a:t>STEP 4 : Final task </a:t>
            </a:r>
            <a:endParaRPr lang="fr-FR"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04783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A85B4-9D34-C292-9BC8-015C81304EAF}"/>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9201A636-3213-440E-5D76-EFFF264AE2AD}"/>
              </a:ext>
            </a:extLst>
          </p:cNvPr>
          <p:cNvPicPr>
            <a:picLocks noChangeAspect="1"/>
          </p:cNvPicPr>
          <p:nvPr/>
        </p:nvPicPr>
        <p:blipFill>
          <a:blip r:embed="rId2"/>
          <a:stretch>
            <a:fillRect/>
          </a:stretch>
        </p:blipFill>
        <p:spPr>
          <a:xfrm>
            <a:off x="25400" y="705576"/>
            <a:ext cx="5700896" cy="5486218"/>
          </a:xfrm>
          <a:prstGeom prst="rect">
            <a:avLst/>
          </a:prstGeom>
        </p:spPr>
      </p:pic>
      <p:sp>
        <p:nvSpPr>
          <p:cNvPr id="5" name="ZoneTexte 4">
            <a:extLst>
              <a:ext uri="{FF2B5EF4-FFF2-40B4-BE49-F238E27FC236}">
                <a16:creationId xmlns:a16="http://schemas.microsoft.com/office/drawing/2014/main" id="{765B81E1-5327-DC98-E2BE-185CA17F3AD2}"/>
              </a:ext>
            </a:extLst>
          </p:cNvPr>
          <p:cNvSpPr txBox="1"/>
          <p:nvPr/>
        </p:nvSpPr>
        <p:spPr>
          <a:xfrm>
            <a:off x="5726296" y="666206"/>
            <a:ext cx="6440304" cy="4212692"/>
          </a:xfrm>
          <a:prstGeom prst="rect">
            <a:avLst/>
          </a:prstGeom>
          <a:noFill/>
        </p:spPr>
        <p:txBody>
          <a:bodyPr wrap="square" rtlCol="0">
            <a:spAutoFit/>
          </a:bodyPr>
          <a:lstStyle/>
          <a:p>
            <a:pPr marL="342900" indent="-342900">
              <a:lnSpc>
                <a:spcPct val="150000"/>
              </a:lnSpc>
              <a:buAutoNum type="arabicPeriod"/>
            </a:pPr>
            <a:r>
              <a:rPr lang="fr-FR" dirty="0">
                <a:latin typeface="OpenDyslexic" pitchFamily="2" charset="77"/>
              </a:rPr>
              <a:t>Highlight all the </a:t>
            </a:r>
            <a:r>
              <a:rPr lang="fr-FR" dirty="0" err="1">
                <a:latin typeface="OpenDyslexic" pitchFamily="2" charset="77"/>
              </a:rPr>
              <a:t>words</a:t>
            </a:r>
            <a:r>
              <a:rPr lang="fr-FR" dirty="0">
                <a:latin typeface="OpenDyslexic" pitchFamily="2" charset="77"/>
              </a:rPr>
              <a:t> or expressions </a:t>
            </a:r>
            <a:r>
              <a:rPr lang="fr-FR" dirty="0" err="1">
                <a:latin typeface="OpenDyslexic" pitchFamily="2" charset="77"/>
              </a:rPr>
              <a:t>you</a:t>
            </a:r>
            <a:r>
              <a:rPr lang="fr-FR" dirty="0">
                <a:latin typeface="OpenDyslexic" pitchFamily="2" charset="77"/>
              </a:rPr>
              <a:t> DON’T know.</a:t>
            </a:r>
          </a:p>
          <a:p>
            <a:pPr marL="342900" indent="-342900">
              <a:lnSpc>
                <a:spcPct val="150000"/>
              </a:lnSpc>
              <a:buAutoNum type="arabicPeriod"/>
            </a:pPr>
            <a:r>
              <a:rPr lang="fr-FR" dirty="0" err="1">
                <a:latin typeface="OpenDyslexic" pitchFamily="2" charset="77"/>
              </a:rPr>
              <a:t>Find</a:t>
            </a:r>
            <a:r>
              <a:rPr lang="fr-FR" dirty="0">
                <a:latin typeface="OpenDyslexic" pitchFamily="2" charset="77"/>
              </a:rPr>
              <a:t> </a:t>
            </a:r>
            <a:r>
              <a:rPr lang="fr-FR" dirty="0" err="1">
                <a:latin typeface="OpenDyslexic" pitchFamily="2" charset="77"/>
              </a:rPr>
              <a:t>their</a:t>
            </a:r>
            <a:r>
              <a:rPr lang="fr-FR" dirty="0">
                <a:latin typeface="OpenDyslexic" pitchFamily="2" charset="77"/>
              </a:rPr>
              <a:t> </a:t>
            </a:r>
            <a:r>
              <a:rPr lang="fr-FR" dirty="0" err="1">
                <a:latin typeface="OpenDyslexic" pitchFamily="2" charset="77"/>
              </a:rPr>
              <a:t>meaning</a:t>
            </a:r>
            <a:r>
              <a:rPr lang="fr-FR" dirty="0">
                <a:latin typeface="OpenDyslexic" pitchFamily="2" charset="77"/>
              </a:rPr>
              <a:t> or translation in a </a:t>
            </a:r>
            <a:r>
              <a:rPr lang="fr-FR" dirty="0" err="1">
                <a:latin typeface="OpenDyslexic" pitchFamily="2" charset="77"/>
              </a:rPr>
              <a:t>dictionary</a:t>
            </a:r>
            <a:r>
              <a:rPr lang="fr-FR" dirty="0">
                <a:latin typeface="OpenDyslexic" pitchFamily="2" charset="77"/>
              </a:rPr>
              <a:t>.</a:t>
            </a:r>
          </a:p>
          <a:p>
            <a:pPr marL="342900" indent="-342900">
              <a:lnSpc>
                <a:spcPct val="150000"/>
              </a:lnSpc>
              <a:buAutoNum type="arabicPeriod"/>
            </a:pPr>
            <a:endParaRPr lang="fr-FR" dirty="0">
              <a:latin typeface="OpenDyslexic" pitchFamily="2" charset="77"/>
            </a:endParaRPr>
          </a:p>
          <a:p>
            <a:pPr marL="342900" indent="-342900">
              <a:lnSpc>
                <a:spcPct val="150000"/>
              </a:lnSpc>
              <a:buAutoNum type="arabicPeriod"/>
            </a:pPr>
            <a:endParaRPr lang="fr-FR" dirty="0">
              <a:latin typeface="OpenDyslexic" pitchFamily="2" charset="77"/>
            </a:endParaRPr>
          </a:p>
          <a:p>
            <a:pPr marL="342900" indent="-342900">
              <a:lnSpc>
                <a:spcPct val="150000"/>
              </a:lnSpc>
              <a:buAutoNum type="arabicPeriod"/>
            </a:pPr>
            <a:endParaRPr lang="fr-FR" b="1" dirty="0">
              <a:latin typeface="OpenDyslexic" pitchFamily="2" charset="77"/>
            </a:endParaRPr>
          </a:p>
          <a:p>
            <a:pPr marL="342900" indent="-342900">
              <a:lnSpc>
                <a:spcPct val="150000"/>
              </a:lnSpc>
              <a:buAutoNum type="arabicPeriod"/>
            </a:pPr>
            <a:endParaRPr lang="fr-FR" b="1" dirty="0">
              <a:latin typeface="OpenDyslexic" pitchFamily="2" charset="77"/>
            </a:endParaRPr>
          </a:p>
          <a:p>
            <a:pPr marL="342900" indent="-342900">
              <a:lnSpc>
                <a:spcPct val="150000"/>
              </a:lnSpc>
              <a:buAutoNum type="arabicPeriod"/>
            </a:pPr>
            <a:endParaRPr lang="fr-FR" b="1" dirty="0">
              <a:latin typeface="OpenDyslexic" pitchFamily="2" charset="77"/>
            </a:endParaRPr>
          </a:p>
          <a:p>
            <a:pPr marL="342900" indent="-342900">
              <a:lnSpc>
                <a:spcPct val="150000"/>
              </a:lnSpc>
              <a:buAutoNum type="arabicPeriod"/>
            </a:pPr>
            <a:r>
              <a:rPr lang="fr-FR" dirty="0" err="1">
                <a:latin typeface="OpenDyslexic" pitchFamily="2" charset="77"/>
              </a:rPr>
              <a:t>Memorize</a:t>
            </a:r>
            <a:r>
              <a:rPr lang="fr-FR" dirty="0">
                <a:latin typeface="OpenDyslexic" pitchFamily="2" charset="77"/>
              </a:rPr>
              <a:t> at least 3 NEW </a:t>
            </a:r>
            <a:r>
              <a:rPr lang="fr-FR" dirty="0" err="1">
                <a:latin typeface="OpenDyslexic" pitchFamily="2" charset="77"/>
              </a:rPr>
              <a:t>words</a:t>
            </a:r>
            <a:r>
              <a:rPr lang="fr-FR" dirty="0">
                <a:latin typeface="OpenDyslexic" pitchFamily="2" charset="77"/>
              </a:rPr>
              <a:t> and/or expressions </a:t>
            </a:r>
            <a:r>
              <a:rPr lang="fr-FR" dirty="0" err="1">
                <a:latin typeface="OpenDyslexic" pitchFamily="2" charset="77"/>
              </a:rPr>
              <a:t>from</a:t>
            </a:r>
            <a:r>
              <a:rPr lang="fr-FR" dirty="0">
                <a:latin typeface="OpenDyslexic" pitchFamily="2" charset="77"/>
              </a:rPr>
              <a:t> </a:t>
            </a:r>
            <a:r>
              <a:rPr lang="fr-FR" dirty="0" err="1">
                <a:latin typeface="OpenDyslexic" pitchFamily="2" charset="77"/>
              </a:rPr>
              <a:t>each</a:t>
            </a:r>
            <a:r>
              <a:rPr lang="fr-FR" dirty="0">
                <a:latin typeface="OpenDyslexic" pitchFamily="2" charset="77"/>
              </a:rPr>
              <a:t> box.</a:t>
            </a:r>
          </a:p>
        </p:txBody>
      </p:sp>
      <p:pic>
        <p:nvPicPr>
          <p:cNvPr id="11" name="Image 10">
            <a:extLst>
              <a:ext uri="{FF2B5EF4-FFF2-40B4-BE49-F238E27FC236}">
                <a16:creationId xmlns:a16="http://schemas.microsoft.com/office/drawing/2014/main" id="{56D8B740-B907-C836-0221-3DCDDB4FB714}"/>
              </a:ext>
            </a:extLst>
          </p:cNvPr>
          <p:cNvPicPr>
            <a:picLocks noChangeAspect="1"/>
          </p:cNvPicPr>
          <p:nvPr/>
        </p:nvPicPr>
        <p:blipFill>
          <a:blip r:embed="rId3"/>
          <a:stretch>
            <a:fillRect/>
          </a:stretch>
        </p:blipFill>
        <p:spPr>
          <a:xfrm>
            <a:off x="6337145" y="2279830"/>
            <a:ext cx="1084219" cy="1084219"/>
          </a:xfrm>
          <a:prstGeom prst="rect">
            <a:avLst/>
          </a:prstGeom>
        </p:spPr>
      </p:pic>
      <p:sp>
        <p:nvSpPr>
          <p:cNvPr id="12" name="ZoneTexte 11">
            <a:extLst>
              <a:ext uri="{FF2B5EF4-FFF2-40B4-BE49-F238E27FC236}">
                <a16:creationId xmlns:a16="http://schemas.microsoft.com/office/drawing/2014/main" id="{44B34F2E-E3DD-0364-E62B-0D6EC1AC88FD}"/>
              </a:ext>
            </a:extLst>
          </p:cNvPr>
          <p:cNvSpPr txBox="1"/>
          <p:nvPr/>
        </p:nvSpPr>
        <p:spPr>
          <a:xfrm>
            <a:off x="5924505" y="3448685"/>
            <a:ext cx="1909497" cy="276999"/>
          </a:xfrm>
          <a:prstGeom prst="rect">
            <a:avLst/>
          </a:prstGeom>
          <a:noFill/>
        </p:spPr>
        <p:txBody>
          <a:bodyPr wrap="none" rtlCol="0">
            <a:spAutoFit/>
          </a:bodyPr>
          <a:lstStyle/>
          <a:p>
            <a:r>
              <a:rPr lang="fr-FR" sz="1200" dirty="0">
                <a:latin typeface="OpenDyslexic" pitchFamily="2" charset="77"/>
              </a:rPr>
              <a:t>Cambridge </a:t>
            </a:r>
            <a:r>
              <a:rPr lang="fr-FR" sz="1200" dirty="0" err="1">
                <a:latin typeface="OpenDyslexic" pitchFamily="2" charset="77"/>
              </a:rPr>
              <a:t>dictionary</a:t>
            </a:r>
            <a:endParaRPr lang="fr-FR" sz="1200" dirty="0">
              <a:latin typeface="OpenDyslexic" pitchFamily="2" charset="77"/>
            </a:endParaRPr>
          </a:p>
        </p:txBody>
      </p:sp>
      <p:pic>
        <p:nvPicPr>
          <p:cNvPr id="14" name="Image 13">
            <a:extLst>
              <a:ext uri="{FF2B5EF4-FFF2-40B4-BE49-F238E27FC236}">
                <a16:creationId xmlns:a16="http://schemas.microsoft.com/office/drawing/2014/main" id="{671E5916-B124-4710-B3AC-138F5F3ADA2B}"/>
              </a:ext>
            </a:extLst>
          </p:cNvPr>
          <p:cNvPicPr>
            <a:picLocks noChangeAspect="1"/>
          </p:cNvPicPr>
          <p:nvPr/>
        </p:nvPicPr>
        <p:blipFill>
          <a:blip r:embed="rId4"/>
          <a:stretch>
            <a:fillRect/>
          </a:stretch>
        </p:blipFill>
        <p:spPr>
          <a:xfrm>
            <a:off x="9116433" y="2254680"/>
            <a:ext cx="1084219" cy="1084219"/>
          </a:xfrm>
          <a:prstGeom prst="rect">
            <a:avLst/>
          </a:prstGeom>
        </p:spPr>
      </p:pic>
      <p:sp>
        <p:nvSpPr>
          <p:cNvPr id="15" name="ZoneTexte 14">
            <a:extLst>
              <a:ext uri="{FF2B5EF4-FFF2-40B4-BE49-F238E27FC236}">
                <a16:creationId xmlns:a16="http://schemas.microsoft.com/office/drawing/2014/main" id="{39F8F85E-2A26-B786-22F2-6A54248317AE}"/>
              </a:ext>
            </a:extLst>
          </p:cNvPr>
          <p:cNvSpPr txBox="1"/>
          <p:nvPr/>
        </p:nvSpPr>
        <p:spPr>
          <a:xfrm>
            <a:off x="8987525" y="3391862"/>
            <a:ext cx="1342034" cy="276999"/>
          </a:xfrm>
          <a:prstGeom prst="rect">
            <a:avLst/>
          </a:prstGeom>
          <a:noFill/>
        </p:spPr>
        <p:txBody>
          <a:bodyPr wrap="none" rtlCol="0">
            <a:spAutoFit/>
          </a:bodyPr>
          <a:lstStyle/>
          <a:p>
            <a:r>
              <a:rPr lang="fr-FR" sz="1200" dirty="0" err="1">
                <a:latin typeface="OpenDyslexic" pitchFamily="2" charset="77"/>
              </a:rPr>
              <a:t>wordreference</a:t>
            </a:r>
            <a:endParaRPr lang="fr-FR" sz="1200" dirty="0">
              <a:latin typeface="OpenDyslexic" pitchFamily="2" charset="77"/>
            </a:endParaRPr>
          </a:p>
        </p:txBody>
      </p:sp>
      <p:sp>
        <p:nvSpPr>
          <p:cNvPr id="3" name="ZoneTexte 2">
            <a:extLst>
              <a:ext uri="{FF2B5EF4-FFF2-40B4-BE49-F238E27FC236}">
                <a16:creationId xmlns:a16="http://schemas.microsoft.com/office/drawing/2014/main" id="{1D1F75B7-BDA7-69C6-7186-25735D559A9E}"/>
              </a:ext>
            </a:extLst>
          </p:cNvPr>
          <p:cNvSpPr txBox="1"/>
          <p:nvPr/>
        </p:nvSpPr>
        <p:spPr>
          <a:xfrm>
            <a:off x="7901895" y="336244"/>
            <a:ext cx="3235830" cy="369332"/>
          </a:xfrm>
          <a:prstGeom prst="rect">
            <a:avLst/>
          </a:prstGeom>
          <a:noFill/>
        </p:spPr>
        <p:txBody>
          <a:bodyPr wrap="square" rtlCol="0">
            <a:spAutoFit/>
          </a:bodyPr>
          <a:lstStyle/>
          <a:p>
            <a:r>
              <a:rPr lang="fr-FR" b="1" dirty="0">
                <a:latin typeface="OpenDyslexic" pitchFamily="2" charset="77"/>
              </a:rPr>
              <a:t>HOMEWORK</a:t>
            </a:r>
          </a:p>
        </p:txBody>
      </p:sp>
      <p:pic>
        <p:nvPicPr>
          <p:cNvPr id="7" name="Image 6">
            <a:extLst>
              <a:ext uri="{FF2B5EF4-FFF2-40B4-BE49-F238E27FC236}">
                <a16:creationId xmlns:a16="http://schemas.microsoft.com/office/drawing/2014/main" id="{BFD60477-1511-44C7-1FF7-00A5296D5590}"/>
              </a:ext>
            </a:extLst>
          </p:cNvPr>
          <p:cNvPicPr>
            <a:picLocks noChangeAspect="1"/>
          </p:cNvPicPr>
          <p:nvPr/>
        </p:nvPicPr>
        <p:blipFill>
          <a:blip r:embed="rId5"/>
          <a:stretch>
            <a:fillRect/>
          </a:stretch>
        </p:blipFill>
        <p:spPr>
          <a:xfrm>
            <a:off x="7025070" y="55562"/>
            <a:ext cx="721927" cy="721927"/>
          </a:xfrm>
          <a:prstGeom prst="ellipse">
            <a:avLst/>
          </a:prstGeom>
          <a:solidFill>
            <a:schemeClr val="bg1"/>
          </a:solidFill>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981081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1C713-C7D1-E413-D6D7-C95D67491849}"/>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C1851ED7-DBF6-26B6-3E67-FCC1327B3CB1}"/>
              </a:ext>
            </a:extLst>
          </p:cNvPr>
          <p:cNvSpPr txBox="1"/>
          <p:nvPr/>
        </p:nvSpPr>
        <p:spPr>
          <a:xfrm>
            <a:off x="3494316" y="348495"/>
            <a:ext cx="4985657" cy="400110"/>
          </a:xfrm>
          <a:prstGeom prst="rect">
            <a:avLst/>
          </a:prstGeom>
          <a:noFill/>
        </p:spPr>
        <p:txBody>
          <a:bodyPr wrap="square" rtlCol="0">
            <a:spAutoFit/>
          </a:bodyPr>
          <a:lstStyle/>
          <a:p>
            <a:pPr algn="ctr"/>
            <a:r>
              <a:rPr lang="fr-FR" sz="2000" dirty="0">
                <a:latin typeface="OpenDyslexic" pitchFamily="2" charset="77"/>
              </a:rPr>
              <a:t>UNIT 3 – New Orleans (NOLA)</a:t>
            </a:r>
          </a:p>
        </p:txBody>
      </p:sp>
      <p:pic>
        <p:nvPicPr>
          <p:cNvPr id="1026" name="Picture 2">
            <a:extLst>
              <a:ext uri="{FF2B5EF4-FFF2-40B4-BE49-F238E27FC236}">
                <a16:creationId xmlns:a16="http://schemas.microsoft.com/office/drawing/2014/main" id="{AE7D230C-6985-4A86-DDD5-5392F3628C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1572" y="283897"/>
            <a:ext cx="1915885" cy="1277455"/>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89AABECB-5D7E-BA6F-2681-872AF7D5969E}"/>
              </a:ext>
            </a:extLst>
          </p:cNvPr>
          <p:cNvSpPr txBox="1"/>
          <p:nvPr/>
        </p:nvSpPr>
        <p:spPr>
          <a:xfrm>
            <a:off x="1883231" y="957337"/>
            <a:ext cx="7663543" cy="400494"/>
          </a:xfrm>
          <a:prstGeom prst="rect">
            <a:avLst/>
          </a:prstGeom>
          <a:noFill/>
        </p:spPr>
        <p:txBody>
          <a:bodyPr wrap="square">
            <a:spAutoFit/>
          </a:bodyPr>
          <a:lstStyle/>
          <a:p>
            <a:pPr algn="ctr">
              <a:lnSpc>
                <a:spcPct val="115000"/>
              </a:lnSpc>
              <a:spcAft>
                <a:spcPts val="800"/>
              </a:spcAft>
            </a:pPr>
            <a:r>
              <a:rPr lang="en-GB" b="1" kern="100" dirty="0">
                <a:latin typeface="OpenDyslexic" pitchFamily="2" charset="77"/>
                <a:ea typeface="Calibri" panose="020F0502020204030204" pitchFamily="34" charset="0"/>
                <a:cs typeface="Times New Roman" panose="02020603050405020304" pitchFamily="18" charset="0"/>
              </a:rPr>
              <a:t>How has history shaped a multicultural New Orleans?</a:t>
            </a:r>
            <a:endParaRPr lang="fr-FR"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 coins arrondis 8">
            <a:extLst>
              <a:ext uri="{FF2B5EF4-FFF2-40B4-BE49-F238E27FC236}">
                <a16:creationId xmlns:a16="http://schemas.microsoft.com/office/drawing/2014/main" id="{F8E0D512-A37C-DB45-ED83-96267E2D653A}"/>
              </a:ext>
            </a:extLst>
          </p:cNvPr>
          <p:cNvSpPr/>
          <p:nvPr/>
        </p:nvSpPr>
        <p:spPr>
          <a:xfrm>
            <a:off x="1752601" y="5312722"/>
            <a:ext cx="8795656" cy="1304925"/>
          </a:xfrm>
          <a:prstGeom prst="round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n-GB" sz="1600" kern="100" dirty="0">
                <a:solidFill>
                  <a:srgbClr val="000000"/>
                </a:solidFill>
                <a:effectLst>
                  <a:outerShdw blurRad="38100" dist="19050" dir="2700000" algn="tl">
                    <a:schemeClr val="dk1">
                      <a:alpha val="40000"/>
                    </a:schemeClr>
                  </a:outerShdw>
                </a:effectLst>
                <a:latin typeface="OpenDyslexic" pitchFamily="2" charset="77"/>
                <a:ea typeface="Calibri" panose="020F0502020204030204" pitchFamily="34" charset="0"/>
                <a:cs typeface="Times New Roman" panose="02020603050405020304" pitchFamily="18" charset="0"/>
                <a:sym typeface="Wingdings" pitchFamily="2" charset="2"/>
              </a:rPr>
              <a:t>Final Task</a:t>
            </a:r>
            <a:r>
              <a:rPr lang="fr-FR" sz="1600" kern="100" dirty="0">
                <a:solidFill>
                  <a:srgbClr val="000000"/>
                </a:solidFill>
                <a:effectLst>
                  <a:outerShdw blurRad="38100" dist="19050" dir="2700000" algn="tl">
                    <a:schemeClr val="dk1">
                      <a:alpha val="40000"/>
                    </a:schemeClr>
                  </a:outerShdw>
                </a:effectLst>
                <a:latin typeface="OpenDyslexic" pitchFamily="2" charset="77"/>
                <a:ea typeface="Calibri" panose="020F0502020204030204" pitchFamily="34" charset="0"/>
                <a:cs typeface="Times New Roman" panose="02020603050405020304" pitchFamily="18" charset="0"/>
                <a:sym typeface="Wingdings" pitchFamily="2" charset="2"/>
              </a:rPr>
              <a:t> ✍️</a:t>
            </a:r>
            <a:endParaRPr lang="fr-FR" sz="1600" kern="100" dirty="0">
              <a:latin typeface="OpenDyslexic" pitchFamily="2" charset="77"/>
              <a:ea typeface="Calibri" panose="020F0502020204030204" pitchFamily="34" charset="0"/>
              <a:cs typeface="Times New Roman" panose="02020603050405020304" pitchFamily="18" charset="0"/>
            </a:endParaRPr>
          </a:p>
          <a:p>
            <a:pPr>
              <a:lnSpc>
                <a:spcPct val="115000"/>
              </a:lnSpc>
              <a:spcAft>
                <a:spcPts val="800"/>
              </a:spcAft>
            </a:pPr>
            <a:r>
              <a:rPr lang="en-GB" sz="1600" kern="100" dirty="0">
                <a:solidFill>
                  <a:srgbClr val="000000"/>
                </a:solidFill>
                <a:effectLst>
                  <a:outerShdw blurRad="38100" dist="19050" dir="2700000" algn="tl">
                    <a:schemeClr val="dk1">
                      <a:alpha val="40000"/>
                    </a:schemeClr>
                  </a:outerShdw>
                </a:effectLst>
                <a:latin typeface="OpenDyslexic" pitchFamily="2" charset="77"/>
                <a:ea typeface="Calibri" panose="020F0502020204030204" pitchFamily="34" charset="0"/>
                <a:cs typeface="Times New Roman" panose="02020603050405020304" pitchFamily="18" charset="0"/>
              </a:rPr>
              <a:t>Situation : You are a museum curator for the Historic New Orleans Collection</a:t>
            </a:r>
            <a:endParaRPr lang="fr-FR" sz="1600" kern="100" dirty="0">
              <a:latin typeface="OpenDyslexic" pitchFamily="2" charset="77"/>
              <a:ea typeface="Calibri" panose="020F0502020204030204" pitchFamily="34" charset="0"/>
              <a:cs typeface="Times New Roman" panose="02020603050405020304" pitchFamily="18" charset="0"/>
            </a:endParaRPr>
          </a:p>
          <a:p>
            <a:pPr>
              <a:lnSpc>
                <a:spcPct val="115000"/>
              </a:lnSpc>
              <a:spcAft>
                <a:spcPts val="800"/>
              </a:spcAft>
            </a:pPr>
            <a:r>
              <a:rPr lang="en-GB" sz="1600" kern="100" dirty="0">
                <a:solidFill>
                  <a:srgbClr val="000000"/>
                </a:solidFill>
                <a:effectLst>
                  <a:outerShdw blurRad="38100" dist="19050" dir="2700000" algn="tl">
                    <a:schemeClr val="dk1">
                      <a:alpha val="40000"/>
                    </a:schemeClr>
                  </a:outerShdw>
                </a:effectLst>
                <a:latin typeface="OpenDyslexic" pitchFamily="2" charset="77"/>
                <a:ea typeface="Calibri" panose="020F0502020204030204" pitchFamily="34" charset="0"/>
                <a:cs typeface="Times New Roman" panose="02020603050405020304" pitchFamily="18" charset="0"/>
              </a:rPr>
              <a:t>Task : Write a text panel for one corner of the exhibition</a:t>
            </a:r>
            <a:endParaRPr lang="fr-FR" sz="1600" kern="100" dirty="0">
              <a:latin typeface="OpenDyslexic" pitchFamily="2" charset="77"/>
              <a:ea typeface="Calibri" panose="020F0502020204030204" pitchFamily="34" charset="0"/>
              <a:cs typeface="Times New Roman" panose="02020603050405020304" pitchFamily="18" charset="0"/>
            </a:endParaRPr>
          </a:p>
        </p:txBody>
      </p:sp>
      <p:pic>
        <p:nvPicPr>
          <p:cNvPr id="10" name="Picture 2">
            <a:extLst>
              <a:ext uri="{FF2B5EF4-FFF2-40B4-BE49-F238E27FC236}">
                <a16:creationId xmlns:a16="http://schemas.microsoft.com/office/drawing/2014/main" id="{7A5EC797-C165-4085-DDF5-9A3340B98EEA}"/>
              </a:ext>
            </a:extLst>
          </p:cNvPr>
          <p:cNvPicPr>
            <a:picLocks noChangeAspect="1" noChangeArrowheads="1"/>
          </p:cNvPicPr>
          <p:nvPr/>
        </p:nvPicPr>
        <p:blipFill>
          <a:blip r:embed="rId3" cstate="print"/>
          <a:srcRect/>
          <a:stretch>
            <a:fillRect/>
          </a:stretch>
        </p:blipFill>
        <p:spPr bwMode="auto">
          <a:xfrm>
            <a:off x="1410104" y="677097"/>
            <a:ext cx="619689" cy="1051803"/>
          </a:xfrm>
          <a:prstGeom prst="rect">
            <a:avLst/>
          </a:prstGeom>
          <a:noFill/>
          <a:ln w="9525">
            <a:noFill/>
            <a:miter lim="800000"/>
            <a:headEnd/>
            <a:tailEnd/>
          </a:ln>
        </p:spPr>
      </p:pic>
      <p:sp>
        <p:nvSpPr>
          <p:cNvPr id="12" name="ZoneTexte 11">
            <a:extLst>
              <a:ext uri="{FF2B5EF4-FFF2-40B4-BE49-F238E27FC236}">
                <a16:creationId xmlns:a16="http://schemas.microsoft.com/office/drawing/2014/main" id="{489A5674-7AC0-7BCA-84BE-749D616D36B3}"/>
              </a:ext>
            </a:extLst>
          </p:cNvPr>
          <p:cNvSpPr txBox="1"/>
          <p:nvPr/>
        </p:nvSpPr>
        <p:spPr>
          <a:xfrm>
            <a:off x="2939143" y="1477274"/>
            <a:ext cx="6096000" cy="1186607"/>
          </a:xfrm>
          <a:prstGeom prst="rect">
            <a:avLst/>
          </a:prstGeom>
          <a:noFill/>
        </p:spPr>
        <p:txBody>
          <a:bodyPr wrap="square">
            <a:spAutoFit/>
          </a:bodyPr>
          <a:lstStyle/>
          <a:p>
            <a:pPr algn="ctr">
              <a:lnSpc>
                <a:spcPct val="107000"/>
              </a:lnSpc>
              <a:spcAft>
                <a:spcPts val="800"/>
              </a:spcAft>
            </a:pPr>
            <a:r>
              <a:rPr lang="en-GB" u="sng" kern="100" dirty="0">
                <a:latin typeface="OpenDyslexic" pitchFamily="2" charset="77"/>
                <a:ea typeface="Calibri" panose="020F0502020204030204" pitchFamily="34" charset="0"/>
                <a:cs typeface="Times New Roman" panose="02020603050405020304" pitchFamily="18" charset="0"/>
              </a:rPr>
              <a:t>Study lines: </a:t>
            </a:r>
          </a:p>
          <a:p>
            <a:pPr marL="285744" indent="-285744" algn="ctr">
              <a:lnSpc>
                <a:spcPct val="107000"/>
              </a:lnSpc>
              <a:spcAft>
                <a:spcPts val="800"/>
              </a:spcAft>
              <a:buFontTx/>
              <a:buChar char="-"/>
            </a:pPr>
            <a:r>
              <a:rPr lang="en-GB" kern="100" dirty="0">
                <a:latin typeface="OpenDyslexic" pitchFamily="2" charset="77"/>
                <a:ea typeface="Calibri" panose="020F0502020204030204" pitchFamily="34" charset="0"/>
                <a:cs typeface="Times New Roman" panose="02020603050405020304" pitchFamily="18" charset="0"/>
              </a:rPr>
              <a:t>Territory and Memory </a:t>
            </a:r>
          </a:p>
          <a:p>
            <a:pPr marL="285744" indent="-285744" algn="ctr">
              <a:lnSpc>
                <a:spcPct val="107000"/>
              </a:lnSpc>
              <a:spcAft>
                <a:spcPts val="800"/>
              </a:spcAft>
              <a:buFontTx/>
              <a:buChar char="-"/>
            </a:pPr>
            <a:r>
              <a:rPr lang="en-GB" kern="100" dirty="0">
                <a:latin typeface="OpenDyslexic" pitchFamily="2" charset="77"/>
                <a:ea typeface="Calibri" panose="020F0502020204030204" pitchFamily="34" charset="0"/>
                <a:cs typeface="Times New Roman" panose="02020603050405020304" pitchFamily="18" charset="0"/>
              </a:rPr>
              <a:t>Diversity and Inclusion</a:t>
            </a:r>
            <a:endParaRPr lang="en-GB"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ZoneTexte 13">
            <a:extLst>
              <a:ext uri="{FF2B5EF4-FFF2-40B4-BE49-F238E27FC236}">
                <a16:creationId xmlns:a16="http://schemas.microsoft.com/office/drawing/2014/main" id="{61D3AB13-66FD-3AFF-CE4F-EE8E10D417E1}"/>
              </a:ext>
            </a:extLst>
          </p:cNvPr>
          <p:cNvSpPr txBox="1"/>
          <p:nvPr/>
        </p:nvSpPr>
        <p:spPr>
          <a:xfrm>
            <a:off x="620485" y="2954205"/>
            <a:ext cx="11146971" cy="2239074"/>
          </a:xfrm>
          <a:prstGeom prst="rect">
            <a:avLst/>
          </a:prstGeom>
          <a:noFill/>
        </p:spPr>
        <p:txBody>
          <a:bodyPr wrap="square">
            <a:spAutoFit/>
          </a:bodyPr>
          <a:lstStyle/>
          <a:p>
            <a:pPr marL="342891" indent="-342891" algn="just">
              <a:lnSpc>
                <a:spcPct val="200000"/>
              </a:lnSpc>
              <a:buFont typeface="Wingdings" pitchFamily="2" charset="2"/>
              <a:buChar char=""/>
            </a:pPr>
            <a:r>
              <a:rPr lang="en-GB" b="1" kern="100" dirty="0">
                <a:latin typeface="OpenDyslexic" pitchFamily="2" charset="77"/>
                <a:ea typeface="Calibri" panose="020F0502020204030204" pitchFamily="34" charset="0"/>
                <a:cs typeface="Times New Roman" panose="02020603050405020304" pitchFamily="18" charset="0"/>
              </a:rPr>
              <a:t>STEP 1 : The Louisiana Purchase</a:t>
            </a:r>
            <a:r>
              <a:rPr lang="en-GB" kern="100" dirty="0">
                <a:latin typeface="OpenDyslexic" pitchFamily="2" charset="77"/>
                <a:ea typeface="Calibri" panose="020F0502020204030204" pitchFamily="34" charset="0"/>
                <a:cs typeface="Times New Roman" panose="02020603050405020304" pitchFamily="18" charset="0"/>
              </a:rPr>
              <a:t> </a:t>
            </a:r>
            <a:endParaRPr lang="fr-FR" kern="100" dirty="0">
              <a:latin typeface="Calibri" panose="020F0502020204030204" pitchFamily="34" charset="0"/>
              <a:ea typeface="Calibri" panose="020F0502020204030204" pitchFamily="34" charset="0"/>
              <a:cs typeface="Times New Roman" panose="02020603050405020304" pitchFamily="18" charset="0"/>
            </a:endParaRPr>
          </a:p>
          <a:p>
            <a:pPr marL="342891" indent="-342891" algn="just">
              <a:lnSpc>
                <a:spcPct val="200000"/>
              </a:lnSpc>
              <a:buFont typeface="Wingdings" pitchFamily="2" charset="2"/>
              <a:buChar char=""/>
            </a:pPr>
            <a:r>
              <a:rPr lang="en-GB" b="1" kern="100" dirty="0">
                <a:latin typeface="OpenDyslexic" pitchFamily="2" charset="77"/>
                <a:ea typeface="Calibri" panose="020F0502020204030204" pitchFamily="34" charset="0"/>
                <a:cs typeface="Times New Roman" panose="02020603050405020304" pitchFamily="18" charset="0"/>
              </a:rPr>
              <a:t>STEP 2 : The History and architecture of New Orleans and its link with slavery</a:t>
            </a:r>
            <a:endParaRPr lang="fr-FR" kern="100" dirty="0">
              <a:latin typeface="Calibri" panose="020F0502020204030204" pitchFamily="34" charset="0"/>
              <a:ea typeface="Calibri" panose="020F0502020204030204" pitchFamily="34" charset="0"/>
              <a:cs typeface="Times New Roman" panose="02020603050405020304" pitchFamily="18" charset="0"/>
            </a:endParaRPr>
          </a:p>
          <a:p>
            <a:pPr marL="342891" indent="-342891" algn="just">
              <a:lnSpc>
                <a:spcPct val="200000"/>
              </a:lnSpc>
              <a:buFont typeface="Wingdings" pitchFamily="2" charset="2"/>
              <a:buChar char=""/>
            </a:pPr>
            <a:r>
              <a:rPr lang="en-GB" b="1" kern="100" dirty="0">
                <a:latin typeface="OpenDyslexic" pitchFamily="2" charset="77"/>
                <a:ea typeface="Calibri" panose="020F0502020204030204" pitchFamily="34" charset="0"/>
                <a:cs typeface="Times New Roman" panose="02020603050405020304" pitchFamily="18" charset="0"/>
              </a:rPr>
              <a:t>STEP 3 : A multicultural city?</a:t>
            </a:r>
            <a:endParaRPr lang="fr-FR" kern="100" dirty="0">
              <a:latin typeface="Calibri" panose="020F0502020204030204" pitchFamily="34" charset="0"/>
              <a:ea typeface="Calibri" panose="020F0502020204030204" pitchFamily="34" charset="0"/>
              <a:cs typeface="Times New Roman" panose="02020603050405020304" pitchFamily="18" charset="0"/>
            </a:endParaRPr>
          </a:p>
          <a:p>
            <a:pPr marL="342891" indent="-342891" algn="just">
              <a:lnSpc>
                <a:spcPct val="200000"/>
              </a:lnSpc>
              <a:spcAft>
                <a:spcPts val="800"/>
              </a:spcAft>
              <a:buFont typeface="Wingdings" pitchFamily="2" charset="2"/>
              <a:buChar char=""/>
            </a:pPr>
            <a:r>
              <a:rPr lang="en-GB" b="1" kern="100" dirty="0">
                <a:latin typeface="OpenDyslexic" pitchFamily="2" charset="77"/>
                <a:ea typeface="Calibri" panose="020F0502020204030204" pitchFamily="34" charset="0"/>
                <a:cs typeface="Times New Roman" panose="02020603050405020304" pitchFamily="18" charset="0"/>
              </a:rPr>
              <a:t>STEP 4 : Final task </a:t>
            </a:r>
            <a:endParaRPr lang="fr-FR"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85383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B084B-8DA4-EF32-7B32-006A4279F975}"/>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8C3CD760-DCC5-8676-B767-1FF2E1EE3E16}"/>
              </a:ext>
            </a:extLst>
          </p:cNvPr>
          <p:cNvSpPr txBox="1"/>
          <p:nvPr/>
        </p:nvSpPr>
        <p:spPr>
          <a:xfrm>
            <a:off x="3494316" y="348495"/>
            <a:ext cx="4985657" cy="400110"/>
          </a:xfrm>
          <a:prstGeom prst="rect">
            <a:avLst/>
          </a:prstGeom>
          <a:noFill/>
        </p:spPr>
        <p:txBody>
          <a:bodyPr wrap="square" rtlCol="0">
            <a:spAutoFit/>
          </a:bodyPr>
          <a:lstStyle/>
          <a:p>
            <a:pPr algn="ctr"/>
            <a:r>
              <a:rPr lang="fr-FR" sz="2000" dirty="0">
                <a:latin typeface="OpenDyslexic" pitchFamily="2" charset="77"/>
              </a:rPr>
              <a:t>UNIT 3 – New Orleans (NOLA)</a:t>
            </a:r>
          </a:p>
        </p:txBody>
      </p:sp>
      <p:pic>
        <p:nvPicPr>
          <p:cNvPr id="1026" name="Picture 2">
            <a:extLst>
              <a:ext uri="{FF2B5EF4-FFF2-40B4-BE49-F238E27FC236}">
                <a16:creationId xmlns:a16="http://schemas.microsoft.com/office/drawing/2014/main" id="{D25AC4EF-209C-F160-F94C-852B2B3274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1572" y="283897"/>
            <a:ext cx="1915885" cy="1277455"/>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165F4F67-04F2-848E-AEB5-03C354795AFC}"/>
              </a:ext>
            </a:extLst>
          </p:cNvPr>
          <p:cNvSpPr txBox="1"/>
          <p:nvPr/>
        </p:nvSpPr>
        <p:spPr>
          <a:xfrm>
            <a:off x="1883231" y="957337"/>
            <a:ext cx="7663543" cy="400494"/>
          </a:xfrm>
          <a:prstGeom prst="rect">
            <a:avLst/>
          </a:prstGeom>
          <a:noFill/>
        </p:spPr>
        <p:txBody>
          <a:bodyPr wrap="square">
            <a:spAutoFit/>
          </a:bodyPr>
          <a:lstStyle/>
          <a:p>
            <a:pPr algn="ctr">
              <a:lnSpc>
                <a:spcPct val="115000"/>
              </a:lnSpc>
              <a:spcAft>
                <a:spcPts val="800"/>
              </a:spcAft>
            </a:pPr>
            <a:r>
              <a:rPr lang="en-GB" b="1" kern="100" dirty="0">
                <a:latin typeface="OpenDyslexic" pitchFamily="2" charset="77"/>
                <a:ea typeface="Calibri" panose="020F0502020204030204" pitchFamily="34" charset="0"/>
                <a:cs typeface="Times New Roman" panose="02020603050405020304" pitchFamily="18" charset="0"/>
              </a:rPr>
              <a:t>How has history shaped a multicultural New Orleans?</a:t>
            </a:r>
            <a:endParaRPr lang="fr-FR"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 coins arrondis 8">
            <a:extLst>
              <a:ext uri="{FF2B5EF4-FFF2-40B4-BE49-F238E27FC236}">
                <a16:creationId xmlns:a16="http://schemas.microsoft.com/office/drawing/2014/main" id="{F50A0E86-675D-14CC-5F17-44B5DE7810EB}"/>
              </a:ext>
            </a:extLst>
          </p:cNvPr>
          <p:cNvSpPr/>
          <p:nvPr/>
        </p:nvSpPr>
        <p:spPr>
          <a:xfrm>
            <a:off x="1752601" y="5312722"/>
            <a:ext cx="8795656" cy="1304925"/>
          </a:xfrm>
          <a:prstGeom prst="round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n-GB" sz="1600" kern="100" dirty="0">
                <a:solidFill>
                  <a:srgbClr val="000000"/>
                </a:solidFill>
                <a:effectLst>
                  <a:outerShdw blurRad="38100" dist="19050" dir="2700000" algn="tl">
                    <a:schemeClr val="dk1">
                      <a:alpha val="40000"/>
                    </a:schemeClr>
                  </a:outerShdw>
                </a:effectLst>
                <a:latin typeface="OpenDyslexic" pitchFamily="2" charset="77"/>
                <a:ea typeface="Calibri" panose="020F0502020204030204" pitchFamily="34" charset="0"/>
                <a:cs typeface="Times New Roman" panose="02020603050405020304" pitchFamily="18" charset="0"/>
                <a:sym typeface="Wingdings" pitchFamily="2" charset="2"/>
              </a:rPr>
              <a:t>Final Task</a:t>
            </a:r>
            <a:r>
              <a:rPr lang="fr-FR" sz="1600" kern="100" dirty="0">
                <a:solidFill>
                  <a:srgbClr val="000000"/>
                </a:solidFill>
                <a:effectLst>
                  <a:outerShdw blurRad="38100" dist="19050" dir="2700000" algn="tl">
                    <a:schemeClr val="dk1">
                      <a:alpha val="40000"/>
                    </a:schemeClr>
                  </a:outerShdw>
                </a:effectLst>
                <a:latin typeface="OpenDyslexic" pitchFamily="2" charset="77"/>
                <a:ea typeface="Calibri" panose="020F0502020204030204" pitchFamily="34" charset="0"/>
                <a:cs typeface="Times New Roman" panose="02020603050405020304" pitchFamily="18" charset="0"/>
                <a:sym typeface="Wingdings" pitchFamily="2" charset="2"/>
              </a:rPr>
              <a:t> ✍️</a:t>
            </a:r>
            <a:endParaRPr lang="fr-FR" sz="1600" kern="100" dirty="0">
              <a:latin typeface="OpenDyslexic" pitchFamily="2" charset="77"/>
              <a:ea typeface="Calibri" panose="020F0502020204030204" pitchFamily="34" charset="0"/>
              <a:cs typeface="Times New Roman" panose="02020603050405020304" pitchFamily="18" charset="0"/>
            </a:endParaRPr>
          </a:p>
          <a:p>
            <a:pPr>
              <a:lnSpc>
                <a:spcPct val="115000"/>
              </a:lnSpc>
              <a:spcAft>
                <a:spcPts val="800"/>
              </a:spcAft>
            </a:pPr>
            <a:r>
              <a:rPr lang="en-GB" sz="1600" kern="100" dirty="0">
                <a:solidFill>
                  <a:srgbClr val="000000"/>
                </a:solidFill>
                <a:effectLst>
                  <a:outerShdw blurRad="38100" dist="19050" dir="2700000" algn="tl">
                    <a:schemeClr val="dk1">
                      <a:alpha val="40000"/>
                    </a:schemeClr>
                  </a:outerShdw>
                </a:effectLst>
                <a:latin typeface="OpenDyslexic" pitchFamily="2" charset="77"/>
                <a:ea typeface="Calibri" panose="020F0502020204030204" pitchFamily="34" charset="0"/>
                <a:cs typeface="Times New Roman" panose="02020603050405020304" pitchFamily="18" charset="0"/>
              </a:rPr>
              <a:t>Situation : You are a museum curator for the Historic New Orleans Collection</a:t>
            </a:r>
            <a:endParaRPr lang="fr-FR" sz="1600" kern="100" dirty="0">
              <a:latin typeface="OpenDyslexic" pitchFamily="2" charset="77"/>
              <a:ea typeface="Calibri" panose="020F0502020204030204" pitchFamily="34" charset="0"/>
              <a:cs typeface="Times New Roman" panose="02020603050405020304" pitchFamily="18" charset="0"/>
            </a:endParaRPr>
          </a:p>
          <a:p>
            <a:pPr>
              <a:lnSpc>
                <a:spcPct val="115000"/>
              </a:lnSpc>
              <a:spcAft>
                <a:spcPts val="800"/>
              </a:spcAft>
            </a:pPr>
            <a:r>
              <a:rPr lang="en-GB" sz="1600" kern="100" dirty="0">
                <a:solidFill>
                  <a:srgbClr val="000000"/>
                </a:solidFill>
                <a:effectLst>
                  <a:outerShdw blurRad="38100" dist="19050" dir="2700000" algn="tl">
                    <a:schemeClr val="dk1">
                      <a:alpha val="40000"/>
                    </a:schemeClr>
                  </a:outerShdw>
                </a:effectLst>
                <a:latin typeface="OpenDyslexic" pitchFamily="2" charset="77"/>
                <a:ea typeface="Calibri" panose="020F0502020204030204" pitchFamily="34" charset="0"/>
                <a:cs typeface="Times New Roman" panose="02020603050405020304" pitchFamily="18" charset="0"/>
              </a:rPr>
              <a:t>Task : Write a text panel for one corner of the exhibition</a:t>
            </a:r>
            <a:endParaRPr lang="fr-FR" sz="1600" kern="100" dirty="0">
              <a:latin typeface="OpenDyslexic" pitchFamily="2" charset="77"/>
              <a:ea typeface="Calibri" panose="020F0502020204030204" pitchFamily="34" charset="0"/>
              <a:cs typeface="Times New Roman" panose="02020603050405020304" pitchFamily="18" charset="0"/>
            </a:endParaRPr>
          </a:p>
        </p:txBody>
      </p:sp>
      <p:pic>
        <p:nvPicPr>
          <p:cNvPr id="10" name="Picture 2">
            <a:extLst>
              <a:ext uri="{FF2B5EF4-FFF2-40B4-BE49-F238E27FC236}">
                <a16:creationId xmlns:a16="http://schemas.microsoft.com/office/drawing/2014/main" id="{AE2979DA-AA79-CC11-7EAE-C62BD505A1D2}"/>
              </a:ext>
            </a:extLst>
          </p:cNvPr>
          <p:cNvPicPr>
            <a:picLocks noChangeAspect="1" noChangeArrowheads="1"/>
          </p:cNvPicPr>
          <p:nvPr/>
        </p:nvPicPr>
        <p:blipFill>
          <a:blip r:embed="rId3" cstate="print"/>
          <a:srcRect/>
          <a:stretch>
            <a:fillRect/>
          </a:stretch>
        </p:blipFill>
        <p:spPr bwMode="auto">
          <a:xfrm>
            <a:off x="1410104" y="677097"/>
            <a:ext cx="619689" cy="1051803"/>
          </a:xfrm>
          <a:prstGeom prst="rect">
            <a:avLst/>
          </a:prstGeom>
          <a:noFill/>
          <a:ln w="9525">
            <a:noFill/>
            <a:miter lim="800000"/>
            <a:headEnd/>
            <a:tailEnd/>
          </a:ln>
        </p:spPr>
      </p:pic>
      <p:sp>
        <p:nvSpPr>
          <p:cNvPr id="12" name="ZoneTexte 11">
            <a:extLst>
              <a:ext uri="{FF2B5EF4-FFF2-40B4-BE49-F238E27FC236}">
                <a16:creationId xmlns:a16="http://schemas.microsoft.com/office/drawing/2014/main" id="{ED66D7EA-3F64-38C0-9145-4A9D81C5A69A}"/>
              </a:ext>
            </a:extLst>
          </p:cNvPr>
          <p:cNvSpPr txBox="1"/>
          <p:nvPr/>
        </p:nvSpPr>
        <p:spPr>
          <a:xfrm>
            <a:off x="2939143" y="1477274"/>
            <a:ext cx="6096000" cy="1186607"/>
          </a:xfrm>
          <a:prstGeom prst="rect">
            <a:avLst/>
          </a:prstGeom>
          <a:noFill/>
        </p:spPr>
        <p:txBody>
          <a:bodyPr wrap="square">
            <a:spAutoFit/>
          </a:bodyPr>
          <a:lstStyle/>
          <a:p>
            <a:pPr algn="ctr">
              <a:lnSpc>
                <a:spcPct val="107000"/>
              </a:lnSpc>
              <a:spcAft>
                <a:spcPts val="800"/>
              </a:spcAft>
            </a:pPr>
            <a:r>
              <a:rPr lang="en-GB" u="sng" kern="100" dirty="0">
                <a:latin typeface="OpenDyslexic" pitchFamily="2" charset="77"/>
                <a:ea typeface="Calibri" panose="020F0502020204030204" pitchFamily="34" charset="0"/>
                <a:cs typeface="Times New Roman" panose="02020603050405020304" pitchFamily="18" charset="0"/>
              </a:rPr>
              <a:t>Study lines: </a:t>
            </a:r>
          </a:p>
          <a:p>
            <a:pPr marL="285744" indent="-285744" algn="ctr">
              <a:lnSpc>
                <a:spcPct val="107000"/>
              </a:lnSpc>
              <a:spcAft>
                <a:spcPts val="800"/>
              </a:spcAft>
              <a:buFontTx/>
              <a:buChar char="-"/>
            </a:pPr>
            <a:r>
              <a:rPr lang="en-GB" kern="100" dirty="0">
                <a:latin typeface="OpenDyslexic" pitchFamily="2" charset="77"/>
                <a:ea typeface="Calibri" panose="020F0502020204030204" pitchFamily="34" charset="0"/>
                <a:cs typeface="Times New Roman" panose="02020603050405020304" pitchFamily="18" charset="0"/>
              </a:rPr>
              <a:t>Territory and Memory </a:t>
            </a:r>
          </a:p>
          <a:p>
            <a:pPr marL="285744" indent="-285744" algn="ctr">
              <a:lnSpc>
                <a:spcPct val="107000"/>
              </a:lnSpc>
              <a:spcAft>
                <a:spcPts val="800"/>
              </a:spcAft>
              <a:buFontTx/>
              <a:buChar char="-"/>
            </a:pPr>
            <a:r>
              <a:rPr lang="en-GB" kern="100" dirty="0">
                <a:latin typeface="OpenDyslexic" pitchFamily="2" charset="77"/>
                <a:ea typeface="Calibri" panose="020F0502020204030204" pitchFamily="34" charset="0"/>
                <a:cs typeface="Times New Roman" panose="02020603050405020304" pitchFamily="18" charset="0"/>
              </a:rPr>
              <a:t>Diversity and Inclusion</a:t>
            </a:r>
            <a:endParaRPr lang="en-GB"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ZoneTexte 13">
            <a:extLst>
              <a:ext uri="{FF2B5EF4-FFF2-40B4-BE49-F238E27FC236}">
                <a16:creationId xmlns:a16="http://schemas.microsoft.com/office/drawing/2014/main" id="{45C35AFC-9DCC-5A4D-CF26-EEC6C08CBDB1}"/>
              </a:ext>
            </a:extLst>
          </p:cNvPr>
          <p:cNvSpPr txBox="1"/>
          <p:nvPr/>
        </p:nvSpPr>
        <p:spPr>
          <a:xfrm>
            <a:off x="620485" y="2954205"/>
            <a:ext cx="11146971" cy="2239074"/>
          </a:xfrm>
          <a:prstGeom prst="rect">
            <a:avLst/>
          </a:prstGeom>
          <a:noFill/>
        </p:spPr>
        <p:txBody>
          <a:bodyPr wrap="square">
            <a:spAutoFit/>
          </a:bodyPr>
          <a:lstStyle/>
          <a:p>
            <a:pPr marL="342891" indent="-342891" algn="just">
              <a:lnSpc>
                <a:spcPct val="200000"/>
              </a:lnSpc>
              <a:buFont typeface="Wingdings" pitchFamily="2" charset="2"/>
              <a:buChar char=""/>
            </a:pPr>
            <a:r>
              <a:rPr lang="en-GB" b="1" kern="100" dirty="0">
                <a:latin typeface="OpenDyslexic" pitchFamily="2" charset="77"/>
                <a:ea typeface="Calibri" panose="020F0502020204030204" pitchFamily="34" charset="0"/>
                <a:cs typeface="Times New Roman" panose="02020603050405020304" pitchFamily="18" charset="0"/>
              </a:rPr>
              <a:t>STEP 1 : The Louisiana Purchase</a:t>
            </a:r>
            <a:r>
              <a:rPr lang="en-GB" kern="100" dirty="0">
                <a:latin typeface="OpenDyslexic" pitchFamily="2" charset="77"/>
                <a:ea typeface="Calibri" panose="020F0502020204030204" pitchFamily="34" charset="0"/>
                <a:cs typeface="Times New Roman" panose="02020603050405020304" pitchFamily="18" charset="0"/>
              </a:rPr>
              <a:t> </a:t>
            </a:r>
            <a:endParaRPr lang="fr-FR" kern="100" dirty="0">
              <a:latin typeface="Calibri" panose="020F0502020204030204" pitchFamily="34" charset="0"/>
              <a:ea typeface="Calibri" panose="020F0502020204030204" pitchFamily="34" charset="0"/>
              <a:cs typeface="Times New Roman" panose="02020603050405020304" pitchFamily="18" charset="0"/>
            </a:endParaRPr>
          </a:p>
          <a:p>
            <a:pPr marL="342891" indent="-342891" algn="just">
              <a:lnSpc>
                <a:spcPct val="200000"/>
              </a:lnSpc>
              <a:buFont typeface="Wingdings" pitchFamily="2" charset="2"/>
              <a:buChar char=""/>
            </a:pPr>
            <a:r>
              <a:rPr lang="en-GB" b="1" kern="100" dirty="0">
                <a:latin typeface="OpenDyslexic" pitchFamily="2" charset="77"/>
                <a:ea typeface="Calibri" panose="020F0502020204030204" pitchFamily="34" charset="0"/>
                <a:cs typeface="Times New Roman" panose="02020603050405020304" pitchFamily="18" charset="0"/>
              </a:rPr>
              <a:t>STEP 2 : The History and architecture of New Orleans and its link with slavery</a:t>
            </a:r>
            <a:endParaRPr lang="fr-FR" kern="100" dirty="0">
              <a:latin typeface="Calibri" panose="020F0502020204030204" pitchFamily="34" charset="0"/>
              <a:ea typeface="Calibri" panose="020F0502020204030204" pitchFamily="34" charset="0"/>
              <a:cs typeface="Times New Roman" panose="02020603050405020304" pitchFamily="18" charset="0"/>
            </a:endParaRPr>
          </a:p>
          <a:p>
            <a:pPr marL="342891" indent="-342891" algn="just">
              <a:lnSpc>
                <a:spcPct val="200000"/>
              </a:lnSpc>
              <a:buFont typeface="Wingdings" pitchFamily="2" charset="2"/>
              <a:buChar char=""/>
            </a:pPr>
            <a:r>
              <a:rPr lang="en-GB" b="1" kern="100" dirty="0">
                <a:latin typeface="OpenDyslexic" pitchFamily="2" charset="77"/>
                <a:ea typeface="Calibri" panose="020F0502020204030204" pitchFamily="34" charset="0"/>
                <a:cs typeface="Times New Roman" panose="02020603050405020304" pitchFamily="18" charset="0"/>
              </a:rPr>
              <a:t>STEP 3 : A multicultural city?</a:t>
            </a:r>
            <a:endParaRPr lang="fr-FR" kern="100" dirty="0">
              <a:latin typeface="Calibri" panose="020F0502020204030204" pitchFamily="34" charset="0"/>
              <a:ea typeface="Calibri" panose="020F0502020204030204" pitchFamily="34" charset="0"/>
              <a:cs typeface="Times New Roman" panose="02020603050405020304" pitchFamily="18" charset="0"/>
            </a:endParaRPr>
          </a:p>
          <a:p>
            <a:pPr marL="342891" indent="-342891" algn="just">
              <a:lnSpc>
                <a:spcPct val="200000"/>
              </a:lnSpc>
              <a:spcAft>
                <a:spcPts val="800"/>
              </a:spcAft>
              <a:buFont typeface="Wingdings" pitchFamily="2" charset="2"/>
              <a:buChar char=""/>
            </a:pPr>
            <a:r>
              <a:rPr lang="en-GB" b="1" kern="100" dirty="0">
                <a:latin typeface="OpenDyslexic" pitchFamily="2" charset="77"/>
                <a:ea typeface="Calibri" panose="020F0502020204030204" pitchFamily="34" charset="0"/>
                <a:cs typeface="Times New Roman" panose="02020603050405020304" pitchFamily="18" charset="0"/>
              </a:rPr>
              <a:t>STEP 4 : Final task </a:t>
            </a:r>
            <a:endParaRPr lang="fr-FR"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97323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AC8CB-4E54-A106-3DF2-160DDD6789A5}"/>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39DD0FB4-D398-CA76-F534-5D9B8DF1E9C9}"/>
              </a:ext>
            </a:extLst>
          </p:cNvPr>
          <p:cNvSpPr txBox="1"/>
          <p:nvPr/>
        </p:nvSpPr>
        <p:spPr>
          <a:xfrm>
            <a:off x="3494316" y="348495"/>
            <a:ext cx="4985657" cy="400110"/>
          </a:xfrm>
          <a:prstGeom prst="rect">
            <a:avLst/>
          </a:prstGeom>
          <a:noFill/>
        </p:spPr>
        <p:txBody>
          <a:bodyPr wrap="square" rtlCol="0">
            <a:spAutoFit/>
          </a:bodyPr>
          <a:lstStyle/>
          <a:p>
            <a:pPr algn="ctr"/>
            <a:r>
              <a:rPr lang="fr-FR" sz="2000" dirty="0">
                <a:latin typeface="OpenDyslexic" pitchFamily="2" charset="77"/>
              </a:rPr>
              <a:t>UNIT 3 – New Orleans (NOLA)</a:t>
            </a:r>
          </a:p>
        </p:txBody>
      </p:sp>
      <p:pic>
        <p:nvPicPr>
          <p:cNvPr id="1026" name="Picture 2">
            <a:extLst>
              <a:ext uri="{FF2B5EF4-FFF2-40B4-BE49-F238E27FC236}">
                <a16:creationId xmlns:a16="http://schemas.microsoft.com/office/drawing/2014/main" id="{3AD46C37-A67E-65CE-8637-8E1F2039AD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1572" y="283897"/>
            <a:ext cx="1915885" cy="1277455"/>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C7ADDFA8-210F-111A-9431-03D406F84596}"/>
              </a:ext>
            </a:extLst>
          </p:cNvPr>
          <p:cNvSpPr txBox="1"/>
          <p:nvPr/>
        </p:nvSpPr>
        <p:spPr>
          <a:xfrm>
            <a:off x="1883231" y="957337"/>
            <a:ext cx="7663543" cy="400494"/>
          </a:xfrm>
          <a:prstGeom prst="rect">
            <a:avLst/>
          </a:prstGeom>
          <a:noFill/>
        </p:spPr>
        <p:txBody>
          <a:bodyPr wrap="square">
            <a:spAutoFit/>
          </a:bodyPr>
          <a:lstStyle/>
          <a:p>
            <a:pPr algn="ctr">
              <a:lnSpc>
                <a:spcPct val="115000"/>
              </a:lnSpc>
              <a:spcAft>
                <a:spcPts val="800"/>
              </a:spcAft>
            </a:pPr>
            <a:r>
              <a:rPr lang="en-GB" b="1" kern="100" dirty="0">
                <a:latin typeface="OpenDyslexic" pitchFamily="2" charset="77"/>
                <a:ea typeface="Calibri" panose="020F0502020204030204" pitchFamily="34" charset="0"/>
                <a:cs typeface="Times New Roman" panose="02020603050405020304" pitchFamily="18" charset="0"/>
              </a:rPr>
              <a:t>How has history shaped a multicultural New Orleans?</a:t>
            </a:r>
            <a:endParaRPr lang="fr-FR"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 coins arrondis 8">
            <a:extLst>
              <a:ext uri="{FF2B5EF4-FFF2-40B4-BE49-F238E27FC236}">
                <a16:creationId xmlns:a16="http://schemas.microsoft.com/office/drawing/2014/main" id="{0DE9C2EF-608A-4A16-36BE-DDE3153007D1}"/>
              </a:ext>
            </a:extLst>
          </p:cNvPr>
          <p:cNvSpPr/>
          <p:nvPr/>
        </p:nvSpPr>
        <p:spPr>
          <a:xfrm>
            <a:off x="1752601" y="5312722"/>
            <a:ext cx="8795656" cy="1304925"/>
          </a:xfrm>
          <a:prstGeom prst="round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n-GB" sz="1600" kern="100" dirty="0">
                <a:solidFill>
                  <a:srgbClr val="000000"/>
                </a:solidFill>
                <a:effectLst>
                  <a:outerShdw blurRad="38100" dist="19050" dir="2700000" algn="tl">
                    <a:schemeClr val="dk1">
                      <a:alpha val="40000"/>
                    </a:schemeClr>
                  </a:outerShdw>
                </a:effectLst>
                <a:latin typeface="OpenDyslexic" pitchFamily="2" charset="77"/>
                <a:ea typeface="Calibri" panose="020F0502020204030204" pitchFamily="34" charset="0"/>
                <a:cs typeface="Times New Roman" panose="02020603050405020304" pitchFamily="18" charset="0"/>
                <a:sym typeface="Wingdings" pitchFamily="2" charset="2"/>
              </a:rPr>
              <a:t>Final Task</a:t>
            </a:r>
            <a:r>
              <a:rPr lang="fr-FR" sz="1600" kern="100" dirty="0">
                <a:solidFill>
                  <a:srgbClr val="000000"/>
                </a:solidFill>
                <a:effectLst>
                  <a:outerShdw blurRad="38100" dist="19050" dir="2700000" algn="tl">
                    <a:schemeClr val="dk1">
                      <a:alpha val="40000"/>
                    </a:schemeClr>
                  </a:outerShdw>
                </a:effectLst>
                <a:latin typeface="OpenDyslexic" pitchFamily="2" charset="77"/>
                <a:ea typeface="Calibri" panose="020F0502020204030204" pitchFamily="34" charset="0"/>
                <a:cs typeface="Times New Roman" panose="02020603050405020304" pitchFamily="18" charset="0"/>
                <a:sym typeface="Wingdings" pitchFamily="2" charset="2"/>
              </a:rPr>
              <a:t> ✍️</a:t>
            </a:r>
            <a:endParaRPr lang="fr-FR" sz="1600" kern="100" dirty="0">
              <a:latin typeface="OpenDyslexic" pitchFamily="2" charset="77"/>
              <a:ea typeface="Calibri" panose="020F0502020204030204" pitchFamily="34" charset="0"/>
              <a:cs typeface="Times New Roman" panose="02020603050405020304" pitchFamily="18" charset="0"/>
            </a:endParaRPr>
          </a:p>
          <a:p>
            <a:pPr>
              <a:lnSpc>
                <a:spcPct val="115000"/>
              </a:lnSpc>
              <a:spcAft>
                <a:spcPts val="800"/>
              </a:spcAft>
            </a:pPr>
            <a:r>
              <a:rPr lang="en-GB" sz="1600" kern="100" dirty="0">
                <a:solidFill>
                  <a:srgbClr val="000000"/>
                </a:solidFill>
                <a:effectLst>
                  <a:outerShdw blurRad="38100" dist="19050" dir="2700000" algn="tl">
                    <a:schemeClr val="dk1">
                      <a:alpha val="40000"/>
                    </a:schemeClr>
                  </a:outerShdw>
                </a:effectLst>
                <a:latin typeface="OpenDyslexic" pitchFamily="2" charset="77"/>
                <a:ea typeface="Calibri" panose="020F0502020204030204" pitchFamily="34" charset="0"/>
                <a:cs typeface="Times New Roman" panose="02020603050405020304" pitchFamily="18" charset="0"/>
              </a:rPr>
              <a:t>Situation : You are a museum curator for the Historic New Orleans Collection</a:t>
            </a:r>
            <a:endParaRPr lang="fr-FR" sz="1600" kern="100" dirty="0">
              <a:latin typeface="OpenDyslexic" pitchFamily="2" charset="77"/>
              <a:ea typeface="Calibri" panose="020F0502020204030204" pitchFamily="34" charset="0"/>
              <a:cs typeface="Times New Roman" panose="02020603050405020304" pitchFamily="18" charset="0"/>
            </a:endParaRPr>
          </a:p>
          <a:p>
            <a:pPr>
              <a:lnSpc>
                <a:spcPct val="115000"/>
              </a:lnSpc>
              <a:spcAft>
                <a:spcPts val="800"/>
              </a:spcAft>
            </a:pPr>
            <a:r>
              <a:rPr lang="en-GB" sz="1600" kern="100" dirty="0">
                <a:solidFill>
                  <a:srgbClr val="000000"/>
                </a:solidFill>
                <a:effectLst>
                  <a:outerShdw blurRad="38100" dist="19050" dir="2700000" algn="tl">
                    <a:schemeClr val="dk1">
                      <a:alpha val="40000"/>
                    </a:schemeClr>
                  </a:outerShdw>
                </a:effectLst>
                <a:latin typeface="OpenDyslexic" pitchFamily="2" charset="77"/>
                <a:ea typeface="Calibri" panose="020F0502020204030204" pitchFamily="34" charset="0"/>
                <a:cs typeface="Times New Roman" panose="02020603050405020304" pitchFamily="18" charset="0"/>
              </a:rPr>
              <a:t>Task : Write a text panel for one corner of the exhibition</a:t>
            </a:r>
            <a:endParaRPr lang="fr-FR" sz="1600" kern="100" dirty="0">
              <a:latin typeface="OpenDyslexic" pitchFamily="2" charset="77"/>
              <a:ea typeface="Calibri" panose="020F0502020204030204" pitchFamily="34" charset="0"/>
              <a:cs typeface="Times New Roman" panose="02020603050405020304" pitchFamily="18" charset="0"/>
            </a:endParaRPr>
          </a:p>
        </p:txBody>
      </p:sp>
      <p:pic>
        <p:nvPicPr>
          <p:cNvPr id="10" name="Picture 2">
            <a:extLst>
              <a:ext uri="{FF2B5EF4-FFF2-40B4-BE49-F238E27FC236}">
                <a16:creationId xmlns:a16="http://schemas.microsoft.com/office/drawing/2014/main" id="{724EC577-DAD3-4B38-722B-6244601C6B2D}"/>
              </a:ext>
            </a:extLst>
          </p:cNvPr>
          <p:cNvPicPr>
            <a:picLocks noChangeAspect="1" noChangeArrowheads="1"/>
          </p:cNvPicPr>
          <p:nvPr/>
        </p:nvPicPr>
        <p:blipFill>
          <a:blip r:embed="rId3" cstate="print"/>
          <a:srcRect/>
          <a:stretch>
            <a:fillRect/>
          </a:stretch>
        </p:blipFill>
        <p:spPr bwMode="auto">
          <a:xfrm>
            <a:off x="1410104" y="677097"/>
            <a:ext cx="619689" cy="1051803"/>
          </a:xfrm>
          <a:prstGeom prst="rect">
            <a:avLst/>
          </a:prstGeom>
          <a:noFill/>
          <a:ln w="9525">
            <a:noFill/>
            <a:miter lim="800000"/>
            <a:headEnd/>
            <a:tailEnd/>
          </a:ln>
        </p:spPr>
      </p:pic>
      <p:sp>
        <p:nvSpPr>
          <p:cNvPr id="12" name="ZoneTexte 11">
            <a:extLst>
              <a:ext uri="{FF2B5EF4-FFF2-40B4-BE49-F238E27FC236}">
                <a16:creationId xmlns:a16="http://schemas.microsoft.com/office/drawing/2014/main" id="{1533DA9E-D155-CA67-0D4D-75CA6AFA8D19}"/>
              </a:ext>
            </a:extLst>
          </p:cNvPr>
          <p:cNvSpPr txBox="1"/>
          <p:nvPr/>
        </p:nvSpPr>
        <p:spPr>
          <a:xfrm>
            <a:off x="2939143" y="1477274"/>
            <a:ext cx="6096000" cy="1186607"/>
          </a:xfrm>
          <a:prstGeom prst="rect">
            <a:avLst/>
          </a:prstGeom>
          <a:noFill/>
        </p:spPr>
        <p:txBody>
          <a:bodyPr wrap="square">
            <a:spAutoFit/>
          </a:bodyPr>
          <a:lstStyle/>
          <a:p>
            <a:pPr algn="ctr">
              <a:lnSpc>
                <a:spcPct val="107000"/>
              </a:lnSpc>
              <a:spcAft>
                <a:spcPts val="800"/>
              </a:spcAft>
            </a:pPr>
            <a:r>
              <a:rPr lang="en-GB" u="sng" kern="100" dirty="0">
                <a:latin typeface="OpenDyslexic" pitchFamily="2" charset="77"/>
                <a:ea typeface="Calibri" panose="020F0502020204030204" pitchFamily="34" charset="0"/>
                <a:cs typeface="Times New Roman" panose="02020603050405020304" pitchFamily="18" charset="0"/>
              </a:rPr>
              <a:t>Study lines: </a:t>
            </a:r>
          </a:p>
          <a:p>
            <a:pPr marL="285744" indent="-285744" algn="ctr">
              <a:lnSpc>
                <a:spcPct val="107000"/>
              </a:lnSpc>
              <a:spcAft>
                <a:spcPts val="800"/>
              </a:spcAft>
              <a:buFontTx/>
              <a:buChar char="-"/>
            </a:pPr>
            <a:r>
              <a:rPr lang="en-GB" kern="100" dirty="0">
                <a:latin typeface="OpenDyslexic" pitchFamily="2" charset="77"/>
                <a:ea typeface="Calibri" panose="020F0502020204030204" pitchFamily="34" charset="0"/>
                <a:cs typeface="Times New Roman" panose="02020603050405020304" pitchFamily="18" charset="0"/>
              </a:rPr>
              <a:t>Territory and Memory </a:t>
            </a:r>
          </a:p>
          <a:p>
            <a:pPr marL="285744" indent="-285744" algn="ctr">
              <a:lnSpc>
                <a:spcPct val="107000"/>
              </a:lnSpc>
              <a:spcAft>
                <a:spcPts val="800"/>
              </a:spcAft>
              <a:buFontTx/>
              <a:buChar char="-"/>
            </a:pPr>
            <a:r>
              <a:rPr lang="en-GB" kern="100" dirty="0">
                <a:latin typeface="OpenDyslexic" pitchFamily="2" charset="77"/>
                <a:ea typeface="Calibri" panose="020F0502020204030204" pitchFamily="34" charset="0"/>
                <a:cs typeface="Times New Roman" panose="02020603050405020304" pitchFamily="18" charset="0"/>
              </a:rPr>
              <a:t>Diversity and Inclusion</a:t>
            </a:r>
            <a:endParaRPr lang="en-GB"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ZoneTexte 13">
            <a:extLst>
              <a:ext uri="{FF2B5EF4-FFF2-40B4-BE49-F238E27FC236}">
                <a16:creationId xmlns:a16="http://schemas.microsoft.com/office/drawing/2014/main" id="{4907D7D0-63C2-E4F0-0487-BF58F59FA57B}"/>
              </a:ext>
            </a:extLst>
          </p:cNvPr>
          <p:cNvSpPr txBox="1"/>
          <p:nvPr/>
        </p:nvSpPr>
        <p:spPr>
          <a:xfrm>
            <a:off x="620485" y="2954205"/>
            <a:ext cx="11146971" cy="2239074"/>
          </a:xfrm>
          <a:prstGeom prst="rect">
            <a:avLst/>
          </a:prstGeom>
          <a:noFill/>
        </p:spPr>
        <p:txBody>
          <a:bodyPr wrap="square">
            <a:spAutoFit/>
          </a:bodyPr>
          <a:lstStyle/>
          <a:p>
            <a:pPr marL="342891" indent="-342891" algn="just">
              <a:lnSpc>
                <a:spcPct val="200000"/>
              </a:lnSpc>
              <a:buFont typeface="Wingdings" pitchFamily="2" charset="2"/>
              <a:buChar char=""/>
            </a:pPr>
            <a:r>
              <a:rPr lang="en-GB" b="1" kern="100" dirty="0">
                <a:latin typeface="OpenDyslexic" pitchFamily="2" charset="77"/>
                <a:ea typeface="Calibri" panose="020F0502020204030204" pitchFamily="34" charset="0"/>
                <a:cs typeface="Times New Roman" panose="02020603050405020304" pitchFamily="18" charset="0"/>
              </a:rPr>
              <a:t>STEP 1 : The Louisiana Purchase</a:t>
            </a:r>
            <a:r>
              <a:rPr lang="en-GB" kern="100" dirty="0">
                <a:latin typeface="OpenDyslexic" pitchFamily="2" charset="77"/>
                <a:ea typeface="Calibri" panose="020F0502020204030204" pitchFamily="34" charset="0"/>
                <a:cs typeface="Times New Roman" panose="02020603050405020304" pitchFamily="18" charset="0"/>
              </a:rPr>
              <a:t> </a:t>
            </a:r>
            <a:endParaRPr lang="fr-FR" kern="100" dirty="0">
              <a:latin typeface="Calibri" panose="020F0502020204030204" pitchFamily="34" charset="0"/>
              <a:ea typeface="Calibri" panose="020F0502020204030204" pitchFamily="34" charset="0"/>
              <a:cs typeface="Times New Roman" panose="02020603050405020304" pitchFamily="18" charset="0"/>
            </a:endParaRPr>
          </a:p>
          <a:p>
            <a:pPr marL="342891" indent="-342891" algn="just">
              <a:lnSpc>
                <a:spcPct val="200000"/>
              </a:lnSpc>
              <a:buFont typeface="Wingdings" pitchFamily="2" charset="2"/>
              <a:buChar char=""/>
            </a:pPr>
            <a:r>
              <a:rPr lang="en-GB" b="1" kern="100" dirty="0">
                <a:latin typeface="OpenDyslexic" pitchFamily="2" charset="77"/>
                <a:ea typeface="Calibri" panose="020F0502020204030204" pitchFamily="34" charset="0"/>
                <a:cs typeface="Times New Roman" panose="02020603050405020304" pitchFamily="18" charset="0"/>
              </a:rPr>
              <a:t>STEP 2 : The History and architecture of New Orleans and its link with slavery</a:t>
            </a:r>
            <a:endParaRPr lang="fr-FR" kern="100" dirty="0">
              <a:latin typeface="Calibri" panose="020F0502020204030204" pitchFamily="34" charset="0"/>
              <a:ea typeface="Calibri" panose="020F0502020204030204" pitchFamily="34" charset="0"/>
              <a:cs typeface="Times New Roman" panose="02020603050405020304" pitchFamily="18" charset="0"/>
            </a:endParaRPr>
          </a:p>
          <a:p>
            <a:pPr marL="342891" indent="-342891" algn="just">
              <a:lnSpc>
                <a:spcPct val="200000"/>
              </a:lnSpc>
              <a:buFont typeface="Wingdings" pitchFamily="2" charset="2"/>
              <a:buChar char=""/>
            </a:pPr>
            <a:r>
              <a:rPr lang="en-GB" b="1" kern="100" dirty="0">
                <a:latin typeface="OpenDyslexic" pitchFamily="2" charset="77"/>
                <a:ea typeface="Calibri" panose="020F0502020204030204" pitchFamily="34" charset="0"/>
                <a:cs typeface="Times New Roman" panose="02020603050405020304" pitchFamily="18" charset="0"/>
              </a:rPr>
              <a:t>STEP 3 : A multicultural city?</a:t>
            </a:r>
            <a:endParaRPr lang="fr-FR" kern="100" dirty="0">
              <a:latin typeface="Calibri" panose="020F0502020204030204" pitchFamily="34" charset="0"/>
              <a:ea typeface="Calibri" panose="020F0502020204030204" pitchFamily="34" charset="0"/>
              <a:cs typeface="Times New Roman" panose="02020603050405020304" pitchFamily="18" charset="0"/>
            </a:endParaRPr>
          </a:p>
          <a:p>
            <a:pPr marL="342891" indent="-342891" algn="just">
              <a:lnSpc>
                <a:spcPct val="200000"/>
              </a:lnSpc>
              <a:spcAft>
                <a:spcPts val="800"/>
              </a:spcAft>
              <a:buFont typeface="Wingdings" pitchFamily="2" charset="2"/>
              <a:buChar char=""/>
            </a:pPr>
            <a:r>
              <a:rPr lang="en-GB" b="1" kern="100" dirty="0">
                <a:latin typeface="OpenDyslexic" pitchFamily="2" charset="77"/>
                <a:ea typeface="Calibri" panose="020F0502020204030204" pitchFamily="34" charset="0"/>
                <a:cs typeface="Times New Roman" panose="02020603050405020304" pitchFamily="18" charset="0"/>
              </a:rPr>
              <a:t>STEP 4 : Final task </a:t>
            </a:r>
            <a:endParaRPr lang="fr-FR"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6954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C1FA171-6F0E-BB83-1066-00ABC45BB4FC}"/>
              </a:ext>
            </a:extLst>
          </p:cNvPr>
          <p:cNvPicPr>
            <a:picLocks noChangeAspect="1"/>
          </p:cNvPicPr>
          <p:nvPr/>
        </p:nvPicPr>
        <p:blipFill>
          <a:blip r:embed="rId2"/>
          <a:stretch>
            <a:fillRect/>
          </a:stretch>
        </p:blipFill>
        <p:spPr>
          <a:xfrm>
            <a:off x="25400" y="508000"/>
            <a:ext cx="6070600" cy="5842000"/>
          </a:xfrm>
          <a:prstGeom prst="rect">
            <a:avLst/>
          </a:prstGeom>
        </p:spPr>
      </p:pic>
      <p:pic>
        <p:nvPicPr>
          <p:cNvPr id="6" name="Image 5">
            <a:extLst>
              <a:ext uri="{FF2B5EF4-FFF2-40B4-BE49-F238E27FC236}">
                <a16:creationId xmlns:a16="http://schemas.microsoft.com/office/drawing/2014/main" id="{19669E45-50F1-BCE2-BCD4-85E979575D17}"/>
              </a:ext>
            </a:extLst>
          </p:cNvPr>
          <p:cNvPicPr>
            <a:picLocks noChangeAspect="1"/>
          </p:cNvPicPr>
          <p:nvPr/>
        </p:nvPicPr>
        <p:blipFill>
          <a:blip r:embed="rId2"/>
          <a:stretch>
            <a:fillRect/>
          </a:stretch>
        </p:blipFill>
        <p:spPr>
          <a:xfrm>
            <a:off x="6121400" y="508000"/>
            <a:ext cx="6070600" cy="5842000"/>
          </a:xfrm>
          <a:prstGeom prst="rect">
            <a:avLst/>
          </a:prstGeom>
        </p:spPr>
      </p:pic>
      <p:sp>
        <p:nvSpPr>
          <p:cNvPr id="7" name="ZoneTexte 6">
            <a:extLst>
              <a:ext uri="{FF2B5EF4-FFF2-40B4-BE49-F238E27FC236}">
                <a16:creationId xmlns:a16="http://schemas.microsoft.com/office/drawing/2014/main" id="{77C2470F-1BD1-A9B3-485F-339FE0C949EC}"/>
              </a:ext>
            </a:extLst>
          </p:cNvPr>
          <p:cNvSpPr txBox="1"/>
          <p:nvPr/>
        </p:nvSpPr>
        <p:spPr>
          <a:xfrm>
            <a:off x="1598947" y="138668"/>
            <a:ext cx="2923505" cy="369332"/>
          </a:xfrm>
          <a:prstGeom prst="rect">
            <a:avLst/>
          </a:prstGeom>
          <a:noFill/>
        </p:spPr>
        <p:txBody>
          <a:bodyPr wrap="square" rtlCol="0">
            <a:spAutoFit/>
          </a:bodyPr>
          <a:lstStyle/>
          <a:p>
            <a:r>
              <a:rPr lang="fr-FR" dirty="0">
                <a:latin typeface="OpenDyslexic" pitchFamily="2" charset="77"/>
              </a:rPr>
              <a:t>UNIT 3 – New Orleans</a:t>
            </a:r>
          </a:p>
        </p:txBody>
      </p:sp>
      <p:sp>
        <p:nvSpPr>
          <p:cNvPr id="8" name="ZoneTexte 7">
            <a:extLst>
              <a:ext uri="{FF2B5EF4-FFF2-40B4-BE49-F238E27FC236}">
                <a16:creationId xmlns:a16="http://schemas.microsoft.com/office/drawing/2014/main" id="{F93173D1-9D33-E8F7-016D-D2F51E868834}"/>
              </a:ext>
            </a:extLst>
          </p:cNvPr>
          <p:cNvSpPr txBox="1"/>
          <p:nvPr/>
        </p:nvSpPr>
        <p:spPr>
          <a:xfrm>
            <a:off x="7894569" y="138668"/>
            <a:ext cx="2923505" cy="369332"/>
          </a:xfrm>
          <a:prstGeom prst="rect">
            <a:avLst/>
          </a:prstGeom>
          <a:noFill/>
        </p:spPr>
        <p:txBody>
          <a:bodyPr wrap="square" rtlCol="0">
            <a:spAutoFit/>
          </a:bodyPr>
          <a:lstStyle/>
          <a:p>
            <a:r>
              <a:rPr lang="fr-FR" dirty="0">
                <a:latin typeface="OpenDyslexic" pitchFamily="2" charset="77"/>
              </a:rPr>
              <a:t>UNIT 3 – New Orleans</a:t>
            </a:r>
          </a:p>
        </p:txBody>
      </p:sp>
    </p:spTree>
    <p:extLst>
      <p:ext uri="{BB962C8B-B14F-4D97-AF65-F5344CB8AC3E}">
        <p14:creationId xmlns:p14="http://schemas.microsoft.com/office/powerpoint/2010/main" val="36414401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au 13">
            <a:extLst>
              <a:ext uri="{FF2B5EF4-FFF2-40B4-BE49-F238E27FC236}">
                <a16:creationId xmlns:a16="http://schemas.microsoft.com/office/drawing/2014/main" id="{270C7770-90CC-FDED-F147-BF3EAFBF8972}"/>
              </a:ext>
            </a:extLst>
          </p:cNvPr>
          <p:cNvGraphicFramePr>
            <a:graphicFrameLocks noGrp="1"/>
          </p:cNvGraphicFramePr>
          <p:nvPr/>
        </p:nvGraphicFramePr>
        <p:xfrm>
          <a:off x="9080875" y="2648556"/>
          <a:ext cx="1981200" cy="3403600"/>
        </p:xfrm>
        <a:graphic>
          <a:graphicData uri="http://schemas.openxmlformats.org/drawingml/2006/table">
            <a:tbl>
              <a:tblPr firstRow="1" bandRow="1">
                <a:tableStyleId>{5C22544A-7EE6-4342-B048-85BDC9FD1C3A}</a:tableStyleId>
              </a:tblPr>
              <a:tblGrid>
                <a:gridCol w="596153">
                  <a:extLst>
                    <a:ext uri="{9D8B030D-6E8A-4147-A177-3AD203B41FA5}">
                      <a16:colId xmlns:a16="http://schemas.microsoft.com/office/drawing/2014/main" val="3606956270"/>
                    </a:ext>
                  </a:extLst>
                </a:gridCol>
                <a:gridCol w="1385047">
                  <a:extLst>
                    <a:ext uri="{9D8B030D-6E8A-4147-A177-3AD203B41FA5}">
                      <a16:colId xmlns:a16="http://schemas.microsoft.com/office/drawing/2014/main" val="2158039358"/>
                    </a:ext>
                  </a:extLst>
                </a:gridCol>
              </a:tblGrid>
              <a:tr h="822960">
                <a:tc>
                  <a:txBody>
                    <a:bodyPr/>
                    <a:lstStyle/>
                    <a:p>
                      <a:r>
                        <a:rPr lang="fr-FR" sz="1200" dirty="0">
                          <a:solidFill>
                            <a:schemeClr val="tx1"/>
                          </a:solidFill>
                          <a:latin typeface="OpenDyslexic" pitchFamily="2" charset="77"/>
                        </a:rPr>
                        <a:t>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fr-FR" sz="1200" dirty="0">
                          <a:solidFill>
                            <a:schemeClr val="tx1"/>
                          </a:solidFill>
                          <a:latin typeface="OpenDyslexic" pitchFamily="2" charset="77"/>
                        </a:rPr>
                        <a:t>Country </a:t>
                      </a:r>
                      <a:r>
                        <a:rPr lang="fr-FR" sz="1200" dirty="0" err="1">
                          <a:solidFill>
                            <a:schemeClr val="tx1"/>
                          </a:solidFill>
                          <a:latin typeface="OpenDyslexic" pitchFamily="2" charset="77"/>
                        </a:rPr>
                        <a:t>that</a:t>
                      </a:r>
                      <a:r>
                        <a:rPr lang="fr-FR" sz="1200" dirty="0">
                          <a:solidFill>
                            <a:schemeClr val="tx1"/>
                          </a:solidFill>
                          <a:latin typeface="OpenDyslexic" pitchFamily="2" charset="77"/>
                        </a:rPr>
                        <a:t> </a:t>
                      </a:r>
                      <a:r>
                        <a:rPr lang="fr-FR" sz="1200" dirty="0" err="1">
                          <a:solidFill>
                            <a:schemeClr val="tx1"/>
                          </a:solidFill>
                          <a:latin typeface="OpenDyslexic" pitchFamily="2" charset="77"/>
                        </a:rPr>
                        <a:t>owned</a:t>
                      </a:r>
                      <a:r>
                        <a:rPr lang="fr-FR" sz="1200" dirty="0">
                          <a:solidFill>
                            <a:schemeClr val="tx1"/>
                          </a:solidFill>
                          <a:latin typeface="OpenDyslexic" pitchFamily="2" charset="77"/>
                        </a:rPr>
                        <a:t> </a:t>
                      </a:r>
                      <a:r>
                        <a:rPr lang="fr-FR" sz="1200" dirty="0" err="1">
                          <a:solidFill>
                            <a:schemeClr val="tx1"/>
                          </a:solidFill>
                          <a:latin typeface="OpenDyslexic" pitchFamily="2" charset="77"/>
                        </a:rPr>
                        <a:t>Louisiana</a:t>
                      </a:r>
                      <a:r>
                        <a:rPr lang="fr-FR" sz="1200" dirty="0">
                          <a:solidFill>
                            <a:schemeClr val="tx1"/>
                          </a:solidFill>
                          <a:latin typeface="OpenDyslexic" pitchFamily="2" charset="77"/>
                        </a:rPr>
                        <a:t> </a:t>
                      </a:r>
                      <a:r>
                        <a:rPr lang="fr-FR" sz="1200" dirty="0" err="1">
                          <a:solidFill>
                            <a:schemeClr val="tx1"/>
                          </a:solidFill>
                          <a:latin typeface="OpenDyslexic" pitchFamily="2" charset="77"/>
                        </a:rPr>
                        <a:t>territory</a:t>
                      </a:r>
                      <a:endParaRPr lang="fr-FR" sz="1200" dirty="0">
                        <a:solidFill>
                          <a:schemeClr val="tx1"/>
                        </a:solidFill>
                        <a:latin typeface="OpenDyslexic"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804254735"/>
                  </a:ext>
                </a:extLst>
              </a:tr>
              <a:tr h="370840">
                <a:tc>
                  <a:txBody>
                    <a:bodyPr/>
                    <a:lstStyle/>
                    <a:p>
                      <a:r>
                        <a:rPr lang="fr-FR" sz="1200" dirty="0">
                          <a:solidFill>
                            <a:schemeClr val="tx1"/>
                          </a:solidFill>
                          <a:latin typeface="OpenDyslexic" pitchFamily="2" charset="77"/>
                        </a:rPr>
                        <a:t>1718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sz="1200" dirty="0">
                        <a:solidFill>
                          <a:schemeClr val="tx1"/>
                        </a:solidFill>
                        <a:latin typeface="OpenDyslexic"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90169954"/>
                  </a:ext>
                </a:extLst>
              </a:tr>
              <a:tr h="370840">
                <a:tc>
                  <a:txBody>
                    <a:bodyPr/>
                    <a:lstStyle/>
                    <a:p>
                      <a:r>
                        <a:rPr lang="fr-FR" sz="1200" dirty="0">
                          <a:solidFill>
                            <a:schemeClr val="tx1"/>
                          </a:solidFill>
                          <a:latin typeface="OpenDyslexic" pitchFamily="2" charset="77"/>
                        </a:rPr>
                        <a:t>1762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sz="1200">
                        <a:solidFill>
                          <a:schemeClr val="tx1"/>
                        </a:solidFill>
                        <a:latin typeface="OpenDyslexic"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3984863"/>
                  </a:ext>
                </a:extLst>
              </a:tr>
              <a:tr h="370840">
                <a:tc>
                  <a:txBody>
                    <a:bodyPr/>
                    <a:lstStyle/>
                    <a:p>
                      <a:r>
                        <a:rPr lang="fr-FR" sz="1200" dirty="0">
                          <a:solidFill>
                            <a:schemeClr val="tx1"/>
                          </a:solidFill>
                          <a:latin typeface="OpenDyslexic" pitchFamily="2" charset="77"/>
                        </a:rPr>
                        <a:t>1802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sz="1200">
                        <a:solidFill>
                          <a:schemeClr val="tx1"/>
                        </a:solidFill>
                        <a:latin typeface="OpenDyslexic"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8897700"/>
                  </a:ext>
                </a:extLst>
              </a:tr>
              <a:tr h="370840">
                <a:tc>
                  <a:txBody>
                    <a:bodyPr/>
                    <a:lstStyle/>
                    <a:p>
                      <a:r>
                        <a:rPr lang="fr-FR" sz="1200" dirty="0">
                          <a:solidFill>
                            <a:schemeClr val="tx1"/>
                          </a:solidFill>
                          <a:latin typeface="OpenDyslexic" pitchFamily="2" charset="77"/>
                        </a:rPr>
                        <a:t>1803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sz="1200">
                        <a:solidFill>
                          <a:schemeClr val="tx1"/>
                        </a:solidFill>
                        <a:latin typeface="OpenDyslexic"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1515975"/>
                  </a:ext>
                </a:extLst>
              </a:tr>
              <a:tr h="640080">
                <a:tc gridSpan="2">
                  <a:txBody>
                    <a:bodyPr/>
                    <a:lstStyle/>
                    <a:p>
                      <a:pPr algn="ctr"/>
                      <a:r>
                        <a:rPr lang="fr-FR" sz="1200" dirty="0">
                          <a:solidFill>
                            <a:schemeClr val="tx1"/>
                          </a:solidFill>
                          <a:latin typeface="OpenDyslexic" pitchFamily="2" charset="77"/>
                        </a:rPr>
                        <a:t>Reason for </a:t>
                      </a:r>
                      <a:r>
                        <a:rPr lang="fr-FR" sz="1200" dirty="0" err="1">
                          <a:solidFill>
                            <a:schemeClr val="tx1"/>
                          </a:solidFill>
                          <a:latin typeface="OpenDyslexic" pitchFamily="2" charset="77"/>
                        </a:rPr>
                        <a:t>purchasing</a:t>
                      </a:r>
                      <a:r>
                        <a:rPr lang="fr-FR" sz="1200" dirty="0">
                          <a:solidFill>
                            <a:schemeClr val="tx1"/>
                          </a:solidFill>
                          <a:latin typeface="OpenDyslexic" pitchFamily="2" charset="77"/>
                        </a:rPr>
                        <a:t> </a:t>
                      </a:r>
                      <a:r>
                        <a:rPr lang="fr-FR" sz="1200" dirty="0" err="1">
                          <a:solidFill>
                            <a:schemeClr val="tx1"/>
                          </a:solidFill>
                          <a:latin typeface="OpenDyslexic" pitchFamily="2" charset="77"/>
                        </a:rPr>
                        <a:t>Louisiana</a:t>
                      </a:r>
                      <a:r>
                        <a:rPr lang="fr-FR" sz="1200" dirty="0">
                          <a:solidFill>
                            <a:schemeClr val="tx1"/>
                          </a:solidFill>
                          <a:latin typeface="OpenDyslexic" pitchFamily="2" charset="77"/>
                        </a:rPr>
                        <a:t> </a:t>
                      </a:r>
                      <a:r>
                        <a:rPr lang="fr-FR" sz="1200" dirty="0" err="1">
                          <a:solidFill>
                            <a:schemeClr val="tx1"/>
                          </a:solidFill>
                          <a:latin typeface="OpenDyslexic" pitchFamily="2" charset="77"/>
                        </a:rPr>
                        <a:t>Territory</a:t>
                      </a:r>
                      <a:endParaRPr lang="fr-FR" sz="1200" dirty="0">
                        <a:solidFill>
                          <a:schemeClr val="tx1"/>
                        </a:solidFill>
                        <a:latin typeface="OpenDyslexic"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fr-FR" sz="1200" dirty="0">
                        <a:solidFill>
                          <a:schemeClr val="tx1"/>
                        </a:solidFill>
                        <a:latin typeface="OpenDyslexic"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9190053"/>
                  </a:ext>
                </a:extLst>
              </a:tr>
              <a:tr h="457200">
                <a:tc gridSpan="2">
                  <a:txBody>
                    <a:bodyPr/>
                    <a:lstStyle/>
                    <a:p>
                      <a:endParaRPr lang="fr-FR" sz="1200" dirty="0">
                        <a:solidFill>
                          <a:schemeClr val="tx1"/>
                        </a:solidFill>
                        <a:latin typeface="OpenDyslexic" pitchFamily="2" charset="77"/>
                      </a:endParaRPr>
                    </a:p>
                    <a:p>
                      <a:endParaRPr lang="fr-FR" sz="1200" dirty="0">
                        <a:solidFill>
                          <a:schemeClr val="tx1"/>
                        </a:solidFill>
                        <a:latin typeface="OpenDyslexic"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sz="1200" dirty="0">
                        <a:solidFill>
                          <a:schemeClr val="tx1"/>
                        </a:solidFill>
                        <a:latin typeface="OpenDyslexic"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21466033"/>
                  </a:ext>
                </a:extLst>
              </a:tr>
            </a:tbl>
          </a:graphicData>
        </a:graphic>
      </p:graphicFrame>
      <p:grpSp>
        <p:nvGrpSpPr>
          <p:cNvPr id="21" name="Groupe 20">
            <a:extLst>
              <a:ext uri="{FF2B5EF4-FFF2-40B4-BE49-F238E27FC236}">
                <a16:creationId xmlns:a16="http://schemas.microsoft.com/office/drawing/2014/main" id="{92BB4F5F-370F-3192-4360-6503A67C0456}"/>
              </a:ext>
            </a:extLst>
          </p:cNvPr>
          <p:cNvGrpSpPr/>
          <p:nvPr/>
        </p:nvGrpSpPr>
        <p:grpSpPr>
          <a:xfrm>
            <a:off x="1282700" y="1390649"/>
            <a:ext cx="7772400" cy="5252443"/>
            <a:chOff x="76200" y="107950"/>
            <a:chExt cx="7772400" cy="5252442"/>
          </a:xfrm>
        </p:grpSpPr>
        <p:pic>
          <p:nvPicPr>
            <p:cNvPr id="9" name="Image 8">
              <a:extLst>
                <a:ext uri="{FF2B5EF4-FFF2-40B4-BE49-F238E27FC236}">
                  <a16:creationId xmlns:a16="http://schemas.microsoft.com/office/drawing/2014/main" id="{21C7BEE3-F6F7-434F-8B89-BD86BE4C4DB0}"/>
                </a:ext>
              </a:extLst>
            </p:cNvPr>
            <p:cNvPicPr>
              <a:picLocks noChangeAspect="1"/>
            </p:cNvPicPr>
            <p:nvPr/>
          </p:nvPicPr>
          <p:blipFill>
            <a:blip r:embed="rId3"/>
            <a:stretch>
              <a:fillRect/>
            </a:stretch>
          </p:blipFill>
          <p:spPr>
            <a:xfrm>
              <a:off x="76200" y="107950"/>
              <a:ext cx="7772400" cy="5252442"/>
            </a:xfrm>
            <a:prstGeom prst="rect">
              <a:avLst/>
            </a:prstGeom>
          </p:spPr>
        </p:pic>
        <p:sp>
          <p:nvSpPr>
            <p:cNvPr id="6" name="Ellipse 5">
              <a:extLst>
                <a:ext uri="{FF2B5EF4-FFF2-40B4-BE49-F238E27FC236}">
                  <a16:creationId xmlns:a16="http://schemas.microsoft.com/office/drawing/2014/main" id="{06D38558-C068-14D8-39EC-05897516CF90}"/>
                </a:ext>
              </a:extLst>
            </p:cNvPr>
            <p:cNvSpPr/>
            <p:nvPr/>
          </p:nvSpPr>
          <p:spPr>
            <a:xfrm>
              <a:off x="4839789" y="4075612"/>
              <a:ext cx="113211" cy="12192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586D15CA-C0E7-978D-4486-9CAFF887B976}"/>
                </a:ext>
              </a:extLst>
            </p:cNvPr>
            <p:cNvSpPr/>
            <p:nvPr/>
          </p:nvSpPr>
          <p:spPr>
            <a:xfrm>
              <a:off x="2757800" y="2283367"/>
              <a:ext cx="1861265" cy="152400"/>
            </a:xfrm>
            <a:prstGeom prst="rect">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1" dirty="0">
                  <a:solidFill>
                    <a:schemeClr val="tx1"/>
                  </a:solidFill>
                </a:rPr>
                <a:t>(country) </a:t>
              </a:r>
              <a:r>
                <a:rPr lang="fr-FR" sz="1200" dirty="0" err="1">
                  <a:solidFill>
                    <a:schemeClr val="tx1"/>
                  </a:solidFill>
                </a:rPr>
                <a:t>from</a:t>
              </a:r>
              <a:r>
                <a:rPr lang="fr-FR" sz="1200" dirty="0">
                  <a:solidFill>
                    <a:schemeClr val="tx1"/>
                  </a:solidFill>
                </a:rPr>
                <a:t> _ _ _ _ _ _</a:t>
              </a:r>
            </a:p>
          </p:txBody>
        </p:sp>
        <p:sp>
          <p:nvSpPr>
            <p:cNvPr id="11" name="Rectangle 10">
              <a:extLst>
                <a:ext uri="{FF2B5EF4-FFF2-40B4-BE49-F238E27FC236}">
                  <a16:creationId xmlns:a16="http://schemas.microsoft.com/office/drawing/2014/main" id="{E38B029D-9289-E55B-3911-F1E2A8CCD424}"/>
                </a:ext>
              </a:extLst>
            </p:cNvPr>
            <p:cNvSpPr/>
            <p:nvPr/>
          </p:nvSpPr>
          <p:spPr>
            <a:xfrm>
              <a:off x="3404346" y="2485846"/>
              <a:ext cx="961466" cy="152401"/>
            </a:xfrm>
            <a:prstGeom prst="rect">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1" dirty="0">
                  <a:solidFill>
                    <a:schemeClr val="tx1"/>
                  </a:solidFill>
                </a:rPr>
                <a:t>(date</a:t>
              </a:r>
              <a:r>
                <a:rPr lang="fr-FR" sz="1100" dirty="0">
                  <a:solidFill>
                    <a:schemeClr val="tx1"/>
                  </a:solidFill>
                </a:rPr>
                <a:t>)_ _ _ _</a:t>
              </a:r>
            </a:p>
          </p:txBody>
        </p:sp>
        <p:sp>
          <p:nvSpPr>
            <p:cNvPr id="12" name="Rectangle 11">
              <a:extLst>
                <a:ext uri="{FF2B5EF4-FFF2-40B4-BE49-F238E27FC236}">
                  <a16:creationId xmlns:a16="http://schemas.microsoft.com/office/drawing/2014/main" id="{207B622C-EFA4-75AA-727E-E64CBE4ACB61}"/>
                </a:ext>
              </a:extLst>
            </p:cNvPr>
            <p:cNvSpPr/>
            <p:nvPr/>
          </p:nvSpPr>
          <p:spPr>
            <a:xfrm>
              <a:off x="5040405" y="4056018"/>
              <a:ext cx="775447" cy="121920"/>
            </a:xfrm>
            <a:prstGeom prst="rect">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3FEC3E4A-251F-7BB0-ADF3-B8C352B8FEFA}"/>
                </a:ext>
              </a:extLst>
            </p:cNvPr>
            <p:cNvSpPr/>
            <p:nvPr/>
          </p:nvSpPr>
          <p:spPr>
            <a:xfrm>
              <a:off x="4619065" y="3657600"/>
              <a:ext cx="618564" cy="73286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8" name="Connecteur en arc 17">
              <a:extLst>
                <a:ext uri="{FF2B5EF4-FFF2-40B4-BE49-F238E27FC236}">
                  <a16:creationId xmlns:a16="http://schemas.microsoft.com/office/drawing/2014/main" id="{8B324EC7-3D8B-5994-306B-E9E6BF975F3D}"/>
                </a:ext>
              </a:extLst>
            </p:cNvPr>
            <p:cNvCxnSpPr/>
            <p:nvPr/>
          </p:nvCxnSpPr>
          <p:spPr>
            <a:xfrm flipV="1">
              <a:off x="5156947" y="4024032"/>
              <a:ext cx="2691653" cy="279027"/>
            </a:xfrm>
            <a:prstGeom prst="curved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ZoneTexte 18">
            <a:extLst>
              <a:ext uri="{FF2B5EF4-FFF2-40B4-BE49-F238E27FC236}">
                <a16:creationId xmlns:a16="http://schemas.microsoft.com/office/drawing/2014/main" id="{BA82E8BB-1F79-CD07-D518-44BA69A7D506}"/>
              </a:ext>
            </a:extLst>
          </p:cNvPr>
          <p:cNvSpPr txBox="1"/>
          <p:nvPr/>
        </p:nvSpPr>
        <p:spPr>
          <a:xfrm>
            <a:off x="1282701" y="455038"/>
            <a:ext cx="8851900" cy="900246"/>
          </a:xfrm>
          <a:prstGeom prst="rect">
            <a:avLst/>
          </a:prstGeom>
          <a:noFill/>
        </p:spPr>
        <p:txBody>
          <a:bodyPr wrap="square" rtlCol="0">
            <a:spAutoFit/>
          </a:bodyPr>
          <a:lstStyle/>
          <a:p>
            <a:pPr marL="342891" indent="-342891">
              <a:lnSpc>
                <a:spcPct val="150000"/>
              </a:lnSpc>
              <a:buAutoNum type="arabicPeriod"/>
            </a:pPr>
            <a:r>
              <a:rPr lang="fr-FR" sz="1200" dirty="0">
                <a:latin typeface="OpenDyslexic" pitchFamily="2" charset="77"/>
              </a:rPr>
              <a:t>Watch and </a:t>
            </a:r>
            <a:r>
              <a:rPr lang="fr-FR" sz="1200" dirty="0" err="1">
                <a:latin typeface="OpenDyslexic" pitchFamily="2" charset="77"/>
              </a:rPr>
              <a:t>complete</a:t>
            </a:r>
            <a:r>
              <a:rPr lang="fr-FR" sz="1200" dirty="0">
                <a:latin typeface="OpenDyslexic" pitchFamily="2" charset="77"/>
              </a:rPr>
              <a:t> the </a:t>
            </a:r>
            <a:r>
              <a:rPr lang="fr-FR" sz="1200" dirty="0" err="1">
                <a:latin typeface="OpenDyslexic" pitchFamily="2" charset="77"/>
              </a:rPr>
              <a:t>map</a:t>
            </a:r>
            <a:r>
              <a:rPr lang="fr-FR" sz="1200" dirty="0">
                <a:latin typeface="OpenDyslexic" pitchFamily="2" charset="77"/>
              </a:rPr>
              <a:t> (boxes on the </a:t>
            </a:r>
            <a:r>
              <a:rPr lang="fr-FR" sz="1200" dirty="0" err="1">
                <a:latin typeface="OpenDyslexic" pitchFamily="2" charset="77"/>
              </a:rPr>
              <a:t>map</a:t>
            </a:r>
            <a:r>
              <a:rPr lang="fr-FR" sz="1200" dirty="0">
                <a:latin typeface="OpenDyslexic" pitchFamily="2" charset="77"/>
              </a:rPr>
              <a:t> + table)</a:t>
            </a:r>
          </a:p>
          <a:p>
            <a:pPr marL="342891" indent="-342891">
              <a:lnSpc>
                <a:spcPct val="150000"/>
              </a:lnSpc>
              <a:buAutoNum type="arabicPeriod"/>
            </a:pPr>
            <a:r>
              <a:rPr lang="fr-FR" sz="1200" dirty="0">
                <a:latin typeface="OpenDyslexic" pitchFamily="2" charset="77"/>
              </a:rPr>
              <a:t>Share </a:t>
            </a:r>
            <a:r>
              <a:rPr lang="fr-FR" sz="1200" dirty="0" err="1">
                <a:latin typeface="OpenDyslexic" pitchFamily="2" charset="77"/>
              </a:rPr>
              <a:t>with</a:t>
            </a:r>
            <a:r>
              <a:rPr lang="fr-FR" sz="1200" dirty="0">
                <a:latin typeface="OpenDyslexic" pitchFamily="2" charset="77"/>
              </a:rPr>
              <a:t> </a:t>
            </a:r>
            <a:r>
              <a:rPr lang="fr-FR" sz="1200" dirty="0" err="1">
                <a:latin typeface="OpenDyslexic" pitchFamily="2" charset="77"/>
              </a:rPr>
              <a:t>your</a:t>
            </a:r>
            <a:r>
              <a:rPr lang="fr-FR" sz="1200" dirty="0">
                <a:latin typeface="OpenDyslexic" pitchFamily="2" charset="77"/>
              </a:rPr>
              <a:t> </a:t>
            </a:r>
            <a:r>
              <a:rPr lang="fr-FR" sz="1200" dirty="0" err="1">
                <a:latin typeface="OpenDyslexic" pitchFamily="2" charset="77"/>
              </a:rPr>
              <a:t>groupmates</a:t>
            </a:r>
            <a:r>
              <a:rPr lang="fr-FR" sz="1200" dirty="0">
                <a:latin typeface="OpenDyslexic" pitchFamily="2" charset="77"/>
              </a:rPr>
              <a:t> and </a:t>
            </a:r>
            <a:r>
              <a:rPr lang="fr-FR" sz="1200" dirty="0" err="1">
                <a:latin typeface="OpenDyslexic" pitchFamily="2" charset="77"/>
              </a:rPr>
              <a:t>complete</a:t>
            </a:r>
            <a:r>
              <a:rPr lang="fr-FR" sz="1200" dirty="0">
                <a:latin typeface="OpenDyslexic" pitchFamily="2" charset="77"/>
              </a:rPr>
              <a:t> </a:t>
            </a:r>
            <a:r>
              <a:rPr lang="fr-FR" sz="1200" dirty="0" err="1">
                <a:latin typeface="OpenDyslexic" pitchFamily="2" charset="77"/>
              </a:rPr>
              <a:t>missing</a:t>
            </a:r>
            <a:r>
              <a:rPr lang="fr-FR" sz="1200" dirty="0">
                <a:latin typeface="OpenDyslexic" pitchFamily="2" charset="77"/>
              </a:rPr>
              <a:t> information</a:t>
            </a:r>
          </a:p>
          <a:p>
            <a:pPr marL="342891" indent="-342891">
              <a:lnSpc>
                <a:spcPct val="150000"/>
              </a:lnSpc>
              <a:buAutoNum type="arabicPeriod"/>
            </a:pPr>
            <a:r>
              <a:rPr lang="fr-FR" sz="1200" dirty="0" err="1">
                <a:latin typeface="OpenDyslexic" pitchFamily="2" charset="77"/>
              </a:rPr>
              <a:t>Get</a:t>
            </a:r>
            <a:r>
              <a:rPr lang="fr-FR" sz="1200" dirty="0">
                <a:latin typeface="OpenDyslexic" pitchFamily="2" charset="77"/>
              </a:rPr>
              <a:t> </a:t>
            </a:r>
            <a:r>
              <a:rPr lang="fr-FR" sz="1200" dirty="0" err="1">
                <a:latin typeface="OpenDyslexic" pitchFamily="2" charset="77"/>
              </a:rPr>
              <a:t>ready</a:t>
            </a:r>
            <a:r>
              <a:rPr lang="fr-FR" sz="1200" dirty="0">
                <a:latin typeface="OpenDyslexic" pitchFamily="2" charset="77"/>
              </a:rPr>
              <a:t> to </a:t>
            </a:r>
            <a:r>
              <a:rPr lang="fr-FR" sz="1200" dirty="0" err="1">
                <a:latin typeface="OpenDyslexic" pitchFamily="2" charset="77"/>
              </a:rPr>
              <a:t>explain</a:t>
            </a:r>
            <a:r>
              <a:rPr lang="fr-FR" sz="1200" dirty="0">
                <a:latin typeface="OpenDyslexic" pitchFamily="2" charset="77"/>
              </a:rPr>
              <a:t> the </a:t>
            </a:r>
            <a:r>
              <a:rPr lang="fr-FR" sz="1200" b="1" dirty="0" err="1">
                <a:latin typeface="OpenDyslexic" pitchFamily="2" charset="77"/>
              </a:rPr>
              <a:t>Louisiana</a:t>
            </a:r>
            <a:r>
              <a:rPr lang="fr-FR" sz="1200" b="1" dirty="0">
                <a:latin typeface="OpenDyslexic" pitchFamily="2" charset="77"/>
              </a:rPr>
              <a:t> </a:t>
            </a:r>
            <a:r>
              <a:rPr lang="fr-FR" sz="1200" b="1" dirty="0" err="1">
                <a:latin typeface="OpenDyslexic" pitchFamily="2" charset="77"/>
              </a:rPr>
              <a:t>Purchase</a:t>
            </a:r>
            <a:r>
              <a:rPr lang="fr-FR" sz="1200" b="1" dirty="0">
                <a:latin typeface="OpenDyslexic" pitchFamily="2" charset="77"/>
              </a:rPr>
              <a:t> </a:t>
            </a:r>
            <a:r>
              <a:rPr lang="fr-FR" sz="1200" dirty="0">
                <a:latin typeface="OpenDyslexic" pitchFamily="2" charset="77"/>
              </a:rPr>
              <a:t>(</a:t>
            </a:r>
            <a:r>
              <a:rPr lang="fr-FR" sz="1200" dirty="0" err="1">
                <a:latin typeface="OpenDyslexic" pitchFamily="2" charset="77"/>
              </a:rPr>
              <a:t>What</a:t>
            </a:r>
            <a:r>
              <a:rPr lang="fr-FR" sz="1200" dirty="0">
                <a:latin typeface="OpenDyslexic" pitchFamily="2" charset="77"/>
              </a:rPr>
              <a:t>? </a:t>
            </a:r>
            <a:r>
              <a:rPr lang="fr-FR" sz="1200" dirty="0" err="1">
                <a:latin typeface="OpenDyslexic" pitchFamily="2" charset="77"/>
              </a:rPr>
              <a:t>Where</a:t>
            </a:r>
            <a:r>
              <a:rPr lang="fr-FR" sz="1200" dirty="0">
                <a:latin typeface="OpenDyslexic" pitchFamily="2" charset="77"/>
              </a:rPr>
              <a:t>? </a:t>
            </a:r>
            <a:r>
              <a:rPr lang="fr-FR" sz="1200" dirty="0" err="1">
                <a:latin typeface="OpenDyslexic" pitchFamily="2" charset="77"/>
              </a:rPr>
              <a:t>When</a:t>
            </a:r>
            <a:r>
              <a:rPr lang="fr-FR" sz="1200" dirty="0">
                <a:latin typeface="OpenDyslexic" pitchFamily="2" charset="77"/>
              </a:rPr>
              <a:t>? </a:t>
            </a:r>
            <a:r>
              <a:rPr lang="fr-FR" sz="1200" dirty="0" err="1">
                <a:latin typeface="OpenDyslexic" pitchFamily="2" charset="77"/>
              </a:rPr>
              <a:t>Why</a:t>
            </a:r>
            <a:r>
              <a:rPr lang="fr-FR" sz="1200" dirty="0">
                <a:latin typeface="OpenDyslexic" pitchFamily="2" charset="77"/>
              </a:rPr>
              <a:t>? How? )</a:t>
            </a:r>
          </a:p>
        </p:txBody>
      </p:sp>
      <p:pic>
        <p:nvPicPr>
          <p:cNvPr id="1026" name="Picture 2" descr="Scan me!">
            <a:extLst>
              <a:ext uri="{FF2B5EF4-FFF2-40B4-BE49-F238E27FC236}">
                <a16:creationId xmlns:a16="http://schemas.microsoft.com/office/drawing/2014/main" id="{24D8A238-5707-D522-7F8F-650767C217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7902" y="352256"/>
            <a:ext cx="924485" cy="924485"/>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a:extLst>
              <a:ext uri="{FF2B5EF4-FFF2-40B4-BE49-F238E27FC236}">
                <a16:creationId xmlns:a16="http://schemas.microsoft.com/office/drawing/2014/main" id="{B4A42E91-4924-8982-37D6-0CC50D74ABE0}"/>
              </a:ext>
            </a:extLst>
          </p:cNvPr>
          <p:cNvSpPr txBox="1"/>
          <p:nvPr/>
        </p:nvSpPr>
        <p:spPr>
          <a:xfrm>
            <a:off x="8306360" y="99492"/>
            <a:ext cx="4972051" cy="230832"/>
          </a:xfrm>
          <a:prstGeom prst="rect">
            <a:avLst/>
          </a:prstGeom>
          <a:noFill/>
        </p:spPr>
        <p:txBody>
          <a:bodyPr wrap="square">
            <a:spAutoFit/>
          </a:bodyPr>
          <a:lstStyle/>
          <a:p>
            <a:r>
              <a:rPr lang="fr-FR" sz="900" dirty="0"/>
              <a:t>https://</a:t>
            </a:r>
            <a:r>
              <a:rPr lang="fr-FR" sz="900" dirty="0" err="1"/>
              <a:t>ladigitale.dev</a:t>
            </a:r>
            <a:r>
              <a:rPr lang="fr-FR" sz="900" dirty="0"/>
              <a:t>/</a:t>
            </a:r>
            <a:r>
              <a:rPr lang="fr-FR" sz="900" dirty="0" err="1"/>
              <a:t>digiview</a:t>
            </a:r>
            <a:r>
              <a:rPr lang="fr-FR" sz="900" dirty="0"/>
              <a:t>/#/v/68a721ae9fb5c</a:t>
            </a:r>
          </a:p>
        </p:txBody>
      </p:sp>
      <p:sp>
        <p:nvSpPr>
          <p:cNvPr id="2" name="ZoneTexte 1">
            <a:extLst>
              <a:ext uri="{FF2B5EF4-FFF2-40B4-BE49-F238E27FC236}">
                <a16:creationId xmlns:a16="http://schemas.microsoft.com/office/drawing/2014/main" id="{B916D3E4-DEA1-B418-B2EE-2F0BA313314C}"/>
              </a:ext>
            </a:extLst>
          </p:cNvPr>
          <p:cNvSpPr txBox="1"/>
          <p:nvPr/>
        </p:nvSpPr>
        <p:spPr>
          <a:xfrm>
            <a:off x="3964301" y="99493"/>
            <a:ext cx="4158343" cy="369332"/>
          </a:xfrm>
          <a:custGeom>
            <a:avLst/>
            <a:gdLst>
              <a:gd name="csX0" fmla="*/ 0 w 4158343"/>
              <a:gd name="csY0" fmla="*/ 0 h 369332"/>
              <a:gd name="csX1" fmla="*/ 651474 w 4158343"/>
              <a:gd name="csY1" fmla="*/ 0 h 369332"/>
              <a:gd name="csX2" fmla="*/ 1219781 w 4158343"/>
              <a:gd name="csY2" fmla="*/ 0 h 369332"/>
              <a:gd name="csX3" fmla="*/ 1996005 w 4158343"/>
              <a:gd name="csY3" fmla="*/ 0 h 369332"/>
              <a:gd name="csX4" fmla="*/ 2647478 w 4158343"/>
              <a:gd name="csY4" fmla="*/ 0 h 369332"/>
              <a:gd name="csX5" fmla="*/ 3298952 w 4158343"/>
              <a:gd name="csY5" fmla="*/ 0 h 369332"/>
              <a:gd name="csX6" fmla="*/ 4158343 w 4158343"/>
              <a:gd name="csY6" fmla="*/ 0 h 369332"/>
              <a:gd name="csX7" fmla="*/ 4158343 w 4158343"/>
              <a:gd name="csY7" fmla="*/ 369332 h 369332"/>
              <a:gd name="csX8" fmla="*/ 3465286 w 4158343"/>
              <a:gd name="csY8" fmla="*/ 369332 h 369332"/>
              <a:gd name="csX9" fmla="*/ 2896979 w 4158343"/>
              <a:gd name="csY9" fmla="*/ 369332 h 369332"/>
              <a:gd name="csX10" fmla="*/ 2203922 w 4158343"/>
              <a:gd name="csY10" fmla="*/ 369332 h 369332"/>
              <a:gd name="csX11" fmla="*/ 1510865 w 4158343"/>
              <a:gd name="csY11" fmla="*/ 369332 h 369332"/>
              <a:gd name="csX12" fmla="*/ 859391 w 4158343"/>
              <a:gd name="csY12" fmla="*/ 369332 h 369332"/>
              <a:gd name="csX13" fmla="*/ 0 w 4158343"/>
              <a:gd name="csY13" fmla="*/ 369332 h 369332"/>
              <a:gd name="csX14" fmla="*/ 0 w 4158343"/>
              <a:gd name="csY14" fmla="*/ 0 h 3693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4158343" h="369332" extrusionOk="0">
                <a:moveTo>
                  <a:pt x="0" y="0"/>
                </a:moveTo>
                <a:cubicBezTo>
                  <a:pt x="169551" y="-9367"/>
                  <a:pt x="402053" y="32114"/>
                  <a:pt x="651474" y="0"/>
                </a:cubicBezTo>
                <a:cubicBezTo>
                  <a:pt x="900895" y="-32114"/>
                  <a:pt x="961711" y="-1211"/>
                  <a:pt x="1219781" y="0"/>
                </a:cubicBezTo>
                <a:cubicBezTo>
                  <a:pt x="1477851" y="1211"/>
                  <a:pt x="1680614" y="28323"/>
                  <a:pt x="1996005" y="0"/>
                </a:cubicBezTo>
                <a:cubicBezTo>
                  <a:pt x="2311396" y="-28323"/>
                  <a:pt x="2476642" y="-26918"/>
                  <a:pt x="2647478" y="0"/>
                </a:cubicBezTo>
                <a:cubicBezTo>
                  <a:pt x="2818314" y="26918"/>
                  <a:pt x="3160015" y="-11813"/>
                  <a:pt x="3298952" y="0"/>
                </a:cubicBezTo>
                <a:cubicBezTo>
                  <a:pt x="3437889" y="11813"/>
                  <a:pt x="3923945" y="-3220"/>
                  <a:pt x="4158343" y="0"/>
                </a:cubicBezTo>
                <a:cubicBezTo>
                  <a:pt x="4161555" y="103222"/>
                  <a:pt x="4165808" y="284950"/>
                  <a:pt x="4158343" y="369332"/>
                </a:cubicBezTo>
                <a:cubicBezTo>
                  <a:pt x="3901875" y="349932"/>
                  <a:pt x="3641359" y="341880"/>
                  <a:pt x="3465286" y="369332"/>
                </a:cubicBezTo>
                <a:cubicBezTo>
                  <a:pt x="3289213" y="396784"/>
                  <a:pt x="3078864" y="382383"/>
                  <a:pt x="2896979" y="369332"/>
                </a:cubicBezTo>
                <a:cubicBezTo>
                  <a:pt x="2715094" y="356281"/>
                  <a:pt x="2400929" y="362314"/>
                  <a:pt x="2203922" y="369332"/>
                </a:cubicBezTo>
                <a:cubicBezTo>
                  <a:pt x="2006915" y="376350"/>
                  <a:pt x="1842409" y="360777"/>
                  <a:pt x="1510865" y="369332"/>
                </a:cubicBezTo>
                <a:cubicBezTo>
                  <a:pt x="1179321" y="377887"/>
                  <a:pt x="1040177" y="373347"/>
                  <a:pt x="859391" y="369332"/>
                </a:cubicBezTo>
                <a:cubicBezTo>
                  <a:pt x="678605" y="365317"/>
                  <a:pt x="404310" y="409097"/>
                  <a:pt x="0" y="369332"/>
                </a:cubicBezTo>
                <a:cubicBezTo>
                  <a:pt x="-11719" y="274434"/>
                  <a:pt x="-5373" y="124469"/>
                  <a:pt x="0" y="0"/>
                </a:cubicBezTo>
                <a:close/>
              </a:path>
            </a:pathLst>
          </a:custGeom>
          <a:noFill/>
          <a:ln w="19050">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algn="ctr"/>
            <a:r>
              <a:rPr lang="fr-FR" b="1" dirty="0">
                <a:latin typeface="OpenDyslexic" pitchFamily="2" charset="77"/>
              </a:rPr>
              <a:t>I – The </a:t>
            </a:r>
            <a:r>
              <a:rPr lang="fr-FR" b="1" dirty="0" err="1">
                <a:latin typeface="OpenDyslexic" pitchFamily="2" charset="77"/>
              </a:rPr>
              <a:t>Louisiana</a:t>
            </a:r>
            <a:r>
              <a:rPr lang="fr-FR" b="1" dirty="0">
                <a:latin typeface="OpenDyslexic" pitchFamily="2" charset="77"/>
              </a:rPr>
              <a:t> </a:t>
            </a:r>
            <a:r>
              <a:rPr lang="fr-FR" b="1" dirty="0" err="1">
                <a:latin typeface="OpenDyslexic" pitchFamily="2" charset="77"/>
              </a:rPr>
              <a:t>Purchase</a:t>
            </a:r>
            <a:endParaRPr lang="fr-FR" b="1" dirty="0">
              <a:latin typeface="OpenDyslexic" pitchFamily="2" charset="77"/>
            </a:endParaRPr>
          </a:p>
        </p:txBody>
      </p:sp>
    </p:spTree>
    <p:extLst>
      <p:ext uri="{BB962C8B-B14F-4D97-AF65-F5344CB8AC3E}">
        <p14:creationId xmlns:p14="http://schemas.microsoft.com/office/powerpoint/2010/main" val="25848622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CE3B7-A510-6737-1B27-77A2E8F439DC}"/>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76B386B8-A45D-39FA-FF9D-B2366EE3E375}"/>
              </a:ext>
            </a:extLst>
          </p:cNvPr>
          <p:cNvSpPr txBox="1"/>
          <p:nvPr/>
        </p:nvSpPr>
        <p:spPr>
          <a:xfrm>
            <a:off x="186463" y="702706"/>
            <a:ext cx="11819069" cy="6419706"/>
          </a:xfrm>
          <a:prstGeom prst="rect">
            <a:avLst/>
          </a:prstGeom>
          <a:noFill/>
        </p:spPr>
        <p:txBody>
          <a:bodyPr wrap="square">
            <a:spAutoFit/>
          </a:bodyPr>
          <a:lstStyle/>
          <a:p>
            <a:pPr>
              <a:lnSpc>
                <a:spcPct val="150000"/>
              </a:lnSpc>
              <a:spcAft>
                <a:spcPts val="800"/>
              </a:spcAft>
              <a:buNone/>
            </a:pPr>
            <a:r>
              <a:rPr lang="en-GB" sz="1200" kern="100" dirty="0">
                <a:effectLst/>
                <a:latin typeface="OpenDyslexic" pitchFamily="2" charset="77"/>
                <a:ea typeface="Calibri" panose="020F0502020204030204" pitchFamily="34" charset="0"/>
                <a:cs typeface="Times New Roman" panose="02020603050405020304" pitchFamily="18" charset="0"/>
              </a:rPr>
              <a:t>1. </a:t>
            </a:r>
            <a:r>
              <a:rPr lang="en-GB" sz="1200" kern="100" dirty="0">
                <a:latin typeface="OpenDyslexic" pitchFamily="2" charset="77"/>
                <a:ea typeface="Calibri" panose="020F0502020204030204" pitchFamily="34" charset="0"/>
                <a:cs typeface="Times New Roman" panose="02020603050405020304" pitchFamily="18" charset="0"/>
              </a:rPr>
              <a:t>Translate these sentences into French</a:t>
            </a:r>
            <a:endParaRPr lang="en-GB" sz="1200" kern="100" dirty="0">
              <a:effectLst/>
              <a:latin typeface="OpenDyslexic" pitchFamily="2" charset="77"/>
              <a:ea typeface="Calibri" panose="020F0502020204030204" pitchFamily="34" charset="0"/>
              <a:cs typeface="Times New Roman" panose="02020603050405020304" pitchFamily="18" charset="0"/>
            </a:endParaRPr>
          </a:p>
          <a:p>
            <a:pPr lvl="1">
              <a:lnSpc>
                <a:spcPct val="150000"/>
              </a:lnSpc>
              <a:spcAft>
                <a:spcPts val="800"/>
              </a:spcAft>
            </a:pPr>
            <a:r>
              <a:rPr lang="en-GB" sz="1200" kern="100" dirty="0">
                <a:effectLst/>
                <a:latin typeface="OpenDyslexic" pitchFamily="2" charset="77"/>
                <a:ea typeface="Calibri" panose="020F0502020204030204" pitchFamily="34" charset="0"/>
                <a:cs typeface="Times New Roman" panose="02020603050405020304" pitchFamily="18" charset="0"/>
              </a:rPr>
              <a:t>Plenty of houses standing in New Orleans […] were built by enslaved artisans (l.45)</a:t>
            </a:r>
          </a:p>
          <a:p>
            <a:pPr lvl="1">
              <a:lnSpc>
                <a:spcPct val="150000"/>
              </a:lnSpc>
              <a:spcAft>
                <a:spcPts val="800"/>
              </a:spcAft>
            </a:pPr>
            <a:r>
              <a:rPr lang="en-GB" sz="1200" dirty="0">
                <a:latin typeface="OpenDyslexic" pitchFamily="2" charset="77"/>
              </a:rPr>
              <a:t>➜ …………………………………………………………………………………………………………………………….………………………………………………..….……………</a:t>
            </a:r>
            <a:endParaRPr lang="en-GB" sz="1200" kern="100" dirty="0">
              <a:effectLst/>
              <a:latin typeface="OpenDyslexic" pitchFamily="2" charset="77"/>
              <a:ea typeface="Calibri" panose="020F0502020204030204" pitchFamily="34" charset="0"/>
              <a:cs typeface="Times New Roman" panose="02020603050405020304" pitchFamily="18" charset="0"/>
            </a:endParaRPr>
          </a:p>
          <a:p>
            <a:pPr lvl="1">
              <a:lnSpc>
                <a:spcPct val="150000"/>
              </a:lnSpc>
              <a:spcAft>
                <a:spcPts val="800"/>
              </a:spcAft>
            </a:pPr>
            <a:r>
              <a:rPr lang="en-GB" sz="1200" dirty="0">
                <a:latin typeface="OpenDyslexic" pitchFamily="2" charset="77"/>
              </a:rPr>
              <a:t>A stretch of </a:t>
            </a:r>
            <a:r>
              <a:rPr lang="en-GB" sz="1200" dirty="0" err="1">
                <a:latin typeface="OpenDyslexic" pitchFamily="2" charset="77"/>
              </a:rPr>
              <a:t>Dryades</a:t>
            </a:r>
            <a:r>
              <a:rPr lang="en-GB" sz="1200" dirty="0">
                <a:latin typeface="OpenDyslexic" pitchFamily="2" charset="77"/>
              </a:rPr>
              <a:t> Street was renamed Oretha Castle Haley (l.32)</a:t>
            </a:r>
          </a:p>
          <a:p>
            <a:pPr lvl="1">
              <a:lnSpc>
                <a:spcPct val="150000"/>
              </a:lnSpc>
              <a:spcAft>
                <a:spcPts val="800"/>
              </a:spcAft>
            </a:pPr>
            <a:r>
              <a:rPr lang="en-GB" sz="1200" dirty="0">
                <a:latin typeface="OpenDyslexic" pitchFamily="2" charset="77"/>
              </a:rPr>
              <a:t>➜ …………………………………………………………………………………………………………………………….………………………………………………..….……………</a:t>
            </a:r>
            <a:endParaRPr lang="fr-FR" sz="1200" dirty="0">
              <a:latin typeface="OpenDyslexic" pitchFamily="2" charset="77"/>
            </a:endParaRPr>
          </a:p>
          <a:p>
            <a:pPr lvl="1">
              <a:lnSpc>
                <a:spcPct val="150000"/>
              </a:lnSpc>
              <a:spcAft>
                <a:spcPts val="800"/>
              </a:spcAft>
            </a:pPr>
            <a:r>
              <a:rPr lang="en-GB" sz="1200" dirty="0">
                <a:latin typeface="OpenDyslexic" pitchFamily="2" charset="77"/>
              </a:rPr>
              <a:t>The entire length of the street wasn’t renamed (l.36-37)</a:t>
            </a:r>
          </a:p>
          <a:p>
            <a:pPr lvl="1">
              <a:lnSpc>
                <a:spcPct val="150000"/>
              </a:lnSpc>
              <a:spcAft>
                <a:spcPts val="800"/>
              </a:spcAft>
            </a:pPr>
            <a:r>
              <a:rPr lang="en-GB" sz="1200" dirty="0">
                <a:latin typeface="OpenDyslexic" pitchFamily="2" charset="77"/>
              </a:rPr>
              <a:t>➜ …………………………………………………………………………………………………………………………….………………………………………………..….………….</a:t>
            </a:r>
          </a:p>
          <a:p>
            <a:pPr>
              <a:lnSpc>
                <a:spcPct val="150000"/>
              </a:lnSpc>
              <a:spcAft>
                <a:spcPts val="800"/>
              </a:spcAft>
            </a:pPr>
            <a:r>
              <a:rPr lang="en-GB" sz="1200" dirty="0">
                <a:latin typeface="OpenDyslexic" pitchFamily="2" charset="77"/>
              </a:rPr>
              <a:t>2. What do you notice for b. &amp; c. : what French pronoun did you use to translate the passive voice?</a:t>
            </a:r>
          </a:p>
          <a:p>
            <a:pPr>
              <a:lnSpc>
                <a:spcPct val="150000"/>
              </a:lnSpc>
              <a:spcAft>
                <a:spcPts val="800"/>
              </a:spcAft>
            </a:pPr>
            <a:r>
              <a:rPr lang="en-GB" sz="1200" dirty="0">
                <a:latin typeface="OpenDyslexic" pitchFamily="2" charset="77"/>
              </a:rPr>
              <a:t>3. Watch the lesson and write these sentences in the passive voice:</a:t>
            </a:r>
          </a:p>
          <a:p>
            <a:pPr lvl="1">
              <a:lnSpc>
                <a:spcPct val="150000"/>
              </a:lnSpc>
              <a:spcAft>
                <a:spcPts val="800"/>
              </a:spcAft>
            </a:pPr>
            <a:r>
              <a:rPr lang="en-GB" sz="1200" dirty="0">
                <a:latin typeface="OpenDyslexic" pitchFamily="2" charset="77"/>
              </a:rPr>
              <a:t>a. The French colonized Louisiana in 1718.  ➜ …………………………………………………………………………………….………………………………………….</a:t>
            </a:r>
          </a:p>
          <a:p>
            <a:pPr lvl="1">
              <a:lnSpc>
                <a:spcPct val="150000"/>
              </a:lnSpc>
              <a:spcAft>
                <a:spcPts val="800"/>
              </a:spcAft>
            </a:pPr>
            <a:r>
              <a:rPr lang="en-GB" sz="1200" dirty="0">
                <a:latin typeface="OpenDyslexic" pitchFamily="2" charset="77"/>
              </a:rPr>
              <a:t>b. The Americans bought Louisiana in 1803. ➜ ……………………………………………………………….……………………………………………………………..</a:t>
            </a:r>
            <a:endParaRPr lang="fr-FR" sz="1200" dirty="0">
              <a:latin typeface="OpenDyslexic" pitchFamily="2" charset="77"/>
            </a:endParaRPr>
          </a:p>
          <a:p>
            <a:pPr lvl="1">
              <a:lnSpc>
                <a:spcPct val="150000"/>
              </a:lnSpc>
              <a:spcAft>
                <a:spcPts val="800"/>
              </a:spcAft>
            </a:pPr>
            <a:r>
              <a:rPr lang="en-GB" sz="1200" dirty="0">
                <a:latin typeface="OpenDyslexic" pitchFamily="2" charset="77"/>
              </a:rPr>
              <a:t>c. Immigrants from France, Spain and Africa enriched the city’s cultural diversity. </a:t>
            </a:r>
          </a:p>
          <a:p>
            <a:pPr lvl="1">
              <a:lnSpc>
                <a:spcPct val="150000"/>
              </a:lnSpc>
              <a:spcAft>
                <a:spcPts val="800"/>
              </a:spcAft>
            </a:pPr>
            <a:r>
              <a:rPr lang="en-GB" sz="1200" dirty="0">
                <a:latin typeface="OpenDyslexic" pitchFamily="2" charset="77"/>
              </a:rPr>
              <a:t>➜ …………………………………………………………………………………………………………………………….………………………………………………..….……………</a:t>
            </a:r>
            <a:endParaRPr lang="fr-FR" sz="1200" dirty="0">
              <a:latin typeface="OpenDyslexic" pitchFamily="2" charset="77"/>
            </a:endParaRPr>
          </a:p>
          <a:p>
            <a:pPr lvl="1">
              <a:lnSpc>
                <a:spcPct val="150000"/>
              </a:lnSpc>
              <a:spcAft>
                <a:spcPts val="800"/>
              </a:spcAft>
            </a:pPr>
            <a:r>
              <a:rPr lang="en-GB" sz="1200" dirty="0">
                <a:latin typeface="OpenDyslexic" pitchFamily="2" charset="77"/>
              </a:rPr>
              <a:t>d. The Creole community blended African, European, and Native American influences into daily life.</a:t>
            </a:r>
          </a:p>
          <a:p>
            <a:pPr lvl="1">
              <a:lnSpc>
                <a:spcPct val="150000"/>
              </a:lnSpc>
              <a:spcAft>
                <a:spcPts val="800"/>
              </a:spcAft>
            </a:pPr>
            <a:r>
              <a:rPr lang="en-GB" sz="1200" dirty="0">
                <a:latin typeface="OpenDyslexic" pitchFamily="2" charset="77"/>
              </a:rPr>
              <a:t>➜</a:t>
            </a:r>
            <a:r>
              <a:rPr lang="fr-FR" sz="1200" dirty="0">
                <a:effectLst/>
                <a:latin typeface="OpenDyslexic" pitchFamily="2" charset="77"/>
              </a:rPr>
              <a:t>  </a:t>
            </a:r>
            <a:r>
              <a:rPr lang="en-GB" sz="1200" dirty="0">
                <a:latin typeface="OpenDyslexic" pitchFamily="2" charset="77"/>
              </a:rPr>
              <a:t>……………………………………………………………….……………………………………………………………………………………………….………………………………</a:t>
            </a:r>
            <a:endParaRPr lang="fr-FR" sz="1200" dirty="0">
              <a:latin typeface="OpenDyslexic" pitchFamily="2" charset="77"/>
            </a:endParaRPr>
          </a:p>
          <a:p>
            <a:pPr lvl="1">
              <a:lnSpc>
                <a:spcPct val="150000"/>
              </a:lnSpc>
              <a:spcAft>
                <a:spcPts val="800"/>
              </a:spcAft>
            </a:pPr>
            <a:r>
              <a:rPr lang="en-GB" sz="1200" dirty="0">
                <a:latin typeface="OpenDyslexic" pitchFamily="2" charset="77"/>
              </a:rPr>
              <a:t>People, in New Orleans, celebrated multiculturalism with many festivals. ➜ ……………………………………………………………….………………………</a:t>
            </a:r>
          </a:p>
          <a:p>
            <a:pPr>
              <a:lnSpc>
                <a:spcPct val="150000"/>
              </a:lnSpc>
              <a:spcAft>
                <a:spcPts val="800"/>
              </a:spcAft>
            </a:pPr>
            <a:endParaRPr lang="fr-FR" sz="1200" dirty="0">
              <a:latin typeface="OpenDyslexic" pitchFamily="2" charset="77"/>
            </a:endParaRPr>
          </a:p>
        </p:txBody>
      </p:sp>
      <p:sp>
        <p:nvSpPr>
          <p:cNvPr id="8" name="ZoneTexte 7">
            <a:extLst>
              <a:ext uri="{FF2B5EF4-FFF2-40B4-BE49-F238E27FC236}">
                <a16:creationId xmlns:a16="http://schemas.microsoft.com/office/drawing/2014/main" id="{F775B824-74F6-8A19-62D5-7C9B29FE5024}"/>
              </a:ext>
            </a:extLst>
          </p:cNvPr>
          <p:cNvSpPr txBox="1"/>
          <p:nvPr/>
        </p:nvSpPr>
        <p:spPr>
          <a:xfrm>
            <a:off x="3858408" y="117931"/>
            <a:ext cx="4475181" cy="584775"/>
          </a:xfrm>
          <a:custGeom>
            <a:avLst/>
            <a:gdLst>
              <a:gd name="csX0" fmla="*/ 0 w 4475181"/>
              <a:gd name="csY0" fmla="*/ 0 h 584775"/>
              <a:gd name="csX1" fmla="*/ 594560 w 4475181"/>
              <a:gd name="csY1" fmla="*/ 0 h 584775"/>
              <a:gd name="csX2" fmla="*/ 1099616 w 4475181"/>
              <a:gd name="csY2" fmla="*/ 0 h 584775"/>
              <a:gd name="csX3" fmla="*/ 1828431 w 4475181"/>
              <a:gd name="csY3" fmla="*/ 0 h 584775"/>
              <a:gd name="csX4" fmla="*/ 2422991 w 4475181"/>
              <a:gd name="csY4" fmla="*/ 0 h 584775"/>
              <a:gd name="csX5" fmla="*/ 3017551 w 4475181"/>
              <a:gd name="csY5" fmla="*/ 0 h 584775"/>
              <a:gd name="csX6" fmla="*/ 3746366 w 4475181"/>
              <a:gd name="csY6" fmla="*/ 0 h 584775"/>
              <a:gd name="csX7" fmla="*/ 4475181 w 4475181"/>
              <a:gd name="csY7" fmla="*/ 0 h 584775"/>
              <a:gd name="csX8" fmla="*/ 4475181 w 4475181"/>
              <a:gd name="csY8" fmla="*/ 584775 h 584775"/>
              <a:gd name="csX9" fmla="*/ 3925373 w 4475181"/>
              <a:gd name="csY9" fmla="*/ 584775 h 584775"/>
              <a:gd name="csX10" fmla="*/ 3286061 w 4475181"/>
              <a:gd name="csY10" fmla="*/ 584775 h 584775"/>
              <a:gd name="csX11" fmla="*/ 2646750 w 4475181"/>
              <a:gd name="csY11" fmla="*/ 584775 h 584775"/>
              <a:gd name="csX12" fmla="*/ 2052190 w 4475181"/>
              <a:gd name="csY12" fmla="*/ 584775 h 584775"/>
              <a:gd name="csX13" fmla="*/ 1323375 w 4475181"/>
              <a:gd name="csY13" fmla="*/ 584775 h 584775"/>
              <a:gd name="csX14" fmla="*/ 594560 w 4475181"/>
              <a:gd name="csY14" fmla="*/ 584775 h 584775"/>
              <a:gd name="csX15" fmla="*/ 0 w 4475181"/>
              <a:gd name="csY15" fmla="*/ 584775 h 584775"/>
              <a:gd name="csX16" fmla="*/ 0 w 4475181"/>
              <a:gd name="csY16"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75181" h="584775" extrusionOk="0">
                <a:moveTo>
                  <a:pt x="0" y="0"/>
                </a:moveTo>
                <a:cubicBezTo>
                  <a:pt x="176402" y="-9629"/>
                  <a:pt x="301355" y="4355"/>
                  <a:pt x="594560" y="0"/>
                </a:cubicBezTo>
                <a:cubicBezTo>
                  <a:pt x="887765" y="-4355"/>
                  <a:pt x="897106" y="-1922"/>
                  <a:pt x="1099616" y="0"/>
                </a:cubicBezTo>
                <a:cubicBezTo>
                  <a:pt x="1302126" y="1922"/>
                  <a:pt x="1660924" y="30829"/>
                  <a:pt x="1828431" y="0"/>
                </a:cubicBezTo>
                <a:cubicBezTo>
                  <a:pt x="1995939" y="-30829"/>
                  <a:pt x="2295000" y="17461"/>
                  <a:pt x="2422991" y="0"/>
                </a:cubicBezTo>
                <a:cubicBezTo>
                  <a:pt x="2550982" y="-17461"/>
                  <a:pt x="2756897" y="-4479"/>
                  <a:pt x="3017551" y="0"/>
                </a:cubicBezTo>
                <a:cubicBezTo>
                  <a:pt x="3278205" y="4479"/>
                  <a:pt x="3491886" y="14658"/>
                  <a:pt x="3746366" y="0"/>
                </a:cubicBezTo>
                <a:cubicBezTo>
                  <a:pt x="4000847" y="-14658"/>
                  <a:pt x="4237641" y="-12575"/>
                  <a:pt x="4475181" y="0"/>
                </a:cubicBezTo>
                <a:cubicBezTo>
                  <a:pt x="4476356" y="188898"/>
                  <a:pt x="4468715" y="349755"/>
                  <a:pt x="4475181" y="584775"/>
                </a:cubicBezTo>
                <a:cubicBezTo>
                  <a:pt x="4228657" y="573618"/>
                  <a:pt x="4076712" y="583723"/>
                  <a:pt x="3925373" y="584775"/>
                </a:cubicBezTo>
                <a:cubicBezTo>
                  <a:pt x="3774034" y="585827"/>
                  <a:pt x="3550479" y="554495"/>
                  <a:pt x="3286061" y="584775"/>
                </a:cubicBezTo>
                <a:cubicBezTo>
                  <a:pt x="3021643" y="615055"/>
                  <a:pt x="2777105" y="573937"/>
                  <a:pt x="2646750" y="584775"/>
                </a:cubicBezTo>
                <a:cubicBezTo>
                  <a:pt x="2516395" y="595613"/>
                  <a:pt x="2194248" y="572749"/>
                  <a:pt x="2052190" y="584775"/>
                </a:cubicBezTo>
                <a:cubicBezTo>
                  <a:pt x="1910132" y="596801"/>
                  <a:pt x="1638675" y="606369"/>
                  <a:pt x="1323375" y="584775"/>
                </a:cubicBezTo>
                <a:cubicBezTo>
                  <a:pt x="1008076" y="563181"/>
                  <a:pt x="917498" y="609427"/>
                  <a:pt x="594560" y="584775"/>
                </a:cubicBezTo>
                <a:cubicBezTo>
                  <a:pt x="271623" y="560123"/>
                  <a:pt x="270449" y="573076"/>
                  <a:pt x="0" y="584775"/>
                </a:cubicBezTo>
                <a:cubicBezTo>
                  <a:pt x="14722" y="447747"/>
                  <a:pt x="891" y="233449"/>
                  <a:pt x="0" y="0"/>
                </a:cubicBezTo>
                <a:close/>
              </a:path>
            </a:pathLst>
          </a:custGeom>
          <a:noFill/>
          <a:ln w="19050">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algn="ctr"/>
            <a:r>
              <a:rPr lang="fr-FR" sz="1600" b="1" dirty="0">
                <a:latin typeface="OpenDyslexic" pitchFamily="2" charset="77"/>
              </a:rPr>
              <a:t>GRAMMAR</a:t>
            </a:r>
          </a:p>
          <a:p>
            <a:pPr algn="ctr"/>
            <a:r>
              <a:rPr lang="fr-FR" sz="1600" b="1" dirty="0">
                <a:latin typeface="OpenDyslexic" pitchFamily="2" charset="77"/>
              </a:rPr>
              <a:t>The Passive Voice</a:t>
            </a:r>
          </a:p>
        </p:txBody>
      </p:sp>
      <p:pic>
        <p:nvPicPr>
          <p:cNvPr id="9" name="Image 8">
            <a:extLst>
              <a:ext uri="{FF2B5EF4-FFF2-40B4-BE49-F238E27FC236}">
                <a16:creationId xmlns:a16="http://schemas.microsoft.com/office/drawing/2014/main" id="{DD16FF33-D5E7-B561-60FD-D3A123EB1075}"/>
              </a:ext>
            </a:extLst>
          </p:cNvPr>
          <p:cNvPicPr>
            <a:picLocks noChangeAspect="1"/>
          </p:cNvPicPr>
          <p:nvPr/>
        </p:nvPicPr>
        <p:blipFill>
          <a:blip r:embed="rId3"/>
          <a:stretch>
            <a:fillRect/>
          </a:stretch>
        </p:blipFill>
        <p:spPr>
          <a:xfrm>
            <a:off x="10974518" y="311909"/>
            <a:ext cx="844550" cy="1010285"/>
          </a:xfrm>
          <a:prstGeom prst="rect">
            <a:avLst/>
          </a:prstGeom>
        </p:spPr>
      </p:pic>
    </p:spTree>
    <p:extLst>
      <p:ext uri="{BB962C8B-B14F-4D97-AF65-F5344CB8AC3E}">
        <p14:creationId xmlns:p14="http://schemas.microsoft.com/office/powerpoint/2010/main" val="18320106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C670F-E53E-558C-2285-AB77805A1DA3}"/>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FDAFD1D9-200D-FAA1-6889-AB16E4E0F169}"/>
              </a:ext>
            </a:extLst>
          </p:cNvPr>
          <p:cNvSpPr txBox="1"/>
          <p:nvPr/>
        </p:nvSpPr>
        <p:spPr>
          <a:xfrm>
            <a:off x="186463" y="702706"/>
            <a:ext cx="11819069" cy="6419706"/>
          </a:xfrm>
          <a:prstGeom prst="rect">
            <a:avLst/>
          </a:prstGeom>
          <a:noFill/>
        </p:spPr>
        <p:txBody>
          <a:bodyPr wrap="square">
            <a:spAutoFit/>
          </a:bodyPr>
          <a:lstStyle/>
          <a:p>
            <a:pPr>
              <a:lnSpc>
                <a:spcPct val="150000"/>
              </a:lnSpc>
              <a:spcAft>
                <a:spcPts val="800"/>
              </a:spcAft>
              <a:buNone/>
            </a:pPr>
            <a:r>
              <a:rPr lang="en-GB" sz="1200" kern="100" dirty="0">
                <a:effectLst/>
                <a:latin typeface="OpenDyslexic" pitchFamily="2" charset="77"/>
                <a:ea typeface="Calibri" panose="020F0502020204030204" pitchFamily="34" charset="0"/>
                <a:cs typeface="Times New Roman" panose="02020603050405020304" pitchFamily="18" charset="0"/>
              </a:rPr>
              <a:t>1. </a:t>
            </a:r>
            <a:r>
              <a:rPr lang="en-GB" sz="1200" kern="100" dirty="0">
                <a:latin typeface="OpenDyslexic" pitchFamily="2" charset="77"/>
                <a:ea typeface="Calibri" panose="020F0502020204030204" pitchFamily="34" charset="0"/>
                <a:cs typeface="Times New Roman" panose="02020603050405020304" pitchFamily="18" charset="0"/>
              </a:rPr>
              <a:t>Translate these sentences into French</a:t>
            </a:r>
            <a:endParaRPr lang="en-GB" sz="1200" kern="100" dirty="0">
              <a:effectLst/>
              <a:latin typeface="OpenDyslexic" pitchFamily="2" charset="77"/>
              <a:ea typeface="Calibri" panose="020F0502020204030204" pitchFamily="34" charset="0"/>
              <a:cs typeface="Times New Roman" panose="02020603050405020304" pitchFamily="18" charset="0"/>
            </a:endParaRPr>
          </a:p>
          <a:p>
            <a:pPr lvl="1">
              <a:lnSpc>
                <a:spcPct val="150000"/>
              </a:lnSpc>
              <a:spcAft>
                <a:spcPts val="800"/>
              </a:spcAft>
            </a:pPr>
            <a:r>
              <a:rPr lang="en-GB" sz="1200" kern="100" dirty="0">
                <a:effectLst/>
                <a:latin typeface="OpenDyslexic" pitchFamily="2" charset="77"/>
                <a:ea typeface="Calibri" panose="020F0502020204030204" pitchFamily="34" charset="0"/>
                <a:cs typeface="Times New Roman" panose="02020603050405020304" pitchFamily="18" charset="0"/>
              </a:rPr>
              <a:t>Plenty of houses standing in New Orleans […] were built by enslaved artisans (l.45)</a:t>
            </a:r>
          </a:p>
          <a:p>
            <a:pPr lvl="1">
              <a:lnSpc>
                <a:spcPct val="150000"/>
              </a:lnSpc>
              <a:spcAft>
                <a:spcPts val="800"/>
              </a:spcAft>
            </a:pPr>
            <a:r>
              <a:rPr lang="en-GB" sz="1200" dirty="0">
                <a:latin typeface="OpenDyslexic" pitchFamily="2" charset="77"/>
              </a:rPr>
              <a:t>➜ …………………………………………………………………………………………………………………………….………………………………………………..….……………</a:t>
            </a:r>
            <a:endParaRPr lang="en-GB" sz="1200" kern="100" dirty="0">
              <a:effectLst/>
              <a:latin typeface="OpenDyslexic" pitchFamily="2" charset="77"/>
              <a:ea typeface="Calibri" panose="020F0502020204030204" pitchFamily="34" charset="0"/>
              <a:cs typeface="Times New Roman" panose="02020603050405020304" pitchFamily="18" charset="0"/>
            </a:endParaRPr>
          </a:p>
          <a:p>
            <a:pPr lvl="1">
              <a:lnSpc>
                <a:spcPct val="150000"/>
              </a:lnSpc>
              <a:spcAft>
                <a:spcPts val="800"/>
              </a:spcAft>
            </a:pPr>
            <a:r>
              <a:rPr lang="en-GB" sz="1200" dirty="0">
                <a:latin typeface="OpenDyslexic" pitchFamily="2" charset="77"/>
              </a:rPr>
              <a:t>A stretch of </a:t>
            </a:r>
            <a:r>
              <a:rPr lang="en-GB" sz="1200" dirty="0" err="1">
                <a:latin typeface="OpenDyslexic" pitchFamily="2" charset="77"/>
              </a:rPr>
              <a:t>Dryades</a:t>
            </a:r>
            <a:r>
              <a:rPr lang="en-GB" sz="1200" dirty="0">
                <a:latin typeface="OpenDyslexic" pitchFamily="2" charset="77"/>
              </a:rPr>
              <a:t> Street was renamed Oretha Castle Haley (l.32)</a:t>
            </a:r>
          </a:p>
          <a:p>
            <a:pPr lvl="1">
              <a:lnSpc>
                <a:spcPct val="150000"/>
              </a:lnSpc>
              <a:spcAft>
                <a:spcPts val="800"/>
              </a:spcAft>
            </a:pPr>
            <a:r>
              <a:rPr lang="en-GB" sz="1200" dirty="0">
                <a:latin typeface="OpenDyslexic" pitchFamily="2" charset="77"/>
              </a:rPr>
              <a:t>➜ …………………………………………………………………………………………………………………………….………………………………………………..….……………</a:t>
            </a:r>
            <a:endParaRPr lang="fr-FR" sz="1200" dirty="0">
              <a:latin typeface="OpenDyslexic" pitchFamily="2" charset="77"/>
            </a:endParaRPr>
          </a:p>
          <a:p>
            <a:pPr lvl="1">
              <a:lnSpc>
                <a:spcPct val="150000"/>
              </a:lnSpc>
              <a:spcAft>
                <a:spcPts val="800"/>
              </a:spcAft>
            </a:pPr>
            <a:r>
              <a:rPr lang="en-GB" sz="1200" dirty="0">
                <a:latin typeface="OpenDyslexic" pitchFamily="2" charset="77"/>
              </a:rPr>
              <a:t>The entire length of the street wasn’t renamed (l.36-37)</a:t>
            </a:r>
          </a:p>
          <a:p>
            <a:pPr lvl="1">
              <a:lnSpc>
                <a:spcPct val="150000"/>
              </a:lnSpc>
              <a:spcAft>
                <a:spcPts val="800"/>
              </a:spcAft>
            </a:pPr>
            <a:r>
              <a:rPr lang="en-GB" sz="1200" dirty="0">
                <a:latin typeface="OpenDyslexic" pitchFamily="2" charset="77"/>
              </a:rPr>
              <a:t>➜ …………………………………………………………………………………………………………………………….………………………………………………..….………….</a:t>
            </a:r>
          </a:p>
          <a:p>
            <a:pPr>
              <a:lnSpc>
                <a:spcPct val="150000"/>
              </a:lnSpc>
              <a:spcAft>
                <a:spcPts val="800"/>
              </a:spcAft>
            </a:pPr>
            <a:r>
              <a:rPr lang="en-GB" sz="1200" dirty="0">
                <a:latin typeface="OpenDyslexic" pitchFamily="2" charset="77"/>
              </a:rPr>
              <a:t>2. What do you notice for b. &amp; c. : what French pronoun did you use to translate the passive voice?</a:t>
            </a:r>
          </a:p>
          <a:p>
            <a:pPr>
              <a:lnSpc>
                <a:spcPct val="150000"/>
              </a:lnSpc>
              <a:spcAft>
                <a:spcPts val="800"/>
              </a:spcAft>
            </a:pPr>
            <a:r>
              <a:rPr lang="en-GB" sz="1200" dirty="0">
                <a:latin typeface="OpenDyslexic" pitchFamily="2" charset="77"/>
              </a:rPr>
              <a:t>3. Watch the lesson and write these sentences in the passive voice:</a:t>
            </a:r>
          </a:p>
          <a:p>
            <a:pPr lvl="1">
              <a:lnSpc>
                <a:spcPct val="150000"/>
              </a:lnSpc>
              <a:spcAft>
                <a:spcPts val="800"/>
              </a:spcAft>
            </a:pPr>
            <a:r>
              <a:rPr lang="en-GB" sz="1200" dirty="0">
                <a:latin typeface="OpenDyslexic" pitchFamily="2" charset="77"/>
              </a:rPr>
              <a:t>a. The French colonized Louisiana in 1718.  ➜ …………………………………………………………………………………….………………………………………….</a:t>
            </a:r>
          </a:p>
          <a:p>
            <a:pPr lvl="1">
              <a:lnSpc>
                <a:spcPct val="150000"/>
              </a:lnSpc>
              <a:spcAft>
                <a:spcPts val="800"/>
              </a:spcAft>
            </a:pPr>
            <a:r>
              <a:rPr lang="en-GB" sz="1200" dirty="0">
                <a:latin typeface="OpenDyslexic" pitchFamily="2" charset="77"/>
              </a:rPr>
              <a:t>b. The Americans bought Louisiana in 1803. ➜ ……………………………………………………………….……………………………………………………………..</a:t>
            </a:r>
            <a:endParaRPr lang="fr-FR" sz="1200" dirty="0">
              <a:latin typeface="OpenDyslexic" pitchFamily="2" charset="77"/>
            </a:endParaRPr>
          </a:p>
          <a:p>
            <a:pPr lvl="1">
              <a:lnSpc>
                <a:spcPct val="150000"/>
              </a:lnSpc>
              <a:spcAft>
                <a:spcPts val="800"/>
              </a:spcAft>
            </a:pPr>
            <a:r>
              <a:rPr lang="en-GB" sz="1200" dirty="0">
                <a:latin typeface="OpenDyslexic" pitchFamily="2" charset="77"/>
              </a:rPr>
              <a:t>c. Immigrants from France, Spain and Africa enriched the city’s cultural diversity. </a:t>
            </a:r>
          </a:p>
          <a:p>
            <a:pPr lvl="1">
              <a:lnSpc>
                <a:spcPct val="150000"/>
              </a:lnSpc>
              <a:spcAft>
                <a:spcPts val="800"/>
              </a:spcAft>
            </a:pPr>
            <a:r>
              <a:rPr lang="en-GB" sz="1200" dirty="0">
                <a:latin typeface="OpenDyslexic" pitchFamily="2" charset="77"/>
              </a:rPr>
              <a:t>➜ …………………………………………………………………………………………………………………………….………………………………………………..….……………</a:t>
            </a:r>
            <a:endParaRPr lang="fr-FR" sz="1200" dirty="0">
              <a:latin typeface="OpenDyslexic" pitchFamily="2" charset="77"/>
            </a:endParaRPr>
          </a:p>
          <a:p>
            <a:pPr lvl="1">
              <a:lnSpc>
                <a:spcPct val="150000"/>
              </a:lnSpc>
              <a:spcAft>
                <a:spcPts val="800"/>
              </a:spcAft>
            </a:pPr>
            <a:r>
              <a:rPr lang="en-GB" sz="1200" dirty="0">
                <a:latin typeface="OpenDyslexic" pitchFamily="2" charset="77"/>
              </a:rPr>
              <a:t>d. The Creole community blended African, European, and Native American influences into daily life.</a:t>
            </a:r>
          </a:p>
          <a:p>
            <a:pPr lvl="1">
              <a:lnSpc>
                <a:spcPct val="150000"/>
              </a:lnSpc>
              <a:spcAft>
                <a:spcPts val="800"/>
              </a:spcAft>
            </a:pPr>
            <a:r>
              <a:rPr lang="en-GB" sz="1200" dirty="0">
                <a:latin typeface="OpenDyslexic" pitchFamily="2" charset="77"/>
              </a:rPr>
              <a:t>➜</a:t>
            </a:r>
            <a:r>
              <a:rPr lang="fr-FR" sz="1200" dirty="0">
                <a:effectLst/>
                <a:latin typeface="OpenDyslexic" pitchFamily="2" charset="77"/>
              </a:rPr>
              <a:t>  </a:t>
            </a:r>
            <a:r>
              <a:rPr lang="en-GB" sz="1200" dirty="0">
                <a:latin typeface="OpenDyslexic" pitchFamily="2" charset="77"/>
              </a:rPr>
              <a:t>……………………………………………………………….……………………………………………………………………………………………….………………………………</a:t>
            </a:r>
            <a:endParaRPr lang="fr-FR" sz="1200" dirty="0">
              <a:latin typeface="OpenDyslexic" pitchFamily="2" charset="77"/>
            </a:endParaRPr>
          </a:p>
          <a:p>
            <a:pPr lvl="1">
              <a:lnSpc>
                <a:spcPct val="150000"/>
              </a:lnSpc>
              <a:spcAft>
                <a:spcPts val="800"/>
              </a:spcAft>
            </a:pPr>
            <a:r>
              <a:rPr lang="en-GB" sz="1200" dirty="0">
                <a:latin typeface="OpenDyslexic" pitchFamily="2" charset="77"/>
              </a:rPr>
              <a:t>People, in New Orleans, celebrated multiculturalism with many festivals. ➜ ……………………………………………………………….………………………</a:t>
            </a:r>
          </a:p>
          <a:p>
            <a:pPr>
              <a:lnSpc>
                <a:spcPct val="150000"/>
              </a:lnSpc>
              <a:spcAft>
                <a:spcPts val="800"/>
              </a:spcAft>
            </a:pPr>
            <a:endParaRPr lang="fr-FR" sz="1200" dirty="0">
              <a:latin typeface="OpenDyslexic" pitchFamily="2" charset="77"/>
            </a:endParaRPr>
          </a:p>
        </p:txBody>
      </p:sp>
      <p:sp>
        <p:nvSpPr>
          <p:cNvPr id="8" name="ZoneTexte 7">
            <a:extLst>
              <a:ext uri="{FF2B5EF4-FFF2-40B4-BE49-F238E27FC236}">
                <a16:creationId xmlns:a16="http://schemas.microsoft.com/office/drawing/2014/main" id="{4F983C10-E080-994A-8098-7BA4A5A48056}"/>
              </a:ext>
            </a:extLst>
          </p:cNvPr>
          <p:cNvSpPr txBox="1"/>
          <p:nvPr/>
        </p:nvSpPr>
        <p:spPr>
          <a:xfrm>
            <a:off x="3858408" y="117931"/>
            <a:ext cx="4475181" cy="584775"/>
          </a:xfrm>
          <a:custGeom>
            <a:avLst/>
            <a:gdLst>
              <a:gd name="csX0" fmla="*/ 0 w 4475181"/>
              <a:gd name="csY0" fmla="*/ 0 h 584775"/>
              <a:gd name="csX1" fmla="*/ 594560 w 4475181"/>
              <a:gd name="csY1" fmla="*/ 0 h 584775"/>
              <a:gd name="csX2" fmla="*/ 1099616 w 4475181"/>
              <a:gd name="csY2" fmla="*/ 0 h 584775"/>
              <a:gd name="csX3" fmla="*/ 1828431 w 4475181"/>
              <a:gd name="csY3" fmla="*/ 0 h 584775"/>
              <a:gd name="csX4" fmla="*/ 2422991 w 4475181"/>
              <a:gd name="csY4" fmla="*/ 0 h 584775"/>
              <a:gd name="csX5" fmla="*/ 3017551 w 4475181"/>
              <a:gd name="csY5" fmla="*/ 0 h 584775"/>
              <a:gd name="csX6" fmla="*/ 3746366 w 4475181"/>
              <a:gd name="csY6" fmla="*/ 0 h 584775"/>
              <a:gd name="csX7" fmla="*/ 4475181 w 4475181"/>
              <a:gd name="csY7" fmla="*/ 0 h 584775"/>
              <a:gd name="csX8" fmla="*/ 4475181 w 4475181"/>
              <a:gd name="csY8" fmla="*/ 584775 h 584775"/>
              <a:gd name="csX9" fmla="*/ 3925373 w 4475181"/>
              <a:gd name="csY9" fmla="*/ 584775 h 584775"/>
              <a:gd name="csX10" fmla="*/ 3286061 w 4475181"/>
              <a:gd name="csY10" fmla="*/ 584775 h 584775"/>
              <a:gd name="csX11" fmla="*/ 2646750 w 4475181"/>
              <a:gd name="csY11" fmla="*/ 584775 h 584775"/>
              <a:gd name="csX12" fmla="*/ 2052190 w 4475181"/>
              <a:gd name="csY12" fmla="*/ 584775 h 584775"/>
              <a:gd name="csX13" fmla="*/ 1323375 w 4475181"/>
              <a:gd name="csY13" fmla="*/ 584775 h 584775"/>
              <a:gd name="csX14" fmla="*/ 594560 w 4475181"/>
              <a:gd name="csY14" fmla="*/ 584775 h 584775"/>
              <a:gd name="csX15" fmla="*/ 0 w 4475181"/>
              <a:gd name="csY15" fmla="*/ 584775 h 584775"/>
              <a:gd name="csX16" fmla="*/ 0 w 4475181"/>
              <a:gd name="csY16"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75181" h="584775" extrusionOk="0">
                <a:moveTo>
                  <a:pt x="0" y="0"/>
                </a:moveTo>
                <a:cubicBezTo>
                  <a:pt x="176402" y="-9629"/>
                  <a:pt x="301355" y="4355"/>
                  <a:pt x="594560" y="0"/>
                </a:cubicBezTo>
                <a:cubicBezTo>
                  <a:pt x="887765" y="-4355"/>
                  <a:pt x="897106" y="-1922"/>
                  <a:pt x="1099616" y="0"/>
                </a:cubicBezTo>
                <a:cubicBezTo>
                  <a:pt x="1302126" y="1922"/>
                  <a:pt x="1660924" y="30829"/>
                  <a:pt x="1828431" y="0"/>
                </a:cubicBezTo>
                <a:cubicBezTo>
                  <a:pt x="1995939" y="-30829"/>
                  <a:pt x="2295000" y="17461"/>
                  <a:pt x="2422991" y="0"/>
                </a:cubicBezTo>
                <a:cubicBezTo>
                  <a:pt x="2550982" y="-17461"/>
                  <a:pt x="2756897" y="-4479"/>
                  <a:pt x="3017551" y="0"/>
                </a:cubicBezTo>
                <a:cubicBezTo>
                  <a:pt x="3278205" y="4479"/>
                  <a:pt x="3491886" y="14658"/>
                  <a:pt x="3746366" y="0"/>
                </a:cubicBezTo>
                <a:cubicBezTo>
                  <a:pt x="4000847" y="-14658"/>
                  <a:pt x="4237641" y="-12575"/>
                  <a:pt x="4475181" y="0"/>
                </a:cubicBezTo>
                <a:cubicBezTo>
                  <a:pt x="4476356" y="188898"/>
                  <a:pt x="4468715" y="349755"/>
                  <a:pt x="4475181" y="584775"/>
                </a:cubicBezTo>
                <a:cubicBezTo>
                  <a:pt x="4228657" y="573618"/>
                  <a:pt x="4076712" y="583723"/>
                  <a:pt x="3925373" y="584775"/>
                </a:cubicBezTo>
                <a:cubicBezTo>
                  <a:pt x="3774034" y="585827"/>
                  <a:pt x="3550479" y="554495"/>
                  <a:pt x="3286061" y="584775"/>
                </a:cubicBezTo>
                <a:cubicBezTo>
                  <a:pt x="3021643" y="615055"/>
                  <a:pt x="2777105" y="573937"/>
                  <a:pt x="2646750" y="584775"/>
                </a:cubicBezTo>
                <a:cubicBezTo>
                  <a:pt x="2516395" y="595613"/>
                  <a:pt x="2194248" y="572749"/>
                  <a:pt x="2052190" y="584775"/>
                </a:cubicBezTo>
                <a:cubicBezTo>
                  <a:pt x="1910132" y="596801"/>
                  <a:pt x="1638675" y="606369"/>
                  <a:pt x="1323375" y="584775"/>
                </a:cubicBezTo>
                <a:cubicBezTo>
                  <a:pt x="1008076" y="563181"/>
                  <a:pt x="917498" y="609427"/>
                  <a:pt x="594560" y="584775"/>
                </a:cubicBezTo>
                <a:cubicBezTo>
                  <a:pt x="271623" y="560123"/>
                  <a:pt x="270449" y="573076"/>
                  <a:pt x="0" y="584775"/>
                </a:cubicBezTo>
                <a:cubicBezTo>
                  <a:pt x="14722" y="447747"/>
                  <a:pt x="891" y="233449"/>
                  <a:pt x="0" y="0"/>
                </a:cubicBezTo>
                <a:close/>
              </a:path>
            </a:pathLst>
          </a:custGeom>
          <a:noFill/>
          <a:ln w="19050">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algn="ctr"/>
            <a:r>
              <a:rPr lang="fr-FR" sz="1600" b="1" dirty="0">
                <a:latin typeface="OpenDyslexic" pitchFamily="2" charset="77"/>
              </a:rPr>
              <a:t>GRAMMAR</a:t>
            </a:r>
          </a:p>
          <a:p>
            <a:pPr algn="ctr"/>
            <a:r>
              <a:rPr lang="fr-FR" sz="1600" b="1" dirty="0">
                <a:latin typeface="OpenDyslexic" pitchFamily="2" charset="77"/>
              </a:rPr>
              <a:t>The Passive Voice</a:t>
            </a:r>
          </a:p>
        </p:txBody>
      </p:sp>
      <p:pic>
        <p:nvPicPr>
          <p:cNvPr id="9" name="Image 8">
            <a:extLst>
              <a:ext uri="{FF2B5EF4-FFF2-40B4-BE49-F238E27FC236}">
                <a16:creationId xmlns:a16="http://schemas.microsoft.com/office/drawing/2014/main" id="{E99BA9F9-0137-09C5-451B-E219E94A4A8F}"/>
              </a:ext>
            </a:extLst>
          </p:cNvPr>
          <p:cNvPicPr>
            <a:picLocks noChangeAspect="1"/>
          </p:cNvPicPr>
          <p:nvPr/>
        </p:nvPicPr>
        <p:blipFill>
          <a:blip r:embed="rId3"/>
          <a:stretch>
            <a:fillRect/>
          </a:stretch>
        </p:blipFill>
        <p:spPr>
          <a:xfrm>
            <a:off x="10974518" y="311909"/>
            <a:ext cx="844550" cy="1010285"/>
          </a:xfrm>
          <a:prstGeom prst="rect">
            <a:avLst/>
          </a:prstGeom>
        </p:spPr>
      </p:pic>
    </p:spTree>
    <p:extLst>
      <p:ext uri="{BB962C8B-B14F-4D97-AF65-F5344CB8AC3E}">
        <p14:creationId xmlns:p14="http://schemas.microsoft.com/office/powerpoint/2010/main" val="26755824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67274-3076-E970-270E-8BDD48100C13}"/>
            </a:ext>
          </a:extLst>
        </p:cNvPr>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F48469B5-C0DD-5C9E-EE23-72A0D5A63D3C}"/>
              </a:ext>
            </a:extLst>
          </p:cNvPr>
          <p:cNvGraphicFramePr>
            <a:graphicFrameLocks noGrp="1"/>
          </p:cNvGraphicFramePr>
          <p:nvPr/>
        </p:nvGraphicFramePr>
        <p:xfrm>
          <a:off x="94258" y="946645"/>
          <a:ext cx="5960504" cy="569766"/>
        </p:xfrm>
        <a:graphic>
          <a:graphicData uri="http://schemas.openxmlformats.org/drawingml/2006/table">
            <a:tbl>
              <a:tblPr firstRow="1" firstCol="1" bandRow="1">
                <a:tableStyleId>{5C22544A-7EE6-4342-B048-85BDC9FD1C3A}</a:tableStyleId>
              </a:tblPr>
              <a:tblGrid>
                <a:gridCol w="1112390">
                  <a:extLst>
                    <a:ext uri="{9D8B030D-6E8A-4147-A177-3AD203B41FA5}">
                      <a16:colId xmlns:a16="http://schemas.microsoft.com/office/drawing/2014/main" val="2746868994"/>
                    </a:ext>
                  </a:extLst>
                </a:gridCol>
                <a:gridCol w="1172584">
                  <a:extLst>
                    <a:ext uri="{9D8B030D-6E8A-4147-A177-3AD203B41FA5}">
                      <a16:colId xmlns:a16="http://schemas.microsoft.com/office/drawing/2014/main" val="2277404591"/>
                    </a:ext>
                  </a:extLst>
                </a:gridCol>
                <a:gridCol w="1290978">
                  <a:extLst>
                    <a:ext uri="{9D8B030D-6E8A-4147-A177-3AD203B41FA5}">
                      <a16:colId xmlns:a16="http://schemas.microsoft.com/office/drawing/2014/main" val="2254170213"/>
                    </a:ext>
                  </a:extLst>
                </a:gridCol>
                <a:gridCol w="1191984">
                  <a:extLst>
                    <a:ext uri="{9D8B030D-6E8A-4147-A177-3AD203B41FA5}">
                      <a16:colId xmlns:a16="http://schemas.microsoft.com/office/drawing/2014/main" val="3012123136"/>
                    </a:ext>
                  </a:extLst>
                </a:gridCol>
                <a:gridCol w="1192568">
                  <a:extLst>
                    <a:ext uri="{9D8B030D-6E8A-4147-A177-3AD203B41FA5}">
                      <a16:colId xmlns:a16="http://schemas.microsoft.com/office/drawing/2014/main" val="4070338280"/>
                    </a:ext>
                  </a:extLst>
                </a:gridCol>
              </a:tblGrid>
              <a:tr h="284883">
                <a:tc>
                  <a:txBody>
                    <a:bodyPr/>
                    <a:lstStyle/>
                    <a:p>
                      <a:pPr>
                        <a:lnSpc>
                          <a:spcPct val="115000"/>
                        </a:lnSpc>
                        <a:spcAft>
                          <a:spcPts val="800"/>
                        </a:spcAft>
                        <a:buNone/>
                      </a:pPr>
                      <a:r>
                        <a:rPr lang="en-GB" sz="1200" kern="100">
                          <a:solidFill>
                            <a:schemeClr val="tx1"/>
                          </a:solidFill>
                          <a:effectLst/>
                          <a:latin typeface="OpenDyslexic" pitchFamily="2" charset="77"/>
                        </a:rPr>
                        <a:t>rebellion</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r>
                        <a:rPr lang="en-GB" sz="1200" kern="100" dirty="0">
                          <a:solidFill>
                            <a:schemeClr val="tx1"/>
                          </a:solidFill>
                          <a:effectLst/>
                          <a:latin typeface="OpenDyslexic" pitchFamily="2" charset="77"/>
                        </a:rPr>
                        <a:t>attention</a:t>
                      </a: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r>
                        <a:rPr lang="en-GB" sz="1200" kern="100">
                          <a:solidFill>
                            <a:schemeClr val="tx1"/>
                          </a:solidFill>
                          <a:effectLst/>
                          <a:latin typeface="OpenDyslexic" pitchFamily="2" charset="77"/>
                        </a:rPr>
                        <a:t>emancipation</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r>
                        <a:rPr lang="en-GB" sz="1200" kern="100">
                          <a:solidFill>
                            <a:schemeClr val="tx1"/>
                          </a:solidFill>
                          <a:effectLst/>
                          <a:latin typeface="OpenDyslexic" pitchFamily="2" charset="77"/>
                        </a:rPr>
                        <a:t>Subdivision </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r>
                        <a:rPr lang="en-GB" sz="1200" kern="100">
                          <a:solidFill>
                            <a:schemeClr val="tx1"/>
                          </a:solidFill>
                          <a:effectLst/>
                          <a:latin typeface="OpenDyslexic" pitchFamily="2" charset="77"/>
                        </a:rPr>
                        <a:t>oppression</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5942995"/>
                  </a:ext>
                </a:extLst>
              </a:tr>
              <a:tr h="284883">
                <a:tc>
                  <a:txBody>
                    <a:bodyPr/>
                    <a:lstStyle/>
                    <a:p>
                      <a:pPr>
                        <a:lnSpc>
                          <a:spcPct val="115000"/>
                        </a:lnSpc>
                        <a:spcAft>
                          <a:spcPts val="800"/>
                        </a:spcAft>
                        <a:buNone/>
                      </a:pPr>
                      <a:r>
                        <a:rPr lang="en-GB" sz="1200" kern="100">
                          <a:solidFill>
                            <a:schemeClr val="tx1"/>
                          </a:solidFill>
                          <a:effectLst/>
                          <a:latin typeface="OpenDyslexic" pitchFamily="2" charset="77"/>
                        </a:rPr>
                        <a:t> o  O  o</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r>
                        <a:rPr lang="en-GB" sz="1200" kern="100" dirty="0">
                          <a:solidFill>
                            <a:schemeClr val="tx1"/>
                          </a:solidFill>
                          <a:effectLst/>
                          <a:latin typeface="OpenDyslexic" pitchFamily="2" charset="77"/>
                        </a:rPr>
                        <a:t> </a:t>
                      </a: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r>
                        <a:rPr lang="en-GB" sz="1200" kern="100">
                          <a:solidFill>
                            <a:schemeClr val="tx1"/>
                          </a:solidFill>
                          <a:effectLst/>
                          <a:latin typeface="OpenDyslexic" pitchFamily="2" charset="77"/>
                        </a:rPr>
                        <a:t> </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r>
                        <a:rPr lang="en-GB" sz="1200" kern="100">
                          <a:solidFill>
                            <a:schemeClr val="tx1"/>
                          </a:solidFill>
                          <a:effectLst/>
                          <a:latin typeface="OpenDyslexic" pitchFamily="2" charset="77"/>
                        </a:rPr>
                        <a:t> </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r>
                        <a:rPr lang="en-GB" sz="1200" kern="100" dirty="0">
                          <a:solidFill>
                            <a:schemeClr val="tx1"/>
                          </a:solidFill>
                          <a:effectLst/>
                          <a:latin typeface="OpenDyslexic" pitchFamily="2" charset="77"/>
                        </a:rPr>
                        <a:t> </a:t>
                      </a: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956166"/>
                  </a:ext>
                </a:extLst>
              </a:tr>
            </a:tbl>
          </a:graphicData>
        </a:graphic>
      </p:graphicFrame>
      <p:sp>
        <p:nvSpPr>
          <p:cNvPr id="6" name="ZoneTexte 5">
            <a:extLst>
              <a:ext uri="{FF2B5EF4-FFF2-40B4-BE49-F238E27FC236}">
                <a16:creationId xmlns:a16="http://schemas.microsoft.com/office/drawing/2014/main" id="{4AE0DEEE-3592-ABC0-01BE-0E9C809E3414}"/>
              </a:ext>
            </a:extLst>
          </p:cNvPr>
          <p:cNvSpPr txBox="1"/>
          <p:nvPr/>
        </p:nvSpPr>
        <p:spPr>
          <a:xfrm>
            <a:off x="135496" y="452450"/>
            <a:ext cx="5878029" cy="461665"/>
          </a:xfrm>
          <a:prstGeom prst="rect">
            <a:avLst/>
          </a:prstGeom>
          <a:noFill/>
        </p:spPr>
        <p:txBody>
          <a:bodyPr wrap="square">
            <a:spAutoFit/>
          </a:bodyPr>
          <a:lstStyle/>
          <a:p>
            <a:r>
              <a:rPr lang="en-GB" sz="1200" dirty="0">
                <a:effectLst/>
                <a:latin typeface="OpenDyslexic" pitchFamily="2" charset="77"/>
                <a:ea typeface="Calibri" panose="020F0502020204030204" pitchFamily="34" charset="0"/>
                <a:cs typeface="Times New Roman" panose="02020603050405020304" pitchFamily="18" charset="0"/>
              </a:rPr>
              <a:t>1. Listen to the words taken from the video and try to identify the stressed syllable</a:t>
            </a:r>
            <a:r>
              <a:rPr lang="fr-FR" sz="1200" dirty="0">
                <a:effectLst/>
              </a:rPr>
              <a:t> </a:t>
            </a:r>
            <a:endParaRPr lang="fr-FR" sz="1200" dirty="0"/>
          </a:p>
        </p:txBody>
      </p:sp>
      <p:sp>
        <p:nvSpPr>
          <p:cNvPr id="7" name="ZoneTexte 6">
            <a:extLst>
              <a:ext uri="{FF2B5EF4-FFF2-40B4-BE49-F238E27FC236}">
                <a16:creationId xmlns:a16="http://schemas.microsoft.com/office/drawing/2014/main" id="{E27A738F-C5CB-55A2-5B2F-A838343723AC}"/>
              </a:ext>
            </a:extLst>
          </p:cNvPr>
          <p:cNvSpPr txBox="1"/>
          <p:nvPr/>
        </p:nvSpPr>
        <p:spPr>
          <a:xfrm>
            <a:off x="558021" y="114373"/>
            <a:ext cx="5115453" cy="307777"/>
          </a:xfrm>
          <a:custGeom>
            <a:avLst/>
            <a:gdLst>
              <a:gd name="csX0" fmla="*/ 0 w 5115453"/>
              <a:gd name="csY0" fmla="*/ 0 h 307777"/>
              <a:gd name="csX1" fmla="*/ 588277 w 5115453"/>
              <a:gd name="csY1" fmla="*/ 0 h 307777"/>
              <a:gd name="csX2" fmla="*/ 1074245 w 5115453"/>
              <a:gd name="csY2" fmla="*/ 0 h 307777"/>
              <a:gd name="csX3" fmla="*/ 1815986 w 5115453"/>
              <a:gd name="csY3" fmla="*/ 0 h 307777"/>
              <a:gd name="csX4" fmla="*/ 2404263 w 5115453"/>
              <a:gd name="csY4" fmla="*/ 0 h 307777"/>
              <a:gd name="csX5" fmla="*/ 2992540 w 5115453"/>
              <a:gd name="csY5" fmla="*/ 0 h 307777"/>
              <a:gd name="csX6" fmla="*/ 3734281 w 5115453"/>
              <a:gd name="csY6" fmla="*/ 0 h 307777"/>
              <a:gd name="csX7" fmla="*/ 4271403 w 5115453"/>
              <a:gd name="csY7" fmla="*/ 0 h 307777"/>
              <a:gd name="csX8" fmla="*/ 5115453 w 5115453"/>
              <a:gd name="csY8" fmla="*/ 0 h 307777"/>
              <a:gd name="csX9" fmla="*/ 5115453 w 5115453"/>
              <a:gd name="csY9" fmla="*/ 307777 h 307777"/>
              <a:gd name="csX10" fmla="*/ 4578330 w 5115453"/>
              <a:gd name="csY10" fmla="*/ 307777 h 307777"/>
              <a:gd name="csX11" fmla="*/ 3938899 w 5115453"/>
              <a:gd name="csY11" fmla="*/ 307777 h 307777"/>
              <a:gd name="csX12" fmla="*/ 3350622 w 5115453"/>
              <a:gd name="csY12" fmla="*/ 307777 h 307777"/>
              <a:gd name="csX13" fmla="*/ 2608881 w 5115453"/>
              <a:gd name="csY13" fmla="*/ 307777 h 307777"/>
              <a:gd name="csX14" fmla="*/ 1867140 w 5115453"/>
              <a:gd name="csY14" fmla="*/ 307777 h 307777"/>
              <a:gd name="csX15" fmla="*/ 1330018 w 5115453"/>
              <a:gd name="csY15" fmla="*/ 307777 h 307777"/>
              <a:gd name="csX16" fmla="*/ 690586 w 5115453"/>
              <a:gd name="csY16" fmla="*/ 307777 h 307777"/>
              <a:gd name="csX17" fmla="*/ 0 w 5115453"/>
              <a:gd name="csY17" fmla="*/ 307777 h 307777"/>
              <a:gd name="csX18" fmla="*/ 0 w 5115453"/>
              <a:gd name="csY18" fmla="*/ 0 h 3077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115453" h="307777" extrusionOk="0">
                <a:moveTo>
                  <a:pt x="0" y="0"/>
                </a:moveTo>
                <a:cubicBezTo>
                  <a:pt x="123713" y="29051"/>
                  <a:pt x="457438" y="7969"/>
                  <a:pt x="588277" y="0"/>
                </a:cubicBezTo>
                <a:cubicBezTo>
                  <a:pt x="719116" y="-7969"/>
                  <a:pt x="844617" y="707"/>
                  <a:pt x="1074245" y="0"/>
                </a:cubicBezTo>
                <a:cubicBezTo>
                  <a:pt x="1303873" y="-707"/>
                  <a:pt x="1645258" y="-25223"/>
                  <a:pt x="1815986" y="0"/>
                </a:cubicBezTo>
                <a:cubicBezTo>
                  <a:pt x="1986714" y="25223"/>
                  <a:pt x="2271456" y="12585"/>
                  <a:pt x="2404263" y="0"/>
                </a:cubicBezTo>
                <a:cubicBezTo>
                  <a:pt x="2537070" y="-12585"/>
                  <a:pt x="2762435" y="-306"/>
                  <a:pt x="2992540" y="0"/>
                </a:cubicBezTo>
                <a:cubicBezTo>
                  <a:pt x="3222645" y="306"/>
                  <a:pt x="3501841" y="14725"/>
                  <a:pt x="3734281" y="0"/>
                </a:cubicBezTo>
                <a:cubicBezTo>
                  <a:pt x="3966721" y="-14725"/>
                  <a:pt x="4106192" y="-14410"/>
                  <a:pt x="4271403" y="0"/>
                </a:cubicBezTo>
                <a:cubicBezTo>
                  <a:pt x="4436614" y="14410"/>
                  <a:pt x="4822309" y="13424"/>
                  <a:pt x="5115453" y="0"/>
                </a:cubicBezTo>
                <a:cubicBezTo>
                  <a:pt x="5116104" y="123178"/>
                  <a:pt x="5121541" y="243200"/>
                  <a:pt x="5115453" y="307777"/>
                </a:cubicBezTo>
                <a:cubicBezTo>
                  <a:pt x="4894408" y="327879"/>
                  <a:pt x="4819194" y="281114"/>
                  <a:pt x="4578330" y="307777"/>
                </a:cubicBezTo>
                <a:cubicBezTo>
                  <a:pt x="4337466" y="334440"/>
                  <a:pt x="4175082" y="280829"/>
                  <a:pt x="3938899" y="307777"/>
                </a:cubicBezTo>
                <a:cubicBezTo>
                  <a:pt x="3702716" y="334725"/>
                  <a:pt x="3487745" y="301517"/>
                  <a:pt x="3350622" y="307777"/>
                </a:cubicBezTo>
                <a:cubicBezTo>
                  <a:pt x="3213499" y="314037"/>
                  <a:pt x="2867157" y="280867"/>
                  <a:pt x="2608881" y="307777"/>
                </a:cubicBezTo>
                <a:cubicBezTo>
                  <a:pt x="2350605" y="334687"/>
                  <a:pt x="2150904" y="305509"/>
                  <a:pt x="1867140" y="307777"/>
                </a:cubicBezTo>
                <a:cubicBezTo>
                  <a:pt x="1583376" y="310045"/>
                  <a:pt x="1491516" y="290967"/>
                  <a:pt x="1330018" y="307777"/>
                </a:cubicBezTo>
                <a:cubicBezTo>
                  <a:pt x="1168520" y="324587"/>
                  <a:pt x="834520" y="321030"/>
                  <a:pt x="690586" y="307777"/>
                </a:cubicBezTo>
                <a:cubicBezTo>
                  <a:pt x="546652" y="294524"/>
                  <a:pt x="171244" y="292678"/>
                  <a:pt x="0" y="307777"/>
                </a:cubicBezTo>
                <a:cubicBezTo>
                  <a:pt x="15162" y="205515"/>
                  <a:pt x="-1400" y="110010"/>
                  <a:pt x="0" y="0"/>
                </a:cubicBezTo>
                <a:close/>
              </a:path>
            </a:pathLst>
          </a:custGeom>
          <a:noFill/>
          <a:ln w="19050">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algn="ctr"/>
            <a:r>
              <a:rPr lang="fr-FR" sz="1400" b="1" dirty="0" err="1">
                <a:latin typeface="OpenDyslexic" pitchFamily="2" charset="77"/>
              </a:rPr>
              <a:t>Phonetics</a:t>
            </a:r>
            <a:r>
              <a:rPr lang="fr-FR" sz="1400" b="1" dirty="0">
                <a:latin typeface="OpenDyslexic" pitchFamily="2" charset="77"/>
              </a:rPr>
              <a:t> ➜ -ion </a:t>
            </a:r>
          </a:p>
        </p:txBody>
      </p:sp>
      <p:sp>
        <p:nvSpPr>
          <p:cNvPr id="9" name="ZoneTexte 8">
            <a:extLst>
              <a:ext uri="{FF2B5EF4-FFF2-40B4-BE49-F238E27FC236}">
                <a16:creationId xmlns:a16="http://schemas.microsoft.com/office/drawing/2014/main" id="{E52DA84C-D38E-032A-541B-2B01DF5749F0}"/>
              </a:ext>
            </a:extLst>
          </p:cNvPr>
          <p:cNvSpPr txBox="1"/>
          <p:nvPr/>
        </p:nvSpPr>
        <p:spPr>
          <a:xfrm>
            <a:off x="135496" y="1572652"/>
            <a:ext cx="6094206" cy="612732"/>
          </a:xfrm>
          <a:prstGeom prst="rect">
            <a:avLst/>
          </a:prstGeom>
          <a:noFill/>
        </p:spPr>
        <p:txBody>
          <a:bodyPr wrap="square">
            <a:spAutoFit/>
          </a:bodyPr>
          <a:lstStyle/>
          <a:p>
            <a:pPr lvl="0">
              <a:lnSpc>
                <a:spcPct val="115000"/>
              </a:lnSpc>
              <a:spcAft>
                <a:spcPts val="800"/>
              </a:spcAft>
            </a:pPr>
            <a:r>
              <a:rPr lang="en-GB" sz="1200" kern="100" dirty="0">
                <a:effectLst/>
                <a:latin typeface="OpenDyslexic" pitchFamily="2" charset="77"/>
                <a:ea typeface="Calibri" panose="020F0502020204030204" pitchFamily="34" charset="0"/>
                <a:cs typeface="Times New Roman" panose="02020603050405020304" pitchFamily="18" charset="0"/>
              </a:rPr>
              <a:t>2. What can you deduce about the words ending in -ion?</a:t>
            </a:r>
          </a:p>
          <a:p>
            <a:pPr lvl="0">
              <a:lnSpc>
                <a:spcPct val="115000"/>
              </a:lnSpc>
              <a:spcAft>
                <a:spcPts val="800"/>
              </a:spcAft>
            </a:pPr>
            <a:r>
              <a:rPr lang="en-GB" sz="1200" kern="100" dirty="0">
                <a:effectLst/>
                <a:latin typeface="OpenDyslexic" pitchFamily="2" charset="77"/>
                <a:ea typeface="Calibri" panose="020F0502020204030204" pitchFamily="34" charset="0"/>
                <a:cs typeface="Times New Roman" panose="02020603050405020304" pitchFamily="18" charset="0"/>
              </a:rPr>
              <a:t>There are two exceptions: do you know them ?</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ZoneTexte 10">
            <a:extLst>
              <a:ext uri="{FF2B5EF4-FFF2-40B4-BE49-F238E27FC236}">
                <a16:creationId xmlns:a16="http://schemas.microsoft.com/office/drawing/2014/main" id="{88C2B3A3-6515-61A7-4A3B-FD4860D68630}"/>
              </a:ext>
            </a:extLst>
          </p:cNvPr>
          <p:cNvSpPr txBox="1"/>
          <p:nvPr/>
        </p:nvSpPr>
        <p:spPr>
          <a:xfrm>
            <a:off x="-603612" y="2209357"/>
            <a:ext cx="6094206" cy="510140"/>
          </a:xfrm>
          <a:prstGeom prst="rect">
            <a:avLst/>
          </a:prstGeom>
          <a:noFill/>
        </p:spPr>
        <p:txBody>
          <a:bodyPr wrap="square">
            <a:spAutoFit/>
          </a:bodyPr>
          <a:lstStyle/>
          <a:p>
            <a:pPr marL="685800">
              <a:lnSpc>
                <a:spcPct val="115000"/>
              </a:lnSpc>
              <a:spcAft>
                <a:spcPts val="800"/>
              </a:spcAft>
              <a:buNone/>
            </a:pPr>
            <a:r>
              <a:rPr lang="en-GB" sz="1200" kern="100" dirty="0">
                <a:effectLst/>
                <a:latin typeface="OpenDyslexic" pitchFamily="2" charset="77"/>
                <a:ea typeface="Calibri" panose="020F0502020204030204" pitchFamily="34" charset="0"/>
                <a:cs typeface="Times New Roman" panose="02020603050405020304" pitchFamily="18" charset="0"/>
              </a:rPr>
              <a:t>3. Listen and try to find the correct </a:t>
            </a:r>
            <a:r>
              <a:rPr lang="en-GB" sz="1200" kern="100" dirty="0">
                <a:latin typeface="OpenDyslexic" pitchFamily="2" charset="77"/>
                <a:ea typeface="Calibri" panose="020F0502020204030204" pitchFamily="34" charset="0"/>
                <a:cs typeface="Times New Roman" panose="02020603050405020304" pitchFamily="18" charset="0"/>
              </a:rPr>
              <a:t>phonetical transcription of these 3 words, as well as t</a:t>
            </a:r>
            <a:r>
              <a:rPr lang="en-GB" sz="1200" kern="100" dirty="0">
                <a:effectLst/>
                <a:latin typeface="OpenDyslexic" pitchFamily="2" charset="77"/>
                <a:ea typeface="Calibri" panose="020F0502020204030204" pitchFamily="34" charset="0"/>
                <a:cs typeface="Times New Roman" panose="02020603050405020304" pitchFamily="18" charset="0"/>
              </a:rPr>
              <a:t>he stressed syllable.</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2" name="Tableau 11">
            <a:extLst>
              <a:ext uri="{FF2B5EF4-FFF2-40B4-BE49-F238E27FC236}">
                <a16:creationId xmlns:a16="http://schemas.microsoft.com/office/drawing/2014/main" id="{D599B83F-0F14-1951-C7D1-B4E6810A4FDE}"/>
              </a:ext>
            </a:extLst>
          </p:cNvPr>
          <p:cNvGraphicFramePr>
            <a:graphicFrameLocks noGrp="1"/>
          </p:cNvGraphicFramePr>
          <p:nvPr/>
        </p:nvGraphicFramePr>
        <p:xfrm>
          <a:off x="94258" y="2743470"/>
          <a:ext cx="5919268" cy="610362"/>
        </p:xfrm>
        <a:graphic>
          <a:graphicData uri="http://schemas.openxmlformats.org/drawingml/2006/table">
            <a:tbl>
              <a:tblPr firstRow="1" firstCol="1" bandRow="1">
                <a:tableStyleId>{5C22544A-7EE6-4342-B048-85BDC9FD1C3A}</a:tableStyleId>
              </a:tblPr>
              <a:tblGrid>
                <a:gridCol w="1972896">
                  <a:extLst>
                    <a:ext uri="{9D8B030D-6E8A-4147-A177-3AD203B41FA5}">
                      <a16:colId xmlns:a16="http://schemas.microsoft.com/office/drawing/2014/main" val="12831648"/>
                    </a:ext>
                  </a:extLst>
                </a:gridCol>
                <a:gridCol w="1972896">
                  <a:extLst>
                    <a:ext uri="{9D8B030D-6E8A-4147-A177-3AD203B41FA5}">
                      <a16:colId xmlns:a16="http://schemas.microsoft.com/office/drawing/2014/main" val="1563266756"/>
                    </a:ext>
                  </a:extLst>
                </a:gridCol>
                <a:gridCol w="1973476">
                  <a:extLst>
                    <a:ext uri="{9D8B030D-6E8A-4147-A177-3AD203B41FA5}">
                      <a16:colId xmlns:a16="http://schemas.microsoft.com/office/drawing/2014/main" val="49967830"/>
                    </a:ext>
                  </a:extLst>
                </a:gridCol>
              </a:tblGrid>
              <a:tr h="0">
                <a:tc>
                  <a:txBody>
                    <a:bodyPr/>
                    <a:lstStyle/>
                    <a:p>
                      <a:pPr algn="ctr">
                        <a:lnSpc>
                          <a:spcPct val="115000"/>
                        </a:lnSpc>
                        <a:spcAft>
                          <a:spcPts val="800"/>
                        </a:spcAft>
                        <a:buNone/>
                      </a:pPr>
                      <a:r>
                        <a:rPr lang="en-GB" sz="1200" kern="100">
                          <a:solidFill>
                            <a:schemeClr val="tx1"/>
                          </a:solidFill>
                          <a:effectLst/>
                          <a:latin typeface="OpenDyslexic" pitchFamily="2" charset="77"/>
                        </a:rPr>
                        <a:t>A rebel (n)</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GB" sz="1200" kern="100">
                          <a:solidFill>
                            <a:schemeClr val="tx1"/>
                          </a:solidFill>
                          <a:effectLst/>
                          <a:latin typeface="OpenDyslexic" pitchFamily="2" charset="77"/>
                        </a:rPr>
                        <a:t>To rebel (v)</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GB" sz="1200" kern="100">
                          <a:solidFill>
                            <a:schemeClr val="tx1"/>
                          </a:solidFill>
                          <a:effectLst/>
                          <a:latin typeface="OpenDyslexic" pitchFamily="2" charset="77"/>
                        </a:rPr>
                        <a:t>A rebellion (n)</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8726226"/>
                  </a:ext>
                </a:extLst>
              </a:tr>
              <a:tr h="0">
                <a:tc>
                  <a:txBody>
                    <a:bodyPr/>
                    <a:lstStyle/>
                    <a:p>
                      <a:pPr algn="ctr">
                        <a:lnSpc>
                          <a:spcPct val="115000"/>
                        </a:lnSpc>
                        <a:spcAft>
                          <a:spcPts val="800"/>
                        </a:spcAft>
                        <a:buNone/>
                      </a:pPr>
                      <a:r>
                        <a:rPr lang="en-GB" sz="1200" kern="100" dirty="0">
                          <a:solidFill>
                            <a:schemeClr val="tx1"/>
                          </a:solidFill>
                          <a:effectLst/>
                          <a:latin typeface="OpenDyslexic" pitchFamily="2" charset="77"/>
                        </a:rPr>
                        <a:t>/r…….bl/</a:t>
                      </a: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GB" sz="1200" kern="100" dirty="0">
                          <a:solidFill>
                            <a:schemeClr val="tx1"/>
                          </a:solidFill>
                          <a:effectLst/>
                          <a:latin typeface="OpenDyslexic" pitchFamily="2" charset="77"/>
                        </a:rPr>
                        <a:t>/r……….../    </a:t>
                      </a: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fr-FR" sz="1200" kern="100" dirty="0">
                          <a:solidFill>
                            <a:schemeClr val="tx1"/>
                          </a:solidFill>
                          <a:effectLst/>
                          <a:latin typeface="OpenDyslexic" pitchFamily="2" charset="77"/>
                        </a:rPr>
                        <a:t>/r………………</a:t>
                      </a:r>
                      <a:r>
                        <a:rPr lang="fr-FR" sz="1200" kern="100" dirty="0" err="1">
                          <a:solidFill>
                            <a:schemeClr val="tx1"/>
                          </a:solidFill>
                          <a:effectLst/>
                          <a:latin typeface="OpenDyslexic" pitchFamily="2" charset="77"/>
                        </a:rPr>
                        <a:t>jən</a:t>
                      </a:r>
                      <a:r>
                        <a:rPr lang="fr-FR" sz="1200" kern="100" dirty="0">
                          <a:solidFill>
                            <a:schemeClr val="tx1"/>
                          </a:solidFill>
                          <a:effectLst/>
                          <a:latin typeface="OpenDyslexic" pitchFamily="2" charset="77"/>
                        </a:rPr>
                        <a:t>/</a:t>
                      </a: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8482792"/>
                  </a:ext>
                </a:extLst>
              </a:tr>
              <a:tr h="0">
                <a:tc>
                  <a:txBody>
                    <a:bodyPr/>
                    <a:lstStyle/>
                    <a:p>
                      <a:pPr algn="ctr">
                        <a:lnSpc>
                          <a:spcPct val="115000"/>
                        </a:lnSpc>
                        <a:spcAft>
                          <a:spcPts val="800"/>
                        </a:spcAft>
                        <a:buNone/>
                      </a:pPr>
                      <a:r>
                        <a:rPr lang="en-GB" sz="1200" kern="100">
                          <a:solidFill>
                            <a:schemeClr val="tx1"/>
                          </a:solidFill>
                          <a:effectLst/>
                          <a:latin typeface="OpenDyslexic" pitchFamily="2" charset="77"/>
                        </a:rPr>
                        <a:t> </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GB" sz="1200" kern="100">
                          <a:solidFill>
                            <a:schemeClr val="tx1"/>
                          </a:solidFill>
                          <a:effectLst/>
                          <a:latin typeface="OpenDyslexic" pitchFamily="2" charset="77"/>
                        </a:rPr>
                        <a:t> </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GB" sz="1200" kern="100" dirty="0">
                          <a:solidFill>
                            <a:schemeClr val="tx1"/>
                          </a:solidFill>
                          <a:effectLst/>
                          <a:latin typeface="OpenDyslexic" pitchFamily="2" charset="77"/>
                        </a:rPr>
                        <a:t> </a:t>
                      </a: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5942415"/>
                  </a:ext>
                </a:extLst>
              </a:tr>
            </a:tbl>
          </a:graphicData>
        </a:graphic>
      </p:graphicFrame>
      <p:graphicFrame>
        <p:nvGraphicFramePr>
          <p:cNvPr id="13" name="Tableau 12">
            <a:extLst>
              <a:ext uri="{FF2B5EF4-FFF2-40B4-BE49-F238E27FC236}">
                <a16:creationId xmlns:a16="http://schemas.microsoft.com/office/drawing/2014/main" id="{B0CFE2F6-2DFF-30C1-A22F-1D14E09E92A8}"/>
              </a:ext>
            </a:extLst>
          </p:cNvPr>
          <p:cNvGraphicFramePr>
            <a:graphicFrameLocks noGrp="1"/>
          </p:cNvGraphicFramePr>
          <p:nvPr/>
        </p:nvGraphicFramePr>
        <p:xfrm>
          <a:off x="135496" y="4336441"/>
          <a:ext cx="5960504" cy="569766"/>
        </p:xfrm>
        <a:graphic>
          <a:graphicData uri="http://schemas.openxmlformats.org/drawingml/2006/table">
            <a:tbl>
              <a:tblPr firstRow="1" firstCol="1" bandRow="1">
                <a:tableStyleId>{5C22544A-7EE6-4342-B048-85BDC9FD1C3A}</a:tableStyleId>
              </a:tblPr>
              <a:tblGrid>
                <a:gridCol w="1112390">
                  <a:extLst>
                    <a:ext uri="{9D8B030D-6E8A-4147-A177-3AD203B41FA5}">
                      <a16:colId xmlns:a16="http://schemas.microsoft.com/office/drawing/2014/main" val="2746868994"/>
                    </a:ext>
                  </a:extLst>
                </a:gridCol>
                <a:gridCol w="1172584">
                  <a:extLst>
                    <a:ext uri="{9D8B030D-6E8A-4147-A177-3AD203B41FA5}">
                      <a16:colId xmlns:a16="http://schemas.microsoft.com/office/drawing/2014/main" val="2277404591"/>
                    </a:ext>
                  </a:extLst>
                </a:gridCol>
                <a:gridCol w="1290978">
                  <a:extLst>
                    <a:ext uri="{9D8B030D-6E8A-4147-A177-3AD203B41FA5}">
                      <a16:colId xmlns:a16="http://schemas.microsoft.com/office/drawing/2014/main" val="2254170213"/>
                    </a:ext>
                  </a:extLst>
                </a:gridCol>
                <a:gridCol w="1191984">
                  <a:extLst>
                    <a:ext uri="{9D8B030D-6E8A-4147-A177-3AD203B41FA5}">
                      <a16:colId xmlns:a16="http://schemas.microsoft.com/office/drawing/2014/main" val="3012123136"/>
                    </a:ext>
                  </a:extLst>
                </a:gridCol>
                <a:gridCol w="1192568">
                  <a:extLst>
                    <a:ext uri="{9D8B030D-6E8A-4147-A177-3AD203B41FA5}">
                      <a16:colId xmlns:a16="http://schemas.microsoft.com/office/drawing/2014/main" val="4070338280"/>
                    </a:ext>
                  </a:extLst>
                </a:gridCol>
              </a:tblGrid>
              <a:tr h="284883">
                <a:tc>
                  <a:txBody>
                    <a:bodyPr/>
                    <a:lstStyle/>
                    <a:p>
                      <a:pPr>
                        <a:lnSpc>
                          <a:spcPct val="115000"/>
                        </a:lnSpc>
                        <a:spcAft>
                          <a:spcPts val="800"/>
                        </a:spcAft>
                        <a:buNone/>
                      </a:pPr>
                      <a:r>
                        <a:rPr lang="en-GB" sz="1200" kern="100">
                          <a:solidFill>
                            <a:schemeClr val="tx1"/>
                          </a:solidFill>
                          <a:effectLst/>
                          <a:latin typeface="OpenDyslexic" pitchFamily="2" charset="77"/>
                        </a:rPr>
                        <a:t>rebellion</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r>
                        <a:rPr lang="en-GB" sz="1200" kern="100" dirty="0">
                          <a:solidFill>
                            <a:schemeClr val="tx1"/>
                          </a:solidFill>
                          <a:effectLst/>
                          <a:latin typeface="OpenDyslexic" pitchFamily="2" charset="77"/>
                        </a:rPr>
                        <a:t>attention</a:t>
                      </a: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r>
                        <a:rPr lang="en-GB" sz="1200" kern="100">
                          <a:solidFill>
                            <a:schemeClr val="tx1"/>
                          </a:solidFill>
                          <a:effectLst/>
                          <a:latin typeface="OpenDyslexic" pitchFamily="2" charset="77"/>
                        </a:rPr>
                        <a:t>emancipation</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r>
                        <a:rPr lang="en-GB" sz="1200" kern="100">
                          <a:solidFill>
                            <a:schemeClr val="tx1"/>
                          </a:solidFill>
                          <a:effectLst/>
                          <a:latin typeface="OpenDyslexic" pitchFamily="2" charset="77"/>
                        </a:rPr>
                        <a:t>Subdivision </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r>
                        <a:rPr lang="en-GB" sz="1200" kern="100">
                          <a:solidFill>
                            <a:schemeClr val="tx1"/>
                          </a:solidFill>
                          <a:effectLst/>
                          <a:latin typeface="OpenDyslexic" pitchFamily="2" charset="77"/>
                        </a:rPr>
                        <a:t>oppression</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5942995"/>
                  </a:ext>
                </a:extLst>
              </a:tr>
              <a:tr h="284883">
                <a:tc>
                  <a:txBody>
                    <a:bodyPr/>
                    <a:lstStyle/>
                    <a:p>
                      <a:pPr>
                        <a:lnSpc>
                          <a:spcPct val="115000"/>
                        </a:lnSpc>
                        <a:spcAft>
                          <a:spcPts val="800"/>
                        </a:spcAft>
                        <a:buNone/>
                      </a:pPr>
                      <a:r>
                        <a:rPr lang="en-GB" sz="1200" kern="100">
                          <a:solidFill>
                            <a:schemeClr val="tx1"/>
                          </a:solidFill>
                          <a:effectLst/>
                          <a:latin typeface="OpenDyslexic" pitchFamily="2" charset="77"/>
                        </a:rPr>
                        <a:t> o  O  o</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r>
                        <a:rPr lang="en-GB" sz="1200" kern="100" dirty="0">
                          <a:solidFill>
                            <a:schemeClr val="tx1"/>
                          </a:solidFill>
                          <a:effectLst/>
                          <a:latin typeface="OpenDyslexic" pitchFamily="2" charset="77"/>
                        </a:rPr>
                        <a:t> </a:t>
                      </a: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r>
                        <a:rPr lang="en-GB" sz="1200" kern="100">
                          <a:solidFill>
                            <a:schemeClr val="tx1"/>
                          </a:solidFill>
                          <a:effectLst/>
                          <a:latin typeface="OpenDyslexic" pitchFamily="2" charset="77"/>
                        </a:rPr>
                        <a:t> </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r>
                        <a:rPr lang="en-GB" sz="1200" kern="100">
                          <a:solidFill>
                            <a:schemeClr val="tx1"/>
                          </a:solidFill>
                          <a:effectLst/>
                          <a:latin typeface="OpenDyslexic" pitchFamily="2" charset="77"/>
                        </a:rPr>
                        <a:t> </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r>
                        <a:rPr lang="en-GB" sz="1200" kern="100" dirty="0">
                          <a:solidFill>
                            <a:schemeClr val="tx1"/>
                          </a:solidFill>
                          <a:effectLst/>
                          <a:latin typeface="OpenDyslexic" pitchFamily="2" charset="77"/>
                        </a:rPr>
                        <a:t> </a:t>
                      </a: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956166"/>
                  </a:ext>
                </a:extLst>
              </a:tr>
            </a:tbl>
          </a:graphicData>
        </a:graphic>
      </p:graphicFrame>
      <p:sp>
        <p:nvSpPr>
          <p:cNvPr id="14" name="ZoneTexte 13">
            <a:extLst>
              <a:ext uri="{FF2B5EF4-FFF2-40B4-BE49-F238E27FC236}">
                <a16:creationId xmlns:a16="http://schemas.microsoft.com/office/drawing/2014/main" id="{F719640E-A13B-B9F2-8A0C-7EA9B6F20BEE}"/>
              </a:ext>
            </a:extLst>
          </p:cNvPr>
          <p:cNvSpPr txBox="1"/>
          <p:nvPr/>
        </p:nvSpPr>
        <p:spPr>
          <a:xfrm>
            <a:off x="176734" y="3842246"/>
            <a:ext cx="5878029" cy="461665"/>
          </a:xfrm>
          <a:prstGeom prst="rect">
            <a:avLst/>
          </a:prstGeom>
          <a:noFill/>
        </p:spPr>
        <p:txBody>
          <a:bodyPr wrap="square">
            <a:spAutoFit/>
          </a:bodyPr>
          <a:lstStyle/>
          <a:p>
            <a:r>
              <a:rPr lang="en-GB" sz="1200" dirty="0">
                <a:effectLst/>
                <a:latin typeface="OpenDyslexic" pitchFamily="2" charset="77"/>
                <a:ea typeface="Calibri" panose="020F0502020204030204" pitchFamily="34" charset="0"/>
                <a:cs typeface="Times New Roman" panose="02020603050405020304" pitchFamily="18" charset="0"/>
              </a:rPr>
              <a:t>1. Listen to the words taken from the video and try to identify the stressed syllable</a:t>
            </a:r>
            <a:r>
              <a:rPr lang="fr-FR" sz="1200" dirty="0">
                <a:effectLst/>
              </a:rPr>
              <a:t> </a:t>
            </a:r>
            <a:endParaRPr lang="fr-FR" sz="1200" dirty="0"/>
          </a:p>
        </p:txBody>
      </p:sp>
      <p:sp>
        <p:nvSpPr>
          <p:cNvPr id="15" name="ZoneTexte 14">
            <a:extLst>
              <a:ext uri="{FF2B5EF4-FFF2-40B4-BE49-F238E27FC236}">
                <a16:creationId xmlns:a16="http://schemas.microsoft.com/office/drawing/2014/main" id="{44B1B41C-2646-243E-45AD-06A9D1403296}"/>
              </a:ext>
            </a:extLst>
          </p:cNvPr>
          <p:cNvSpPr txBox="1"/>
          <p:nvPr/>
        </p:nvSpPr>
        <p:spPr>
          <a:xfrm>
            <a:off x="599259" y="3504169"/>
            <a:ext cx="5115453" cy="307777"/>
          </a:xfrm>
          <a:custGeom>
            <a:avLst/>
            <a:gdLst>
              <a:gd name="csX0" fmla="*/ 0 w 5115453"/>
              <a:gd name="csY0" fmla="*/ 0 h 307777"/>
              <a:gd name="csX1" fmla="*/ 588277 w 5115453"/>
              <a:gd name="csY1" fmla="*/ 0 h 307777"/>
              <a:gd name="csX2" fmla="*/ 1074245 w 5115453"/>
              <a:gd name="csY2" fmla="*/ 0 h 307777"/>
              <a:gd name="csX3" fmla="*/ 1815986 w 5115453"/>
              <a:gd name="csY3" fmla="*/ 0 h 307777"/>
              <a:gd name="csX4" fmla="*/ 2404263 w 5115453"/>
              <a:gd name="csY4" fmla="*/ 0 h 307777"/>
              <a:gd name="csX5" fmla="*/ 2992540 w 5115453"/>
              <a:gd name="csY5" fmla="*/ 0 h 307777"/>
              <a:gd name="csX6" fmla="*/ 3734281 w 5115453"/>
              <a:gd name="csY6" fmla="*/ 0 h 307777"/>
              <a:gd name="csX7" fmla="*/ 4271403 w 5115453"/>
              <a:gd name="csY7" fmla="*/ 0 h 307777"/>
              <a:gd name="csX8" fmla="*/ 5115453 w 5115453"/>
              <a:gd name="csY8" fmla="*/ 0 h 307777"/>
              <a:gd name="csX9" fmla="*/ 5115453 w 5115453"/>
              <a:gd name="csY9" fmla="*/ 307777 h 307777"/>
              <a:gd name="csX10" fmla="*/ 4578330 w 5115453"/>
              <a:gd name="csY10" fmla="*/ 307777 h 307777"/>
              <a:gd name="csX11" fmla="*/ 3938899 w 5115453"/>
              <a:gd name="csY11" fmla="*/ 307777 h 307777"/>
              <a:gd name="csX12" fmla="*/ 3350622 w 5115453"/>
              <a:gd name="csY12" fmla="*/ 307777 h 307777"/>
              <a:gd name="csX13" fmla="*/ 2608881 w 5115453"/>
              <a:gd name="csY13" fmla="*/ 307777 h 307777"/>
              <a:gd name="csX14" fmla="*/ 1867140 w 5115453"/>
              <a:gd name="csY14" fmla="*/ 307777 h 307777"/>
              <a:gd name="csX15" fmla="*/ 1330018 w 5115453"/>
              <a:gd name="csY15" fmla="*/ 307777 h 307777"/>
              <a:gd name="csX16" fmla="*/ 690586 w 5115453"/>
              <a:gd name="csY16" fmla="*/ 307777 h 307777"/>
              <a:gd name="csX17" fmla="*/ 0 w 5115453"/>
              <a:gd name="csY17" fmla="*/ 307777 h 307777"/>
              <a:gd name="csX18" fmla="*/ 0 w 5115453"/>
              <a:gd name="csY18" fmla="*/ 0 h 3077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115453" h="307777" extrusionOk="0">
                <a:moveTo>
                  <a:pt x="0" y="0"/>
                </a:moveTo>
                <a:cubicBezTo>
                  <a:pt x="123713" y="29051"/>
                  <a:pt x="457438" y="7969"/>
                  <a:pt x="588277" y="0"/>
                </a:cubicBezTo>
                <a:cubicBezTo>
                  <a:pt x="719116" y="-7969"/>
                  <a:pt x="844617" y="707"/>
                  <a:pt x="1074245" y="0"/>
                </a:cubicBezTo>
                <a:cubicBezTo>
                  <a:pt x="1303873" y="-707"/>
                  <a:pt x="1645258" y="-25223"/>
                  <a:pt x="1815986" y="0"/>
                </a:cubicBezTo>
                <a:cubicBezTo>
                  <a:pt x="1986714" y="25223"/>
                  <a:pt x="2271456" y="12585"/>
                  <a:pt x="2404263" y="0"/>
                </a:cubicBezTo>
                <a:cubicBezTo>
                  <a:pt x="2537070" y="-12585"/>
                  <a:pt x="2762435" y="-306"/>
                  <a:pt x="2992540" y="0"/>
                </a:cubicBezTo>
                <a:cubicBezTo>
                  <a:pt x="3222645" y="306"/>
                  <a:pt x="3501841" y="14725"/>
                  <a:pt x="3734281" y="0"/>
                </a:cubicBezTo>
                <a:cubicBezTo>
                  <a:pt x="3966721" y="-14725"/>
                  <a:pt x="4106192" y="-14410"/>
                  <a:pt x="4271403" y="0"/>
                </a:cubicBezTo>
                <a:cubicBezTo>
                  <a:pt x="4436614" y="14410"/>
                  <a:pt x="4822309" y="13424"/>
                  <a:pt x="5115453" y="0"/>
                </a:cubicBezTo>
                <a:cubicBezTo>
                  <a:pt x="5116104" y="123178"/>
                  <a:pt x="5121541" y="243200"/>
                  <a:pt x="5115453" y="307777"/>
                </a:cubicBezTo>
                <a:cubicBezTo>
                  <a:pt x="4894408" y="327879"/>
                  <a:pt x="4819194" y="281114"/>
                  <a:pt x="4578330" y="307777"/>
                </a:cubicBezTo>
                <a:cubicBezTo>
                  <a:pt x="4337466" y="334440"/>
                  <a:pt x="4175082" y="280829"/>
                  <a:pt x="3938899" y="307777"/>
                </a:cubicBezTo>
                <a:cubicBezTo>
                  <a:pt x="3702716" y="334725"/>
                  <a:pt x="3487745" y="301517"/>
                  <a:pt x="3350622" y="307777"/>
                </a:cubicBezTo>
                <a:cubicBezTo>
                  <a:pt x="3213499" y="314037"/>
                  <a:pt x="2867157" y="280867"/>
                  <a:pt x="2608881" y="307777"/>
                </a:cubicBezTo>
                <a:cubicBezTo>
                  <a:pt x="2350605" y="334687"/>
                  <a:pt x="2150904" y="305509"/>
                  <a:pt x="1867140" y="307777"/>
                </a:cubicBezTo>
                <a:cubicBezTo>
                  <a:pt x="1583376" y="310045"/>
                  <a:pt x="1491516" y="290967"/>
                  <a:pt x="1330018" y="307777"/>
                </a:cubicBezTo>
                <a:cubicBezTo>
                  <a:pt x="1168520" y="324587"/>
                  <a:pt x="834520" y="321030"/>
                  <a:pt x="690586" y="307777"/>
                </a:cubicBezTo>
                <a:cubicBezTo>
                  <a:pt x="546652" y="294524"/>
                  <a:pt x="171244" y="292678"/>
                  <a:pt x="0" y="307777"/>
                </a:cubicBezTo>
                <a:cubicBezTo>
                  <a:pt x="15162" y="205515"/>
                  <a:pt x="-1400" y="110010"/>
                  <a:pt x="0" y="0"/>
                </a:cubicBezTo>
                <a:close/>
              </a:path>
            </a:pathLst>
          </a:custGeom>
          <a:noFill/>
          <a:ln w="19050">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algn="ctr"/>
            <a:r>
              <a:rPr lang="fr-FR" sz="1400" b="1" dirty="0" err="1">
                <a:latin typeface="OpenDyslexic" pitchFamily="2" charset="77"/>
              </a:rPr>
              <a:t>Phonetics</a:t>
            </a:r>
            <a:r>
              <a:rPr lang="fr-FR" sz="1400" b="1" dirty="0">
                <a:latin typeface="OpenDyslexic" pitchFamily="2" charset="77"/>
              </a:rPr>
              <a:t> ➜ -ion </a:t>
            </a:r>
          </a:p>
        </p:txBody>
      </p:sp>
      <p:sp>
        <p:nvSpPr>
          <p:cNvPr id="16" name="ZoneTexte 15">
            <a:extLst>
              <a:ext uri="{FF2B5EF4-FFF2-40B4-BE49-F238E27FC236}">
                <a16:creationId xmlns:a16="http://schemas.microsoft.com/office/drawing/2014/main" id="{CE27BCF2-78A5-4E86-7AFE-40A429C97AA8}"/>
              </a:ext>
            </a:extLst>
          </p:cNvPr>
          <p:cNvSpPr txBox="1"/>
          <p:nvPr/>
        </p:nvSpPr>
        <p:spPr>
          <a:xfrm>
            <a:off x="176734" y="4962448"/>
            <a:ext cx="6094206" cy="612732"/>
          </a:xfrm>
          <a:prstGeom prst="rect">
            <a:avLst/>
          </a:prstGeom>
          <a:noFill/>
        </p:spPr>
        <p:txBody>
          <a:bodyPr wrap="square">
            <a:spAutoFit/>
          </a:bodyPr>
          <a:lstStyle/>
          <a:p>
            <a:pPr lvl="0">
              <a:lnSpc>
                <a:spcPct val="115000"/>
              </a:lnSpc>
              <a:spcAft>
                <a:spcPts val="800"/>
              </a:spcAft>
            </a:pPr>
            <a:r>
              <a:rPr lang="en-GB" sz="1200" kern="100" dirty="0">
                <a:effectLst/>
                <a:latin typeface="OpenDyslexic" pitchFamily="2" charset="77"/>
                <a:ea typeface="Calibri" panose="020F0502020204030204" pitchFamily="34" charset="0"/>
                <a:cs typeface="Times New Roman" panose="02020603050405020304" pitchFamily="18" charset="0"/>
              </a:rPr>
              <a:t>2. What can you deduce about the words ending in -ion?</a:t>
            </a:r>
          </a:p>
          <a:p>
            <a:pPr lvl="0">
              <a:lnSpc>
                <a:spcPct val="115000"/>
              </a:lnSpc>
              <a:spcAft>
                <a:spcPts val="800"/>
              </a:spcAft>
            </a:pPr>
            <a:r>
              <a:rPr lang="en-GB" sz="1200" kern="100" dirty="0">
                <a:effectLst/>
                <a:latin typeface="OpenDyslexic" pitchFamily="2" charset="77"/>
                <a:ea typeface="Calibri" panose="020F0502020204030204" pitchFamily="34" charset="0"/>
                <a:cs typeface="Times New Roman" panose="02020603050405020304" pitchFamily="18" charset="0"/>
              </a:rPr>
              <a:t>There are two exceptions: do you know them ?</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7" name="Tableau 16">
            <a:extLst>
              <a:ext uri="{FF2B5EF4-FFF2-40B4-BE49-F238E27FC236}">
                <a16:creationId xmlns:a16="http://schemas.microsoft.com/office/drawing/2014/main" id="{2B362427-9425-7B87-E9E2-05FB824A113B}"/>
              </a:ext>
            </a:extLst>
          </p:cNvPr>
          <p:cNvGraphicFramePr>
            <a:graphicFrameLocks noGrp="1"/>
          </p:cNvGraphicFramePr>
          <p:nvPr/>
        </p:nvGraphicFramePr>
        <p:xfrm>
          <a:off x="135496" y="6133266"/>
          <a:ext cx="5919268" cy="610362"/>
        </p:xfrm>
        <a:graphic>
          <a:graphicData uri="http://schemas.openxmlformats.org/drawingml/2006/table">
            <a:tbl>
              <a:tblPr firstRow="1" firstCol="1" bandRow="1">
                <a:tableStyleId>{5C22544A-7EE6-4342-B048-85BDC9FD1C3A}</a:tableStyleId>
              </a:tblPr>
              <a:tblGrid>
                <a:gridCol w="1972896">
                  <a:extLst>
                    <a:ext uri="{9D8B030D-6E8A-4147-A177-3AD203B41FA5}">
                      <a16:colId xmlns:a16="http://schemas.microsoft.com/office/drawing/2014/main" val="12831648"/>
                    </a:ext>
                  </a:extLst>
                </a:gridCol>
                <a:gridCol w="1972896">
                  <a:extLst>
                    <a:ext uri="{9D8B030D-6E8A-4147-A177-3AD203B41FA5}">
                      <a16:colId xmlns:a16="http://schemas.microsoft.com/office/drawing/2014/main" val="1563266756"/>
                    </a:ext>
                  </a:extLst>
                </a:gridCol>
                <a:gridCol w="1973476">
                  <a:extLst>
                    <a:ext uri="{9D8B030D-6E8A-4147-A177-3AD203B41FA5}">
                      <a16:colId xmlns:a16="http://schemas.microsoft.com/office/drawing/2014/main" val="49967830"/>
                    </a:ext>
                  </a:extLst>
                </a:gridCol>
              </a:tblGrid>
              <a:tr h="0">
                <a:tc>
                  <a:txBody>
                    <a:bodyPr/>
                    <a:lstStyle/>
                    <a:p>
                      <a:pPr algn="ctr">
                        <a:lnSpc>
                          <a:spcPct val="115000"/>
                        </a:lnSpc>
                        <a:spcAft>
                          <a:spcPts val="800"/>
                        </a:spcAft>
                        <a:buNone/>
                      </a:pPr>
                      <a:r>
                        <a:rPr lang="en-GB" sz="1200" kern="100">
                          <a:solidFill>
                            <a:schemeClr val="tx1"/>
                          </a:solidFill>
                          <a:effectLst/>
                          <a:latin typeface="OpenDyslexic" pitchFamily="2" charset="77"/>
                        </a:rPr>
                        <a:t>A rebel (n)</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GB" sz="1200" kern="100">
                          <a:solidFill>
                            <a:schemeClr val="tx1"/>
                          </a:solidFill>
                          <a:effectLst/>
                          <a:latin typeface="OpenDyslexic" pitchFamily="2" charset="77"/>
                        </a:rPr>
                        <a:t>To rebel (v)</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GB" sz="1200" kern="100">
                          <a:solidFill>
                            <a:schemeClr val="tx1"/>
                          </a:solidFill>
                          <a:effectLst/>
                          <a:latin typeface="OpenDyslexic" pitchFamily="2" charset="77"/>
                        </a:rPr>
                        <a:t>A rebellion (n)</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8726226"/>
                  </a:ext>
                </a:extLst>
              </a:tr>
              <a:tr h="0">
                <a:tc>
                  <a:txBody>
                    <a:bodyPr/>
                    <a:lstStyle/>
                    <a:p>
                      <a:pPr algn="ctr">
                        <a:lnSpc>
                          <a:spcPct val="115000"/>
                        </a:lnSpc>
                        <a:spcAft>
                          <a:spcPts val="800"/>
                        </a:spcAft>
                        <a:buNone/>
                      </a:pPr>
                      <a:r>
                        <a:rPr lang="en-GB" sz="1200" kern="100" dirty="0">
                          <a:solidFill>
                            <a:schemeClr val="tx1"/>
                          </a:solidFill>
                          <a:effectLst/>
                          <a:latin typeface="OpenDyslexic" pitchFamily="2" charset="77"/>
                        </a:rPr>
                        <a:t>/r…….bl/</a:t>
                      </a: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GB" sz="1200" kern="100" dirty="0">
                          <a:solidFill>
                            <a:schemeClr val="tx1"/>
                          </a:solidFill>
                          <a:effectLst/>
                          <a:latin typeface="OpenDyslexic" pitchFamily="2" charset="77"/>
                        </a:rPr>
                        <a:t>/r……….../    </a:t>
                      </a: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fr-FR" sz="1200" kern="100" dirty="0">
                          <a:solidFill>
                            <a:schemeClr val="tx1"/>
                          </a:solidFill>
                          <a:effectLst/>
                          <a:latin typeface="OpenDyslexic" pitchFamily="2" charset="77"/>
                        </a:rPr>
                        <a:t>/r………………</a:t>
                      </a:r>
                      <a:r>
                        <a:rPr lang="fr-FR" sz="1200" kern="100" dirty="0" err="1">
                          <a:solidFill>
                            <a:schemeClr val="tx1"/>
                          </a:solidFill>
                          <a:effectLst/>
                          <a:latin typeface="OpenDyslexic" pitchFamily="2" charset="77"/>
                        </a:rPr>
                        <a:t>jən</a:t>
                      </a:r>
                      <a:r>
                        <a:rPr lang="fr-FR" sz="1200" kern="100" dirty="0">
                          <a:solidFill>
                            <a:schemeClr val="tx1"/>
                          </a:solidFill>
                          <a:effectLst/>
                          <a:latin typeface="OpenDyslexic" pitchFamily="2" charset="77"/>
                        </a:rPr>
                        <a:t>/</a:t>
                      </a: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8482792"/>
                  </a:ext>
                </a:extLst>
              </a:tr>
              <a:tr h="0">
                <a:tc>
                  <a:txBody>
                    <a:bodyPr/>
                    <a:lstStyle/>
                    <a:p>
                      <a:pPr algn="ctr">
                        <a:lnSpc>
                          <a:spcPct val="115000"/>
                        </a:lnSpc>
                        <a:spcAft>
                          <a:spcPts val="800"/>
                        </a:spcAft>
                        <a:buNone/>
                      </a:pPr>
                      <a:r>
                        <a:rPr lang="en-GB" sz="1200" kern="100">
                          <a:solidFill>
                            <a:schemeClr val="tx1"/>
                          </a:solidFill>
                          <a:effectLst/>
                          <a:latin typeface="OpenDyslexic" pitchFamily="2" charset="77"/>
                        </a:rPr>
                        <a:t> </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GB" sz="1200" kern="100">
                          <a:solidFill>
                            <a:schemeClr val="tx1"/>
                          </a:solidFill>
                          <a:effectLst/>
                          <a:latin typeface="OpenDyslexic" pitchFamily="2" charset="77"/>
                        </a:rPr>
                        <a:t> </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GB" sz="1200" kern="100" dirty="0">
                          <a:solidFill>
                            <a:schemeClr val="tx1"/>
                          </a:solidFill>
                          <a:effectLst/>
                          <a:latin typeface="OpenDyslexic" pitchFamily="2" charset="77"/>
                        </a:rPr>
                        <a:t> </a:t>
                      </a: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5942415"/>
                  </a:ext>
                </a:extLst>
              </a:tr>
            </a:tbl>
          </a:graphicData>
        </a:graphic>
      </p:graphicFrame>
      <p:graphicFrame>
        <p:nvGraphicFramePr>
          <p:cNvPr id="18" name="Tableau 17">
            <a:extLst>
              <a:ext uri="{FF2B5EF4-FFF2-40B4-BE49-F238E27FC236}">
                <a16:creationId xmlns:a16="http://schemas.microsoft.com/office/drawing/2014/main" id="{E6EEE8A5-5F04-3D90-AD6C-059B0F7CB987}"/>
              </a:ext>
            </a:extLst>
          </p:cNvPr>
          <p:cNvGraphicFramePr>
            <a:graphicFrameLocks noGrp="1"/>
          </p:cNvGraphicFramePr>
          <p:nvPr/>
        </p:nvGraphicFramePr>
        <p:xfrm>
          <a:off x="6153982" y="922672"/>
          <a:ext cx="5960504" cy="569766"/>
        </p:xfrm>
        <a:graphic>
          <a:graphicData uri="http://schemas.openxmlformats.org/drawingml/2006/table">
            <a:tbl>
              <a:tblPr firstRow="1" firstCol="1" bandRow="1">
                <a:tableStyleId>{5C22544A-7EE6-4342-B048-85BDC9FD1C3A}</a:tableStyleId>
              </a:tblPr>
              <a:tblGrid>
                <a:gridCol w="1112390">
                  <a:extLst>
                    <a:ext uri="{9D8B030D-6E8A-4147-A177-3AD203B41FA5}">
                      <a16:colId xmlns:a16="http://schemas.microsoft.com/office/drawing/2014/main" val="2746868994"/>
                    </a:ext>
                  </a:extLst>
                </a:gridCol>
                <a:gridCol w="1172584">
                  <a:extLst>
                    <a:ext uri="{9D8B030D-6E8A-4147-A177-3AD203B41FA5}">
                      <a16:colId xmlns:a16="http://schemas.microsoft.com/office/drawing/2014/main" val="2277404591"/>
                    </a:ext>
                  </a:extLst>
                </a:gridCol>
                <a:gridCol w="1290978">
                  <a:extLst>
                    <a:ext uri="{9D8B030D-6E8A-4147-A177-3AD203B41FA5}">
                      <a16:colId xmlns:a16="http://schemas.microsoft.com/office/drawing/2014/main" val="2254170213"/>
                    </a:ext>
                  </a:extLst>
                </a:gridCol>
                <a:gridCol w="1191984">
                  <a:extLst>
                    <a:ext uri="{9D8B030D-6E8A-4147-A177-3AD203B41FA5}">
                      <a16:colId xmlns:a16="http://schemas.microsoft.com/office/drawing/2014/main" val="3012123136"/>
                    </a:ext>
                  </a:extLst>
                </a:gridCol>
                <a:gridCol w="1192568">
                  <a:extLst>
                    <a:ext uri="{9D8B030D-6E8A-4147-A177-3AD203B41FA5}">
                      <a16:colId xmlns:a16="http://schemas.microsoft.com/office/drawing/2014/main" val="4070338280"/>
                    </a:ext>
                  </a:extLst>
                </a:gridCol>
              </a:tblGrid>
              <a:tr h="284883">
                <a:tc>
                  <a:txBody>
                    <a:bodyPr/>
                    <a:lstStyle/>
                    <a:p>
                      <a:pPr>
                        <a:lnSpc>
                          <a:spcPct val="115000"/>
                        </a:lnSpc>
                        <a:spcAft>
                          <a:spcPts val="800"/>
                        </a:spcAft>
                        <a:buNone/>
                      </a:pPr>
                      <a:r>
                        <a:rPr lang="en-GB" sz="1200" kern="100">
                          <a:solidFill>
                            <a:schemeClr val="tx1"/>
                          </a:solidFill>
                          <a:effectLst/>
                          <a:latin typeface="OpenDyslexic" pitchFamily="2" charset="77"/>
                        </a:rPr>
                        <a:t>rebellion</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r>
                        <a:rPr lang="en-GB" sz="1200" kern="100" dirty="0">
                          <a:solidFill>
                            <a:schemeClr val="tx1"/>
                          </a:solidFill>
                          <a:effectLst/>
                          <a:latin typeface="OpenDyslexic" pitchFamily="2" charset="77"/>
                        </a:rPr>
                        <a:t>attention</a:t>
                      </a: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r>
                        <a:rPr lang="en-GB" sz="1200" kern="100">
                          <a:solidFill>
                            <a:schemeClr val="tx1"/>
                          </a:solidFill>
                          <a:effectLst/>
                          <a:latin typeface="OpenDyslexic" pitchFamily="2" charset="77"/>
                        </a:rPr>
                        <a:t>emancipation</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r>
                        <a:rPr lang="en-GB" sz="1200" kern="100">
                          <a:solidFill>
                            <a:schemeClr val="tx1"/>
                          </a:solidFill>
                          <a:effectLst/>
                          <a:latin typeface="OpenDyslexic" pitchFamily="2" charset="77"/>
                        </a:rPr>
                        <a:t>Subdivision </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r>
                        <a:rPr lang="en-GB" sz="1200" kern="100">
                          <a:solidFill>
                            <a:schemeClr val="tx1"/>
                          </a:solidFill>
                          <a:effectLst/>
                          <a:latin typeface="OpenDyslexic" pitchFamily="2" charset="77"/>
                        </a:rPr>
                        <a:t>oppression</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5942995"/>
                  </a:ext>
                </a:extLst>
              </a:tr>
              <a:tr h="284883">
                <a:tc>
                  <a:txBody>
                    <a:bodyPr/>
                    <a:lstStyle/>
                    <a:p>
                      <a:pPr>
                        <a:lnSpc>
                          <a:spcPct val="115000"/>
                        </a:lnSpc>
                        <a:spcAft>
                          <a:spcPts val="800"/>
                        </a:spcAft>
                        <a:buNone/>
                      </a:pPr>
                      <a:r>
                        <a:rPr lang="en-GB" sz="1200" kern="100">
                          <a:solidFill>
                            <a:schemeClr val="tx1"/>
                          </a:solidFill>
                          <a:effectLst/>
                          <a:latin typeface="OpenDyslexic" pitchFamily="2" charset="77"/>
                        </a:rPr>
                        <a:t> o  O  o</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r>
                        <a:rPr lang="en-GB" sz="1200" kern="100" dirty="0">
                          <a:solidFill>
                            <a:schemeClr val="tx1"/>
                          </a:solidFill>
                          <a:effectLst/>
                          <a:latin typeface="OpenDyslexic" pitchFamily="2" charset="77"/>
                        </a:rPr>
                        <a:t> </a:t>
                      </a: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r>
                        <a:rPr lang="en-GB" sz="1200" kern="100">
                          <a:solidFill>
                            <a:schemeClr val="tx1"/>
                          </a:solidFill>
                          <a:effectLst/>
                          <a:latin typeface="OpenDyslexic" pitchFamily="2" charset="77"/>
                        </a:rPr>
                        <a:t> </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r>
                        <a:rPr lang="en-GB" sz="1200" kern="100">
                          <a:solidFill>
                            <a:schemeClr val="tx1"/>
                          </a:solidFill>
                          <a:effectLst/>
                          <a:latin typeface="OpenDyslexic" pitchFamily="2" charset="77"/>
                        </a:rPr>
                        <a:t> </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r>
                        <a:rPr lang="en-GB" sz="1200" kern="100" dirty="0">
                          <a:solidFill>
                            <a:schemeClr val="tx1"/>
                          </a:solidFill>
                          <a:effectLst/>
                          <a:latin typeface="OpenDyslexic" pitchFamily="2" charset="77"/>
                        </a:rPr>
                        <a:t> </a:t>
                      </a: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956166"/>
                  </a:ext>
                </a:extLst>
              </a:tr>
            </a:tbl>
          </a:graphicData>
        </a:graphic>
      </p:graphicFrame>
      <p:sp>
        <p:nvSpPr>
          <p:cNvPr id="19" name="ZoneTexte 18">
            <a:extLst>
              <a:ext uri="{FF2B5EF4-FFF2-40B4-BE49-F238E27FC236}">
                <a16:creationId xmlns:a16="http://schemas.microsoft.com/office/drawing/2014/main" id="{EC49171E-876A-25DA-7B10-4A6EF116951C}"/>
              </a:ext>
            </a:extLst>
          </p:cNvPr>
          <p:cNvSpPr txBox="1"/>
          <p:nvPr/>
        </p:nvSpPr>
        <p:spPr>
          <a:xfrm>
            <a:off x="6195220" y="428477"/>
            <a:ext cx="5878029" cy="461665"/>
          </a:xfrm>
          <a:prstGeom prst="rect">
            <a:avLst/>
          </a:prstGeom>
          <a:noFill/>
        </p:spPr>
        <p:txBody>
          <a:bodyPr wrap="square">
            <a:spAutoFit/>
          </a:bodyPr>
          <a:lstStyle/>
          <a:p>
            <a:r>
              <a:rPr lang="en-GB" sz="1200" dirty="0">
                <a:effectLst/>
                <a:latin typeface="OpenDyslexic" pitchFamily="2" charset="77"/>
                <a:ea typeface="Calibri" panose="020F0502020204030204" pitchFamily="34" charset="0"/>
                <a:cs typeface="Times New Roman" panose="02020603050405020304" pitchFamily="18" charset="0"/>
              </a:rPr>
              <a:t>1. Listen to the words taken from the video and try to identify the stressed syllable</a:t>
            </a:r>
            <a:r>
              <a:rPr lang="fr-FR" sz="1200" dirty="0">
                <a:effectLst/>
              </a:rPr>
              <a:t> </a:t>
            </a:r>
            <a:endParaRPr lang="fr-FR" sz="1200" dirty="0"/>
          </a:p>
        </p:txBody>
      </p:sp>
      <p:sp>
        <p:nvSpPr>
          <p:cNvPr id="20" name="ZoneTexte 19">
            <a:extLst>
              <a:ext uri="{FF2B5EF4-FFF2-40B4-BE49-F238E27FC236}">
                <a16:creationId xmlns:a16="http://schemas.microsoft.com/office/drawing/2014/main" id="{1CA412BF-A141-9611-788E-58AF5FE9707D}"/>
              </a:ext>
            </a:extLst>
          </p:cNvPr>
          <p:cNvSpPr txBox="1"/>
          <p:nvPr/>
        </p:nvSpPr>
        <p:spPr>
          <a:xfrm>
            <a:off x="6617745" y="90400"/>
            <a:ext cx="5115453" cy="307777"/>
          </a:xfrm>
          <a:custGeom>
            <a:avLst/>
            <a:gdLst>
              <a:gd name="csX0" fmla="*/ 0 w 5115453"/>
              <a:gd name="csY0" fmla="*/ 0 h 307777"/>
              <a:gd name="csX1" fmla="*/ 588277 w 5115453"/>
              <a:gd name="csY1" fmla="*/ 0 h 307777"/>
              <a:gd name="csX2" fmla="*/ 1074245 w 5115453"/>
              <a:gd name="csY2" fmla="*/ 0 h 307777"/>
              <a:gd name="csX3" fmla="*/ 1815986 w 5115453"/>
              <a:gd name="csY3" fmla="*/ 0 h 307777"/>
              <a:gd name="csX4" fmla="*/ 2404263 w 5115453"/>
              <a:gd name="csY4" fmla="*/ 0 h 307777"/>
              <a:gd name="csX5" fmla="*/ 2992540 w 5115453"/>
              <a:gd name="csY5" fmla="*/ 0 h 307777"/>
              <a:gd name="csX6" fmla="*/ 3734281 w 5115453"/>
              <a:gd name="csY6" fmla="*/ 0 h 307777"/>
              <a:gd name="csX7" fmla="*/ 4271403 w 5115453"/>
              <a:gd name="csY7" fmla="*/ 0 h 307777"/>
              <a:gd name="csX8" fmla="*/ 5115453 w 5115453"/>
              <a:gd name="csY8" fmla="*/ 0 h 307777"/>
              <a:gd name="csX9" fmla="*/ 5115453 w 5115453"/>
              <a:gd name="csY9" fmla="*/ 307777 h 307777"/>
              <a:gd name="csX10" fmla="*/ 4578330 w 5115453"/>
              <a:gd name="csY10" fmla="*/ 307777 h 307777"/>
              <a:gd name="csX11" fmla="*/ 3938899 w 5115453"/>
              <a:gd name="csY11" fmla="*/ 307777 h 307777"/>
              <a:gd name="csX12" fmla="*/ 3350622 w 5115453"/>
              <a:gd name="csY12" fmla="*/ 307777 h 307777"/>
              <a:gd name="csX13" fmla="*/ 2608881 w 5115453"/>
              <a:gd name="csY13" fmla="*/ 307777 h 307777"/>
              <a:gd name="csX14" fmla="*/ 1867140 w 5115453"/>
              <a:gd name="csY14" fmla="*/ 307777 h 307777"/>
              <a:gd name="csX15" fmla="*/ 1330018 w 5115453"/>
              <a:gd name="csY15" fmla="*/ 307777 h 307777"/>
              <a:gd name="csX16" fmla="*/ 690586 w 5115453"/>
              <a:gd name="csY16" fmla="*/ 307777 h 307777"/>
              <a:gd name="csX17" fmla="*/ 0 w 5115453"/>
              <a:gd name="csY17" fmla="*/ 307777 h 307777"/>
              <a:gd name="csX18" fmla="*/ 0 w 5115453"/>
              <a:gd name="csY18" fmla="*/ 0 h 3077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115453" h="307777" extrusionOk="0">
                <a:moveTo>
                  <a:pt x="0" y="0"/>
                </a:moveTo>
                <a:cubicBezTo>
                  <a:pt x="123713" y="29051"/>
                  <a:pt x="457438" y="7969"/>
                  <a:pt x="588277" y="0"/>
                </a:cubicBezTo>
                <a:cubicBezTo>
                  <a:pt x="719116" y="-7969"/>
                  <a:pt x="844617" y="707"/>
                  <a:pt x="1074245" y="0"/>
                </a:cubicBezTo>
                <a:cubicBezTo>
                  <a:pt x="1303873" y="-707"/>
                  <a:pt x="1645258" y="-25223"/>
                  <a:pt x="1815986" y="0"/>
                </a:cubicBezTo>
                <a:cubicBezTo>
                  <a:pt x="1986714" y="25223"/>
                  <a:pt x="2271456" y="12585"/>
                  <a:pt x="2404263" y="0"/>
                </a:cubicBezTo>
                <a:cubicBezTo>
                  <a:pt x="2537070" y="-12585"/>
                  <a:pt x="2762435" y="-306"/>
                  <a:pt x="2992540" y="0"/>
                </a:cubicBezTo>
                <a:cubicBezTo>
                  <a:pt x="3222645" y="306"/>
                  <a:pt x="3501841" y="14725"/>
                  <a:pt x="3734281" y="0"/>
                </a:cubicBezTo>
                <a:cubicBezTo>
                  <a:pt x="3966721" y="-14725"/>
                  <a:pt x="4106192" y="-14410"/>
                  <a:pt x="4271403" y="0"/>
                </a:cubicBezTo>
                <a:cubicBezTo>
                  <a:pt x="4436614" y="14410"/>
                  <a:pt x="4822309" y="13424"/>
                  <a:pt x="5115453" y="0"/>
                </a:cubicBezTo>
                <a:cubicBezTo>
                  <a:pt x="5116104" y="123178"/>
                  <a:pt x="5121541" y="243200"/>
                  <a:pt x="5115453" y="307777"/>
                </a:cubicBezTo>
                <a:cubicBezTo>
                  <a:pt x="4894408" y="327879"/>
                  <a:pt x="4819194" y="281114"/>
                  <a:pt x="4578330" y="307777"/>
                </a:cubicBezTo>
                <a:cubicBezTo>
                  <a:pt x="4337466" y="334440"/>
                  <a:pt x="4175082" y="280829"/>
                  <a:pt x="3938899" y="307777"/>
                </a:cubicBezTo>
                <a:cubicBezTo>
                  <a:pt x="3702716" y="334725"/>
                  <a:pt x="3487745" y="301517"/>
                  <a:pt x="3350622" y="307777"/>
                </a:cubicBezTo>
                <a:cubicBezTo>
                  <a:pt x="3213499" y="314037"/>
                  <a:pt x="2867157" y="280867"/>
                  <a:pt x="2608881" y="307777"/>
                </a:cubicBezTo>
                <a:cubicBezTo>
                  <a:pt x="2350605" y="334687"/>
                  <a:pt x="2150904" y="305509"/>
                  <a:pt x="1867140" y="307777"/>
                </a:cubicBezTo>
                <a:cubicBezTo>
                  <a:pt x="1583376" y="310045"/>
                  <a:pt x="1491516" y="290967"/>
                  <a:pt x="1330018" y="307777"/>
                </a:cubicBezTo>
                <a:cubicBezTo>
                  <a:pt x="1168520" y="324587"/>
                  <a:pt x="834520" y="321030"/>
                  <a:pt x="690586" y="307777"/>
                </a:cubicBezTo>
                <a:cubicBezTo>
                  <a:pt x="546652" y="294524"/>
                  <a:pt x="171244" y="292678"/>
                  <a:pt x="0" y="307777"/>
                </a:cubicBezTo>
                <a:cubicBezTo>
                  <a:pt x="15162" y="205515"/>
                  <a:pt x="-1400" y="110010"/>
                  <a:pt x="0" y="0"/>
                </a:cubicBezTo>
                <a:close/>
              </a:path>
            </a:pathLst>
          </a:custGeom>
          <a:noFill/>
          <a:ln w="19050">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algn="ctr"/>
            <a:r>
              <a:rPr lang="fr-FR" sz="1400" b="1" dirty="0" err="1">
                <a:latin typeface="OpenDyslexic" pitchFamily="2" charset="77"/>
              </a:rPr>
              <a:t>Phonetics</a:t>
            </a:r>
            <a:r>
              <a:rPr lang="fr-FR" sz="1400" b="1" dirty="0">
                <a:latin typeface="OpenDyslexic" pitchFamily="2" charset="77"/>
              </a:rPr>
              <a:t> ➜ -ion </a:t>
            </a:r>
          </a:p>
        </p:txBody>
      </p:sp>
      <p:sp>
        <p:nvSpPr>
          <p:cNvPr id="21" name="ZoneTexte 20">
            <a:extLst>
              <a:ext uri="{FF2B5EF4-FFF2-40B4-BE49-F238E27FC236}">
                <a16:creationId xmlns:a16="http://schemas.microsoft.com/office/drawing/2014/main" id="{C06C4682-98B3-FCBA-25F6-D7CDF2425EAE}"/>
              </a:ext>
            </a:extLst>
          </p:cNvPr>
          <p:cNvSpPr txBox="1"/>
          <p:nvPr/>
        </p:nvSpPr>
        <p:spPr>
          <a:xfrm>
            <a:off x="6195220" y="1548679"/>
            <a:ext cx="6094206" cy="612732"/>
          </a:xfrm>
          <a:prstGeom prst="rect">
            <a:avLst/>
          </a:prstGeom>
          <a:noFill/>
        </p:spPr>
        <p:txBody>
          <a:bodyPr wrap="square">
            <a:spAutoFit/>
          </a:bodyPr>
          <a:lstStyle/>
          <a:p>
            <a:pPr lvl="0">
              <a:lnSpc>
                <a:spcPct val="115000"/>
              </a:lnSpc>
              <a:spcAft>
                <a:spcPts val="800"/>
              </a:spcAft>
            </a:pPr>
            <a:r>
              <a:rPr lang="en-GB" sz="1200" kern="100" dirty="0">
                <a:effectLst/>
                <a:latin typeface="OpenDyslexic" pitchFamily="2" charset="77"/>
                <a:ea typeface="Calibri" panose="020F0502020204030204" pitchFamily="34" charset="0"/>
                <a:cs typeface="Times New Roman" panose="02020603050405020304" pitchFamily="18" charset="0"/>
              </a:rPr>
              <a:t>2. What can you deduce about the words ending in -ion?</a:t>
            </a:r>
          </a:p>
          <a:p>
            <a:pPr lvl="0">
              <a:lnSpc>
                <a:spcPct val="115000"/>
              </a:lnSpc>
              <a:spcAft>
                <a:spcPts val="800"/>
              </a:spcAft>
            </a:pPr>
            <a:r>
              <a:rPr lang="en-GB" sz="1200" kern="100" dirty="0">
                <a:effectLst/>
                <a:latin typeface="OpenDyslexic" pitchFamily="2" charset="77"/>
                <a:ea typeface="Calibri" panose="020F0502020204030204" pitchFamily="34" charset="0"/>
                <a:cs typeface="Times New Roman" panose="02020603050405020304" pitchFamily="18" charset="0"/>
              </a:rPr>
              <a:t>There are two exceptions: do you know them ?</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2" name="Tableau 21">
            <a:extLst>
              <a:ext uri="{FF2B5EF4-FFF2-40B4-BE49-F238E27FC236}">
                <a16:creationId xmlns:a16="http://schemas.microsoft.com/office/drawing/2014/main" id="{E962BDBE-16B4-1CDA-CA6A-81588E155852}"/>
              </a:ext>
            </a:extLst>
          </p:cNvPr>
          <p:cNvGraphicFramePr>
            <a:graphicFrameLocks noGrp="1"/>
          </p:cNvGraphicFramePr>
          <p:nvPr/>
        </p:nvGraphicFramePr>
        <p:xfrm>
          <a:off x="6153982" y="2719497"/>
          <a:ext cx="5919268" cy="610362"/>
        </p:xfrm>
        <a:graphic>
          <a:graphicData uri="http://schemas.openxmlformats.org/drawingml/2006/table">
            <a:tbl>
              <a:tblPr firstRow="1" firstCol="1" bandRow="1">
                <a:tableStyleId>{5C22544A-7EE6-4342-B048-85BDC9FD1C3A}</a:tableStyleId>
              </a:tblPr>
              <a:tblGrid>
                <a:gridCol w="1972896">
                  <a:extLst>
                    <a:ext uri="{9D8B030D-6E8A-4147-A177-3AD203B41FA5}">
                      <a16:colId xmlns:a16="http://schemas.microsoft.com/office/drawing/2014/main" val="12831648"/>
                    </a:ext>
                  </a:extLst>
                </a:gridCol>
                <a:gridCol w="1972896">
                  <a:extLst>
                    <a:ext uri="{9D8B030D-6E8A-4147-A177-3AD203B41FA5}">
                      <a16:colId xmlns:a16="http://schemas.microsoft.com/office/drawing/2014/main" val="1563266756"/>
                    </a:ext>
                  </a:extLst>
                </a:gridCol>
                <a:gridCol w="1973476">
                  <a:extLst>
                    <a:ext uri="{9D8B030D-6E8A-4147-A177-3AD203B41FA5}">
                      <a16:colId xmlns:a16="http://schemas.microsoft.com/office/drawing/2014/main" val="49967830"/>
                    </a:ext>
                  </a:extLst>
                </a:gridCol>
              </a:tblGrid>
              <a:tr h="0">
                <a:tc>
                  <a:txBody>
                    <a:bodyPr/>
                    <a:lstStyle/>
                    <a:p>
                      <a:pPr algn="ctr">
                        <a:lnSpc>
                          <a:spcPct val="115000"/>
                        </a:lnSpc>
                        <a:spcAft>
                          <a:spcPts val="800"/>
                        </a:spcAft>
                        <a:buNone/>
                      </a:pPr>
                      <a:r>
                        <a:rPr lang="en-GB" sz="1200" kern="100">
                          <a:solidFill>
                            <a:schemeClr val="tx1"/>
                          </a:solidFill>
                          <a:effectLst/>
                          <a:latin typeface="OpenDyslexic" pitchFamily="2" charset="77"/>
                        </a:rPr>
                        <a:t>A rebel (n)</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GB" sz="1200" kern="100">
                          <a:solidFill>
                            <a:schemeClr val="tx1"/>
                          </a:solidFill>
                          <a:effectLst/>
                          <a:latin typeface="OpenDyslexic" pitchFamily="2" charset="77"/>
                        </a:rPr>
                        <a:t>To rebel (v)</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GB" sz="1200" kern="100">
                          <a:solidFill>
                            <a:schemeClr val="tx1"/>
                          </a:solidFill>
                          <a:effectLst/>
                          <a:latin typeface="OpenDyslexic" pitchFamily="2" charset="77"/>
                        </a:rPr>
                        <a:t>A rebellion (n)</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8726226"/>
                  </a:ext>
                </a:extLst>
              </a:tr>
              <a:tr h="0">
                <a:tc>
                  <a:txBody>
                    <a:bodyPr/>
                    <a:lstStyle/>
                    <a:p>
                      <a:pPr algn="ctr">
                        <a:lnSpc>
                          <a:spcPct val="115000"/>
                        </a:lnSpc>
                        <a:spcAft>
                          <a:spcPts val="800"/>
                        </a:spcAft>
                        <a:buNone/>
                      </a:pPr>
                      <a:r>
                        <a:rPr lang="en-GB" sz="1200" kern="100" dirty="0">
                          <a:solidFill>
                            <a:schemeClr val="tx1"/>
                          </a:solidFill>
                          <a:effectLst/>
                          <a:latin typeface="OpenDyslexic" pitchFamily="2" charset="77"/>
                        </a:rPr>
                        <a:t>/r…….bl/</a:t>
                      </a: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GB" sz="1200" kern="100" dirty="0">
                          <a:solidFill>
                            <a:schemeClr val="tx1"/>
                          </a:solidFill>
                          <a:effectLst/>
                          <a:latin typeface="OpenDyslexic" pitchFamily="2" charset="77"/>
                        </a:rPr>
                        <a:t>/r……….../    </a:t>
                      </a: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fr-FR" sz="1200" kern="100" dirty="0">
                          <a:solidFill>
                            <a:schemeClr val="tx1"/>
                          </a:solidFill>
                          <a:effectLst/>
                          <a:latin typeface="OpenDyslexic" pitchFamily="2" charset="77"/>
                        </a:rPr>
                        <a:t>/r………………</a:t>
                      </a:r>
                      <a:r>
                        <a:rPr lang="fr-FR" sz="1200" kern="100" dirty="0" err="1">
                          <a:solidFill>
                            <a:schemeClr val="tx1"/>
                          </a:solidFill>
                          <a:effectLst/>
                          <a:latin typeface="OpenDyslexic" pitchFamily="2" charset="77"/>
                        </a:rPr>
                        <a:t>jən</a:t>
                      </a:r>
                      <a:r>
                        <a:rPr lang="fr-FR" sz="1200" kern="100" dirty="0">
                          <a:solidFill>
                            <a:schemeClr val="tx1"/>
                          </a:solidFill>
                          <a:effectLst/>
                          <a:latin typeface="OpenDyslexic" pitchFamily="2" charset="77"/>
                        </a:rPr>
                        <a:t>/</a:t>
                      </a: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8482792"/>
                  </a:ext>
                </a:extLst>
              </a:tr>
              <a:tr h="0">
                <a:tc>
                  <a:txBody>
                    <a:bodyPr/>
                    <a:lstStyle/>
                    <a:p>
                      <a:pPr algn="ctr">
                        <a:lnSpc>
                          <a:spcPct val="115000"/>
                        </a:lnSpc>
                        <a:spcAft>
                          <a:spcPts val="800"/>
                        </a:spcAft>
                        <a:buNone/>
                      </a:pPr>
                      <a:r>
                        <a:rPr lang="en-GB" sz="1200" kern="100">
                          <a:solidFill>
                            <a:schemeClr val="tx1"/>
                          </a:solidFill>
                          <a:effectLst/>
                          <a:latin typeface="OpenDyslexic" pitchFamily="2" charset="77"/>
                        </a:rPr>
                        <a:t> </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GB" sz="1200" kern="100">
                          <a:solidFill>
                            <a:schemeClr val="tx1"/>
                          </a:solidFill>
                          <a:effectLst/>
                          <a:latin typeface="OpenDyslexic" pitchFamily="2" charset="77"/>
                        </a:rPr>
                        <a:t> </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GB" sz="1200" kern="100" dirty="0">
                          <a:solidFill>
                            <a:schemeClr val="tx1"/>
                          </a:solidFill>
                          <a:effectLst/>
                          <a:latin typeface="OpenDyslexic" pitchFamily="2" charset="77"/>
                        </a:rPr>
                        <a:t> </a:t>
                      </a: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5942415"/>
                  </a:ext>
                </a:extLst>
              </a:tr>
            </a:tbl>
          </a:graphicData>
        </a:graphic>
      </p:graphicFrame>
      <p:graphicFrame>
        <p:nvGraphicFramePr>
          <p:cNvPr id="23" name="Tableau 22">
            <a:extLst>
              <a:ext uri="{FF2B5EF4-FFF2-40B4-BE49-F238E27FC236}">
                <a16:creationId xmlns:a16="http://schemas.microsoft.com/office/drawing/2014/main" id="{98E55453-CA0D-313F-8851-9C38AF5F0313}"/>
              </a:ext>
            </a:extLst>
          </p:cNvPr>
          <p:cNvGraphicFramePr>
            <a:graphicFrameLocks noGrp="1"/>
          </p:cNvGraphicFramePr>
          <p:nvPr/>
        </p:nvGraphicFramePr>
        <p:xfrm>
          <a:off x="6229702" y="4368482"/>
          <a:ext cx="5960504" cy="569766"/>
        </p:xfrm>
        <a:graphic>
          <a:graphicData uri="http://schemas.openxmlformats.org/drawingml/2006/table">
            <a:tbl>
              <a:tblPr firstRow="1" firstCol="1" bandRow="1">
                <a:tableStyleId>{5C22544A-7EE6-4342-B048-85BDC9FD1C3A}</a:tableStyleId>
              </a:tblPr>
              <a:tblGrid>
                <a:gridCol w="1112390">
                  <a:extLst>
                    <a:ext uri="{9D8B030D-6E8A-4147-A177-3AD203B41FA5}">
                      <a16:colId xmlns:a16="http://schemas.microsoft.com/office/drawing/2014/main" val="2746868994"/>
                    </a:ext>
                  </a:extLst>
                </a:gridCol>
                <a:gridCol w="1172584">
                  <a:extLst>
                    <a:ext uri="{9D8B030D-6E8A-4147-A177-3AD203B41FA5}">
                      <a16:colId xmlns:a16="http://schemas.microsoft.com/office/drawing/2014/main" val="2277404591"/>
                    </a:ext>
                  </a:extLst>
                </a:gridCol>
                <a:gridCol w="1290978">
                  <a:extLst>
                    <a:ext uri="{9D8B030D-6E8A-4147-A177-3AD203B41FA5}">
                      <a16:colId xmlns:a16="http://schemas.microsoft.com/office/drawing/2014/main" val="2254170213"/>
                    </a:ext>
                  </a:extLst>
                </a:gridCol>
                <a:gridCol w="1191984">
                  <a:extLst>
                    <a:ext uri="{9D8B030D-6E8A-4147-A177-3AD203B41FA5}">
                      <a16:colId xmlns:a16="http://schemas.microsoft.com/office/drawing/2014/main" val="3012123136"/>
                    </a:ext>
                  </a:extLst>
                </a:gridCol>
                <a:gridCol w="1192568">
                  <a:extLst>
                    <a:ext uri="{9D8B030D-6E8A-4147-A177-3AD203B41FA5}">
                      <a16:colId xmlns:a16="http://schemas.microsoft.com/office/drawing/2014/main" val="4070338280"/>
                    </a:ext>
                  </a:extLst>
                </a:gridCol>
              </a:tblGrid>
              <a:tr h="284883">
                <a:tc>
                  <a:txBody>
                    <a:bodyPr/>
                    <a:lstStyle/>
                    <a:p>
                      <a:pPr>
                        <a:lnSpc>
                          <a:spcPct val="115000"/>
                        </a:lnSpc>
                        <a:spcAft>
                          <a:spcPts val="800"/>
                        </a:spcAft>
                        <a:buNone/>
                      </a:pPr>
                      <a:r>
                        <a:rPr lang="en-GB" sz="1200" kern="100">
                          <a:solidFill>
                            <a:schemeClr val="tx1"/>
                          </a:solidFill>
                          <a:effectLst/>
                          <a:latin typeface="OpenDyslexic" pitchFamily="2" charset="77"/>
                        </a:rPr>
                        <a:t>rebellion</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r>
                        <a:rPr lang="en-GB" sz="1200" kern="100" dirty="0">
                          <a:solidFill>
                            <a:schemeClr val="tx1"/>
                          </a:solidFill>
                          <a:effectLst/>
                          <a:latin typeface="OpenDyslexic" pitchFamily="2" charset="77"/>
                        </a:rPr>
                        <a:t>attention</a:t>
                      </a: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r>
                        <a:rPr lang="en-GB" sz="1200" kern="100">
                          <a:solidFill>
                            <a:schemeClr val="tx1"/>
                          </a:solidFill>
                          <a:effectLst/>
                          <a:latin typeface="OpenDyslexic" pitchFamily="2" charset="77"/>
                        </a:rPr>
                        <a:t>emancipation</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r>
                        <a:rPr lang="en-GB" sz="1200" kern="100">
                          <a:solidFill>
                            <a:schemeClr val="tx1"/>
                          </a:solidFill>
                          <a:effectLst/>
                          <a:latin typeface="OpenDyslexic" pitchFamily="2" charset="77"/>
                        </a:rPr>
                        <a:t>Subdivision </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r>
                        <a:rPr lang="en-GB" sz="1200" kern="100">
                          <a:solidFill>
                            <a:schemeClr val="tx1"/>
                          </a:solidFill>
                          <a:effectLst/>
                          <a:latin typeface="OpenDyslexic" pitchFamily="2" charset="77"/>
                        </a:rPr>
                        <a:t>oppression</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5942995"/>
                  </a:ext>
                </a:extLst>
              </a:tr>
              <a:tr h="284883">
                <a:tc>
                  <a:txBody>
                    <a:bodyPr/>
                    <a:lstStyle/>
                    <a:p>
                      <a:pPr>
                        <a:lnSpc>
                          <a:spcPct val="115000"/>
                        </a:lnSpc>
                        <a:spcAft>
                          <a:spcPts val="800"/>
                        </a:spcAft>
                        <a:buNone/>
                      </a:pPr>
                      <a:r>
                        <a:rPr lang="en-GB" sz="1200" kern="100">
                          <a:solidFill>
                            <a:schemeClr val="tx1"/>
                          </a:solidFill>
                          <a:effectLst/>
                          <a:latin typeface="OpenDyslexic" pitchFamily="2" charset="77"/>
                        </a:rPr>
                        <a:t> o  O  o</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r>
                        <a:rPr lang="en-GB" sz="1200" kern="100" dirty="0">
                          <a:solidFill>
                            <a:schemeClr val="tx1"/>
                          </a:solidFill>
                          <a:effectLst/>
                          <a:latin typeface="OpenDyslexic" pitchFamily="2" charset="77"/>
                        </a:rPr>
                        <a:t> </a:t>
                      </a: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r>
                        <a:rPr lang="en-GB" sz="1200" kern="100">
                          <a:solidFill>
                            <a:schemeClr val="tx1"/>
                          </a:solidFill>
                          <a:effectLst/>
                          <a:latin typeface="OpenDyslexic" pitchFamily="2" charset="77"/>
                        </a:rPr>
                        <a:t> </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r>
                        <a:rPr lang="en-GB" sz="1200" kern="100">
                          <a:solidFill>
                            <a:schemeClr val="tx1"/>
                          </a:solidFill>
                          <a:effectLst/>
                          <a:latin typeface="OpenDyslexic" pitchFamily="2" charset="77"/>
                        </a:rPr>
                        <a:t> </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r>
                        <a:rPr lang="en-GB" sz="1200" kern="100" dirty="0">
                          <a:solidFill>
                            <a:schemeClr val="tx1"/>
                          </a:solidFill>
                          <a:effectLst/>
                          <a:latin typeface="OpenDyslexic" pitchFamily="2" charset="77"/>
                        </a:rPr>
                        <a:t> </a:t>
                      </a: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956166"/>
                  </a:ext>
                </a:extLst>
              </a:tr>
            </a:tbl>
          </a:graphicData>
        </a:graphic>
      </p:graphicFrame>
      <p:sp>
        <p:nvSpPr>
          <p:cNvPr id="24" name="ZoneTexte 23">
            <a:extLst>
              <a:ext uri="{FF2B5EF4-FFF2-40B4-BE49-F238E27FC236}">
                <a16:creationId xmlns:a16="http://schemas.microsoft.com/office/drawing/2014/main" id="{28DD7A4B-5D0C-12E4-C01F-3E3246292F90}"/>
              </a:ext>
            </a:extLst>
          </p:cNvPr>
          <p:cNvSpPr txBox="1"/>
          <p:nvPr/>
        </p:nvSpPr>
        <p:spPr>
          <a:xfrm>
            <a:off x="6270940" y="3874287"/>
            <a:ext cx="5878029" cy="461665"/>
          </a:xfrm>
          <a:prstGeom prst="rect">
            <a:avLst/>
          </a:prstGeom>
          <a:noFill/>
        </p:spPr>
        <p:txBody>
          <a:bodyPr wrap="square">
            <a:spAutoFit/>
          </a:bodyPr>
          <a:lstStyle/>
          <a:p>
            <a:r>
              <a:rPr lang="en-GB" sz="1200" dirty="0">
                <a:effectLst/>
                <a:latin typeface="OpenDyslexic" pitchFamily="2" charset="77"/>
                <a:ea typeface="Calibri" panose="020F0502020204030204" pitchFamily="34" charset="0"/>
                <a:cs typeface="Times New Roman" panose="02020603050405020304" pitchFamily="18" charset="0"/>
              </a:rPr>
              <a:t>1. Listen to the words taken from the video and try to identify the stressed syllable</a:t>
            </a:r>
            <a:r>
              <a:rPr lang="fr-FR" sz="1200" dirty="0">
                <a:effectLst/>
              </a:rPr>
              <a:t> </a:t>
            </a:r>
            <a:endParaRPr lang="fr-FR" sz="1200" dirty="0"/>
          </a:p>
        </p:txBody>
      </p:sp>
      <p:sp>
        <p:nvSpPr>
          <p:cNvPr id="25" name="ZoneTexte 24">
            <a:extLst>
              <a:ext uri="{FF2B5EF4-FFF2-40B4-BE49-F238E27FC236}">
                <a16:creationId xmlns:a16="http://schemas.microsoft.com/office/drawing/2014/main" id="{9FB6E36C-F011-3F54-73D7-8CDD265A1BD9}"/>
              </a:ext>
            </a:extLst>
          </p:cNvPr>
          <p:cNvSpPr txBox="1"/>
          <p:nvPr/>
        </p:nvSpPr>
        <p:spPr>
          <a:xfrm>
            <a:off x="6693465" y="3536210"/>
            <a:ext cx="5115453" cy="307777"/>
          </a:xfrm>
          <a:custGeom>
            <a:avLst/>
            <a:gdLst>
              <a:gd name="csX0" fmla="*/ 0 w 5115453"/>
              <a:gd name="csY0" fmla="*/ 0 h 307777"/>
              <a:gd name="csX1" fmla="*/ 588277 w 5115453"/>
              <a:gd name="csY1" fmla="*/ 0 h 307777"/>
              <a:gd name="csX2" fmla="*/ 1074245 w 5115453"/>
              <a:gd name="csY2" fmla="*/ 0 h 307777"/>
              <a:gd name="csX3" fmla="*/ 1815986 w 5115453"/>
              <a:gd name="csY3" fmla="*/ 0 h 307777"/>
              <a:gd name="csX4" fmla="*/ 2404263 w 5115453"/>
              <a:gd name="csY4" fmla="*/ 0 h 307777"/>
              <a:gd name="csX5" fmla="*/ 2992540 w 5115453"/>
              <a:gd name="csY5" fmla="*/ 0 h 307777"/>
              <a:gd name="csX6" fmla="*/ 3734281 w 5115453"/>
              <a:gd name="csY6" fmla="*/ 0 h 307777"/>
              <a:gd name="csX7" fmla="*/ 4271403 w 5115453"/>
              <a:gd name="csY7" fmla="*/ 0 h 307777"/>
              <a:gd name="csX8" fmla="*/ 5115453 w 5115453"/>
              <a:gd name="csY8" fmla="*/ 0 h 307777"/>
              <a:gd name="csX9" fmla="*/ 5115453 w 5115453"/>
              <a:gd name="csY9" fmla="*/ 307777 h 307777"/>
              <a:gd name="csX10" fmla="*/ 4578330 w 5115453"/>
              <a:gd name="csY10" fmla="*/ 307777 h 307777"/>
              <a:gd name="csX11" fmla="*/ 3938899 w 5115453"/>
              <a:gd name="csY11" fmla="*/ 307777 h 307777"/>
              <a:gd name="csX12" fmla="*/ 3350622 w 5115453"/>
              <a:gd name="csY12" fmla="*/ 307777 h 307777"/>
              <a:gd name="csX13" fmla="*/ 2608881 w 5115453"/>
              <a:gd name="csY13" fmla="*/ 307777 h 307777"/>
              <a:gd name="csX14" fmla="*/ 1867140 w 5115453"/>
              <a:gd name="csY14" fmla="*/ 307777 h 307777"/>
              <a:gd name="csX15" fmla="*/ 1330018 w 5115453"/>
              <a:gd name="csY15" fmla="*/ 307777 h 307777"/>
              <a:gd name="csX16" fmla="*/ 690586 w 5115453"/>
              <a:gd name="csY16" fmla="*/ 307777 h 307777"/>
              <a:gd name="csX17" fmla="*/ 0 w 5115453"/>
              <a:gd name="csY17" fmla="*/ 307777 h 307777"/>
              <a:gd name="csX18" fmla="*/ 0 w 5115453"/>
              <a:gd name="csY18" fmla="*/ 0 h 3077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115453" h="307777" extrusionOk="0">
                <a:moveTo>
                  <a:pt x="0" y="0"/>
                </a:moveTo>
                <a:cubicBezTo>
                  <a:pt x="123713" y="29051"/>
                  <a:pt x="457438" y="7969"/>
                  <a:pt x="588277" y="0"/>
                </a:cubicBezTo>
                <a:cubicBezTo>
                  <a:pt x="719116" y="-7969"/>
                  <a:pt x="844617" y="707"/>
                  <a:pt x="1074245" y="0"/>
                </a:cubicBezTo>
                <a:cubicBezTo>
                  <a:pt x="1303873" y="-707"/>
                  <a:pt x="1645258" y="-25223"/>
                  <a:pt x="1815986" y="0"/>
                </a:cubicBezTo>
                <a:cubicBezTo>
                  <a:pt x="1986714" y="25223"/>
                  <a:pt x="2271456" y="12585"/>
                  <a:pt x="2404263" y="0"/>
                </a:cubicBezTo>
                <a:cubicBezTo>
                  <a:pt x="2537070" y="-12585"/>
                  <a:pt x="2762435" y="-306"/>
                  <a:pt x="2992540" y="0"/>
                </a:cubicBezTo>
                <a:cubicBezTo>
                  <a:pt x="3222645" y="306"/>
                  <a:pt x="3501841" y="14725"/>
                  <a:pt x="3734281" y="0"/>
                </a:cubicBezTo>
                <a:cubicBezTo>
                  <a:pt x="3966721" y="-14725"/>
                  <a:pt x="4106192" y="-14410"/>
                  <a:pt x="4271403" y="0"/>
                </a:cubicBezTo>
                <a:cubicBezTo>
                  <a:pt x="4436614" y="14410"/>
                  <a:pt x="4822309" y="13424"/>
                  <a:pt x="5115453" y="0"/>
                </a:cubicBezTo>
                <a:cubicBezTo>
                  <a:pt x="5116104" y="123178"/>
                  <a:pt x="5121541" y="243200"/>
                  <a:pt x="5115453" y="307777"/>
                </a:cubicBezTo>
                <a:cubicBezTo>
                  <a:pt x="4894408" y="327879"/>
                  <a:pt x="4819194" y="281114"/>
                  <a:pt x="4578330" y="307777"/>
                </a:cubicBezTo>
                <a:cubicBezTo>
                  <a:pt x="4337466" y="334440"/>
                  <a:pt x="4175082" y="280829"/>
                  <a:pt x="3938899" y="307777"/>
                </a:cubicBezTo>
                <a:cubicBezTo>
                  <a:pt x="3702716" y="334725"/>
                  <a:pt x="3487745" y="301517"/>
                  <a:pt x="3350622" y="307777"/>
                </a:cubicBezTo>
                <a:cubicBezTo>
                  <a:pt x="3213499" y="314037"/>
                  <a:pt x="2867157" y="280867"/>
                  <a:pt x="2608881" y="307777"/>
                </a:cubicBezTo>
                <a:cubicBezTo>
                  <a:pt x="2350605" y="334687"/>
                  <a:pt x="2150904" y="305509"/>
                  <a:pt x="1867140" y="307777"/>
                </a:cubicBezTo>
                <a:cubicBezTo>
                  <a:pt x="1583376" y="310045"/>
                  <a:pt x="1491516" y="290967"/>
                  <a:pt x="1330018" y="307777"/>
                </a:cubicBezTo>
                <a:cubicBezTo>
                  <a:pt x="1168520" y="324587"/>
                  <a:pt x="834520" y="321030"/>
                  <a:pt x="690586" y="307777"/>
                </a:cubicBezTo>
                <a:cubicBezTo>
                  <a:pt x="546652" y="294524"/>
                  <a:pt x="171244" y="292678"/>
                  <a:pt x="0" y="307777"/>
                </a:cubicBezTo>
                <a:cubicBezTo>
                  <a:pt x="15162" y="205515"/>
                  <a:pt x="-1400" y="110010"/>
                  <a:pt x="0" y="0"/>
                </a:cubicBezTo>
                <a:close/>
              </a:path>
            </a:pathLst>
          </a:custGeom>
          <a:noFill/>
          <a:ln w="19050">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algn="ctr"/>
            <a:r>
              <a:rPr lang="fr-FR" sz="1400" b="1" dirty="0" err="1">
                <a:latin typeface="OpenDyslexic" pitchFamily="2" charset="77"/>
              </a:rPr>
              <a:t>Phonetics</a:t>
            </a:r>
            <a:r>
              <a:rPr lang="fr-FR" sz="1400" b="1" dirty="0">
                <a:latin typeface="OpenDyslexic" pitchFamily="2" charset="77"/>
              </a:rPr>
              <a:t> ➜ -ion </a:t>
            </a:r>
          </a:p>
        </p:txBody>
      </p:sp>
      <p:sp>
        <p:nvSpPr>
          <p:cNvPr id="26" name="ZoneTexte 25">
            <a:extLst>
              <a:ext uri="{FF2B5EF4-FFF2-40B4-BE49-F238E27FC236}">
                <a16:creationId xmlns:a16="http://schemas.microsoft.com/office/drawing/2014/main" id="{06534222-4D6B-0C16-9BFD-3958A02D21DD}"/>
              </a:ext>
            </a:extLst>
          </p:cNvPr>
          <p:cNvSpPr txBox="1"/>
          <p:nvPr/>
        </p:nvSpPr>
        <p:spPr>
          <a:xfrm>
            <a:off x="6270940" y="4994489"/>
            <a:ext cx="6094206" cy="612732"/>
          </a:xfrm>
          <a:prstGeom prst="rect">
            <a:avLst/>
          </a:prstGeom>
          <a:noFill/>
        </p:spPr>
        <p:txBody>
          <a:bodyPr wrap="square">
            <a:spAutoFit/>
          </a:bodyPr>
          <a:lstStyle/>
          <a:p>
            <a:pPr lvl="0">
              <a:lnSpc>
                <a:spcPct val="115000"/>
              </a:lnSpc>
              <a:spcAft>
                <a:spcPts val="800"/>
              </a:spcAft>
            </a:pPr>
            <a:r>
              <a:rPr lang="en-GB" sz="1200" kern="100" dirty="0">
                <a:effectLst/>
                <a:latin typeface="OpenDyslexic" pitchFamily="2" charset="77"/>
                <a:ea typeface="Calibri" panose="020F0502020204030204" pitchFamily="34" charset="0"/>
                <a:cs typeface="Times New Roman" panose="02020603050405020304" pitchFamily="18" charset="0"/>
              </a:rPr>
              <a:t>2. What can you deduce about the words ending in -ion?</a:t>
            </a:r>
          </a:p>
          <a:p>
            <a:pPr lvl="0">
              <a:lnSpc>
                <a:spcPct val="115000"/>
              </a:lnSpc>
              <a:spcAft>
                <a:spcPts val="800"/>
              </a:spcAft>
            </a:pPr>
            <a:r>
              <a:rPr lang="en-GB" sz="1200" kern="100" dirty="0">
                <a:effectLst/>
                <a:latin typeface="OpenDyslexic" pitchFamily="2" charset="77"/>
                <a:ea typeface="Calibri" panose="020F0502020204030204" pitchFamily="34" charset="0"/>
                <a:cs typeface="Times New Roman" panose="02020603050405020304" pitchFamily="18" charset="0"/>
              </a:rPr>
              <a:t>There are two exceptions: do you know them ?</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7" name="Tableau 26">
            <a:extLst>
              <a:ext uri="{FF2B5EF4-FFF2-40B4-BE49-F238E27FC236}">
                <a16:creationId xmlns:a16="http://schemas.microsoft.com/office/drawing/2014/main" id="{20447800-F14B-68DA-036D-4FB49C1AA461}"/>
              </a:ext>
            </a:extLst>
          </p:cNvPr>
          <p:cNvGraphicFramePr>
            <a:graphicFrameLocks noGrp="1"/>
          </p:cNvGraphicFramePr>
          <p:nvPr/>
        </p:nvGraphicFramePr>
        <p:xfrm>
          <a:off x="6229702" y="6165307"/>
          <a:ext cx="5919268" cy="610362"/>
        </p:xfrm>
        <a:graphic>
          <a:graphicData uri="http://schemas.openxmlformats.org/drawingml/2006/table">
            <a:tbl>
              <a:tblPr firstRow="1" firstCol="1" bandRow="1">
                <a:tableStyleId>{5C22544A-7EE6-4342-B048-85BDC9FD1C3A}</a:tableStyleId>
              </a:tblPr>
              <a:tblGrid>
                <a:gridCol w="1972896">
                  <a:extLst>
                    <a:ext uri="{9D8B030D-6E8A-4147-A177-3AD203B41FA5}">
                      <a16:colId xmlns:a16="http://schemas.microsoft.com/office/drawing/2014/main" val="12831648"/>
                    </a:ext>
                  </a:extLst>
                </a:gridCol>
                <a:gridCol w="1972896">
                  <a:extLst>
                    <a:ext uri="{9D8B030D-6E8A-4147-A177-3AD203B41FA5}">
                      <a16:colId xmlns:a16="http://schemas.microsoft.com/office/drawing/2014/main" val="1563266756"/>
                    </a:ext>
                  </a:extLst>
                </a:gridCol>
                <a:gridCol w="1973476">
                  <a:extLst>
                    <a:ext uri="{9D8B030D-6E8A-4147-A177-3AD203B41FA5}">
                      <a16:colId xmlns:a16="http://schemas.microsoft.com/office/drawing/2014/main" val="49967830"/>
                    </a:ext>
                  </a:extLst>
                </a:gridCol>
              </a:tblGrid>
              <a:tr h="0">
                <a:tc>
                  <a:txBody>
                    <a:bodyPr/>
                    <a:lstStyle/>
                    <a:p>
                      <a:pPr algn="ctr">
                        <a:lnSpc>
                          <a:spcPct val="115000"/>
                        </a:lnSpc>
                        <a:spcAft>
                          <a:spcPts val="800"/>
                        </a:spcAft>
                        <a:buNone/>
                      </a:pPr>
                      <a:r>
                        <a:rPr lang="en-GB" sz="1200" kern="100">
                          <a:solidFill>
                            <a:schemeClr val="tx1"/>
                          </a:solidFill>
                          <a:effectLst/>
                          <a:latin typeface="OpenDyslexic" pitchFamily="2" charset="77"/>
                        </a:rPr>
                        <a:t>A rebel (n)</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GB" sz="1200" kern="100">
                          <a:solidFill>
                            <a:schemeClr val="tx1"/>
                          </a:solidFill>
                          <a:effectLst/>
                          <a:latin typeface="OpenDyslexic" pitchFamily="2" charset="77"/>
                        </a:rPr>
                        <a:t>To rebel (v)</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GB" sz="1200" kern="100">
                          <a:solidFill>
                            <a:schemeClr val="tx1"/>
                          </a:solidFill>
                          <a:effectLst/>
                          <a:latin typeface="OpenDyslexic" pitchFamily="2" charset="77"/>
                        </a:rPr>
                        <a:t>A rebellion (n)</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8726226"/>
                  </a:ext>
                </a:extLst>
              </a:tr>
              <a:tr h="0">
                <a:tc>
                  <a:txBody>
                    <a:bodyPr/>
                    <a:lstStyle/>
                    <a:p>
                      <a:pPr algn="ctr">
                        <a:lnSpc>
                          <a:spcPct val="115000"/>
                        </a:lnSpc>
                        <a:spcAft>
                          <a:spcPts val="800"/>
                        </a:spcAft>
                        <a:buNone/>
                      </a:pPr>
                      <a:r>
                        <a:rPr lang="en-GB" sz="1200" kern="100" dirty="0">
                          <a:solidFill>
                            <a:schemeClr val="tx1"/>
                          </a:solidFill>
                          <a:effectLst/>
                          <a:latin typeface="OpenDyslexic" pitchFamily="2" charset="77"/>
                        </a:rPr>
                        <a:t>/r…….bl/</a:t>
                      </a: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GB" sz="1200" kern="100" dirty="0">
                          <a:solidFill>
                            <a:schemeClr val="tx1"/>
                          </a:solidFill>
                          <a:effectLst/>
                          <a:latin typeface="OpenDyslexic" pitchFamily="2" charset="77"/>
                        </a:rPr>
                        <a:t>/r……….../    </a:t>
                      </a: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fr-FR" sz="1200" kern="100" dirty="0">
                          <a:solidFill>
                            <a:schemeClr val="tx1"/>
                          </a:solidFill>
                          <a:effectLst/>
                          <a:latin typeface="OpenDyslexic" pitchFamily="2" charset="77"/>
                        </a:rPr>
                        <a:t>/r………………</a:t>
                      </a:r>
                      <a:r>
                        <a:rPr lang="fr-FR" sz="1200" kern="100" dirty="0" err="1">
                          <a:solidFill>
                            <a:schemeClr val="tx1"/>
                          </a:solidFill>
                          <a:effectLst/>
                          <a:latin typeface="OpenDyslexic" pitchFamily="2" charset="77"/>
                        </a:rPr>
                        <a:t>jən</a:t>
                      </a:r>
                      <a:r>
                        <a:rPr lang="fr-FR" sz="1200" kern="100" dirty="0">
                          <a:solidFill>
                            <a:schemeClr val="tx1"/>
                          </a:solidFill>
                          <a:effectLst/>
                          <a:latin typeface="OpenDyslexic" pitchFamily="2" charset="77"/>
                        </a:rPr>
                        <a:t>/</a:t>
                      </a: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8482792"/>
                  </a:ext>
                </a:extLst>
              </a:tr>
              <a:tr h="0">
                <a:tc>
                  <a:txBody>
                    <a:bodyPr/>
                    <a:lstStyle/>
                    <a:p>
                      <a:pPr algn="ctr">
                        <a:lnSpc>
                          <a:spcPct val="115000"/>
                        </a:lnSpc>
                        <a:spcAft>
                          <a:spcPts val="800"/>
                        </a:spcAft>
                        <a:buNone/>
                      </a:pPr>
                      <a:r>
                        <a:rPr lang="en-GB" sz="1200" kern="100">
                          <a:solidFill>
                            <a:schemeClr val="tx1"/>
                          </a:solidFill>
                          <a:effectLst/>
                          <a:latin typeface="OpenDyslexic" pitchFamily="2" charset="77"/>
                        </a:rPr>
                        <a:t> </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GB" sz="1200" kern="100">
                          <a:solidFill>
                            <a:schemeClr val="tx1"/>
                          </a:solidFill>
                          <a:effectLst/>
                          <a:latin typeface="OpenDyslexic" pitchFamily="2" charset="77"/>
                        </a:rPr>
                        <a:t> </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GB" sz="1200" kern="100" dirty="0">
                          <a:solidFill>
                            <a:schemeClr val="tx1"/>
                          </a:solidFill>
                          <a:effectLst/>
                          <a:latin typeface="OpenDyslexic" pitchFamily="2" charset="77"/>
                        </a:rPr>
                        <a:t> </a:t>
                      </a: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5942415"/>
                  </a:ext>
                </a:extLst>
              </a:tr>
            </a:tbl>
          </a:graphicData>
        </a:graphic>
      </p:graphicFrame>
    </p:spTree>
    <p:extLst>
      <p:ext uri="{BB962C8B-B14F-4D97-AF65-F5344CB8AC3E}">
        <p14:creationId xmlns:p14="http://schemas.microsoft.com/office/powerpoint/2010/main" val="23832048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F95D2D47-785A-745A-1881-EFB835957CD7}"/>
              </a:ext>
            </a:extLst>
          </p:cNvPr>
          <p:cNvGraphicFramePr>
            <a:graphicFrameLocks noGrp="1"/>
          </p:cNvGraphicFramePr>
          <p:nvPr/>
        </p:nvGraphicFramePr>
        <p:xfrm>
          <a:off x="0" y="2"/>
          <a:ext cx="11811896" cy="6589144"/>
        </p:xfrm>
        <a:graphic>
          <a:graphicData uri="http://schemas.openxmlformats.org/drawingml/2006/table">
            <a:tbl>
              <a:tblPr firstRow="1" firstCol="1" bandRow="1">
                <a:tableStyleId>{5C22544A-7EE6-4342-B048-85BDC9FD1C3A}</a:tableStyleId>
              </a:tblPr>
              <a:tblGrid>
                <a:gridCol w="7196866">
                  <a:extLst>
                    <a:ext uri="{9D8B030D-6E8A-4147-A177-3AD203B41FA5}">
                      <a16:colId xmlns:a16="http://schemas.microsoft.com/office/drawing/2014/main" val="2121013939"/>
                    </a:ext>
                  </a:extLst>
                </a:gridCol>
                <a:gridCol w="1516828">
                  <a:extLst>
                    <a:ext uri="{9D8B030D-6E8A-4147-A177-3AD203B41FA5}">
                      <a16:colId xmlns:a16="http://schemas.microsoft.com/office/drawing/2014/main" val="4251004927"/>
                    </a:ext>
                  </a:extLst>
                </a:gridCol>
                <a:gridCol w="3098202">
                  <a:extLst>
                    <a:ext uri="{9D8B030D-6E8A-4147-A177-3AD203B41FA5}">
                      <a16:colId xmlns:a16="http://schemas.microsoft.com/office/drawing/2014/main" val="2460131413"/>
                    </a:ext>
                  </a:extLst>
                </a:gridCol>
              </a:tblGrid>
              <a:tr h="310341">
                <a:tc gridSpan="3">
                  <a:txBody>
                    <a:bodyPr/>
                    <a:lstStyle/>
                    <a:p>
                      <a:pPr algn="ctr">
                        <a:lnSpc>
                          <a:spcPct val="115000"/>
                        </a:lnSpc>
                        <a:spcAft>
                          <a:spcPts val="0"/>
                        </a:spcAft>
                        <a:buNone/>
                      </a:pPr>
                      <a:r>
                        <a:rPr lang="en-GB" sz="1100" b="0" kern="100" dirty="0">
                          <a:solidFill>
                            <a:schemeClr val="tx1"/>
                          </a:solidFill>
                          <a:effectLst/>
                          <a:latin typeface="OpenDyslexic" pitchFamily="2" charset="77"/>
                        </a:rPr>
                        <a:t> The buildings and architecture of </a:t>
                      </a:r>
                      <a:r>
                        <a:rPr lang="en-GB" sz="1100" b="0" u="none" strike="noStrike" kern="100" dirty="0">
                          <a:solidFill>
                            <a:schemeClr val="tx1"/>
                          </a:solidFill>
                          <a:effectLst/>
                          <a:latin typeface="OpenDyslexic" pitchFamily="2" charset="77"/>
                        </a:rPr>
                        <a:t>New Orleans</a:t>
                      </a:r>
                      <a:r>
                        <a:rPr lang="en-GB" sz="1100" b="0" kern="100" dirty="0">
                          <a:solidFill>
                            <a:schemeClr val="tx1"/>
                          </a:solidFill>
                          <a:effectLst/>
                          <a:latin typeface="OpenDyslexic" pitchFamily="2" charset="77"/>
                        </a:rPr>
                        <a:t> reflect </a:t>
                      </a:r>
                      <a:r>
                        <a:rPr lang="en-GB" sz="1100" b="0" u="none" strike="noStrike" kern="100" dirty="0">
                          <a:solidFill>
                            <a:schemeClr val="tx1"/>
                          </a:solidFill>
                          <a:effectLst/>
                          <a:latin typeface="OpenDyslexic" pitchFamily="2" charset="77"/>
                        </a:rPr>
                        <a:t>its history</a:t>
                      </a:r>
                      <a:r>
                        <a:rPr lang="en-GB" sz="1100" b="0" kern="100" dirty="0">
                          <a:solidFill>
                            <a:schemeClr val="tx1"/>
                          </a:solidFill>
                          <a:effectLst/>
                          <a:latin typeface="OpenDyslexic" pitchFamily="2" charset="77"/>
                        </a:rPr>
                        <a:t> and multicultural heritage, from Creole cottages to historic mansions on </a:t>
                      </a:r>
                      <a:r>
                        <a:rPr lang="en-GB" sz="1100" b="0" u="none" strike="noStrike" kern="100" dirty="0">
                          <a:solidFill>
                            <a:schemeClr val="tx1"/>
                          </a:solidFill>
                          <a:effectLst/>
                          <a:latin typeface="OpenDyslexic" pitchFamily="2" charset="77"/>
                        </a:rPr>
                        <a:t>St. Charles Avenue</a:t>
                      </a:r>
                      <a:r>
                        <a:rPr lang="en-GB" sz="1100" b="0" kern="100" dirty="0">
                          <a:solidFill>
                            <a:schemeClr val="tx1"/>
                          </a:solidFill>
                          <a:effectLst/>
                          <a:latin typeface="OpenDyslexic" pitchFamily="2" charset="77"/>
                        </a:rPr>
                        <a:t>, from the balconies of the </a:t>
                      </a:r>
                      <a:r>
                        <a:rPr lang="en-GB" sz="1100" b="0" u="none" strike="noStrike" kern="100" dirty="0">
                          <a:solidFill>
                            <a:schemeClr val="tx1"/>
                          </a:solidFill>
                          <a:effectLst/>
                          <a:latin typeface="OpenDyslexic" pitchFamily="2" charset="77"/>
                        </a:rPr>
                        <a:t>French Quarter</a:t>
                      </a:r>
                      <a:r>
                        <a:rPr lang="en-GB" sz="1100" b="0" kern="100" dirty="0">
                          <a:solidFill>
                            <a:schemeClr val="tx1"/>
                          </a:solidFill>
                          <a:effectLst/>
                          <a:latin typeface="OpenDyslexic" pitchFamily="2" charset="77"/>
                        </a:rPr>
                        <a:t> to an </a:t>
                      </a:r>
                      <a:r>
                        <a:rPr lang="en-GB" sz="1100" b="0" u="none" strike="noStrike" kern="100" dirty="0">
                          <a:solidFill>
                            <a:schemeClr val="tx1"/>
                          </a:solidFill>
                          <a:effectLst/>
                          <a:latin typeface="OpenDyslexic" pitchFamily="2" charset="77"/>
                        </a:rPr>
                        <a:t>Egyptian Revival</a:t>
                      </a:r>
                      <a:r>
                        <a:rPr lang="en-GB" sz="1100" b="0" kern="100" dirty="0">
                          <a:solidFill>
                            <a:schemeClr val="tx1"/>
                          </a:solidFill>
                          <a:effectLst/>
                          <a:latin typeface="OpenDyslexic" pitchFamily="2" charset="77"/>
                        </a:rPr>
                        <a:t> U.S. Customs building and a rare example of a </a:t>
                      </a:r>
                      <a:r>
                        <a:rPr lang="en-GB" sz="1100" b="0" u="none" strike="noStrike" kern="100" dirty="0">
                          <a:solidFill>
                            <a:schemeClr val="tx1"/>
                          </a:solidFill>
                          <a:effectLst/>
                          <a:latin typeface="OpenDyslexic" pitchFamily="2" charset="77"/>
                        </a:rPr>
                        <a:t>Moorish revival</a:t>
                      </a:r>
                      <a:r>
                        <a:rPr lang="en-GB" sz="1100" b="0" kern="100" dirty="0">
                          <a:solidFill>
                            <a:schemeClr val="tx1"/>
                          </a:solidFill>
                          <a:effectLst/>
                          <a:latin typeface="OpenDyslexic" pitchFamily="2" charset="77"/>
                        </a:rPr>
                        <a:t> church.</a:t>
                      </a:r>
                      <a:endParaRPr lang="fr-FR" sz="1100" b="0" kern="100" dirty="0">
                        <a:solidFill>
                          <a:schemeClr val="tx1"/>
                        </a:solidFill>
                        <a:effectLst/>
                        <a:latin typeface="OpenDyslexic" pitchFamily="2" charset="77"/>
                      </a:endParaRPr>
                    </a:p>
                  </a:txBody>
                  <a:tcPr marL="21795" marR="217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487432550"/>
                  </a:ext>
                </a:extLst>
              </a:tr>
              <a:tr h="1182184">
                <a:tc>
                  <a:txBody>
                    <a:bodyPr/>
                    <a:lstStyle/>
                    <a:p>
                      <a:pPr algn="ctr">
                        <a:lnSpc>
                          <a:spcPct val="115000"/>
                        </a:lnSpc>
                        <a:spcAft>
                          <a:spcPts val="0"/>
                        </a:spcAft>
                        <a:buNone/>
                      </a:pPr>
                      <a:r>
                        <a:rPr lang="en-GB" sz="1100" b="1" kern="100" dirty="0">
                          <a:solidFill>
                            <a:schemeClr val="tx1"/>
                          </a:solidFill>
                          <a:effectLst/>
                          <a:latin typeface="OpenDyslexic" pitchFamily="2" charset="77"/>
                        </a:rPr>
                        <a:t>Creole cottage</a:t>
                      </a:r>
                      <a:endParaRPr lang="fr-FR" sz="1100" b="1" kern="100" dirty="0">
                        <a:solidFill>
                          <a:schemeClr val="tx1"/>
                        </a:solidFill>
                        <a:effectLst/>
                        <a:latin typeface="OpenDyslexic" pitchFamily="2" charset="77"/>
                      </a:endParaRPr>
                    </a:p>
                    <a:p>
                      <a:pPr algn="just">
                        <a:lnSpc>
                          <a:spcPct val="115000"/>
                        </a:lnSpc>
                        <a:spcAft>
                          <a:spcPts val="0"/>
                        </a:spcAft>
                        <a:buNone/>
                      </a:pPr>
                      <a:r>
                        <a:rPr lang="en-GB" sz="1100" b="0" kern="100" dirty="0">
                          <a:solidFill>
                            <a:schemeClr val="tx1"/>
                          </a:solidFill>
                          <a:effectLst/>
                          <a:latin typeface="OpenDyslexic" pitchFamily="2" charset="77"/>
                        </a:rPr>
                        <a:t>Creole cottages are scattered throughout the city of New Orleans, with most being built between 1790 and 1850. The majority of these cottages are found in the </a:t>
                      </a:r>
                      <a:r>
                        <a:rPr lang="en-GB" sz="1100" b="0" u="none" strike="noStrike" kern="100" dirty="0">
                          <a:solidFill>
                            <a:schemeClr val="tx1"/>
                          </a:solidFill>
                          <a:effectLst/>
                          <a:latin typeface="OpenDyslexic" pitchFamily="2" charset="77"/>
                        </a:rPr>
                        <a:t>French Quarter</a:t>
                      </a:r>
                      <a:r>
                        <a:rPr lang="en-GB" sz="1100" b="0" kern="100" dirty="0">
                          <a:solidFill>
                            <a:schemeClr val="tx1"/>
                          </a:solidFill>
                          <a:effectLst/>
                          <a:latin typeface="OpenDyslexic" pitchFamily="2" charset="77"/>
                        </a:rPr>
                        <a:t>, the surrounding areas of </a:t>
                      </a:r>
                      <a:r>
                        <a:rPr lang="en-GB" sz="1100" b="0" u="none" strike="noStrike" kern="100" dirty="0">
                          <a:solidFill>
                            <a:schemeClr val="tx1"/>
                          </a:solidFill>
                          <a:effectLst/>
                          <a:latin typeface="OpenDyslexic" pitchFamily="2" charset="77"/>
                        </a:rPr>
                        <a:t>Faubourg Marigny</a:t>
                      </a:r>
                      <a:r>
                        <a:rPr lang="en-GB" sz="1100" b="0" kern="100" dirty="0">
                          <a:solidFill>
                            <a:schemeClr val="tx1"/>
                          </a:solidFill>
                          <a:effectLst/>
                          <a:latin typeface="OpenDyslexic" pitchFamily="2" charset="77"/>
                        </a:rPr>
                        <a:t>, the </a:t>
                      </a:r>
                      <a:r>
                        <a:rPr lang="en-GB" sz="1100" b="0" u="none" strike="noStrike" kern="100" dirty="0">
                          <a:solidFill>
                            <a:schemeClr val="tx1"/>
                          </a:solidFill>
                          <a:effectLst/>
                          <a:latin typeface="OpenDyslexic" pitchFamily="2" charset="77"/>
                        </a:rPr>
                        <a:t>Bywater</a:t>
                      </a:r>
                      <a:r>
                        <a:rPr lang="en-GB" sz="1100" b="0" kern="100" dirty="0">
                          <a:solidFill>
                            <a:schemeClr val="tx1"/>
                          </a:solidFill>
                          <a:effectLst/>
                          <a:latin typeface="OpenDyslexic" pitchFamily="2" charset="77"/>
                        </a:rPr>
                        <a:t>, and </a:t>
                      </a:r>
                      <a:r>
                        <a:rPr lang="en-GB" sz="1100" b="0" u="none" strike="noStrike" kern="100" dirty="0">
                          <a:solidFill>
                            <a:schemeClr val="tx1"/>
                          </a:solidFill>
                          <a:effectLst/>
                          <a:latin typeface="OpenDyslexic" pitchFamily="2" charset="77"/>
                        </a:rPr>
                        <a:t>Esplanade Ridge</a:t>
                      </a:r>
                      <a:r>
                        <a:rPr lang="en-GB" sz="1100" b="0" kern="100" dirty="0">
                          <a:solidFill>
                            <a:schemeClr val="tx1"/>
                          </a:solidFill>
                          <a:effectLst/>
                          <a:latin typeface="OpenDyslexic" pitchFamily="2" charset="77"/>
                        </a:rPr>
                        <a:t>. Creole cottages are 1½-story, set at ground level. They have a steeply pitched roof, with a symmetrical four-opening façade wall and a wood or </a:t>
                      </a:r>
                      <a:r>
                        <a:rPr lang="en-GB" sz="1100" b="0" u="none" strike="noStrike" kern="100" dirty="0">
                          <a:solidFill>
                            <a:schemeClr val="tx1"/>
                          </a:solidFill>
                          <a:effectLst/>
                          <a:latin typeface="OpenDyslexic" pitchFamily="2" charset="77"/>
                        </a:rPr>
                        <a:t>stucco</a:t>
                      </a:r>
                      <a:r>
                        <a:rPr lang="en-GB" sz="1100" b="0" kern="100" dirty="0">
                          <a:solidFill>
                            <a:schemeClr val="tx1"/>
                          </a:solidFill>
                          <a:effectLst/>
                          <a:latin typeface="OpenDyslexic" pitchFamily="2" charset="77"/>
                        </a:rPr>
                        <a:t> exterior. </a:t>
                      </a:r>
                      <a:r>
                        <a:rPr lang="fr-FR" sz="1100" b="0" kern="100" dirty="0" err="1">
                          <a:solidFill>
                            <a:schemeClr val="tx1"/>
                          </a:solidFill>
                          <a:effectLst/>
                          <a:latin typeface="OpenDyslexic" pitchFamily="2" charset="77"/>
                        </a:rPr>
                        <a:t>They</a:t>
                      </a:r>
                      <a:r>
                        <a:rPr lang="fr-FR" sz="1100" b="0" kern="100" dirty="0">
                          <a:solidFill>
                            <a:schemeClr val="tx1"/>
                          </a:solidFill>
                          <a:effectLst/>
                          <a:latin typeface="OpenDyslexic" pitchFamily="2" charset="77"/>
                        </a:rPr>
                        <a:t> are </a:t>
                      </a:r>
                      <a:r>
                        <a:rPr lang="fr-FR" sz="1100" b="0" kern="100" dirty="0" err="1">
                          <a:solidFill>
                            <a:schemeClr val="tx1"/>
                          </a:solidFill>
                          <a:effectLst/>
                          <a:latin typeface="OpenDyslexic" pitchFamily="2" charset="77"/>
                        </a:rPr>
                        <a:t>usually</a:t>
                      </a:r>
                      <a:r>
                        <a:rPr lang="fr-FR" sz="1100" b="0" kern="100" dirty="0">
                          <a:solidFill>
                            <a:schemeClr val="tx1"/>
                          </a:solidFill>
                          <a:effectLst/>
                          <a:latin typeface="OpenDyslexic" pitchFamily="2" charset="77"/>
                        </a:rPr>
                        <a:t> set close to the </a:t>
                      </a:r>
                      <a:r>
                        <a:rPr lang="fr-FR" sz="1100" b="0" kern="100" dirty="0" err="1">
                          <a:solidFill>
                            <a:schemeClr val="tx1"/>
                          </a:solidFill>
                          <a:effectLst/>
                          <a:latin typeface="OpenDyslexic" pitchFamily="2" charset="77"/>
                        </a:rPr>
                        <a:t>property</a:t>
                      </a:r>
                      <a:r>
                        <a:rPr lang="fr-FR" sz="1100" b="0" kern="100" dirty="0">
                          <a:solidFill>
                            <a:schemeClr val="tx1"/>
                          </a:solidFill>
                          <a:effectLst/>
                          <a:latin typeface="OpenDyslexic" pitchFamily="2" charset="77"/>
                        </a:rPr>
                        <a:t> line. </a:t>
                      </a:r>
                    </a:p>
                  </a:txBody>
                  <a:tcPr marL="21795" marR="217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5">
                  <a:txBody>
                    <a:bodyPr/>
                    <a:lstStyle/>
                    <a:p>
                      <a:pPr>
                        <a:lnSpc>
                          <a:spcPct val="115000"/>
                        </a:lnSpc>
                        <a:spcAft>
                          <a:spcPts val="800"/>
                        </a:spcAft>
                        <a:buNone/>
                      </a:pPr>
                      <a:r>
                        <a:rPr lang="en-GB" sz="1100" b="0" kern="100" dirty="0">
                          <a:solidFill>
                            <a:schemeClr val="tx1"/>
                          </a:solidFill>
                          <a:effectLst/>
                          <a:latin typeface="OpenDyslexic" pitchFamily="2" charset="77"/>
                        </a:rPr>
                        <a:t> </a:t>
                      </a:r>
                      <a:endParaRPr lang="fr-FR" sz="1100" b="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21795" marR="21795"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800"/>
                        </a:spcAft>
                        <a:buNone/>
                      </a:pPr>
                      <a:endParaRPr lang="fr-FR" sz="1100" b="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21795" marR="2179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1867155"/>
                  </a:ext>
                </a:extLst>
              </a:tr>
              <a:tr h="1024441">
                <a:tc>
                  <a:txBody>
                    <a:bodyPr/>
                    <a:lstStyle/>
                    <a:p>
                      <a:pPr algn="ctr">
                        <a:lnSpc>
                          <a:spcPct val="115000"/>
                        </a:lnSpc>
                        <a:spcAft>
                          <a:spcPts val="800"/>
                        </a:spcAft>
                        <a:buNone/>
                      </a:pPr>
                      <a:r>
                        <a:rPr lang="en-GB" sz="1100" b="1" kern="100" dirty="0">
                          <a:solidFill>
                            <a:schemeClr val="tx1"/>
                          </a:solidFill>
                          <a:effectLst/>
                          <a:latin typeface="OpenDyslexic" pitchFamily="2" charset="77"/>
                        </a:rPr>
                        <a:t>Shot gun House</a:t>
                      </a:r>
                      <a:endParaRPr lang="fr-FR" sz="1100" b="1" kern="100" dirty="0">
                        <a:solidFill>
                          <a:schemeClr val="tx1"/>
                        </a:solidFill>
                        <a:effectLst/>
                        <a:latin typeface="OpenDyslexic" pitchFamily="2" charset="77"/>
                      </a:endParaRPr>
                    </a:p>
                    <a:p>
                      <a:pPr algn="just">
                        <a:lnSpc>
                          <a:spcPct val="115000"/>
                        </a:lnSpc>
                        <a:spcAft>
                          <a:spcPts val="800"/>
                        </a:spcAft>
                        <a:buNone/>
                      </a:pPr>
                      <a:r>
                        <a:rPr lang="en-GB" sz="1100" b="0" kern="100" dirty="0">
                          <a:solidFill>
                            <a:schemeClr val="tx1"/>
                          </a:solidFill>
                          <a:effectLst/>
                          <a:latin typeface="OpenDyslexic" pitchFamily="2" charset="77"/>
                        </a:rPr>
                        <a:t>Found all over New Orleans, these long and narrow single-story homes have a wood exterior and are easy to spot. Many feature charming Victorian embellishments beneath the large front eve. Some have a camelback – a second story set at rear of house. The term “shotgun” originates from the idea that when standing in the front of the house, you can shoot a bullet clear through every room in the house.</a:t>
                      </a:r>
                      <a:endParaRPr lang="fr-FR" sz="1100" b="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21795" marR="217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fr-FR"/>
                    </a:p>
                  </a:txBody>
                  <a:tcPr/>
                </a:tc>
                <a:tc>
                  <a:txBody>
                    <a:bodyPr/>
                    <a:lstStyle/>
                    <a:p>
                      <a:pPr>
                        <a:lnSpc>
                          <a:spcPct val="115000"/>
                        </a:lnSpc>
                        <a:spcAft>
                          <a:spcPts val="800"/>
                        </a:spcAft>
                        <a:buNone/>
                      </a:pPr>
                      <a:r>
                        <a:rPr lang="en-GB" sz="1100" b="0" kern="100" dirty="0">
                          <a:solidFill>
                            <a:schemeClr val="tx1"/>
                          </a:solidFill>
                          <a:effectLst/>
                          <a:latin typeface="OpenDyslexic" pitchFamily="2" charset="77"/>
                        </a:rPr>
                        <a:t> </a:t>
                      </a:r>
                      <a:endParaRPr lang="fr-FR" sz="1100" b="0" kern="100" dirty="0">
                        <a:solidFill>
                          <a:schemeClr val="tx1"/>
                        </a:solidFill>
                        <a:effectLst/>
                        <a:latin typeface="OpenDyslexic" pitchFamily="2" charset="77"/>
                      </a:endParaRPr>
                    </a:p>
                    <a:p>
                      <a:pPr>
                        <a:lnSpc>
                          <a:spcPct val="115000"/>
                        </a:lnSpc>
                        <a:spcAft>
                          <a:spcPts val="800"/>
                        </a:spcAft>
                        <a:buNone/>
                      </a:pPr>
                      <a:r>
                        <a:rPr lang="en-GB" sz="1100" b="0" kern="100" dirty="0">
                          <a:solidFill>
                            <a:schemeClr val="tx1"/>
                          </a:solidFill>
                          <a:effectLst/>
                          <a:latin typeface="OpenDyslexic" pitchFamily="2" charset="77"/>
                        </a:rPr>
                        <a:t> </a:t>
                      </a:r>
                      <a:endParaRPr lang="fr-FR" sz="1100" b="0" kern="100" dirty="0">
                        <a:solidFill>
                          <a:schemeClr val="tx1"/>
                        </a:solidFill>
                        <a:effectLst/>
                        <a:latin typeface="OpenDyslexic" pitchFamily="2" charset="77"/>
                      </a:endParaRPr>
                    </a:p>
                    <a:p>
                      <a:pPr>
                        <a:lnSpc>
                          <a:spcPct val="115000"/>
                        </a:lnSpc>
                        <a:spcAft>
                          <a:spcPts val="800"/>
                        </a:spcAft>
                        <a:buNone/>
                      </a:pPr>
                      <a:r>
                        <a:rPr lang="en-GB" sz="1100" b="0" kern="100" dirty="0">
                          <a:solidFill>
                            <a:schemeClr val="tx1"/>
                          </a:solidFill>
                          <a:effectLst/>
                          <a:latin typeface="OpenDyslexic" pitchFamily="2" charset="77"/>
                        </a:rPr>
                        <a:t> </a:t>
                      </a:r>
                      <a:endParaRPr lang="fr-FR" sz="1100" b="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21795" marR="2179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9181058"/>
                  </a:ext>
                </a:extLst>
              </a:tr>
              <a:tr h="900160">
                <a:tc>
                  <a:txBody>
                    <a:bodyPr/>
                    <a:lstStyle/>
                    <a:p>
                      <a:pPr algn="ctr">
                        <a:buNone/>
                      </a:pPr>
                      <a:r>
                        <a:rPr lang="en-GB" sz="1100" b="1" kern="100" dirty="0">
                          <a:solidFill>
                            <a:schemeClr val="tx1"/>
                          </a:solidFill>
                          <a:effectLst/>
                          <a:latin typeface="OpenDyslexic" pitchFamily="2" charset="77"/>
                        </a:rPr>
                        <a:t>Creole Townhouses</a:t>
                      </a:r>
                      <a:br>
                        <a:rPr lang="fr-FR" sz="1100" b="0" kern="100" dirty="0">
                          <a:solidFill>
                            <a:schemeClr val="tx1"/>
                          </a:solidFill>
                          <a:effectLst/>
                          <a:latin typeface="OpenDyslexic" pitchFamily="2" charset="77"/>
                        </a:rPr>
                      </a:br>
                      <a:endParaRPr lang="fr-FR" sz="1100" b="0" kern="100" dirty="0">
                        <a:solidFill>
                          <a:schemeClr val="tx1"/>
                        </a:solidFill>
                        <a:effectLst/>
                        <a:latin typeface="OpenDyslexic" pitchFamily="2" charset="77"/>
                      </a:endParaRPr>
                    </a:p>
                    <a:p>
                      <a:pPr algn="just">
                        <a:lnSpc>
                          <a:spcPct val="115000"/>
                        </a:lnSpc>
                        <a:spcAft>
                          <a:spcPts val="800"/>
                        </a:spcAft>
                        <a:buNone/>
                      </a:pPr>
                      <a:r>
                        <a:rPr lang="en-GB" sz="1100" b="0" kern="100" dirty="0">
                          <a:solidFill>
                            <a:schemeClr val="tx1"/>
                          </a:solidFill>
                          <a:effectLst/>
                          <a:latin typeface="OpenDyslexic" pitchFamily="2" charset="77"/>
                        </a:rPr>
                        <a:t>Found in the French Quarter and surrounding </a:t>
                      </a:r>
                      <a:r>
                        <a:rPr lang="en-GB" sz="1100" b="0" kern="100" dirty="0" err="1">
                          <a:solidFill>
                            <a:schemeClr val="tx1"/>
                          </a:solidFill>
                          <a:effectLst/>
                          <a:latin typeface="OpenDyslexic" pitchFamily="2" charset="77"/>
                        </a:rPr>
                        <a:t>neighborhoods</a:t>
                      </a:r>
                      <a:r>
                        <a:rPr lang="en-GB" sz="1100" b="0" kern="100" dirty="0">
                          <a:solidFill>
                            <a:schemeClr val="tx1"/>
                          </a:solidFill>
                          <a:effectLst/>
                          <a:latin typeface="OpenDyslexic" pitchFamily="2" charset="77"/>
                        </a:rPr>
                        <a:t>, Creole Townhouses often have shops below and homes above, brick or stucco exteriors and arched windows. Built after the Great Fires of 1788 and 1794, these two to four-story structures have a strong Spanish influence in the details.</a:t>
                      </a:r>
                      <a:endParaRPr lang="fr-FR" sz="1100" b="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21795" marR="217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fr-FR"/>
                    </a:p>
                  </a:txBody>
                  <a:tcPr/>
                </a:tc>
                <a:tc>
                  <a:txBody>
                    <a:bodyPr/>
                    <a:lstStyle/>
                    <a:p>
                      <a:pPr>
                        <a:lnSpc>
                          <a:spcPct val="115000"/>
                        </a:lnSpc>
                        <a:spcAft>
                          <a:spcPts val="800"/>
                        </a:spcAft>
                        <a:buNone/>
                      </a:pPr>
                      <a:br>
                        <a:rPr lang="fr-FR" sz="1100" b="0" kern="100" dirty="0">
                          <a:solidFill>
                            <a:schemeClr val="tx1"/>
                          </a:solidFill>
                          <a:effectLst/>
                          <a:latin typeface="OpenDyslexic" pitchFamily="2" charset="77"/>
                        </a:rPr>
                      </a:br>
                      <a:endParaRPr lang="fr-FR" sz="1100" b="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21795" marR="2179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1702320"/>
                  </a:ext>
                </a:extLst>
              </a:tr>
              <a:tr h="1423057">
                <a:tc>
                  <a:txBody>
                    <a:bodyPr/>
                    <a:lstStyle/>
                    <a:p>
                      <a:pPr algn="ctr">
                        <a:lnSpc>
                          <a:spcPct val="115000"/>
                        </a:lnSpc>
                        <a:spcAft>
                          <a:spcPts val="800"/>
                        </a:spcAft>
                        <a:buNone/>
                        <a:tabLst>
                          <a:tab pos="1115060" algn="l"/>
                        </a:tabLst>
                      </a:pPr>
                      <a:r>
                        <a:rPr lang="en-GB" sz="1100" b="1" kern="100" dirty="0">
                          <a:solidFill>
                            <a:schemeClr val="tx1"/>
                          </a:solidFill>
                          <a:effectLst/>
                          <a:latin typeface="OpenDyslexic" pitchFamily="2" charset="77"/>
                        </a:rPr>
                        <a:t>Double-gallery houses on Esplanade Avenue</a:t>
                      </a:r>
                      <a:endParaRPr lang="fr-FR" sz="1100" b="1" kern="100" dirty="0">
                        <a:solidFill>
                          <a:schemeClr val="tx1"/>
                        </a:solidFill>
                        <a:effectLst/>
                        <a:latin typeface="OpenDyslexic" pitchFamily="2" charset="77"/>
                      </a:endParaRPr>
                    </a:p>
                    <a:p>
                      <a:pPr algn="just">
                        <a:lnSpc>
                          <a:spcPct val="115000"/>
                        </a:lnSpc>
                        <a:spcAft>
                          <a:spcPts val="800"/>
                        </a:spcAft>
                        <a:buNone/>
                        <a:tabLst>
                          <a:tab pos="1115060" algn="l"/>
                        </a:tabLst>
                      </a:pPr>
                      <a:r>
                        <a:rPr lang="en-GB" sz="1100" b="0" kern="100" dirty="0">
                          <a:solidFill>
                            <a:schemeClr val="tx1"/>
                          </a:solidFill>
                          <a:effectLst/>
                          <a:latin typeface="OpenDyslexic" pitchFamily="2" charset="77"/>
                        </a:rPr>
                        <a:t>Double-gallery houses were built in New Orleans between 1820 and 1850. Double-gallery houses are two-story houses with a side-gabled or hipped roof. The house is set back from the property line, and it has a covered two-story gallery which is framed and supported by columns supporting the entablature.</a:t>
                      </a:r>
                      <a:endParaRPr lang="fr-FR" sz="1100" b="0" kern="100" dirty="0">
                        <a:solidFill>
                          <a:schemeClr val="tx1"/>
                        </a:solidFill>
                        <a:effectLst/>
                        <a:latin typeface="OpenDyslexic" pitchFamily="2" charset="77"/>
                      </a:endParaRPr>
                    </a:p>
                    <a:p>
                      <a:pPr algn="just">
                        <a:lnSpc>
                          <a:spcPct val="115000"/>
                        </a:lnSpc>
                        <a:spcAft>
                          <a:spcPts val="800"/>
                        </a:spcAft>
                        <a:buNone/>
                      </a:pPr>
                      <a:r>
                        <a:rPr lang="en-GB" sz="1100" b="0" kern="100" dirty="0">
                          <a:solidFill>
                            <a:schemeClr val="tx1"/>
                          </a:solidFill>
                          <a:effectLst/>
                          <a:latin typeface="OpenDyslexic" pitchFamily="2" charset="77"/>
                        </a:rPr>
                        <a:t>The façade has an asymmetrical arrangement of its openings. These homes were built as a variation on the American townhouses built in the Garden District, Uptown, and Esplanade Ridge, areas which in the 19th century were thought of as suburbs.</a:t>
                      </a:r>
                      <a:endParaRPr lang="fr-FR" sz="1100" b="0" kern="100" dirty="0">
                        <a:solidFill>
                          <a:schemeClr val="tx1"/>
                        </a:solidFill>
                        <a:effectLst/>
                        <a:latin typeface="OpenDyslexic" pitchFamily="2" charset="77"/>
                      </a:endParaRPr>
                    </a:p>
                  </a:txBody>
                  <a:tcPr marL="21795" marR="217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fr-FR"/>
                    </a:p>
                  </a:txBody>
                  <a:tcPr/>
                </a:tc>
                <a:tc>
                  <a:txBody>
                    <a:bodyPr/>
                    <a:lstStyle/>
                    <a:p>
                      <a:pPr>
                        <a:lnSpc>
                          <a:spcPct val="115000"/>
                        </a:lnSpc>
                        <a:spcAft>
                          <a:spcPts val="800"/>
                        </a:spcAft>
                        <a:buNone/>
                      </a:pPr>
                      <a:r>
                        <a:rPr lang="en-GB" sz="1100" b="0" kern="100" dirty="0">
                          <a:solidFill>
                            <a:schemeClr val="tx1"/>
                          </a:solidFill>
                          <a:effectLst/>
                          <a:latin typeface="OpenDyslexic" pitchFamily="2" charset="77"/>
                        </a:rPr>
                        <a:t> </a:t>
                      </a:r>
                      <a:endParaRPr lang="fr-FR" sz="1100" b="0" kern="100" dirty="0">
                        <a:solidFill>
                          <a:schemeClr val="tx1"/>
                        </a:solidFill>
                        <a:effectLst/>
                        <a:latin typeface="OpenDyslexic" pitchFamily="2" charset="77"/>
                      </a:endParaRPr>
                    </a:p>
                    <a:p>
                      <a:pPr>
                        <a:lnSpc>
                          <a:spcPct val="115000"/>
                        </a:lnSpc>
                        <a:spcAft>
                          <a:spcPts val="800"/>
                        </a:spcAft>
                        <a:buNone/>
                      </a:pPr>
                      <a:endParaRPr lang="fr-FR" sz="1100" b="0" kern="100" dirty="0">
                        <a:solidFill>
                          <a:schemeClr val="tx1"/>
                        </a:solidFill>
                        <a:effectLst/>
                        <a:latin typeface="OpenDyslexic" pitchFamily="2" charset="77"/>
                      </a:endParaRPr>
                    </a:p>
                    <a:p>
                      <a:pPr>
                        <a:lnSpc>
                          <a:spcPct val="115000"/>
                        </a:lnSpc>
                        <a:spcAft>
                          <a:spcPts val="800"/>
                        </a:spcAft>
                        <a:buNone/>
                      </a:pPr>
                      <a:r>
                        <a:rPr lang="en-GB" sz="1100" b="0" kern="100" dirty="0">
                          <a:solidFill>
                            <a:schemeClr val="tx1"/>
                          </a:solidFill>
                          <a:effectLst/>
                          <a:latin typeface="OpenDyslexic" pitchFamily="2" charset="77"/>
                        </a:rPr>
                        <a:t> </a:t>
                      </a:r>
                      <a:endParaRPr lang="fr-FR" sz="1100" b="0" kern="100" dirty="0">
                        <a:solidFill>
                          <a:schemeClr val="tx1"/>
                        </a:solidFill>
                        <a:effectLst/>
                        <a:latin typeface="OpenDyslexic" pitchFamily="2" charset="77"/>
                      </a:endParaRPr>
                    </a:p>
                    <a:p>
                      <a:pPr>
                        <a:lnSpc>
                          <a:spcPct val="115000"/>
                        </a:lnSpc>
                        <a:spcAft>
                          <a:spcPts val="800"/>
                        </a:spcAft>
                        <a:buNone/>
                      </a:pPr>
                      <a:r>
                        <a:rPr lang="en-GB" sz="1100" b="0" kern="100" dirty="0">
                          <a:solidFill>
                            <a:schemeClr val="tx1"/>
                          </a:solidFill>
                          <a:effectLst/>
                          <a:latin typeface="OpenDyslexic" pitchFamily="2" charset="77"/>
                        </a:rPr>
                        <a:t> </a:t>
                      </a:r>
                      <a:endParaRPr lang="fr-FR" sz="1100" b="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21795" marR="2179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0175608"/>
                  </a:ext>
                </a:extLst>
              </a:tr>
              <a:tr h="0">
                <a:tc>
                  <a:txBody>
                    <a:bodyPr/>
                    <a:lstStyle/>
                    <a:p>
                      <a:pPr algn="just">
                        <a:lnSpc>
                          <a:spcPct val="115000"/>
                        </a:lnSpc>
                        <a:spcAft>
                          <a:spcPts val="800"/>
                        </a:spcAft>
                        <a:buNone/>
                      </a:pPr>
                      <a:r>
                        <a:rPr lang="en-GB" sz="1100" b="0" kern="100" dirty="0">
                          <a:solidFill>
                            <a:schemeClr val="tx1"/>
                          </a:solidFill>
                          <a:effectLst/>
                          <a:latin typeface="OpenDyslexic" pitchFamily="2" charset="77"/>
                        </a:rPr>
                        <a:t>Plantations in Louisiana showcase an intricate mix of European, African, and Caribbean architectural influences, adapted to local climate and needs. This unique blend reflects both the diversity and complexity of Louisiana’s colonial past.</a:t>
                      </a:r>
                      <a:endParaRPr lang="fr-FR" sz="1100" b="0" kern="100" dirty="0">
                        <a:solidFill>
                          <a:schemeClr val="tx1"/>
                        </a:solidFill>
                        <a:effectLst/>
                        <a:latin typeface="OpenDyslexic" pitchFamily="2" charset="77"/>
                      </a:endParaRPr>
                    </a:p>
                  </a:txBody>
                  <a:tcPr marL="21795" marR="217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fr-F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nSpc>
                          <a:spcPct val="115000"/>
                        </a:lnSpc>
                        <a:spcAft>
                          <a:spcPts val="800"/>
                        </a:spcAft>
                        <a:buNone/>
                      </a:pPr>
                      <a:r>
                        <a:rPr lang="en-GB" sz="1100" b="0" kern="100" dirty="0">
                          <a:solidFill>
                            <a:schemeClr val="tx1"/>
                          </a:solidFill>
                          <a:effectLst/>
                          <a:latin typeface="OpenDyslexic" pitchFamily="2" charset="77"/>
                        </a:rPr>
                        <a:t> </a:t>
                      </a:r>
                      <a:endParaRPr lang="fr-FR" sz="1100" b="0" kern="100" dirty="0">
                        <a:solidFill>
                          <a:schemeClr val="tx1"/>
                        </a:solidFill>
                        <a:effectLst/>
                        <a:latin typeface="OpenDyslexic" pitchFamily="2" charset="77"/>
                      </a:endParaRPr>
                    </a:p>
                    <a:p>
                      <a:pPr>
                        <a:lnSpc>
                          <a:spcPct val="115000"/>
                        </a:lnSpc>
                        <a:spcAft>
                          <a:spcPts val="800"/>
                        </a:spcAft>
                        <a:buNone/>
                      </a:pPr>
                      <a:r>
                        <a:rPr lang="en-GB" sz="1100" b="0" kern="100" dirty="0">
                          <a:solidFill>
                            <a:schemeClr val="tx1"/>
                          </a:solidFill>
                          <a:effectLst/>
                          <a:latin typeface="OpenDyslexic" pitchFamily="2" charset="77"/>
                        </a:rPr>
                        <a:t> </a:t>
                      </a:r>
                      <a:endParaRPr lang="fr-FR" sz="1100" b="0" kern="100" dirty="0">
                        <a:solidFill>
                          <a:schemeClr val="tx1"/>
                        </a:solidFill>
                        <a:effectLst/>
                        <a:latin typeface="OpenDyslexic" pitchFamily="2" charset="77"/>
                      </a:endParaRPr>
                    </a:p>
                    <a:p>
                      <a:pPr>
                        <a:lnSpc>
                          <a:spcPct val="115000"/>
                        </a:lnSpc>
                        <a:spcAft>
                          <a:spcPts val="800"/>
                        </a:spcAft>
                        <a:buNone/>
                      </a:pPr>
                      <a:r>
                        <a:rPr lang="en-GB" sz="1100" b="0" kern="100" dirty="0">
                          <a:solidFill>
                            <a:schemeClr val="tx1"/>
                          </a:solidFill>
                          <a:effectLst/>
                          <a:latin typeface="OpenDyslexic" pitchFamily="2" charset="77"/>
                        </a:rPr>
                        <a:t> </a:t>
                      </a:r>
                      <a:endParaRPr lang="fr-FR" sz="1100" b="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21795" marR="2179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1206654"/>
                  </a:ext>
                </a:extLst>
              </a:tr>
            </a:tbl>
          </a:graphicData>
        </a:graphic>
      </p:graphicFrame>
      <p:pic>
        <p:nvPicPr>
          <p:cNvPr id="5" name="Image 4">
            <a:extLst>
              <a:ext uri="{FF2B5EF4-FFF2-40B4-BE49-F238E27FC236}">
                <a16:creationId xmlns:a16="http://schemas.microsoft.com/office/drawing/2014/main" id="{B3E805A6-C8E4-E78D-C965-D29D981FC81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9356" y="561318"/>
            <a:ext cx="2320771" cy="1547181"/>
          </a:xfrm>
          <a:prstGeom prst="rect">
            <a:avLst/>
          </a:prstGeom>
          <a:noFill/>
        </p:spPr>
      </p:pic>
      <p:pic>
        <p:nvPicPr>
          <p:cNvPr id="6" name="Image 5" descr="undefined">
            <a:extLst>
              <a:ext uri="{FF2B5EF4-FFF2-40B4-BE49-F238E27FC236}">
                <a16:creationId xmlns:a16="http://schemas.microsoft.com/office/drawing/2014/main" id="{8AF30050-B64F-FB07-FBD1-420A2C4E477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85453" y="594487"/>
            <a:ext cx="2044403" cy="1533302"/>
          </a:xfrm>
          <a:prstGeom prst="rect">
            <a:avLst/>
          </a:prstGeom>
          <a:noFill/>
          <a:ln>
            <a:noFill/>
          </a:ln>
        </p:spPr>
      </p:pic>
      <p:pic>
        <p:nvPicPr>
          <p:cNvPr id="7" name="Image 6">
            <a:extLst>
              <a:ext uri="{FF2B5EF4-FFF2-40B4-BE49-F238E27FC236}">
                <a16:creationId xmlns:a16="http://schemas.microsoft.com/office/drawing/2014/main" id="{27DF3A49-C278-0F0F-3607-EE7C8BE5A7D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9918" y="2433086"/>
            <a:ext cx="2726024" cy="1533302"/>
          </a:xfrm>
          <a:prstGeom prst="rect">
            <a:avLst/>
          </a:prstGeom>
          <a:noFill/>
        </p:spPr>
      </p:pic>
      <p:pic>
        <p:nvPicPr>
          <p:cNvPr id="8" name="Image 7">
            <a:extLst>
              <a:ext uri="{FF2B5EF4-FFF2-40B4-BE49-F238E27FC236}">
                <a16:creationId xmlns:a16="http://schemas.microsoft.com/office/drawing/2014/main" id="{D20A3B7E-9AC5-BF8C-EBE2-699D9F4B8B0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5034" y="2886388"/>
            <a:ext cx="1872783" cy="1404587"/>
          </a:xfrm>
          <a:prstGeom prst="rect">
            <a:avLst/>
          </a:prstGeom>
          <a:noFill/>
        </p:spPr>
      </p:pic>
      <p:pic>
        <p:nvPicPr>
          <p:cNvPr id="9" name="Image 8">
            <a:extLst>
              <a:ext uri="{FF2B5EF4-FFF2-40B4-BE49-F238E27FC236}">
                <a16:creationId xmlns:a16="http://schemas.microsoft.com/office/drawing/2014/main" id="{1687D074-FC28-530B-5C9A-2B53B15DF8A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19607" y="4290975"/>
            <a:ext cx="2726335" cy="1533302"/>
          </a:xfrm>
          <a:prstGeom prst="rect">
            <a:avLst/>
          </a:prstGeom>
          <a:noFill/>
        </p:spPr>
      </p:pic>
      <p:sp>
        <p:nvSpPr>
          <p:cNvPr id="10" name="Rectangle 9">
            <a:extLst>
              <a:ext uri="{FF2B5EF4-FFF2-40B4-BE49-F238E27FC236}">
                <a16:creationId xmlns:a16="http://schemas.microsoft.com/office/drawing/2014/main" id="{E2B68094-0CCF-3D8F-CF7F-424913FC431A}"/>
              </a:ext>
            </a:extLst>
          </p:cNvPr>
          <p:cNvSpPr/>
          <p:nvPr/>
        </p:nvSpPr>
        <p:spPr>
          <a:xfrm>
            <a:off x="7399356" y="2108499"/>
            <a:ext cx="2320771" cy="2474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28AC79BA-0905-3437-5DE1-FC63F47BC818}"/>
              </a:ext>
            </a:extLst>
          </p:cNvPr>
          <p:cNvSpPr/>
          <p:nvPr/>
        </p:nvSpPr>
        <p:spPr>
          <a:xfrm>
            <a:off x="9807160" y="2147079"/>
            <a:ext cx="2320771" cy="2474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068BDEF1-52EF-0203-63BE-9590674C9CF4}"/>
              </a:ext>
            </a:extLst>
          </p:cNvPr>
          <p:cNvSpPr/>
          <p:nvPr/>
        </p:nvSpPr>
        <p:spPr>
          <a:xfrm>
            <a:off x="7319607" y="3968246"/>
            <a:ext cx="2737467" cy="28733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8A057B99-CDD0-CA8F-B67E-967829BC989D}"/>
              </a:ext>
            </a:extLst>
          </p:cNvPr>
          <p:cNvSpPr/>
          <p:nvPr/>
        </p:nvSpPr>
        <p:spPr>
          <a:xfrm>
            <a:off x="7319607" y="5829317"/>
            <a:ext cx="2737467" cy="28733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A1B1C3F0-DA7D-2B89-994E-8AF5D1CB708C}"/>
              </a:ext>
            </a:extLst>
          </p:cNvPr>
          <p:cNvSpPr/>
          <p:nvPr/>
        </p:nvSpPr>
        <p:spPr>
          <a:xfrm>
            <a:off x="10175034" y="4295217"/>
            <a:ext cx="1872783" cy="24636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441593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B81D8-C513-8632-CBF6-A6B1F1288011}"/>
            </a:ext>
          </a:extLst>
        </p:cNvPr>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0DB04878-0F10-66A7-86A4-E0DBD4986BDA}"/>
              </a:ext>
            </a:extLst>
          </p:cNvPr>
          <p:cNvGraphicFramePr>
            <a:graphicFrameLocks noGrp="1"/>
          </p:cNvGraphicFramePr>
          <p:nvPr/>
        </p:nvGraphicFramePr>
        <p:xfrm>
          <a:off x="0" y="2"/>
          <a:ext cx="11811896" cy="6589144"/>
        </p:xfrm>
        <a:graphic>
          <a:graphicData uri="http://schemas.openxmlformats.org/drawingml/2006/table">
            <a:tbl>
              <a:tblPr firstRow="1" firstCol="1" bandRow="1">
                <a:tableStyleId>{5C22544A-7EE6-4342-B048-85BDC9FD1C3A}</a:tableStyleId>
              </a:tblPr>
              <a:tblGrid>
                <a:gridCol w="7196866">
                  <a:extLst>
                    <a:ext uri="{9D8B030D-6E8A-4147-A177-3AD203B41FA5}">
                      <a16:colId xmlns:a16="http://schemas.microsoft.com/office/drawing/2014/main" val="2121013939"/>
                    </a:ext>
                  </a:extLst>
                </a:gridCol>
                <a:gridCol w="1516828">
                  <a:extLst>
                    <a:ext uri="{9D8B030D-6E8A-4147-A177-3AD203B41FA5}">
                      <a16:colId xmlns:a16="http://schemas.microsoft.com/office/drawing/2014/main" val="4251004927"/>
                    </a:ext>
                  </a:extLst>
                </a:gridCol>
                <a:gridCol w="3098202">
                  <a:extLst>
                    <a:ext uri="{9D8B030D-6E8A-4147-A177-3AD203B41FA5}">
                      <a16:colId xmlns:a16="http://schemas.microsoft.com/office/drawing/2014/main" val="2460131413"/>
                    </a:ext>
                  </a:extLst>
                </a:gridCol>
              </a:tblGrid>
              <a:tr h="310341">
                <a:tc gridSpan="3">
                  <a:txBody>
                    <a:bodyPr/>
                    <a:lstStyle/>
                    <a:p>
                      <a:pPr algn="ctr">
                        <a:lnSpc>
                          <a:spcPct val="115000"/>
                        </a:lnSpc>
                        <a:spcAft>
                          <a:spcPts val="0"/>
                        </a:spcAft>
                        <a:buNone/>
                      </a:pPr>
                      <a:r>
                        <a:rPr lang="en-GB" sz="1100" b="0" kern="100" dirty="0">
                          <a:solidFill>
                            <a:schemeClr val="tx1"/>
                          </a:solidFill>
                          <a:effectLst/>
                          <a:latin typeface="OpenDyslexic" pitchFamily="2" charset="77"/>
                        </a:rPr>
                        <a:t> The buildings and architecture of </a:t>
                      </a:r>
                      <a:r>
                        <a:rPr lang="en-GB" sz="1100" b="0" u="none" strike="noStrike" kern="100" dirty="0">
                          <a:solidFill>
                            <a:schemeClr val="tx1"/>
                          </a:solidFill>
                          <a:effectLst/>
                          <a:latin typeface="OpenDyslexic" pitchFamily="2" charset="77"/>
                        </a:rPr>
                        <a:t>New Orleans</a:t>
                      </a:r>
                      <a:r>
                        <a:rPr lang="en-GB" sz="1100" b="0" kern="100" dirty="0">
                          <a:solidFill>
                            <a:schemeClr val="tx1"/>
                          </a:solidFill>
                          <a:effectLst/>
                          <a:latin typeface="OpenDyslexic" pitchFamily="2" charset="77"/>
                        </a:rPr>
                        <a:t> reflect </a:t>
                      </a:r>
                      <a:r>
                        <a:rPr lang="en-GB" sz="1100" b="0" u="none" strike="noStrike" kern="100" dirty="0">
                          <a:solidFill>
                            <a:schemeClr val="tx1"/>
                          </a:solidFill>
                          <a:effectLst/>
                          <a:latin typeface="OpenDyslexic" pitchFamily="2" charset="77"/>
                        </a:rPr>
                        <a:t>its history</a:t>
                      </a:r>
                      <a:r>
                        <a:rPr lang="en-GB" sz="1100" b="0" kern="100" dirty="0">
                          <a:solidFill>
                            <a:schemeClr val="tx1"/>
                          </a:solidFill>
                          <a:effectLst/>
                          <a:latin typeface="OpenDyslexic" pitchFamily="2" charset="77"/>
                        </a:rPr>
                        <a:t> and multicultural heritage, from Creole cottages to historic mansions on </a:t>
                      </a:r>
                      <a:r>
                        <a:rPr lang="en-GB" sz="1100" b="0" u="none" strike="noStrike" kern="100" dirty="0">
                          <a:solidFill>
                            <a:schemeClr val="tx1"/>
                          </a:solidFill>
                          <a:effectLst/>
                          <a:latin typeface="OpenDyslexic" pitchFamily="2" charset="77"/>
                        </a:rPr>
                        <a:t>St. Charles Avenue</a:t>
                      </a:r>
                      <a:r>
                        <a:rPr lang="en-GB" sz="1100" b="0" kern="100" dirty="0">
                          <a:solidFill>
                            <a:schemeClr val="tx1"/>
                          </a:solidFill>
                          <a:effectLst/>
                          <a:latin typeface="OpenDyslexic" pitchFamily="2" charset="77"/>
                        </a:rPr>
                        <a:t>, from the balconies of the </a:t>
                      </a:r>
                      <a:r>
                        <a:rPr lang="en-GB" sz="1100" b="0" u="none" strike="noStrike" kern="100" dirty="0">
                          <a:solidFill>
                            <a:schemeClr val="tx1"/>
                          </a:solidFill>
                          <a:effectLst/>
                          <a:latin typeface="OpenDyslexic" pitchFamily="2" charset="77"/>
                        </a:rPr>
                        <a:t>French Quarter</a:t>
                      </a:r>
                      <a:r>
                        <a:rPr lang="en-GB" sz="1100" b="0" kern="100" dirty="0">
                          <a:solidFill>
                            <a:schemeClr val="tx1"/>
                          </a:solidFill>
                          <a:effectLst/>
                          <a:latin typeface="OpenDyslexic" pitchFamily="2" charset="77"/>
                        </a:rPr>
                        <a:t> to an </a:t>
                      </a:r>
                      <a:r>
                        <a:rPr lang="en-GB" sz="1100" b="0" u="none" strike="noStrike" kern="100" dirty="0">
                          <a:solidFill>
                            <a:schemeClr val="tx1"/>
                          </a:solidFill>
                          <a:effectLst/>
                          <a:latin typeface="OpenDyslexic" pitchFamily="2" charset="77"/>
                        </a:rPr>
                        <a:t>Egyptian Revival</a:t>
                      </a:r>
                      <a:r>
                        <a:rPr lang="en-GB" sz="1100" b="0" kern="100" dirty="0">
                          <a:solidFill>
                            <a:schemeClr val="tx1"/>
                          </a:solidFill>
                          <a:effectLst/>
                          <a:latin typeface="OpenDyslexic" pitchFamily="2" charset="77"/>
                        </a:rPr>
                        <a:t> U.S. Customs building and a rare example of a </a:t>
                      </a:r>
                      <a:r>
                        <a:rPr lang="en-GB" sz="1100" b="0" u="none" strike="noStrike" kern="100" dirty="0">
                          <a:solidFill>
                            <a:schemeClr val="tx1"/>
                          </a:solidFill>
                          <a:effectLst/>
                          <a:latin typeface="OpenDyslexic" pitchFamily="2" charset="77"/>
                        </a:rPr>
                        <a:t>Moorish revival</a:t>
                      </a:r>
                      <a:r>
                        <a:rPr lang="en-GB" sz="1100" b="0" kern="100" dirty="0">
                          <a:solidFill>
                            <a:schemeClr val="tx1"/>
                          </a:solidFill>
                          <a:effectLst/>
                          <a:latin typeface="OpenDyslexic" pitchFamily="2" charset="77"/>
                        </a:rPr>
                        <a:t> church.</a:t>
                      </a:r>
                      <a:endParaRPr lang="fr-FR" sz="1100" b="0" kern="100" dirty="0">
                        <a:solidFill>
                          <a:schemeClr val="tx1"/>
                        </a:solidFill>
                        <a:effectLst/>
                        <a:latin typeface="OpenDyslexic" pitchFamily="2" charset="77"/>
                      </a:endParaRPr>
                    </a:p>
                  </a:txBody>
                  <a:tcPr marL="21795" marR="217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487432550"/>
                  </a:ext>
                </a:extLst>
              </a:tr>
              <a:tr h="1182184">
                <a:tc>
                  <a:txBody>
                    <a:bodyPr/>
                    <a:lstStyle/>
                    <a:p>
                      <a:pPr algn="ctr">
                        <a:lnSpc>
                          <a:spcPct val="115000"/>
                        </a:lnSpc>
                        <a:spcAft>
                          <a:spcPts val="0"/>
                        </a:spcAft>
                        <a:buNone/>
                      </a:pPr>
                      <a:r>
                        <a:rPr lang="en-GB" sz="1100" b="1" kern="100" dirty="0">
                          <a:solidFill>
                            <a:schemeClr val="tx1"/>
                          </a:solidFill>
                          <a:effectLst/>
                          <a:latin typeface="OpenDyslexic" pitchFamily="2" charset="77"/>
                        </a:rPr>
                        <a:t>Creole cottage</a:t>
                      </a:r>
                      <a:endParaRPr lang="fr-FR" sz="1100" b="1" kern="100" dirty="0">
                        <a:solidFill>
                          <a:schemeClr val="tx1"/>
                        </a:solidFill>
                        <a:effectLst/>
                        <a:latin typeface="OpenDyslexic" pitchFamily="2" charset="77"/>
                      </a:endParaRPr>
                    </a:p>
                    <a:p>
                      <a:pPr algn="just">
                        <a:lnSpc>
                          <a:spcPct val="115000"/>
                        </a:lnSpc>
                        <a:spcAft>
                          <a:spcPts val="0"/>
                        </a:spcAft>
                        <a:buNone/>
                      </a:pPr>
                      <a:r>
                        <a:rPr lang="en-GB" sz="1100" b="0" kern="100" dirty="0">
                          <a:solidFill>
                            <a:schemeClr val="tx1"/>
                          </a:solidFill>
                          <a:effectLst/>
                          <a:latin typeface="OpenDyslexic" pitchFamily="2" charset="77"/>
                        </a:rPr>
                        <a:t>Creole cottages are scattered throughout the city of New Orleans, with most being built between 1790 and 1850. The majority of these cottages are found in the </a:t>
                      </a:r>
                      <a:r>
                        <a:rPr lang="en-GB" sz="1100" b="0" u="none" strike="noStrike" kern="100" dirty="0">
                          <a:solidFill>
                            <a:schemeClr val="tx1"/>
                          </a:solidFill>
                          <a:effectLst/>
                          <a:latin typeface="OpenDyslexic" pitchFamily="2" charset="77"/>
                        </a:rPr>
                        <a:t>French Quarter</a:t>
                      </a:r>
                      <a:r>
                        <a:rPr lang="en-GB" sz="1100" b="0" kern="100" dirty="0">
                          <a:solidFill>
                            <a:schemeClr val="tx1"/>
                          </a:solidFill>
                          <a:effectLst/>
                          <a:latin typeface="OpenDyslexic" pitchFamily="2" charset="77"/>
                        </a:rPr>
                        <a:t>, the surrounding areas of </a:t>
                      </a:r>
                      <a:r>
                        <a:rPr lang="en-GB" sz="1100" b="0" u="none" strike="noStrike" kern="100" dirty="0">
                          <a:solidFill>
                            <a:schemeClr val="tx1"/>
                          </a:solidFill>
                          <a:effectLst/>
                          <a:latin typeface="OpenDyslexic" pitchFamily="2" charset="77"/>
                        </a:rPr>
                        <a:t>Faubourg Marigny</a:t>
                      </a:r>
                      <a:r>
                        <a:rPr lang="en-GB" sz="1100" b="0" kern="100" dirty="0">
                          <a:solidFill>
                            <a:schemeClr val="tx1"/>
                          </a:solidFill>
                          <a:effectLst/>
                          <a:latin typeface="OpenDyslexic" pitchFamily="2" charset="77"/>
                        </a:rPr>
                        <a:t>, the </a:t>
                      </a:r>
                      <a:r>
                        <a:rPr lang="en-GB" sz="1100" b="0" u="none" strike="noStrike" kern="100" dirty="0">
                          <a:solidFill>
                            <a:schemeClr val="tx1"/>
                          </a:solidFill>
                          <a:effectLst/>
                          <a:latin typeface="OpenDyslexic" pitchFamily="2" charset="77"/>
                        </a:rPr>
                        <a:t>Bywater</a:t>
                      </a:r>
                      <a:r>
                        <a:rPr lang="en-GB" sz="1100" b="0" kern="100" dirty="0">
                          <a:solidFill>
                            <a:schemeClr val="tx1"/>
                          </a:solidFill>
                          <a:effectLst/>
                          <a:latin typeface="OpenDyslexic" pitchFamily="2" charset="77"/>
                        </a:rPr>
                        <a:t>, and </a:t>
                      </a:r>
                      <a:r>
                        <a:rPr lang="en-GB" sz="1100" b="0" u="none" strike="noStrike" kern="100" dirty="0">
                          <a:solidFill>
                            <a:schemeClr val="tx1"/>
                          </a:solidFill>
                          <a:effectLst/>
                          <a:latin typeface="OpenDyslexic" pitchFamily="2" charset="77"/>
                        </a:rPr>
                        <a:t>Esplanade Ridge</a:t>
                      </a:r>
                      <a:r>
                        <a:rPr lang="en-GB" sz="1100" b="0" kern="100" dirty="0">
                          <a:solidFill>
                            <a:schemeClr val="tx1"/>
                          </a:solidFill>
                          <a:effectLst/>
                          <a:latin typeface="OpenDyslexic" pitchFamily="2" charset="77"/>
                        </a:rPr>
                        <a:t>. Creole cottages are 1½-story, set at ground level. They have a steeply pitched roof, with a symmetrical four-opening façade wall and a wood or </a:t>
                      </a:r>
                      <a:r>
                        <a:rPr lang="en-GB" sz="1100" b="0" u="none" strike="noStrike" kern="100" dirty="0">
                          <a:solidFill>
                            <a:schemeClr val="tx1"/>
                          </a:solidFill>
                          <a:effectLst/>
                          <a:latin typeface="OpenDyslexic" pitchFamily="2" charset="77"/>
                        </a:rPr>
                        <a:t>stucco</a:t>
                      </a:r>
                      <a:r>
                        <a:rPr lang="en-GB" sz="1100" b="0" kern="100" dirty="0">
                          <a:solidFill>
                            <a:schemeClr val="tx1"/>
                          </a:solidFill>
                          <a:effectLst/>
                          <a:latin typeface="OpenDyslexic" pitchFamily="2" charset="77"/>
                        </a:rPr>
                        <a:t> exterior. </a:t>
                      </a:r>
                      <a:r>
                        <a:rPr lang="fr-FR" sz="1100" b="0" kern="100" dirty="0" err="1">
                          <a:solidFill>
                            <a:schemeClr val="tx1"/>
                          </a:solidFill>
                          <a:effectLst/>
                          <a:latin typeface="OpenDyslexic" pitchFamily="2" charset="77"/>
                        </a:rPr>
                        <a:t>They</a:t>
                      </a:r>
                      <a:r>
                        <a:rPr lang="fr-FR" sz="1100" b="0" kern="100" dirty="0">
                          <a:solidFill>
                            <a:schemeClr val="tx1"/>
                          </a:solidFill>
                          <a:effectLst/>
                          <a:latin typeface="OpenDyslexic" pitchFamily="2" charset="77"/>
                        </a:rPr>
                        <a:t> are </a:t>
                      </a:r>
                      <a:r>
                        <a:rPr lang="fr-FR" sz="1100" b="0" kern="100" dirty="0" err="1">
                          <a:solidFill>
                            <a:schemeClr val="tx1"/>
                          </a:solidFill>
                          <a:effectLst/>
                          <a:latin typeface="OpenDyslexic" pitchFamily="2" charset="77"/>
                        </a:rPr>
                        <a:t>usually</a:t>
                      </a:r>
                      <a:r>
                        <a:rPr lang="fr-FR" sz="1100" b="0" kern="100" dirty="0">
                          <a:solidFill>
                            <a:schemeClr val="tx1"/>
                          </a:solidFill>
                          <a:effectLst/>
                          <a:latin typeface="OpenDyslexic" pitchFamily="2" charset="77"/>
                        </a:rPr>
                        <a:t> set close to the </a:t>
                      </a:r>
                      <a:r>
                        <a:rPr lang="fr-FR" sz="1100" b="0" kern="100" dirty="0" err="1">
                          <a:solidFill>
                            <a:schemeClr val="tx1"/>
                          </a:solidFill>
                          <a:effectLst/>
                          <a:latin typeface="OpenDyslexic" pitchFamily="2" charset="77"/>
                        </a:rPr>
                        <a:t>property</a:t>
                      </a:r>
                      <a:r>
                        <a:rPr lang="fr-FR" sz="1100" b="0" kern="100" dirty="0">
                          <a:solidFill>
                            <a:schemeClr val="tx1"/>
                          </a:solidFill>
                          <a:effectLst/>
                          <a:latin typeface="OpenDyslexic" pitchFamily="2" charset="77"/>
                        </a:rPr>
                        <a:t> line. </a:t>
                      </a:r>
                    </a:p>
                  </a:txBody>
                  <a:tcPr marL="21795" marR="217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5">
                  <a:txBody>
                    <a:bodyPr/>
                    <a:lstStyle/>
                    <a:p>
                      <a:pPr>
                        <a:lnSpc>
                          <a:spcPct val="115000"/>
                        </a:lnSpc>
                        <a:spcAft>
                          <a:spcPts val="800"/>
                        </a:spcAft>
                        <a:buNone/>
                      </a:pPr>
                      <a:r>
                        <a:rPr lang="en-GB" sz="1100" b="0" kern="100" dirty="0">
                          <a:solidFill>
                            <a:schemeClr val="tx1"/>
                          </a:solidFill>
                          <a:effectLst/>
                          <a:latin typeface="OpenDyslexic" pitchFamily="2" charset="77"/>
                        </a:rPr>
                        <a:t> </a:t>
                      </a:r>
                      <a:endParaRPr lang="fr-FR" sz="1100" b="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21795" marR="21795"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800"/>
                        </a:spcAft>
                        <a:buNone/>
                      </a:pPr>
                      <a:endParaRPr lang="fr-FR" sz="1100" b="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21795" marR="2179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1867155"/>
                  </a:ext>
                </a:extLst>
              </a:tr>
              <a:tr h="1024441">
                <a:tc>
                  <a:txBody>
                    <a:bodyPr/>
                    <a:lstStyle/>
                    <a:p>
                      <a:pPr algn="ctr">
                        <a:lnSpc>
                          <a:spcPct val="115000"/>
                        </a:lnSpc>
                        <a:spcAft>
                          <a:spcPts val="800"/>
                        </a:spcAft>
                        <a:buNone/>
                      </a:pPr>
                      <a:r>
                        <a:rPr lang="en-GB" sz="1100" b="1" kern="100" dirty="0">
                          <a:solidFill>
                            <a:schemeClr val="tx1"/>
                          </a:solidFill>
                          <a:effectLst/>
                          <a:latin typeface="OpenDyslexic" pitchFamily="2" charset="77"/>
                        </a:rPr>
                        <a:t>Shot gun House</a:t>
                      </a:r>
                      <a:endParaRPr lang="fr-FR" sz="1100" b="1" kern="100" dirty="0">
                        <a:solidFill>
                          <a:schemeClr val="tx1"/>
                        </a:solidFill>
                        <a:effectLst/>
                        <a:latin typeface="OpenDyslexic" pitchFamily="2" charset="77"/>
                      </a:endParaRPr>
                    </a:p>
                    <a:p>
                      <a:pPr algn="just">
                        <a:lnSpc>
                          <a:spcPct val="115000"/>
                        </a:lnSpc>
                        <a:spcAft>
                          <a:spcPts val="800"/>
                        </a:spcAft>
                        <a:buNone/>
                      </a:pPr>
                      <a:r>
                        <a:rPr lang="en-GB" sz="1100" b="0" kern="100" dirty="0">
                          <a:solidFill>
                            <a:schemeClr val="tx1"/>
                          </a:solidFill>
                          <a:effectLst/>
                          <a:latin typeface="OpenDyslexic" pitchFamily="2" charset="77"/>
                        </a:rPr>
                        <a:t>Found all over New Orleans, these long and narrow single-story homes have a wood exterior and are easy to spot. Many feature charming Victorian embellishments beneath the large front eve. Some have a camelback – a second story set at rear of house. The term “shotgun” originates from the idea that when standing in the front of the house, you can shoot a bullet clear through every room in the house.</a:t>
                      </a:r>
                      <a:endParaRPr lang="fr-FR" sz="1100" b="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21795" marR="217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fr-FR"/>
                    </a:p>
                  </a:txBody>
                  <a:tcPr/>
                </a:tc>
                <a:tc>
                  <a:txBody>
                    <a:bodyPr/>
                    <a:lstStyle/>
                    <a:p>
                      <a:pPr>
                        <a:lnSpc>
                          <a:spcPct val="115000"/>
                        </a:lnSpc>
                        <a:spcAft>
                          <a:spcPts val="800"/>
                        </a:spcAft>
                        <a:buNone/>
                      </a:pPr>
                      <a:r>
                        <a:rPr lang="en-GB" sz="1100" b="0" kern="100" dirty="0">
                          <a:solidFill>
                            <a:schemeClr val="tx1"/>
                          </a:solidFill>
                          <a:effectLst/>
                          <a:latin typeface="OpenDyslexic" pitchFamily="2" charset="77"/>
                        </a:rPr>
                        <a:t> </a:t>
                      </a:r>
                      <a:endParaRPr lang="fr-FR" sz="1100" b="0" kern="100" dirty="0">
                        <a:solidFill>
                          <a:schemeClr val="tx1"/>
                        </a:solidFill>
                        <a:effectLst/>
                        <a:latin typeface="OpenDyslexic" pitchFamily="2" charset="77"/>
                      </a:endParaRPr>
                    </a:p>
                    <a:p>
                      <a:pPr>
                        <a:lnSpc>
                          <a:spcPct val="115000"/>
                        </a:lnSpc>
                        <a:spcAft>
                          <a:spcPts val="800"/>
                        </a:spcAft>
                        <a:buNone/>
                      </a:pPr>
                      <a:r>
                        <a:rPr lang="en-GB" sz="1100" b="0" kern="100" dirty="0">
                          <a:solidFill>
                            <a:schemeClr val="tx1"/>
                          </a:solidFill>
                          <a:effectLst/>
                          <a:latin typeface="OpenDyslexic" pitchFamily="2" charset="77"/>
                        </a:rPr>
                        <a:t> </a:t>
                      </a:r>
                      <a:endParaRPr lang="fr-FR" sz="1100" b="0" kern="100" dirty="0">
                        <a:solidFill>
                          <a:schemeClr val="tx1"/>
                        </a:solidFill>
                        <a:effectLst/>
                        <a:latin typeface="OpenDyslexic" pitchFamily="2" charset="77"/>
                      </a:endParaRPr>
                    </a:p>
                    <a:p>
                      <a:pPr>
                        <a:lnSpc>
                          <a:spcPct val="115000"/>
                        </a:lnSpc>
                        <a:spcAft>
                          <a:spcPts val="800"/>
                        </a:spcAft>
                        <a:buNone/>
                      </a:pPr>
                      <a:r>
                        <a:rPr lang="en-GB" sz="1100" b="0" kern="100" dirty="0">
                          <a:solidFill>
                            <a:schemeClr val="tx1"/>
                          </a:solidFill>
                          <a:effectLst/>
                          <a:latin typeface="OpenDyslexic" pitchFamily="2" charset="77"/>
                        </a:rPr>
                        <a:t> </a:t>
                      </a:r>
                      <a:endParaRPr lang="fr-FR" sz="1100" b="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21795" marR="2179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9181058"/>
                  </a:ext>
                </a:extLst>
              </a:tr>
              <a:tr h="900160">
                <a:tc>
                  <a:txBody>
                    <a:bodyPr/>
                    <a:lstStyle/>
                    <a:p>
                      <a:pPr algn="ctr">
                        <a:buNone/>
                      </a:pPr>
                      <a:r>
                        <a:rPr lang="en-GB" sz="1100" b="1" kern="100" dirty="0">
                          <a:solidFill>
                            <a:schemeClr val="tx1"/>
                          </a:solidFill>
                          <a:effectLst/>
                          <a:latin typeface="OpenDyslexic" pitchFamily="2" charset="77"/>
                        </a:rPr>
                        <a:t>Creole Townhouses</a:t>
                      </a:r>
                      <a:br>
                        <a:rPr lang="fr-FR" sz="1100" b="0" kern="100" dirty="0">
                          <a:solidFill>
                            <a:schemeClr val="tx1"/>
                          </a:solidFill>
                          <a:effectLst/>
                          <a:latin typeface="OpenDyslexic" pitchFamily="2" charset="77"/>
                        </a:rPr>
                      </a:br>
                      <a:endParaRPr lang="fr-FR" sz="1100" b="0" kern="100" dirty="0">
                        <a:solidFill>
                          <a:schemeClr val="tx1"/>
                        </a:solidFill>
                        <a:effectLst/>
                        <a:latin typeface="OpenDyslexic" pitchFamily="2" charset="77"/>
                      </a:endParaRPr>
                    </a:p>
                    <a:p>
                      <a:pPr algn="just">
                        <a:lnSpc>
                          <a:spcPct val="115000"/>
                        </a:lnSpc>
                        <a:spcAft>
                          <a:spcPts val="800"/>
                        </a:spcAft>
                        <a:buNone/>
                      </a:pPr>
                      <a:r>
                        <a:rPr lang="en-GB" sz="1100" b="0" kern="100" dirty="0">
                          <a:solidFill>
                            <a:schemeClr val="tx1"/>
                          </a:solidFill>
                          <a:effectLst/>
                          <a:latin typeface="OpenDyslexic" pitchFamily="2" charset="77"/>
                        </a:rPr>
                        <a:t>Found in the French Quarter and surrounding </a:t>
                      </a:r>
                      <a:r>
                        <a:rPr lang="en-GB" sz="1100" b="0" kern="100" dirty="0" err="1">
                          <a:solidFill>
                            <a:schemeClr val="tx1"/>
                          </a:solidFill>
                          <a:effectLst/>
                          <a:latin typeface="OpenDyslexic" pitchFamily="2" charset="77"/>
                        </a:rPr>
                        <a:t>neighborhoods</a:t>
                      </a:r>
                      <a:r>
                        <a:rPr lang="en-GB" sz="1100" b="0" kern="100" dirty="0">
                          <a:solidFill>
                            <a:schemeClr val="tx1"/>
                          </a:solidFill>
                          <a:effectLst/>
                          <a:latin typeface="OpenDyslexic" pitchFamily="2" charset="77"/>
                        </a:rPr>
                        <a:t>, Creole Townhouses often have shops below and homes above, brick or stucco exteriors and arched windows. Built after the Great Fires of 1788 and 1794, these two to four-story structures have a strong Spanish influence in the details.</a:t>
                      </a:r>
                      <a:endParaRPr lang="fr-FR" sz="1100" b="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21795" marR="217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fr-FR"/>
                    </a:p>
                  </a:txBody>
                  <a:tcPr/>
                </a:tc>
                <a:tc>
                  <a:txBody>
                    <a:bodyPr/>
                    <a:lstStyle/>
                    <a:p>
                      <a:pPr>
                        <a:lnSpc>
                          <a:spcPct val="115000"/>
                        </a:lnSpc>
                        <a:spcAft>
                          <a:spcPts val="800"/>
                        </a:spcAft>
                        <a:buNone/>
                      </a:pPr>
                      <a:br>
                        <a:rPr lang="fr-FR" sz="1100" b="0" kern="100" dirty="0">
                          <a:solidFill>
                            <a:schemeClr val="tx1"/>
                          </a:solidFill>
                          <a:effectLst/>
                          <a:latin typeface="OpenDyslexic" pitchFamily="2" charset="77"/>
                        </a:rPr>
                      </a:br>
                      <a:endParaRPr lang="fr-FR" sz="1100" b="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21795" marR="2179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1702320"/>
                  </a:ext>
                </a:extLst>
              </a:tr>
              <a:tr h="1423057">
                <a:tc>
                  <a:txBody>
                    <a:bodyPr/>
                    <a:lstStyle/>
                    <a:p>
                      <a:pPr algn="ctr">
                        <a:lnSpc>
                          <a:spcPct val="115000"/>
                        </a:lnSpc>
                        <a:spcAft>
                          <a:spcPts val="800"/>
                        </a:spcAft>
                        <a:buNone/>
                        <a:tabLst>
                          <a:tab pos="1115060" algn="l"/>
                        </a:tabLst>
                      </a:pPr>
                      <a:r>
                        <a:rPr lang="en-GB" sz="1100" b="1" kern="100" dirty="0">
                          <a:solidFill>
                            <a:schemeClr val="tx1"/>
                          </a:solidFill>
                          <a:effectLst/>
                          <a:latin typeface="OpenDyslexic" pitchFamily="2" charset="77"/>
                        </a:rPr>
                        <a:t>Double-gallery houses on Esplanade Avenue</a:t>
                      </a:r>
                      <a:endParaRPr lang="fr-FR" sz="1100" b="1" kern="100" dirty="0">
                        <a:solidFill>
                          <a:schemeClr val="tx1"/>
                        </a:solidFill>
                        <a:effectLst/>
                        <a:latin typeface="OpenDyslexic" pitchFamily="2" charset="77"/>
                      </a:endParaRPr>
                    </a:p>
                    <a:p>
                      <a:pPr algn="just">
                        <a:lnSpc>
                          <a:spcPct val="115000"/>
                        </a:lnSpc>
                        <a:spcAft>
                          <a:spcPts val="800"/>
                        </a:spcAft>
                        <a:buNone/>
                        <a:tabLst>
                          <a:tab pos="1115060" algn="l"/>
                        </a:tabLst>
                      </a:pPr>
                      <a:r>
                        <a:rPr lang="en-GB" sz="1100" b="0" kern="100" dirty="0">
                          <a:solidFill>
                            <a:schemeClr val="tx1"/>
                          </a:solidFill>
                          <a:effectLst/>
                          <a:latin typeface="OpenDyslexic" pitchFamily="2" charset="77"/>
                        </a:rPr>
                        <a:t>Double-gallery houses were built in New Orleans between 1820 and 1850. Double-gallery houses are two-story houses with a side-gabled or hipped roof. The house is set back from the property line, and it has a covered two-story gallery which is framed and supported by columns supporting the entablature.</a:t>
                      </a:r>
                      <a:endParaRPr lang="fr-FR" sz="1100" b="0" kern="100" dirty="0">
                        <a:solidFill>
                          <a:schemeClr val="tx1"/>
                        </a:solidFill>
                        <a:effectLst/>
                        <a:latin typeface="OpenDyslexic" pitchFamily="2" charset="77"/>
                      </a:endParaRPr>
                    </a:p>
                    <a:p>
                      <a:pPr algn="just">
                        <a:lnSpc>
                          <a:spcPct val="115000"/>
                        </a:lnSpc>
                        <a:spcAft>
                          <a:spcPts val="800"/>
                        </a:spcAft>
                        <a:buNone/>
                      </a:pPr>
                      <a:r>
                        <a:rPr lang="en-GB" sz="1100" b="0" kern="100" dirty="0">
                          <a:solidFill>
                            <a:schemeClr val="tx1"/>
                          </a:solidFill>
                          <a:effectLst/>
                          <a:latin typeface="OpenDyslexic" pitchFamily="2" charset="77"/>
                        </a:rPr>
                        <a:t>The façade has an asymmetrical arrangement of its openings. These homes were built as a variation on the American townhouses built in the Garden District, Uptown, and Esplanade Ridge, areas which in the 19th century were thought of as suburbs.</a:t>
                      </a:r>
                      <a:endParaRPr lang="fr-FR" sz="1100" b="0" kern="100" dirty="0">
                        <a:solidFill>
                          <a:schemeClr val="tx1"/>
                        </a:solidFill>
                        <a:effectLst/>
                        <a:latin typeface="OpenDyslexic" pitchFamily="2" charset="77"/>
                      </a:endParaRPr>
                    </a:p>
                  </a:txBody>
                  <a:tcPr marL="21795" marR="217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fr-FR"/>
                    </a:p>
                  </a:txBody>
                  <a:tcPr/>
                </a:tc>
                <a:tc>
                  <a:txBody>
                    <a:bodyPr/>
                    <a:lstStyle/>
                    <a:p>
                      <a:pPr>
                        <a:lnSpc>
                          <a:spcPct val="115000"/>
                        </a:lnSpc>
                        <a:spcAft>
                          <a:spcPts val="800"/>
                        </a:spcAft>
                        <a:buNone/>
                      </a:pPr>
                      <a:r>
                        <a:rPr lang="en-GB" sz="1100" b="0" kern="100" dirty="0">
                          <a:solidFill>
                            <a:schemeClr val="tx1"/>
                          </a:solidFill>
                          <a:effectLst/>
                          <a:latin typeface="OpenDyslexic" pitchFamily="2" charset="77"/>
                        </a:rPr>
                        <a:t> </a:t>
                      </a:r>
                      <a:endParaRPr lang="fr-FR" sz="1100" b="0" kern="100" dirty="0">
                        <a:solidFill>
                          <a:schemeClr val="tx1"/>
                        </a:solidFill>
                        <a:effectLst/>
                        <a:latin typeface="OpenDyslexic" pitchFamily="2" charset="77"/>
                      </a:endParaRPr>
                    </a:p>
                    <a:p>
                      <a:pPr>
                        <a:lnSpc>
                          <a:spcPct val="115000"/>
                        </a:lnSpc>
                        <a:spcAft>
                          <a:spcPts val="800"/>
                        </a:spcAft>
                        <a:buNone/>
                      </a:pPr>
                      <a:endParaRPr lang="fr-FR" sz="1100" b="0" kern="100" dirty="0">
                        <a:solidFill>
                          <a:schemeClr val="tx1"/>
                        </a:solidFill>
                        <a:effectLst/>
                        <a:latin typeface="OpenDyslexic" pitchFamily="2" charset="77"/>
                      </a:endParaRPr>
                    </a:p>
                    <a:p>
                      <a:pPr>
                        <a:lnSpc>
                          <a:spcPct val="115000"/>
                        </a:lnSpc>
                        <a:spcAft>
                          <a:spcPts val="800"/>
                        </a:spcAft>
                        <a:buNone/>
                      </a:pPr>
                      <a:r>
                        <a:rPr lang="en-GB" sz="1100" b="0" kern="100" dirty="0">
                          <a:solidFill>
                            <a:schemeClr val="tx1"/>
                          </a:solidFill>
                          <a:effectLst/>
                          <a:latin typeface="OpenDyslexic" pitchFamily="2" charset="77"/>
                        </a:rPr>
                        <a:t> </a:t>
                      </a:r>
                      <a:endParaRPr lang="fr-FR" sz="1100" b="0" kern="100" dirty="0">
                        <a:solidFill>
                          <a:schemeClr val="tx1"/>
                        </a:solidFill>
                        <a:effectLst/>
                        <a:latin typeface="OpenDyslexic" pitchFamily="2" charset="77"/>
                      </a:endParaRPr>
                    </a:p>
                    <a:p>
                      <a:pPr>
                        <a:lnSpc>
                          <a:spcPct val="115000"/>
                        </a:lnSpc>
                        <a:spcAft>
                          <a:spcPts val="800"/>
                        </a:spcAft>
                        <a:buNone/>
                      </a:pPr>
                      <a:r>
                        <a:rPr lang="en-GB" sz="1100" b="0" kern="100" dirty="0">
                          <a:solidFill>
                            <a:schemeClr val="tx1"/>
                          </a:solidFill>
                          <a:effectLst/>
                          <a:latin typeface="OpenDyslexic" pitchFamily="2" charset="77"/>
                        </a:rPr>
                        <a:t> </a:t>
                      </a:r>
                      <a:endParaRPr lang="fr-FR" sz="1100" b="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21795" marR="2179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0175608"/>
                  </a:ext>
                </a:extLst>
              </a:tr>
              <a:tr h="0">
                <a:tc>
                  <a:txBody>
                    <a:bodyPr/>
                    <a:lstStyle/>
                    <a:p>
                      <a:pPr algn="just">
                        <a:lnSpc>
                          <a:spcPct val="115000"/>
                        </a:lnSpc>
                        <a:spcAft>
                          <a:spcPts val="800"/>
                        </a:spcAft>
                        <a:buNone/>
                      </a:pPr>
                      <a:r>
                        <a:rPr lang="en-GB" sz="1100" b="0" kern="100" dirty="0">
                          <a:solidFill>
                            <a:schemeClr val="tx1"/>
                          </a:solidFill>
                          <a:effectLst/>
                          <a:latin typeface="OpenDyslexic" pitchFamily="2" charset="77"/>
                        </a:rPr>
                        <a:t>Plantations in Louisiana showcase an intricate mix of European, African, and Caribbean architectural influences, adapted to local climate and needs. This unique blend reflects both the diversity and complexity of Louisiana’s colonial past.</a:t>
                      </a:r>
                      <a:endParaRPr lang="fr-FR" sz="1100" b="0" kern="100" dirty="0">
                        <a:solidFill>
                          <a:schemeClr val="tx1"/>
                        </a:solidFill>
                        <a:effectLst/>
                        <a:latin typeface="OpenDyslexic" pitchFamily="2" charset="77"/>
                      </a:endParaRPr>
                    </a:p>
                  </a:txBody>
                  <a:tcPr marL="21795" marR="217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fr-F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nSpc>
                          <a:spcPct val="115000"/>
                        </a:lnSpc>
                        <a:spcAft>
                          <a:spcPts val="800"/>
                        </a:spcAft>
                        <a:buNone/>
                      </a:pPr>
                      <a:r>
                        <a:rPr lang="en-GB" sz="1100" b="0" kern="100" dirty="0">
                          <a:solidFill>
                            <a:schemeClr val="tx1"/>
                          </a:solidFill>
                          <a:effectLst/>
                          <a:latin typeface="OpenDyslexic" pitchFamily="2" charset="77"/>
                        </a:rPr>
                        <a:t> </a:t>
                      </a:r>
                      <a:endParaRPr lang="fr-FR" sz="1100" b="0" kern="100" dirty="0">
                        <a:solidFill>
                          <a:schemeClr val="tx1"/>
                        </a:solidFill>
                        <a:effectLst/>
                        <a:latin typeface="OpenDyslexic" pitchFamily="2" charset="77"/>
                      </a:endParaRPr>
                    </a:p>
                    <a:p>
                      <a:pPr>
                        <a:lnSpc>
                          <a:spcPct val="115000"/>
                        </a:lnSpc>
                        <a:spcAft>
                          <a:spcPts val="800"/>
                        </a:spcAft>
                        <a:buNone/>
                      </a:pPr>
                      <a:r>
                        <a:rPr lang="en-GB" sz="1100" b="0" kern="100" dirty="0">
                          <a:solidFill>
                            <a:schemeClr val="tx1"/>
                          </a:solidFill>
                          <a:effectLst/>
                          <a:latin typeface="OpenDyslexic" pitchFamily="2" charset="77"/>
                        </a:rPr>
                        <a:t> </a:t>
                      </a:r>
                      <a:endParaRPr lang="fr-FR" sz="1100" b="0" kern="100" dirty="0">
                        <a:solidFill>
                          <a:schemeClr val="tx1"/>
                        </a:solidFill>
                        <a:effectLst/>
                        <a:latin typeface="OpenDyslexic" pitchFamily="2" charset="77"/>
                      </a:endParaRPr>
                    </a:p>
                    <a:p>
                      <a:pPr>
                        <a:lnSpc>
                          <a:spcPct val="115000"/>
                        </a:lnSpc>
                        <a:spcAft>
                          <a:spcPts val="800"/>
                        </a:spcAft>
                        <a:buNone/>
                      </a:pPr>
                      <a:r>
                        <a:rPr lang="en-GB" sz="1100" b="0" kern="100" dirty="0">
                          <a:solidFill>
                            <a:schemeClr val="tx1"/>
                          </a:solidFill>
                          <a:effectLst/>
                          <a:latin typeface="OpenDyslexic" pitchFamily="2" charset="77"/>
                        </a:rPr>
                        <a:t> </a:t>
                      </a:r>
                      <a:endParaRPr lang="fr-FR" sz="1100" b="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21795" marR="2179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1206654"/>
                  </a:ext>
                </a:extLst>
              </a:tr>
            </a:tbl>
          </a:graphicData>
        </a:graphic>
      </p:graphicFrame>
      <p:pic>
        <p:nvPicPr>
          <p:cNvPr id="5" name="Image 4">
            <a:extLst>
              <a:ext uri="{FF2B5EF4-FFF2-40B4-BE49-F238E27FC236}">
                <a16:creationId xmlns:a16="http://schemas.microsoft.com/office/drawing/2014/main" id="{8C1F3AA7-6A97-425B-ADB2-5056E0D4C13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9356" y="561318"/>
            <a:ext cx="2320771" cy="1547181"/>
          </a:xfrm>
          <a:prstGeom prst="rect">
            <a:avLst/>
          </a:prstGeom>
          <a:noFill/>
        </p:spPr>
      </p:pic>
      <p:pic>
        <p:nvPicPr>
          <p:cNvPr id="6" name="Image 5" descr="undefined">
            <a:extLst>
              <a:ext uri="{FF2B5EF4-FFF2-40B4-BE49-F238E27FC236}">
                <a16:creationId xmlns:a16="http://schemas.microsoft.com/office/drawing/2014/main" id="{CE1EE1AE-7520-B02B-CBF9-79681AC0EF2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85453" y="594487"/>
            <a:ext cx="2044403" cy="1533302"/>
          </a:xfrm>
          <a:prstGeom prst="rect">
            <a:avLst/>
          </a:prstGeom>
          <a:noFill/>
          <a:ln>
            <a:noFill/>
          </a:ln>
        </p:spPr>
      </p:pic>
      <p:pic>
        <p:nvPicPr>
          <p:cNvPr id="7" name="Image 6">
            <a:extLst>
              <a:ext uri="{FF2B5EF4-FFF2-40B4-BE49-F238E27FC236}">
                <a16:creationId xmlns:a16="http://schemas.microsoft.com/office/drawing/2014/main" id="{9B2B07E9-A055-9DDC-35CB-1C4AC78526E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9918" y="2433086"/>
            <a:ext cx="2726024" cy="1533302"/>
          </a:xfrm>
          <a:prstGeom prst="rect">
            <a:avLst/>
          </a:prstGeom>
          <a:noFill/>
        </p:spPr>
      </p:pic>
      <p:pic>
        <p:nvPicPr>
          <p:cNvPr id="8" name="Image 7">
            <a:extLst>
              <a:ext uri="{FF2B5EF4-FFF2-40B4-BE49-F238E27FC236}">
                <a16:creationId xmlns:a16="http://schemas.microsoft.com/office/drawing/2014/main" id="{43ACC928-C816-CE44-46A9-3AEDB5FE6B6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5034" y="2886388"/>
            <a:ext cx="1872783" cy="1404587"/>
          </a:xfrm>
          <a:prstGeom prst="rect">
            <a:avLst/>
          </a:prstGeom>
          <a:noFill/>
        </p:spPr>
      </p:pic>
      <p:pic>
        <p:nvPicPr>
          <p:cNvPr id="9" name="Image 8">
            <a:extLst>
              <a:ext uri="{FF2B5EF4-FFF2-40B4-BE49-F238E27FC236}">
                <a16:creationId xmlns:a16="http://schemas.microsoft.com/office/drawing/2014/main" id="{3616C3AA-BA7D-F153-1276-3A5ED4E65BE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19607" y="4290975"/>
            <a:ext cx="2726335" cy="1533302"/>
          </a:xfrm>
          <a:prstGeom prst="rect">
            <a:avLst/>
          </a:prstGeom>
          <a:noFill/>
        </p:spPr>
      </p:pic>
      <p:sp>
        <p:nvSpPr>
          <p:cNvPr id="10" name="Rectangle 9">
            <a:extLst>
              <a:ext uri="{FF2B5EF4-FFF2-40B4-BE49-F238E27FC236}">
                <a16:creationId xmlns:a16="http://schemas.microsoft.com/office/drawing/2014/main" id="{C8707889-1381-A056-496B-2A768516C91C}"/>
              </a:ext>
            </a:extLst>
          </p:cNvPr>
          <p:cNvSpPr/>
          <p:nvPr/>
        </p:nvSpPr>
        <p:spPr>
          <a:xfrm>
            <a:off x="7399356" y="2108499"/>
            <a:ext cx="2320771" cy="2474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A8869CCF-A3F8-1D76-DD1B-26F098981152}"/>
              </a:ext>
            </a:extLst>
          </p:cNvPr>
          <p:cNvSpPr/>
          <p:nvPr/>
        </p:nvSpPr>
        <p:spPr>
          <a:xfrm>
            <a:off x="9807160" y="2147079"/>
            <a:ext cx="2320771" cy="2474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BB2266A2-9CA3-3788-2D39-F1FBEE9E04D1}"/>
              </a:ext>
            </a:extLst>
          </p:cNvPr>
          <p:cNvSpPr/>
          <p:nvPr/>
        </p:nvSpPr>
        <p:spPr>
          <a:xfrm>
            <a:off x="7319607" y="3968246"/>
            <a:ext cx="2737467" cy="28733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944B2BD2-AAC0-7785-507A-571620A1DA6E}"/>
              </a:ext>
            </a:extLst>
          </p:cNvPr>
          <p:cNvSpPr/>
          <p:nvPr/>
        </p:nvSpPr>
        <p:spPr>
          <a:xfrm>
            <a:off x="7319607" y="5829317"/>
            <a:ext cx="2737467" cy="28733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AEFCFBA8-FE35-1512-5652-4E28FEA153CF}"/>
              </a:ext>
            </a:extLst>
          </p:cNvPr>
          <p:cNvSpPr/>
          <p:nvPr/>
        </p:nvSpPr>
        <p:spPr>
          <a:xfrm>
            <a:off x="10175034" y="4295217"/>
            <a:ext cx="1872783" cy="24636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84842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49D9C1F-23AE-418A-A985-2B95A6429F60}"/>
              </a:ext>
            </a:extLst>
          </p:cNvPr>
          <p:cNvPicPr>
            <a:picLocks noChangeAspect="1"/>
          </p:cNvPicPr>
          <p:nvPr/>
        </p:nvPicPr>
        <p:blipFill>
          <a:blip r:embed="rId2"/>
          <a:stretch>
            <a:fillRect/>
          </a:stretch>
        </p:blipFill>
        <p:spPr>
          <a:xfrm>
            <a:off x="2056492" y="1097643"/>
            <a:ext cx="7772400" cy="5239575"/>
          </a:xfrm>
          <a:prstGeom prst="rect">
            <a:avLst/>
          </a:prstGeom>
          <a:ln w="19050">
            <a:solidFill>
              <a:schemeClr val="tx1"/>
            </a:solidFill>
          </a:ln>
          <a:effectLst>
            <a:outerShdw blurRad="50800" dist="38100" dir="2700000" algn="tl" rotWithShape="0">
              <a:prstClr val="black">
                <a:alpha val="40000"/>
              </a:prstClr>
            </a:outerShdw>
          </a:effectLst>
        </p:spPr>
      </p:pic>
      <p:sp>
        <p:nvSpPr>
          <p:cNvPr id="6" name="ZoneTexte 5">
            <a:extLst>
              <a:ext uri="{FF2B5EF4-FFF2-40B4-BE49-F238E27FC236}">
                <a16:creationId xmlns:a16="http://schemas.microsoft.com/office/drawing/2014/main" id="{60856C4F-049A-5998-F265-9731C5C91664}"/>
              </a:ext>
            </a:extLst>
          </p:cNvPr>
          <p:cNvSpPr txBox="1"/>
          <p:nvPr/>
        </p:nvSpPr>
        <p:spPr>
          <a:xfrm>
            <a:off x="2769506" y="539731"/>
            <a:ext cx="6346372" cy="584775"/>
          </a:xfrm>
          <a:prstGeom prst="rect">
            <a:avLst/>
          </a:prstGeom>
          <a:noFill/>
        </p:spPr>
        <p:txBody>
          <a:bodyPr wrap="square" rtlCol="0">
            <a:spAutoFit/>
          </a:bodyPr>
          <a:lstStyle/>
          <a:p>
            <a:pPr algn="ctr"/>
            <a:r>
              <a:rPr lang="fr-FR" sz="3200" dirty="0" err="1">
                <a:latin typeface="OpenDyslexic" pitchFamily="2" charset="77"/>
              </a:rPr>
              <a:t>What</a:t>
            </a:r>
            <a:r>
              <a:rPr lang="fr-FR" sz="3200" dirty="0">
                <a:latin typeface="OpenDyslexic" pitchFamily="2" charset="77"/>
              </a:rPr>
              <a:t> do </a:t>
            </a:r>
            <a:r>
              <a:rPr lang="fr-FR" sz="3200" dirty="0" err="1">
                <a:latin typeface="OpenDyslexic" pitchFamily="2" charset="77"/>
              </a:rPr>
              <a:t>you</a:t>
            </a:r>
            <a:r>
              <a:rPr lang="fr-FR" sz="3200" dirty="0">
                <a:latin typeface="OpenDyslexic" pitchFamily="2" charset="77"/>
              </a:rPr>
              <a:t> </a:t>
            </a:r>
            <a:r>
              <a:rPr lang="fr-FR" sz="3200" dirty="0" err="1">
                <a:latin typeface="OpenDyslexic" pitchFamily="2" charset="77"/>
              </a:rPr>
              <a:t>remember</a:t>
            </a:r>
            <a:r>
              <a:rPr lang="fr-FR" sz="3200" dirty="0">
                <a:latin typeface="OpenDyslexic" pitchFamily="2" charset="77"/>
              </a:rPr>
              <a:t>?</a:t>
            </a:r>
          </a:p>
        </p:txBody>
      </p:sp>
      <p:pic>
        <p:nvPicPr>
          <p:cNvPr id="8" name="Image 7">
            <a:extLst>
              <a:ext uri="{FF2B5EF4-FFF2-40B4-BE49-F238E27FC236}">
                <a16:creationId xmlns:a16="http://schemas.microsoft.com/office/drawing/2014/main" id="{D8FF8082-AAC4-3141-DB73-819A7A993AAE}"/>
              </a:ext>
            </a:extLst>
          </p:cNvPr>
          <p:cNvPicPr>
            <a:picLocks noChangeAspect="1"/>
          </p:cNvPicPr>
          <p:nvPr/>
        </p:nvPicPr>
        <p:blipFill>
          <a:blip r:embed="rId3"/>
          <a:stretch>
            <a:fillRect/>
          </a:stretch>
        </p:blipFill>
        <p:spPr>
          <a:xfrm>
            <a:off x="266304" y="185057"/>
            <a:ext cx="1605243" cy="1605243"/>
          </a:xfrm>
          <a:prstGeom prst="ellipse">
            <a:avLst/>
          </a:prstGeom>
          <a:solidFill>
            <a:schemeClr val="bg1"/>
          </a:solidFill>
          <a:ln w="19050">
            <a:solidFill>
              <a:schemeClr val="tx1"/>
            </a:solidFill>
          </a:ln>
          <a:effectLst>
            <a:outerShdw blurRad="50800" dist="38100" dir="2700000" algn="tl" rotWithShape="0">
              <a:prstClr val="black">
                <a:alpha val="40000"/>
              </a:prstClr>
            </a:outerShdw>
          </a:effectLst>
        </p:spPr>
      </p:pic>
      <p:sp>
        <p:nvSpPr>
          <p:cNvPr id="9" name="ZoneTexte 8">
            <a:extLst>
              <a:ext uri="{FF2B5EF4-FFF2-40B4-BE49-F238E27FC236}">
                <a16:creationId xmlns:a16="http://schemas.microsoft.com/office/drawing/2014/main" id="{18FFAA4F-769C-92E1-ED97-78F028D8154A}"/>
              </a:ext>
            </a:extLst>
          </p:cNvPr>
          <p:cNvSpPr txBox="1"/>
          <p:nvPr/>
        </p:nvSpPr>
        <p:spPr>
          <a:xfrm>
            <a:off x="2056492" y="185057"/>
            <a:ext cx="7663543" cy="400494"/>
          </a:xfrm>
          <a:prstGeom prst="rect">
            <a:avLst/>
          </a:prstGeom>
          <a:noFill/>
        </p:spPr>
        <p:txBody>
          <a:bodyPr wrap="square">
            <a:spAutoFit/>
          </a:bodyPr>
          <a:lstStyle/>
          <a:p>
            <a:pPr algn="ctr">
              <a:lnSpc>
                <a:spcPct val="115000"/>
              </a:lnSpc>
              <a:spcAft>
                <a:spcPts val="800"/>
              </a:spcAft>
            </a:pPr>
            <a:r>
              <a:rPr lang="en-GB" b="1" kern="100" dirty="0">
                <a:latin typeface="OpenDyslexic" pitchFamily="2" charset="77"/>
                <a:ea typeface="Calibri" panose="020F0502020204030204" pitchFamily="34" charset="0"/>
                <a:cs typeface="Times New Roman" panose="02020603050405020304" pitchFamily="18" charset="0"/>
              </a:rPr>
              <a:t>How has history shaped a multicultural New Orleans?</a:t>
            </a:r>
            <a:endParaRPr lang="fr-FR"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470108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e 3">
            <a:extLst>
              <a:ext uri="{FF2B5EF4-FFF2-40B4-BE49-F238E27FC236}">
                <a16:creationId xmlns:a16="http://schemas.microsoft.com/office/drawing/2014/main" id="{072806B1-F233-BADD-B9B9-9D91821CAF8F}"/>
              </a:ext>
            </a:extLst>
          </p:cNvPr>
          <p:cNvGraphicFramePr/>
          <p:nvPr>
            <p:extLst>
              <p:ext uri="{D42A27DB-BD31-4B8C-83A1-F6EECF244321}">
                <p14:modId xmlns:p14="http://schemas.microsoft.com/office/powerpoint/2010/main" val="2658538915"/>
              </p:ext>
            </p:extLst>
          </p:nvPr>
        </p:nvGraphicFramePr>
        <p:xfrm>
          <a:off x="139849" y="78377"/>
          <a:ext cx="11951745" cy="67012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17534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96F95-1C65-FFA0-3B77-CF2AFB499685}"/>
            </a:ext>
          </a:extLst>
        </p:cNvPr>
        <p:cNvGrpSpPr/>
        <p:nvPr/>
      </p:nvGrpSpPr>
      <p:grpSpPr>
        <a:xfrm>
          <a:off x="0" y="0"/>
          <a:ext cx="0" cy="0"/>
          <a:chOff x="0" y="0"/>
          <a:chExt cx="0" cy="0"/>
        </a:xfrm>
      </p:grpSpPr>
      <p:graphicFrame>
        <p:nvGraphicFramePr>
          <p:cNvPr id="14" name="Tableau 13">
            <a:extLst>
              <a:ext uri="{FF2B5EF4-FFF2-40B4-BE49-F238E27FC236}">
                <a16:creationId xmlns:a16="http://schemas.microsoft.com/office/drawing/2014/main" id="{49893251-02DC-51DA-4120-71E1E7FAD3B4}"/>
              </a:ext>
            </a:extLst>
          </p:cNvPr>
          <p:cNvGraphicFramePr>
            <a:graphicFrameLocks noGrp="1"/>
          </p:cNvGraphicFramePr>
          <p:nvPr/>
        </p:nvGraphicFramePr>
        <p:xfrm>
          <a:off x="9080875" y="2648556"/>
          <a:ext cx="1981200" cy="3952240"/>
        </p:xfrm>
        <a:graphic>
          <a:graphicData uri="http://schemas.openxmlformats.org/drawingml/2006/table">
            <a:tbl>
              <a:tblPr firstRow="1" bandRow="1">
                <a:tableStyleId>{5C22544A-7EE6-4342-B048-85BDC9FD1C3A}</a:tableStyleId>
              </a:tblPr>
              <a:tblGrid>
                <a:gridCol w="596153">
                  <a:extLst>
                    <a:ext uri="{9D8B030D-6E8A-4147-A177-3AD203B41FA5}">
                      <a16:colId xmlns:a16="http://schemas.microsoft.com/office/drawing/2014/main" val="3606956270"/>
                    </a:ext>
                  </a:extLst>
                </a:gridCol>
                <a:gridCol w="1385047">
                  <a:extLst>
                    <a:ext uri="{9D8B030D-6E8A-4147-A177-3AD203B41FA5}">
                      <a16:colId xmlns:a16="http://schemas.microsoft.com/office/drawing/2014/main" val="2158039358"/>
                    </a:ext>
                  </a:extLst>
                </a:gridCol>
              </a:tblGrid>
              <a:tr h="822960">
                <a:tc>
                  <a:txBody>
                    <a:bodyPr/>
                    <a:lstStyle/>
                    <a:p>
                      <a:r>
                        <a:rPr lang="fr-FR" sz="1200" dirty="0">
                          <a:solidFill>
                            <a:schemeClr val="tx1"/>
                          </a:solidFill>
                          <a:latin typeface="OpenDyslexic" pitchFamily="2" charset="77"/>
                        </a:rPr>
                        <a:t>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fr-FR" sz="1200" dirty="0">
                          <a:solidFill>
                            <a:schemeClr val="tx1"/>
                          </a:solidFill>
                          <a:latin typeface="OpenDyslexic" pitchFamily="2" charset="77"/>
                        </a:rPr>
                        <a:t>Country </a:t>
                      </a:r>
                      <a:r>
                        <a:rPr lang="fr-FR" sz="1200" dirty="0" err="1">
                          <a:solidFill>
                            <a:schemeClr val="tx1"/>
                          </a:solidFill>
                          <a:latin typeface="OpenDyslexic" pitchFamily="2" charset="77"/>
                        </a:rPr>
                        <a:t>that</a:t>
                      </a:r>
                      <a:r>
                        <a:rPr lang="fr-FR" sz="1200" dirty="0">
                          <a:solidFill>
                            <a:schemeClr val="tx1"/>
                          </a:solidFill>
                          <a:latin typeface="OpenDyslexic" pitchFamily="2" charset="77"/>
                        </a:rPr>
                        <a:t> </a:t>
                      </a:r>
                      <a:r>
                        <a:rPr lang="fr-FR" sz="1200" dirty="0" err="1">
                          <a:solidFill>
                            <a:schemeClr val="tx1"/>
                          </a:solidFill>
                          <a:latin typeface="OpenDyslexic" pitchFamily="2" charset="77"/>
                        </a:rPr>
                        <a:t>owned</a:t>
                      </a:r>
                      <a:r>
                        <a:rPr lang="fr-FR" sz="1200" dirty="0">
                          <a:solidFill>
                            <a:schemeClr val="tx1"/>
                          </a:solidFill>
                          <a:latin typeface="OpenDyslexic" pitchFamily="2" charset="77"/>
                        </a:rPr>
                        <a:t> </a:t>
                      </a:r>
                      <a:r>
                        <a:rPr lang="fr-FR" sz="1200" dirty="0" err="1">
                          <a:solidFill>
                            <a:schemeClr val="tx1"/>
                          </a:solidFill>
                          <a:latin typeface="OpenDyslexic" pitchFamily="2" charset="77"/>
                        </a:rPr>
                        <a:t>Louisiana</a:t>
                      </a:r>
                      <a:r>
                        <a:rPr lang="fr-FR" sz="1200" dirty="0">
                          <a:solidFill>
                            <a:schemeClr val="tx1"/>
                          </a:solidFill>
                          <a:latin typeface="OpenDyslexic" pitchFamily="2" charset="77"/>
                        </a:rPr>
                        <a:t> </a:t>
                      </a:r>
                      <a:r>
                        <a:rPr lang="fr-FR" sz="1200" dirty="0" err="1">
                          <a:solidFill>
                            <a:schemeClr val="tx1"/>
                          </a:solidFill>
                          <a:latin typeface="OpenDyslexic" pitchFamily="2" charset="77"/>
                        </a:rPr>
                        <a:t>territory</a:t>
                      </a:r>
                      <a:endParaRPr lang="fr-FR" sz="1200" dirty="0">
                        <a:solidFill>
                          <a:schemeClr val="tx1"/>
                        </a:solidFill>
                        <a:latin typeface="OpenDyslexic"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804254735"/>
                  </a:ext>
                </a:extLst>
              </a:tr>
              <a:tr h="370840">
                <a:tc>
                  <a:txBody>
                    <a:bodyPr/>
                    <a:lstStyle/>
                    <a:p>
                      <a:r>
                        <a:rPr lang="fr-FR" sz="1200" dirty="0">
                          <a:solidFill>
                            <a:schemeClr val="tx1"/>
                          </a:solidFill>
                          <a:latin typeface="OpenDyslexic" pitchFamily="2" charset="77"/>
                        </a:rPr>
                        <a:t>1718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highlight>
                            <a:srgbClr val="FFFF00"/>
                          </a:highlight>
                          <a:latin typeface="OpenDyslexic" pitchFamily="2" charset="77"/>
                        </a:rPr>
                        <a:t>France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90169954"/>
                  </a:ext>
                </a:extLst>
              </a:tr>
              <a:tr h="370840">
                <a:tc>
                  <a:txBody>
                    <a:bodyPr/>
                    <a:lstStyle/>
                    <a:p>
                      <a:r>
                        <a:rPr lang="fr-FR" sz="1200" dirty="0">
                          <a:solidFill>
                            <a:schemeClr val="tx1"/>
                          </a:solidFill>
                          <a:latin typeface="OpenDyslexic" pitchFamily="2" charset="77"/>
                        </a:rPr>
                        <a:t>1762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highlight>
                            <a:srgbClr val="FFFF00"/>
                          </a:highlight>
                          <a:latin typeface="OpenDyslexic" pitchFamily="2" charset="77"/>
                        </a:rPr>
                        <a:t>Spain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3984863"/>
                  </a:ext>
                </a:extLst>
              </a:tr>
              <a:tr h="370840">
                <a:tc>
                  <a:txBody>
                    <a:bodyPr/>
                    <a:lstStyle/>
                    <a:p>
                      <a:r>
                        <a:rPr lang="fr-FR" sz="1200" dirty="0">
                          <a:solidFill>
                            <a:schemeClr val="tx1"/>
                          </a:solidFill>
                          <a:latin typeface="OpenDyslexic" pitchFamily="2" charset="77"/>
                        </a:rPr>
                        <a:t>1802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highlight>
                            <a:srgbClr val="FFFF00"/>
                          </a:highlight>
                          <a:latin typeface="OpenDyslexic" pitchFamily="2" charset="77"/>
                        </a:rPr>
                        <a:t>France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8897700"/>
                  </a:ext>
                </a:extLst>
              </a:tr>
              <a:tr h="370840">
                <a:tc>
                  <a:txBody>
                    <a:bodyPr/>
                    <a:lstStyle/>
                    <a:p>
                      <a:r>
                        <a:rPr lang="fr-FR" sz="1200" dirty="0">
                          <a:solidFill>
                            <a:schemeClr val="tx1"/>
                          </a:solidFill>
                          <a:latin typeface="OpenDyslexic" pitchFamily="2" charset="77"/>
                        </a:rPr>
                        <a:t>1803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highlight>
                            <a:srgbClr val="FFFF00"/>
                          </a:highlight>
                          <a:latin typeface="OpenDyslexic" pitchFamily="2" charset="77"/>
                        </a:rPr>
                        <a:t>The USA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1515975"/>
                  </a:ext>
                </a:extLst>
              </a:tr>
              <a:tr h="640080">
                <a:tc gridSpan="2">
                  <a:txBody>
                    <a:bodyPr/>
                    <a:lstStyle/>
                    <a:p>
                      <a:pPr algn="ctr"/>
                      <a:r>
                        <a:rPr lang="fr-FR" sz="1200" dirty="0">
                          <a:solidFill>
                            <a:schemeClr val="tx1"/>
                          </a:solidFill>
                          <a:latin typeface="OpenDyslexic" pitchFamily="2" charset="77"/>
                        </a:rPr>
                        <a:t>Reason for </a:t>
                      </a:r>
                      <a:r>
                        <a:rPr lang="fr-FR" sz="1200" dirty="0" err="1">
                          <a:solidFill>
                            <a:schemeClr val="tx1"/>
                          </a:solidFill>
                          <a:latin typeface="OpenDyslexic" pitchFamily="2" charset="77"/>
                        </a:rPr>
                        <a:t>purchasing</a:t>
                      </a:r>
                      <a:r>
                        <a:rPr lang="fr-FR" sz="1200" dirty="0">
                          <a:solidFill>
                            <a:schemeClr val="tx1"/>
                          </a:solidFill>
                          <a:latin typeface="OpenDyslexic" pitchFamily="2" charset="77"/>
                        </a:rPr>
                        <a:t> </a:t>
                      </a:r>
                      <a:r>
                        <a:rPr lang="fr-FR" sz="1200" dirty="0" err="1">
                          <a:solidFill>
                            <a:schemeClr val="tx1"/>
                          </a:solidFill>
                          <a:latin typeface="OpenDyslexic" pitchFamily="2" charset="77"/>
                        </a:rPr>
                        <a:t>Louisiana</a:t>
                      </a:r>
                      <a:r>
                        <a:rPr lang="fr-FR" sz="1200" dirty="0">
                          <a:solidFill>
                            <a:schemeClr val="tx1"/>
                          </a:solidFill>
                          <a:latin typeface="OpenDyslexic" pitchFamily="2" charset="77"/>
                        </a:rPr>
                        <a:t> </a:t>
                      </a:r>
                      <a:r>
                        <a:rPr lang="fr-FR" sz="1200" dirty="0" err="1">
                          <a:solidFill>
                            <a:schemeClr val="tx1"/>
                          </a:solidFill>
                          <a:latin typeface="OpenDyslexic" pitchFamily="2" charset="77"/>
                        </a:rPr>
                        <a:t>Territory</a:t>
                      </a:r>
                      <a:endParaRPr lang="fr-FR" sz="1200" dirty="0">
                        <a:solidFill>
                          <a:schemeClr val="tx1"/>
                        </a:solidFill>
                        <a:latin typeface="OpenDyslexic"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fr-FR" sz="1200" dirty="0">
                        <a:solidFill>
                          <a:schemeClr val="tx1"/>
                        </a:solidFill>
                        <a:latin typeface="OpenDyslexic"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9190053"/>
                  </a:ext>
                </a:extLst>
              </a:tr>
              <a:tr h="1005840">
                <a:tc gridSpan="2">
                  <a:txBody>
                    <a:bodyPr/>
                    <a:lstStyle/>
                    <a:p>
                      <a:endParaRPr lang="fr-FR" sz="1200" dirty="0">
                        <a:solidFill>
                          <a:schemeClr val="tx1"/>
                        </a:solidFill>
                        <a:latin typeface="OpenDyslexic" pitchFamily="2" charset="77"/>
                      </a:endParaRPr>
                    </a:p>
                    <a:p>
                      <a:pPr algn="ctr"/>
                      <a:r>
                        <a:rPr lang="fr-FR" sz="1200" dirty="0">
                          <a:solidFill>
                            <a:schemeClr val="tx1"/>
                          </a:solidFill>
                          <a:highlight>
                            <a:srgbClr val="FFFF00"/>
                          </a:highlight>
                          <a:latin typeface="OpenDyslexic" pitchFamily="2" charset="77"/>
                        </a:rPr>
                        <a:t>NOLA </a:t>
                      </a:r>
                      <a:r>
                        <a:rPr lang="fr-FR" sz="1200" dirty="0" err="1">
                          <a:solidFill>
                            <a:schemeClr val="tx1"/>
                          </a:solidFill>
                          <a:highlight>
                            <a:srgbClr val="FFFF00"/>
                          </a:highlight>
                          <a:latin typeface="OpenDyslexic" pitchFamily="2" charset="77"/>
                        </a:rPr>
                        <a:t>was</a:t>
                      </a:r>
                      <a:r>
                        <a:rPr lang="fr-FR" sz="1200" dirty="0">
                          <a:solidFill>
                            <a:schemeClr val="tx1"/>
                          </a:solidFill>
                          <a:highlight>
                            <a:srgbClr val="FFFF00"/>
                          </a:highlight>
                          <a:latin typeface="OpenDyslexic" pitchFamily="2" charset="77"/>
                        </a:rPr>
                        <a:t> a good trading location as </a:t>
                      </a:r>
                      <a:r>
                        <a:rPr lang="fr-FR" sz="1200" dirty="0" err="1">
                          <a:solidFill>
                            <a:schemeClr val="tx1"/>
                          </a:solidFill>
                          <a:highlight>
                            <a:srgbClr val="FFFF00"/>
                          </a:highlight>
                          <a:latin typeface="OpenDyslexic" pitchFamily="2" charset="77"/>
                        </a:rPr>
                        <a:t>it</a:t>
                      </a:r>
                      <a:r>
                        <a:rPr lang="fr-FR" sz="1200" dirty="0">
                          <a:solidFill>
                            <a:schemeClr val="tx1"/>
                          </a:solidFill>
                          <a:highlight>
                            <a:srgbClr val="FFFF00"/>
                          </a:highlight>
                          <a:latin typeface="OpenDyslexic" pitchFamily="2" charset="77"/>
                        </a:rPr>
                        <a:t> </a:t>
                      </a:r>
                      <a:r>
                        <a:rPr lang="fr-FR" sz="1200" dirty="0" err="1">
                          <a:solidFill>
                            <a:schemeClr val="tx1"/>
                          </a:solidFill>
                          <a:highlight>
                            <a:srgbClr val="FFFF00"/>
                          </a:highlight>
                          <a:latin typeface="OpenDyslexic" pitchFamily="2" charset="77"/>
                        </a:rPr>
                        <a:t>was</a:t>
                      </a:r>
                      <a:r>
                        <a:rPr lang="fr-FR" sz="1200" dirty="0">
                          <a:solidFill>
                            <a:schemeClr val="tx1"/>
                          </a:solidFill>
                          <a:highlight>
                            <a:srgbClr val="FFFF00"/>
                          </a:highlight>
                          <a:latin typeface="OpenDyslexic" pitchFamily="2" charset="77"/>
                        </a:rPr>
                        <a:t> at the end of Mississippi river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sz="1200" dirty="0">
                        <a:solidFill>
                          <a:schemeClr val="tx1"/>
                        </a:solidFill>
                        <a:latin typeface="OpenDyslexic"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21466033"/>
                  </a:ext>
                </a:extLst>
              </a:tr>
            </a:tbl>
          </a:graphicData>
        </a:graphic>
      </p:graphicFrame>
      <p:grpSp>
        <p:nvGrpSpPr>
          <p:cNvPr id="21" name="Groupe 20">
            <a:extLst>
              <a:ext uri="{FF2B5EF4-FFF2-40B4-BE49-F238E27FC236}">
                <a16:creationId xmlns:a16="http://schemas.microsoft.com/office/drawing/2014/main" id="{46328277-583E-BE24-50F1-A81D6007E676}"/>
              </a:ext>
            </a:extLst>
          </p:cNvPr>
          <p:cNvGrpSpPr/>
          <p:nvPr/>
        </p:nvGrpSpPr>
        <p:grpSpPr>
          <a:xfrm>
            <a:off x="1343793" y="1547046"/>
            <a:ext cx="7711307" cy="5053751"/>
            <a:chOff x="76200" y="107950"/>
            <a:chExt cx="7772400" cy="5252442"/>
          </a:xfrm>
        </p:grpSpPr>
        <p:pic>
          <p:nvPicPr>
            <p:cNvPr id="9" name="Image 8">
              <a:extLst>
                <a:ext uri="{FF2B5EF4-FFF2-40B4-BE49-F238E27FC236}">
                  <a16:creationId xmlns:a16="http://schemas.microsoft.com/office/drawing/2014/main" id="{78A27ACA-2D8F-96EC-5555-FBF4B824D0FD}"/>
                </a:ext>
              </a:extLst>
            </p:cNvPr>
            <p:cNvPicPr>
              <a:picLocks noChangeAspect="1"/>
            </p:cNvPicPr>
            <p:nvPr/>
          </p:nvPicPr>
          <p:blipFill>
            <a:blip r:embed="rId3"/>
            <a:stretch>
              <a:fillRect/>
            </a:stretch>
          </p:blipFill>
          <p:spPr>
            <a:xfrm>
              <a:off x="76200" y="107950"/>
              <a:ext cx="7772400" cy="5252442"/>
            </a:xfrm>
            <a:prstGeom prst="rect">
              <a:avLst/>
            </a:prstGeom>
          </p:spPr>
        </p:pic>
        <p:sp>
          <p:nvSpPr>
            <p:cNvPr id="6" name="Ellipse 5">
              <a:extLst>
                <a:ext uri="{FF2B5EF4-FFF2-40B4-BE49-F238E27FC236}">
                  <a16:creationId xmlns:a16="http://schemas.microsoft.com/office/drawing/2014/main" id="{FED218AD-D401-5D45-04B7-ED404E357AC3}"/>
                </a:ext>
              </a:extLst>
            </p:cNvPr>
            <p:cNvSpPr/>
            <p:nvPr/>
          </p:nvSpPr>
          <p:spPr>
            <a:xfrm>
              <a:off x="4839789" y="4075612"/>
              <a:ext cx="113211" cy="12192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5B87B88E-081D-CEDB-1364-5083DCC9FAB4}"/>
                </a:ext>
              </a:extLst>
            </p:cNvPr>
            <p:cNvSpPr/>
            <p:nvPr/>
          </p:nvSpPr>
          <p:spPr>
            <a:xfrm>
              <a:off x="2757800" y="2283367"/>
              <a:ext cx="1861265" cy="152400"/>
            </a:xfrm>
            <a:prstGeom prst="rect">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1" dirty="0">
                  <a:solidFill>
                    <a:schemeClr val="tx1"/>
                  </a:solidFill>
                </a:rPr>
                <a:t>(country) </a:t>
              </a:r>
              <a:r>
                <a:rPr lang="fr-FR" sz="1200" dirty="0" err="1">
                  <a:solidFill>
                    <a:schemeClr val="tx1"/>
                  </a:solidFill>
                </a:rPr>
                <a:t>from</a:t>
              </a:r>
              <a:r>
                <a:rPr lang="fr-FR" sz="1200" dirty="0">
                  <a:solidFill>
                    <a:schemeClr val="tx1"/>
                  </a:solidFill>
                </a:rPr>
                <a:t> </a:t>
              </a:r>
              <a:r>
                <a:rPr lang="fr-FR" sz="1200" dirty="0">
                  <a:solidFill>
                    <a:schemeClr val="tx1"/>
                  </a:solidFill>
                  <a:highlight>
                    <a:srgbClr val="FFFF00"/>
                  </a:highlight>
                </a:rPr>
                <a:t>FRANCE</a:t>
              </a:r>
            </a:p>
          </p:txBody>
        </p:sp>
        <p:sp>
          <p:nvSpPr>
            <p:cNvPr id="11" name="Rectangle 10">
              <a:extLst>
                <a:ext uri="{FF2B5EF4-FFF2-40B4-BE49-F238E27FC236}">
                  <a16:creationId xmlns:a16="http://schemas.microsoft.com/office/drawing/2014/main" id="{6A6640BC-23F9-A2E7-E275-DE59BCA4B308}"/>
                </a:ext>
              </a:extLst>
            </p:cNvPr>
            <p:cNvSpPr/>
            <p:nvPr/>
          </p:nvSpPr>
          <p:spPr>
            <a:xfrm>
              <a:off x="3404346" y="2485846"/>
              <a:ext cx="961466" cy="152401"/>
            </a:xfrm>
            <a:prstGeom prst="rect">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highlight>
                    <a:srgbClr val="FFFF00"/>
                  </a:highlight>
                </a:rPr>
                <a:t>1803</a:t>
              </a:r>
            </a:p>
          </p:txBody>
        </p:sp>
        <p:sp>
          <p:nvSpPr>
            <p:cNvPr id="12" name="Rectangle 11">
              <a:extLst>
                <a:ext uri="{FF2B5EF4-FFF2-40B4-BE49-F238E27FC236}">
                  <a16:creationId xmlns:a16="http://schemas.microsoft.com/office/drawing/2014/main" id="{144448AF-F264-8512-C1A0-0448B9640C30}"/>
                </a:ext>
              </a:extLst>
            </p:cNvPr>
            <p:cNvSpPr/>
            <p:nvPr/>
          </p:nvSpPr>
          <p:spPr>
            <a:xfrm>
              <a:off x="5040405" y="4056018"/>
              <a:ext cx="1271495" cy="141514"/>
            </a:xfrm>
            <a:prstGeom prst="rect">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highlight>
                    <a:srgbClr val="FFFF00"/>
                  </a:highlight>
                </a:rPr>
                <a:t>New Orleans</a:t>
              </a:r>
            </a:p>
          </p:txBody>
        </p:sp>
        <p:sp>
          <p:nvSpPr>
            <p:cNvPr id="13" name="Ellipse 12">
              <a:extLst>
                <a:ext uri="{FF2B5EF4-FFF2-40B4-BE49-F238E27FC236}">
                  <a16:creationId xmlns:a16="http://schemas.microsoft.com/office/drawing/2014/main" id="{AB117032-CF42-425D-AB51-25597F59BEF8}"/>
                </a:ext>
              </a:extLst>
            </p:cNvPr>
            <p:cNvSpPr/>
            <p:nvPr/>
          </p:nvSpPr>
          <p:spPr>
            <a:xfrm>
              <a:off x="4619065" y="3657600"/>
              <a:ext cx="618564" cy="73286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8" name="Connecteur en arc 17">
              <a:extLst>
                <a:ext uri="{FF2B5EF4-FFF2-40B4-BE49-F238E27FC236}">
                  <a16:creationId xmlns:a16="http://schemas.microsoft.com/office/drawing/2014/main" id="{EF4F8620-F550-B71E-C4BC-C579CFB2E028}"/>
                </a:ext>
              </a:extLst>
            </p:cNvPr>
            <p:cNvCxnSpPr/>
            <p:nvPr/>
          </p:nvCxnSpPr>
          <p:spPr>
            <a:xfrm flipV="1">
              <a:off x="5156947" y="4024032"/>
              <a:ext cx="2691653" cy="279027"/>
            </a:xfrm>
            <a:prstGeom prst="curved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ZoneTexte 18">
            <a:extLst>
              <a:ext uri="{FF2B5EF4-FFF2-40B4-BE49-F238E27FC236}">
                <a16:creationId xmlns:a16="http://schemas.microsoft.com/office/drawing/2014/main" id="{D5E2B09E-8CD0-8517-4FD3-353DDCB56E4B}"/>
              </a:ext>
            </a:extLst>
          </p:cNvPr>
          <p:cNvSpPr txBox="1"/>
          <p:nvPr/>
        </p:nvSpPr>
        <p:spPr>
          <a:xfrm>
            <a:off x="1282701" y="297757"/>
            <a:ext cx="8851900" cy="346249"/>
          </a:xfrm>
          <a:prstGeom prst="rect">
            <a:avLst/>
          </a:prstGeom>
          <a:noFill/>
        </p:spPr>
        <p:txBody>
          <a:bodyPr wrap="square" rtlCol="0">
            <a:spAutoFit/>
          </a:bodyPr>
          <a:lstStyle/>
          <a:p>
            <a:pPr>
              <a:lnSpc>
                <a:spcPct val="150000"/>
              </a:lnSpc>
            </a:pPr>
            <a:r>
              <a:rPr lang="fr-FR" sz="1200" dirty="0" err="1">
                <a:latin typeface="OpenDyslexic" pitchFamily="2" charset="77"/>
              </a:rPr>
              <a:t>Explain</a:t>
            </a:r>
            <a:r>
              <a:rPr lang="fr-FR" sz="1200" dirty="0">
                <a:latin typeface="OpenDyslexic" pitchFamily="2" charset="77"/>
              </a:rPr>
              <a:t> the </a:t>
            </a:r>
            <a:r>
              <a:rPr lang="fr-FR" sz="1200" b="1" dirty="0" err="1">
                <a:latin typeface="OpenDyslexic" pitchFamily="2" charset="77"/>
              </a:rPr>
              <a:t>Louisiana</a:t>
            </a:r>
            <a:r>
              <a:rPr lang="fr-FR" sz="1200" b="1" dirty="0">
                <a:latin typeface="OpenDyslexic" pitchFamily="2" charset="77"/>
              </a:rPr>
              <a:t> </a:t>
            </a:r>
            <a:r>
              <a:rPr lang="fr-FR" sz="1200" b="1" dirty="0" err="1">
                <a:latin typeface="OpenDyslexic" pitchFamily="2" charset="77"/>
              </a:rPr>
              <a:t>Purchase</a:t>
            </a:r>
            <a:r>
              <a:rPr lang="fr-FR" sz="1200" b="1" dirty="0">
                <a:latin typeface="OpenDyslexic" pitchFamily="2" charset="77"/>
              </a:rPr>
              <a:t> </a:t>
            </a:r>
            <a:r>
              <a:rPr lang="fr-FR" sz="1200" dirty="0">
                <a:latin typeface="OpenDyslexic" pitchFamily="2" charset="77"/>
              </a:rPr>
              <a:t>(</a:t>
            </a:r>
            <a:r>
              <a:rPr lang="fr-FR" sz="1200" dirty="0" err="1">
                <a:latin typeface="OpenDyslexic" pitchFamily="2" charset="77"/>
              </a:rPr>
              <a:t>What</a:t>
            </a:r>
            <a:r>
              <a:rPr lang="fr-FR" sz="1200" dirty="0">
                <a:latin typeface="OpenDyslexic" pitchFamily="2" charset="77"/>
              </a:rPr>
              <a:t>? </a:t>
            </a:r>
            <a:r>
              <a:rPr lang="fr-FR" sz="1200" dirty="0" err="1">
                <a:latin typeface="OpenDyslexic" pitchFamily="2" charset="77"/>
              </a:rPr>
              <a:t>Where</a:t>
            </a:r>
            <a:r>
              <a:rPr lang="fr-FR" sz="1200" dirty="0">
                <a:latin typeface="OpenDyslexic" pitchFamily="2" charset="77"/>
              </a:rPr>
              <a:t>? </a:t>
            </a:r>
            <a:r>
              <a:rPr lang="fr-FR" sz="1200" dirty="0" err="1">
                <a:latin typeface="OpenDyslexic" pitchFamily="2" charset="77"/>
              </a:rPr>
              <a:t>When</a:t>
            </a:r>
            <a:r>
              <a:rPr lang="fr-FR" sz="1200" dirty="0">
                <a:latin typeface="OpenDyslexic" pitchFamily="2" charset="77"/>
              </a:rPr>
              <a:t>? </a:t>
            </a:r>
            <a:r>
              <a:rPr lang="fr-FR" sz="1200" dirty="0" err="1">
                <a:latin typeface="OpenDyslexic" pitchFamily="2" charset="77"/>
              </a:rPr>
              <a:t>Why</a:t>
            </a:r>
            <a:r>
              <a:rPr lang="fr-FR" sz="1200" dirty="0">
                <a:latin typeface="OpenDyslexic" pitchFamily="2" charset="77"/>
              </a:rPr>
              <a:t>? </a:t>
            </a:r>
            <a:r>
              <a:rPr lang="fr-FR" sz="1200" dirty="0" err="1">
                <a:latin typeface="OpenDyslexic" pitchFamily="2" charset="77"/>
              </a:rPr>
              <a:t>Who</a:t>
            </a:r>
            <a:r>
              <a:rPr lang="fr-FR" sz="1200" dirty="0">
                <a:latin typeface="OpenDyslexic" pitchFamily="2" charset="77"/>
              </a:rPr>
              <a:t>? How? ):</a:t>
            </a:r>
          </a:p>
        </p:txBody>
      </p:sp>
      <p:sp>
        <p:nvSpPr>
          <p:cNvPr id="22" name="ZoneTexte 21">
            <a:extLst>
              <a:ext uri="{FF2B5EF4-FFF2-40B4-BE49-F238E27FC236}">
                <a16:creationId xmlns:a16="http://schemas.microsoft.com/office/drawing/2014/main" id="{D7B40828-A571-83BE-B292-B44236B796B3}"/>
              </a:ext>
            </a:extLst>
          </p:cNvPr>
          <p:cNvSpPr txBox="1"/>
          <p:nvPr/>
        </p:nvSpPr>
        <p:spPr>
          <a:xfrm>
            <a:off x="3859305" y="57844"/>
            <a:ext cx="4775200" cy="369332"/>
          </a:xfrm>
          <a:prstGeom prst="rect">
            <a:avLst/>
          </a:prstGeom>
          <a:noFill/>
        </p:spPr>
        <p:txBody>
          <a:bodyPr wrap="square" rtlCol="0">
            <a:spAutoFit/>
          </a:bodyPr>
          <a:lstStyle/>
          <a:p>
            <a:pPr algn="ctr"/>
            <a:r>
              <a:rPr lang="fr-FR" b="1" dirty="0">
                <a:latin typeface="OpenDyslexic" pitchFamily="2" charset="77"/>
              </a:rPr>
              <a:t>The </a:t>
            </a:r>
            <a:r>
              <a:rPr lang="fr-FR" b="1" dirty="0" err="1">
                <a:latin typeface="OpenDyslexic" pitchFamily="2" charset="77"/>
              </a:rPr>
              <a:t>Louisiana</a:t>
            </a:r>
            <a:r>
              <a:rPr lang="fr-FR" b="1" dirty="0">
                <a:latin typeface="OpenDyslexic" pitchFamily="2" charset="77"/>
              </a:rPr>
              <a:t> </a:t>
            </a:r>
            <a:r>
              <a:rPr lang="fr-FR" b="1" dirty="0" err="1">
                <a:latin typeface="OpenDyslexic" pitchFamily="2" charset="77"/>
              </a:rPr>
              <a:t>Purchase</a:t>
            </a:r>
            <a:endParaRPr lang="fr-FR" b="1" dirty="0">
              <a:latin typeface="OpenDyslexic" pitchFamily="2" charset="77"/>
            </a:endParaRPr>
          </a:p>
        </p:txBody>
      </p:sp>
      <p:pic>
        <p:nvPicPr>
          <p:cNvPr id="1026" name="Picture 2" descr="Scan me!">
            <a:extLst>
              <a:ext uri="{FF2B5EF4-FFF2-40B4-BE49-F238E27FC236}">
                <a16:creationId xmlns:a16="http://schemas.microsoft.com/office/drawing/2014/main" id="{AA12456F-1EBA-40E8-C49B-D012B5810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7902" y="352256"/>
            <a:ext cx="924485" cy="924485"/>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a:extLst>
              <a:ext uri="{FF2B5EF4-FFF2-40B4-BE49-F238E27FC236}">
                <a16:creationId xmlns:a16="http://schemas.microsoft.com/office/drawing/2014/main" id="{FC6F2C24-B618-3B5C-7985-71D04FA52CF1}"/>
              </a:ext>
            </a:extLst>
          </p:cNvPr>
          <p:cNvSpPr txBox="1"/>
          <p:nvPr/>
        </p:nvSpPr>
        <p:spPr>
          <a:xfrm>
            <a:off x="8306360" y="99492"/>
            <a:ext cx="4972051" cy="230832"/>
          </a:xfrm>
          <a:prstGeom prst="rect">
            <a:avLst/>
          </a:prstGeom>
          <a:noFill/>
        </p:spPr>
        <p:txBody>
          <a:bodyPr wrap="square">
            <a:spAutoFit/>
          </a:bodyPr>
          <a:lstStyle/>
          <a:p>
            <a:r>
              <a:rPr lang="fr-FR" sz="900" dirty="0"/>
              <a:t>https://</a:t>
            </a:r>
            <a:r>
              <a:rPr lang="fr-FR" sz="900" dirty="0" err="1"/>
              <a:t>ladigitale.dev</a:t>
            </a:r>
            <a:r>
              <a:rPr lang="fr-FR" sz="900" dirty="0"/>
              <a:t>/</a:t>
            </a:r>
            <a:r>
              <a:rPr lang="fr-FR" sz="900" dirty="0" err="1"/>
              <a:t>digiview</a:t>
            </a:r>
            <a:r>
              <a:rPr lang="fr-FR" sz="900" dirty="0"/>
              <a:t>/#/v/68a721ae9fb5c</a:t>
            </a:r>
          </a:p>
        </p:txBody>
      </p:sp>
      <p:sp>
        <p:nvSpPr>
          <p:cNvPr id="3" name="ZoneTexte 2">
            <a:extLst>
              <a:ext uri="{FF2B5EF4-FFF2-40B4-BE49-F238E27FC236}">
                <a16:creationId xmlns:a16="http://schemas.microsoft.com/office/drawing/2014/main" id="{1B709EC6-FA18-14E1-361C-16FE8C63F46C}"/>
              </a:ext>
            </a:extLst>
          </p:cNvPr>
          <p:cNvSpPr txBox="1"/>
          <p:nvPr/>
        </p:nvSpPr>
        <p:spPr>
          <a:xfrm>
            <a:off x="1399615" y="608329"/>
            <a:ext cx="8412464" cy="938719"/>
          </a:xfrm>
          <a:prstGeom prst="rect">
            <a:avLst/>
          </a:prstGeom>
          <a:noFill/>
        </p:spPr>
        <p:txBody>
          <a:bodyPr wrap="square">
            <a:spAutoFit/>
          </a:bodyPr>
          <a:lstStyle/>
          <a:p>
            <a:r>
              <a:rPr lang="fr-FR" sz="1100" dirty="0">
                <a:latin typeface="OpenDyslexic" pitchFamily="2" charset="77"/>
              </a:rPr>
              <a:t>The </a:t>
            </a:r>
            <a:r>
              <a:rPr lang="fr-FR" sz="1100" b="1" dirty="0" err="1">
                <a:latin typeface="OpenDyslexic" pitchFamily="2" charset="77"/>
              </a:rPr>
              <a:t>Louisiana</a:t>
            </a:r>
            <a:r>
              <a:rPr lang="fr-FR" sz="1100" b="1" dirty="0">
                <a:latin typeface="OpenDyslexic" pitchFamily="2" charset="77"/>
              </a:rPr>
              <a:t> </a:t>
            </a:r>
            <a:r>
              <a:rPr lang="fr-FR" sz="1100" b="1" dirty="0" err="1">
                <a:latin typeface="OpenDyslexic" pitchFamily="2" charset="77"/>
              </a:rPr>
              <a:t>Purchase</a:t>
            </a:r>
            <a:r>
              <a:rPr lang="fr-FR" sz="1100" dirty="0">
                <a:latin typeface="OpenDyslexic" pitchFamily="2" charset="77"/>
              </a:rPr>
              <a:t> </a:t>
            </a:r>
            <a:r>
              <a:rPr lang="fr-FR" sz="1100" dirty="0" err="1">
                <a:latin typeface="OpenDyslexic" pitchFamily="2" charset="77"/>
              </a:rPr>
              <a:t>was</a:t>
            </a:r>
            <a:r>
              <a:rPr lang="fr-FR" sz="1100" dirty="0">
                <a:latin typeface="OpenDyslexic" pitchFamily="2" charset="77"/>
              </a:rPr>
              <a:t> the 1803 land deal in </a:t>
            </a:r>
            <a:r>
              <a:rPr lang="fr-FR" sz="1100" dirty="0" err="1">
                <a:latin typeface="OpenDyslexic" pitchFamily="2" charset="77"/>
              </a:rPr>
              <a:t>which</a:t>
            </a:r>
            <a:r>
              <a:rPr lang="fr-FR" sz="1100" dirty="0">
                <a:latin typeface="OpenDyslexic" pitchFamily="2" charset="77"/>
              </a:rPr>
              <a:t> the United States </a:t>
            </a:r>
            <a:r>
              <a:rPr lang="fr-FR" sz="1100" dirty="0" err="1">
                <a:latin typeface="OpenDyslexic" pitchFamily="2" charset="77"/>
              </a:rPr>
              <a:t>acquired</a:t>
            </a:r>
            <a:r>
              <a:rPr lang="fr-FR" sz="1100" dirty="0">
                <a:latin typeface="OpenDyslexic" pitchFamily="2" charset="77"/>
              </a:rPr>
              <a:t> a </a:t>
            </a:r>
            <a:r>
              <a:rPr lang="fr-FR" sz="1100" dirty="0" err="1">
                <a:latin typeface="OpenDyslexic" pitchFamily="2" charset="77"/>
              </a:rPr>
              <a:t>huge</a:t>
            </a:r>
            <a:r>
              <a:rPr lang="fr-FR" sz="1100" dirty="0">
                <a:latin typeface="OpenDyslexic" pitchFamily="2" charset="77"/>
              </a:rPr>
              <a:t> </a:t>
            </a:r>
            <a:r>
              <a:rPr lang="fr-FR" sz="1100" dirty="0" err="1">
                <a:latin typeface="OpenDyslexic" pitchFamily="2" charset="77"/>
              </a:rPr>
              <a:t>territory</a:t>
            </a:r>
            <a:r>
              <a:rPr lang="fr-FR" sz="1100" dirty="0">
                <a:latin typeface="OpenDyslexic" pitchFamily="2" charset="77"/>
              </a:rPr>
              <a:t> </a:t>
            </a:r>
            <a:r>
              <a:rPr lang="fr-FR" sz="1100" dirty="0" err="1">
                <a:latin typeface="OpenDyslexic" pitchFamily="2" charset="77"/>
              </a:rPr>
              <a:t>from</a:t>
            </a:r>
            <a:r>
              <a:rPr lang="fr-FR" sz="1100" dirty="0">
                <a:latin typeface="OpenDyslexic" pitchFamily="2" charset="77"/>
              </a:rPr>
              <a:t> France, </a:t>
            </a:r>
            <a:r>
              <a:rPr lang="fr-FR" sz="1100" dirty="0" err="1">
                <a:latin typeface="OpenDyslexic" pitchFamily="2" charset="77"/>
              </a:rPr>
              <a:t>effectively</a:t>
            </a:r>
            <a:r>
              <a:rPr lang="fr-FR" sz="1100" dirty="0">
                <a:latin typeface="OpenDyslexic" pitchFamily="2" charset="77"/>
              </a:rPr>
              <a:t> </a:t>
            </a:r>
            <a:r>
              <a:rPr lang="fr-FR" sz="1100" dirty="0" err="1">
                <a:latin typeface="OpenDyslexic" pitchFamily="2" charset="77"/>
              </a:rPr>
              <a:t>doubling</a:t>
            </a:r>
            <a:r>
              <a:rPr lang="fr-FR" sz="1100" dirty="0">
                <a:latin typeface="OpenDyslexic" pitchFamily="2" charset="77"/>
              </a:rPr>
              <a:t> the size of the nation. </a:t>
            </a:r>
            <a:r>
              <a:rPr lang="fr-FR" sz="1100" dirty="0" err="1">
                <a:latin typeface="OpenDyslexic" pitchFamily="2" charset="77"/>
              </a:rPr>
              <a:t>It's</a:t>
            </a:r>
            <a:r>
              <a:rPr lang="fr-FR" sz="1100" dirty="0">
                <a:latin typeface="OpenDyslexic" pitchFamily="2" charset="77"/>
              </a:rPr>
              <a:t> </a:t>
            </a:r>
            <a:r>
              <a:rPr lang="fr-FR" sz="1100" dirty="0" err="1">
                <a:latin typeface="OpenDyslexic" pitchFamily="2" charset="77"/>
              </a:rPr>
              <a:t>considered</a:t>
            </a:r>
            <a:r>
              <a:rPr lang="fr-FR" sz="1100" dirty="0">
                <a:latin typeface="OpenDyslexic" pitchFamily="2" charset="77"/>
              </a:rPr>
              <a:t> one of the </a:t>
            </a:r>
            <a:r>
              <a:rPr lang="fr-FR" sz="1100" dirty="0" err="1">
                <a:latin typeface="OpenDyslexic" pitchFamily="2" charset="77"/>
              </a:rPr>
              <a:t>most</a:t>
            </a:r>
            <a:r>
              <a:rPr lang="fr-FR" sz="1100" dirty="0">
                <a:latin typeface="OpenDyslexic" pitchFamily="2" charset="77"/>
              </a:rPr>
              <a:t> </a:t>
            </a:r>
            <a:r>
              <a:rPr lang="fr-FR" sz="1100" dirty="0" err="1">
                <a:latin typeface="OpenDyslexic" pitchFamily="2" charset="77"/>
              </a:rPr>
              <a:t>significant</a:t>
            </a:r>
            <a:r>
              <a:rPr lang="fr-FR" sz="1100" dirty="0">
                <a:latin typeface="OpenDyslexic" pitchFamily="2" charset="77"/>
              </a:rPr>
              <a:t> </a:t>
            </a:r>
            <a:r>
              <a:rPr lang="fr-FR" sz="1100" dirty="0" err="1">
                <a:latin typeface="OpenDyslexic" pitchFamily="2" charset="77"/>
              </a:rPr>
              <a:t>events</a:t>
            </a:r>
            <a:r>
              <a:rPr lang="fr-FR" sz="1100" dirty="0">
                <a:latin typeface="OpenDyslexic" pitchFamily="2" charset="77"/>
              </a:rPr>
              <a:t> in U.S. </a:t>
            </a:r>
            <a:r>
              <a:rPr lang="fr-FR" sz="1100" dirty="0" err="1">
                <a:latin typeface="OpenDyslexic" pitchFamily="2" charset="77"/>
              </a:rPr>
              <a:t>history</a:t>
            </a:r>
            <a:r>
              <a:rPr lang="fr-FR" sz="1100" dirty="0">
                <a:latin typeface="OpenDyslexic" pitchFamily="2" charset="77"/>
              </a:rPr>
              <a:t>. </a:t>
            </a:r>
            <a:r>
              <a:rPr lang="fr-FR" sz="1100" dirty="0" err="1">
                <a:latin typeface="OpenDyslexic" pitchFamily="2" charset="77"/>
              </a:rPr>
              <a:t>President</a:t>
            </a:r>
            <a:r>
              <a:rPr lang="fr-FR" sz="1100" dirty="0">
                <a:latin typeface="OpenDyslexic" pitchFamily="2" charset="77"/>
              </a:rPr>
              <a:t> Jefferson sent </a:t>
            </a:r>
            <a:r>
              <a:rPr lang="fr-FR" sz="1100" dirty="0" err="1">
                <a:latin typeface="OpenDyslexic" pitchFamily="2" charset="77"/>
              </a:rPr>
              <a:t>two</a:t>
            </a:r>
            <a:r>
              <a:rPr lang="fr-FR" sz="1100" dirty="0">
                <a:latin typeface="OpenDyslexic" pitchFamily="2" charset="77"/>
              </a:rPr>
              <a:t> men to </a:t>
            </a:r>
            <a:r>
              <a:rPr lang="fr-FR" sz="1100" dirty="0" err="1">
                <a:latin typeface="OpenDyslexic" pitchFamily="2" charset="77"/>
              </a:rPr>
              <a:t>negotiate</a:t>
            </a:r>
            <a:r>
              <a:rPr lang="fr-FR" sz="1100" dirty="0">
                <a:latin typeface="OpenDyslexic" pitchFamily="2" charset="77"/>
              </a:rPr>
              <a:t> </a:t>
            </a:r>
            <a:r>
              <a:rPr lang="fr-FR" sz="1100" dirty="0" err="1">
                <a:latin typeface="OpenDyslexic" pitchFamily="2" charset="77"/>
              </a:rPr>
              <a:t>with</a:t>
            </a:r>
            <a:r>
              <a:rPr lang="fr-FR" sz="1100" dirty="0">
                <a:latin typeface="OpenDyslexic" pitchFamily="2" charset="77"/>
              </a:rPr>
              <a:t> the French to </a:t>
            </a:r>
            <a:r>
              <a:rPr lang="fr-FR" sz="1100" dirty="0" err="1">
                <a:latin typeface="OpenDyslexic" pitchFamily="2" charset="77"/>
              </a:rPr>
              <a:t>acquire</a:t>
            </a:r>
            <a:r>
              <a:rPr lang="fr-FR" sz="1100" dirty="0">
                <a:latin typeface="OpenDyslexic" pitchFamily="2" charset="77"/>
              </a:rPr>
              <a:t> NOLA or to </a:t>
            </a:r>
            <a:r>
              <a:rPr lang="fr-FR" sz="1100" dirty="0" err="1">
                <a:latin typeface="OpenDyslexic" pitchFamily="2" charset="77"/>
              </a:rPr>
              <a:t>obtain</a:t>
            </a:r>
            <a:r>
              <a:rPr lang="fr-FR" sz="1100" dirty="0">
                <a:latin typeface="OpenDyslexic" pitchFamily="2" charset="77"/>
              </a:rPr>
              <a:t> </a:t>
            </a:r>
            <a:r>
              <a:rPr lang="fr-FR" sz="1100" dirty="0" err="1">
                <a:latin typeface="OpenDyslexic" pitchFamily="2" charset="77"/>
              </a:rPr>
              <a:t>access</a:t>
            </a:r>
            <a:r>
              <a:rPr lang="fr-FR" sz="1100" dirty="0">
                <a:latin typeface="OpenDyslexic" pitchFamily="2" charset="77"/>
              </a:rPr>
              <a:t> to the Mississippi river port for $10 million. The French </a:t>
            </a:r>
            <a:r>
              <a:rPr lang="fr-FR" sz="1100" dirty="0" err="1">
                <a:latin typeface="OpenDyslexic" pitchFamily="2" charset="77"/>
              </a:rPr>
              <a:t>were</a:t>
            </a:r>
            <a:r>
              <a:rPr lang="fr-FR" sz="1100" dirty="0">
                <a:latin typeface="OpenDyslexic" pitchFamily="2" charset="77"/>
              </a:rPr>
              <a:t> not in a </a:t>
            </a:r>
            <a:r>
              <a:rPr lang="fr-FR" sz="1100" dirty="0" err="1">
                <a:latin typeface="OpenDyslexic" pitchFamily="2" charset="77"/>
              </a:rPr>
              <a:t>favourable</a:t>
            </a:r>
            <a:r>
              <a:rPr lang="fr-FR" sz="1100" dirty="0">
                <a:latin typeface="OpenDyslexic" pitchFamily="2" charset="77"/>
              </a:rPr>
              <a:t> position in America, </a:t>
            </a:r>
            <a:r>
              <a:rPr lang="fr-FR" sz="1100" dirty="0" err="1">
                <a:latin typeface="OpenDyslexic" pitchFamily="2" charset="77"/>
              </a:rPr>
              <a:t>so</a:t>
            </a:r>
            <a:r>
              <a:rPr lang="fr-FR" sz="1100" dirty="0">
                <a:latin typeface="OpenDyslexic" pitchFamily="2" charset="77"/>
              </a:rPr>
              <a:t> </a:t>
            </a:r>
            <a:r>
              <a:rPr lang="fr-FR" sz="1100" dirty="0" err="1">
                <a:latin typeface="OpenDyslexic" pitchFamily="2" charset="77"/>
              </a:rPr>
              <a:t>they</a:t>
            </a:r>
            <a:r>
              <a:rPr lang="fr-FR" sz="1100" dirty="0">
                <a:latin typeface="OpenDyslexic" pitchFamily="2" charset="77"/>
              </a:rPr>
              <a:t> </a:t>
            </a:r>
            <a:r>
              <a:rPr lang="fr-FR" sz="1100" dirty="0" err="1">
                <a:latin typeface="OpenDyslexic" pitchFamily="2" charset="77"/>
              </a:rPr>
              <a:t>offered</a:t>
            </a:r>
            <a:r>
              <a:rPr lang="fr-FR" sz="1100" dirty="0">
                <a:latin typeface="OpenDyslexic" pitchFamily="2" charset="77"/>
              </a:rPr>
              <a:t> the US a deal: $15 million dollar for the </a:t>
            </a:r>
            <a:r>
              <a:rPr lang="fr-FR" sz="1100" dirty="0" err="1">
                <a:latin typeface="OpenDyslexic" pitchFamily="2" charset="77"/>
              </a:rPr>
              <a:t>entire</a:t>
            </a:r>
            <a:r>
              <a:rPr lang="fr-FR" sz="1100" dirty="0">
                <a:latin typeface="OpenDyslexic" pitchFamily="2" charset="77"/>
              </a:rPr>
              <a:t> </a:t>
            </a:r>
            <a:r>
              <a:rPr lang="fr-FR" sz="1100" dirty="0" err="1">
                <a:latin typeface="OpenDyslexic" pitchFamily="2" charset="77"/>
              </a:rPr>
              <a:t>Louisiana</a:t>
            </a:r>
            <a:r>
              <a:rPr lang="fr-FR" sz="1100" dirty="0">
                <a:latin typeface="OpenDyslexic" pitchFamily="2" charset="77"/>
              </a:rPr>
              <a:t> </a:t>
            </a:r>
            <a:r>
              <a:rPr lang="fr-FR" sz="1100" dirty="0" err="1">
                <a:latin typeface="OpenDyslexic" pitchFamily="2" charset="77"/>
              </a:rPr>
              <a:t>Territory</a:t>
            </a:r>
            <a:r>
              <a:rPr lang="fr-FR" sz="1100" dirty="0">
                <a:latin typeface="OpenDyslexic" pitchFamily="2" charset="77"/>
              </a:rPr>
              <a:t>.</a:t>
            </a:r>
          </a:p>
        </p:txBody>
      </p:sp>
    </p:spTree>
    <p:extLst>
      <p:ext uri="{BB962C8B-B14F-4D97-AF65-F5344CB8AC3E}">
        <p14:creationId xmlns:p14="http://schemas.microsoft.com/office/powerpoint/2010/main" val="22255287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17C64-9C17-A55C-E827-E7C1EBAFE5D7}"/>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A4AE0D03-8870-DCBD-C65F-190DE6F7EAE7}"/>
              </a:ext>
            </a:extLst>
          </p:cNvPr>
          <p:cNvSpPr txBox="1"/>
          <p:nvPr/>
        </p:nvSpPr>
        <p:spPr>
          <a:xfrm>
            <a:off x="5001986" y="117931"/>
            <a:ext cx="6047013" cy="646331"/>
          </a:xfrm>
          <a:custGeom>
            <a:avLst/>
            <a:gdLst>
              <a:gd name="csX0" fmla="*/ 0 w 6047013"/>
              <a:gd name="csY0" fmla="*/ 0 h 646331"/>
              <a:gd name="csX1" fmla="*/ 611420 w 6047013"/>
              <a:gd name="csY1" fmla="*/ 0 h 646331"/>
              <a:gd name="csX2" fmla="*/ 1101900 w 6047013"/>
              <a:gd name="csY2" fmla="*/ 0 h 646331"/>
              <a:gd name="csX3" fmla="*/ 1894731 w 6047013"/>
              <a:gd name="csY3" fmla="*/ 0 h 646331"/>
              <a:gd name="csX4" fmla="*/ 2506151 w 6047013"/>
              <a:gd name="csY4" fmla="*/ 0 h 646331"/>
              <a:gd name="csX5" fmla="*/ 3117571 w 6047013"/>
              <a:gd name="csY5" fmla="*/ 0 h 646331"/>
              <a:gd name="csX6" fmla="*/ 3910402 w 6047013"/>
              <a:gd name="csY6" fmla="*/ 0 h 646331"/>
              <a:gd name="csX7" fmla="*/ 4461352 w 6047013"/>
              <a:gd name="csY7" fmla="*/ 0 h 646331"/>
              <a:gd name="csX8" fmla="*/ 5254182 w 6047013"/>
              <a:gd name="csY8" fmla="*/ 0 h 646331"/>
              <a:gd name="csX9" fmla="*/ 6047013 w 6047013"/>
              <a:gd name="csY9" fmla="*/ 0 h 646331"/>
              <a:gd name="csX10" fmla="*/ 6047013 w 6047013"/>
              <a:gd name="csY10" fmla="*/ 646331 h 646331"/>
              <a:gd name="csX11" fmla="*/ 5375123 w 6047013"/>
              <a:gd name="csY11" fmla="*/ 646331 h 646331"/>
              <a:gd name="csX12" fmla="*/ 4763702 w 6047013"/>
              <a:gd name="csY12" fmla="*/ 646331 h 646331"/>
              <a:gd name="csX13" fmla="*/ 3970872 w 6047013"/>
              <a:gd name="csY13" fmla="*/ 646331 h 646331"/>
              <a:gd name="csX14" fmla="*/ 3178041 w 6047013"/>
              <a:gd name="csY14" fmla="*/ 646331 h 646331"/>
              <a:gd name="csX15" fmla="*/ 2627091 w 6047013"/>
              <a:gd name="csY15" fmla="*/ 646331 h 646331"/>
              <a:gd name="csX16" fmla="*/ 1955201 w 6047013"/>
              <a:gd name="csY16" fmla="*/ 646331 h 646331"/>
              <a:gd name="csX17" fmla="*/ 1162370 w 6047013"/>
              <a:gd name="csY17" fmla="*/ 646331 h 646331"/>
              <a:gd name="csX18" fmla="*/ 0 w 6047013"/>
              <a:gd name="csY18" fmla="*/ 646331 h 646331"/>
              <a:gd name="csX19" fmla="*/ 0 w 6047013"/>
              <a:gd name="csY19" fmla="*/ 0 h 6463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6047013" h="646331" extrusionOk="0">
                <a:moveTo>
                  <a:pt x="0" y="0"/>
                </a:moveTo>
                <a:cubicBezTo>
                  <a:pt x="200475" y="-2938"/>
                  <a:pt x="458728" y="12322"/>
                  <a:pt x="611420" y="0"/>
                </a:cubicBezTo>
                <a:cubicBezTo>
                  <a:pt x="764112" y="-12322"/>
                  <a:pt x="875018" y="-4427"/>
                  <a:pt x="1101900" y="0"/>
                </a:cubicBezTo>
                <a:cubicBezTo>
                  <a:pt x="1328782" y="4427"/>
                  <a:pt x="1647035" y="18437"/>
                  <a:pt x="1894731" y="0"/>
                </a:cubicBezTo>
                <a:cubicBezTo>
                  <a:pt x="2142427" y="-18437"/>
                  <a:pt x="2383740" y="20534"/>
                  <a:pt x="2506151" y="0"/>
                </a:cubicBezTo>
                <a:cubicBezTo>
                  <a:pt x="2628562" y="-20534"/>
                  <a:pt x="2867845" y="-13568"/>
                  <a:pt x="3117571" y="0"/>
                </a:cubicBezTo>
                <a:cubicBezTo>
                  <a:pt x="3367297" y="13568"/>
                  <a:pt x="3715749" y="-12918"/>
                  <a:pt x="3910402" y="0"/>
                </a:cubicBezTo>
                <a:cubicBezTo>
                  <a:pt x="4105055" y="12918"/>
                  <a:pt x="4203348" y="-5771"/>
                  <a:pt x="4461352" y="0"/>
                </a:cubicBezTo>
                <a:cubicBezTo>
                  <a:pt x="4719356" y="5771"/>
                  <a:pt x="5012736" y="-24421"/>
                  <a:pt x="5254182" y="0"/>
                </a:cubicBezTo>
                <a:cubicBezTo>
                  <a:pt x="5495628" y="24421"/>
                  <a:pt x="5883984" y="2861"/>
                  <a:pt x="6047013" y="0"/>
                </a:cubicBezTo>
                <a:cubicBezTo>
                  <a:pt x="6024429" y="248388"/>
                  <a:pt x="6037021" y="371654"/>
                  <a:pt x="6047013" y="646331"/>
                </a:cubicBezTo>
                <a:cubicBezTo>
                  <a:pt x="5813037" y="614514"/>
                  <a:pt x="5614242" y="621089"/>
                  <a:pt x="5375123" y="646331"/>
                </a:cubicBezTo>
                <a:cubicBezTo>
                  <a:pt x="5136004" y="671574"/>
                  <a:pt x="4955868" y="630112"/>
                  <a:pt x="4763702" y="646331"/>
                </a:cubicBezTo>
                <a:cubicBezTo>
                  <a:pt x="4571536" y="662550"/>
                  <a:pt x="4192892" y="659353"/>
                  <a:pt x="3970872" y="646331"/>
                </a:cubicBezTo>
                <a:cubicBezTo>
                  <a:pt x="3748852" y="633310"/>
                  <a:pt x="3507347" y="619879"/>
                  <a:pt x="3178041" y="646331"/>
                </a:cubicBezTo>
                <a:cubicBezTo>
                  <a:pt x="2848735" y="672783"/>
                  <a:pt x="2791877" y="619628"/>
                  <a:pt x="2627091" y="646331"/>
                </a:cubicBezTo>
                <a:cubicBezTo>
                  <a:pt x="2462305" y="673035"/>
                  <a:pt x="2110826" y="638642"/>
                  <a:pt x="1955201" y="646331"/>
                </a:cubicBezTo>
                <a:cubicBezTo>
                  <a:pt x="1799576" y="654021"/>
                  <a:pt x="1388641" y="625939"/>
                  <a:pt x="1162370" y="646331"/>
                </a:cubicBezTo>
                <a:cubicBezTo>
                  <a:pt x="936099" y="666723"/>
                  <a:pt x="429841" y="686784"/>
                  <a:pt x="0" y="646331"/>
                </a:cubicBezTo>
                <a:cubicBezTo>
                  <a:pt x="6772" y="390777"/>
                  <a:pt x="-11382" y="213855"/>
                  <a:pt x="0" y="0"/>
                </a:cubicBezTo>
                <a:close/>
              </a:path>
            </a:pathLst>
          </a:custGeom>
          <a:noFill/>
          <a:ln w="19050">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algn="ctr"/>
            <a:r>
              <a:rPr lang="fr-FR" b="1" dirty="0">
                <a:latin typeface="OpenDyslexic" pitchFamily="2" charset="77"/>
              </a:rPr>
              <a:t>II –  </a:t>
            </a:r>
            <a:r>
              <a:rPr lang="en-GB" b="1" dirty="0">
                <a:latin typeface="OpenDyslexic" pitchFamily="2" charset="77"/>
              </a:rPr>
              <a:t>The History and architecture of New Orleans and its link with slavery</a:t>
            </a:r>
            <a:r>
              <a:rPr lang="fr-FR" dirty="0">
                <a:latin typeface="OpenDyslexic" pitchFamily="2" charset="77"/>
              </a:rPr>
              <a:t> </a:t>
            </a:r>
            <a:endParaRPr lang="fr-FR" b="1" dirty="0">
              <a:latin typeface="OpenDyslexic" pitchFamily="2" charset="77"/>
            </a:endParaRPr>
          </a:p>
        </p:txBody>
      </p:sp>
      <p:sp>
        <p:nvSpPr>
          <p:cNvPr id="8" name="ZoneTexte 7">
            <a:extLst>
              <a:ext uri="{FF2B5EF4-FFF2-40B4-BE49-F238E27FC236}">
                <a16:creationId xmlns:a16="http://schemas.microsoft.com/office/drawing/2014/main" id="{631E7755-418A-68D4-3C34-BD250C9E29BA}"/>
              </a:ext>
            </a:extLst>
          </p:cNvPr>
          <p:cNvSpPr txBox="1"/>
          <p:nvPr/>
        </p:nvSpPr>
        <p:spPr>
          <a:xfrm>
            <a:off x="4790930" y="1271882"/>
            <a:ext cx="7127242" cy="5306581"/>
          </a:xfrm>
          <a:prstGeom prst="rect">
            <a:avLst/>
          </a:prstGeom>
          <a:noFill/>
        </p:spPr>
        <p:txBody>
          <a:bodyPr wrap="square">
            <a:spAutoFit/>
          </a:bodyPr>
          <a:lstStyle/>
          <a:p>
            <a:pPr>
              <a:lnSpc>
                <a:spcPct val="115000"/>
              </a:lnSpc>
              <a:spcAft>
                <a:spcPts val="800"/>
              </a:spcAft>
            </a:pPr>
            <a:r>
              <a:rPr lang="fr-FR" sz="1600" kern="100" dirty="0">
                <a:effectLst/>
                <a:latin typeface="OpenDyslexic" pitchFamily="2" charset="77"/>
                <a:ea typeface="Calibri" panose="020F0502020204030204" pitchFamily="34" charset="0"/>
                <a:cs typeface="Times New Roman" panose="02020603050405020304" pitchFamily="18" charset="0"/>
              </a:rPr>
              <a:t>2. </a:t>
            </a:r>
            <a:r>
              <a:rPr lang="en-GB" dirty="0">
                <a:latin typeface="OpenDyslexic" pitchFamily="2" charset="77"/>
              </a:rPr>
              <a:t>Read the text (l.1 to 29) and list words with capital letters. What do most of them refer to?</a:t>
            </a:r>
          </a:p>
          <a:p>
            <a:pPr>
              <a:lnSpc>
                <a:spcPct val="115000"/>
              </a:lnSpc>
              <a:spcAft>
                <a:spcPts val="800"/>
              </a:spcAft>
            </a:pPr>
            <a:r>
              <a:rPr lang="en-GB" sz="1200" dirty="0">
                <a:latin typeface="OpenDyslexic" pitchFamily="2" charset="77"/>
              </a:rPr>
              <a:t>New Orleans</a:t>
            </a:r>
          </a:p>
          <a:p>
            <a:pPr>
              <a:lnSpc>
                <a:spcPct val="115000"/>
              </a:lnSpc>
              <a:spcAft>
                <a:spcPts val="800"/>
              </a:spcAft>
            </a:pPr>
            <a:r>
              <a:rPr lang="en-GB" sz="1200" b="1" dirty="0">
                <a:latin typeface="OpenDyslexic" pitchFamily="2" charset="77"/>
              </a:rPr>
              <a:t>Lasalle</a:t>
            </a:r>
          </a:p>
          <a:p>
            <a:pPr>
              <a:lnSpc>
                <a:spcPct val="115000"/>
              </a:lnSpc>
              <a:spcAft>
                <a:spcPts val="800"/>
              </a:spcAft>
            </a:pPr>
            <a:r>
              <a:rPr lang="en-GB" sz="1200" b="1" dirty="0" err="1">
                <a:latin typeface="OpenDyslexic" pitchFamily="2" charset="77"/>
              </a:rPr>
              <a:t>Iberville</a:t>
            </a:r>
            <a:endParaRPr lang="en-GB" sz="1200" b="1" dirty="0">
              <a:latin typeface="OpenDyslexic" pitchFamily="2" charset="77"/>
            </a:endParaRPr>
          </a:p>
          <a:p>
            <a:pPr>
              <a:lnSpc>
                <a:spcPct val="115000"/>
              </a:lnSpc>
              <a:spcAft>
                <a:spcPts val="800"/>
              </a:spcAft>
            </a:pPr>
            <a:r>
              <a:rPr lang="en-GB" sz="1200" b="1" dirty="0" err="1">
                <a:latin typeface="OpenDyslexic" pitchFamily="2" charset="77"/>
              </a:rPr>
              <a:t>Bienville</a:t>
            </a:r>
            <a:endParaRPr lang="en-GB" sz="1200" b="1" dirty="0">
              <a:latin typeface="OpenDyslexic" pitchFamily="2" charset="77"/>
            </a:endParaRPr>
          </a:p>
          <a:p>
            <a:pPr>
              <a:lnSpc>
                <a:spcPct val="115000"/>
              </a:lnSpc>
              <a:spcAft>
                <a:spcPts val="800"/>
              </a:spcAft>
            </a:pPr>
            <a:r>
              <a:rPr lang="en-GB" sz="1200" b="1" dirty="0">
                <a:latin typeface="OpenDyslexic" pitchFamily="2" charset="77"/>
              </a:rPr>
              <a:t>Orleans</a:t>
            </a:r>
          </a:p>
          <a:p>
            <a:pPr>
              <a:lnSpc>
                <a:spcPct val="115000"/>
              </a:lnSpc>
              <a:spcAft>
                <a:spcPts val="800"/>
              </a:spcAft>
            </a:pPr>
            <a:r>
              <a:rPr lang="en-GB" sz="1200" b="1" dirty="0">
                <a:latin typeface="OpenDyslexic" pitchFamily="2" charset="77"/>
              </a:rPr>
              <a:t>Chartres</a:t>
            </a:r>
          </a:p>
          <a:p>
            <a:pPr>
              <a:lnSpc>
                <a:spcPct val="115000"/>
              </a:lnSpc>
              <a:spcAft>
                <a:spcPts val="800"/>
              </a:spcAft>
            </a:pPr>
            <a:r>
              <a:rPr lang="en-GB" sz="1200" b="1" dirty="0">
                <a:latin typeface="OpenDyslexic" pitchFamily="2" charset="77"/>
              </a:rPr>
              <a:t>Poydras</a:t>
            </a:r>
          </a:p>
          <a:p>
            <a:pPr>
              <a:lnSpc>
                <a:spcPct val="115000"/>
              </a:lnSpc>
              <a:spcAft>
                <a:spcPts val="800"/>
              </a:spcAft>
            </a:pPr>
            <a:r>
              <a:rPr lang="en-GB" sz="1200" b="1" dirty="0">
                <a:latin typeface="OpenDyslexic" pitchFamily="2" charset="77"/>
              </a:rPr>
              <a:t>Ulloa</a:t>
            </a:r>
          </a:p>
          <a:p>
            <a:pPr>
              <a:lnSpc>
                <a:spcPct val="115000"/>
              </a:lnSpc>
              <a:spcAft>
                <a:spcPts val="800"/>
              </a:spcAft>
            </a:pPr>
            <a:r>
              <a:rPr lang="en-GB" sz="1200" b="1" dirty="0">
                <a:latin typeface="OpenDyslexic" pitchFamily="2" charset="77"/>
              </a:rPr>
              <a:t>Galvez</a:t>
            </a:r>
          </a:p>
          <a:p>
            <a:pPr>
              <a:lnSpc>
                <a:spcPct val="115000"/>
              </a:lnSpc>
              <a:spcAft>
                <a:spcPts val="800"/>
              </a:spcAft>
            </a:pPr>
            <a:r>
              <a:rPr lang="en-GB" sz="1200" b="1" dirty="0">
                <a:latin typeface="OpenDyslexic" pitchFamily="2" charset="77"/>
              </a:rPr>
              <a:t>Miro</a:t>
            </a:r>
          </a:p>
          <a:p>
            <a:pPr>
              <a:lnSpc>
                <a:spcPct val="115000"/>
              </a:lnSpc>
              <a:spcAft>
                <a:spcPts val="800"/>
              </a:spcAft>
            </a:pPr>
            <a:r>
              <a:rPr lang="en-GB" sz="1200" b="1" dirty="0">
                <a:latin typeface="OpenDyslexic" pitchFamily="2" charset="77"/>
              </a:rPr>
              <a:t>Carondelet</a:t>
            </a:r>
          </a:p>
          <a:p>
            <a:pPr>
              <a:lnSpc>
                <a:spcPct val="115000"/>
              </a:lnSpc>
              <a:spcAft>
                <a:spcPts val="800"/>
              </a:spcAft>
            </a:pPr>
            <a:r>
              <a:rPr lang="en-GB" sz="1200" b="1" dirty="0" err="1">
                <a:latin typeface="OpenDyslexic" pitchFamily="2" charset="77"/>
              </a:rPr>
              <a:t>Clairborne</a:t>
            </a:r>
            <a:endParaRPr lang="en-GB" sz="1200" b="1" dirty="0">
              <a:latin typeface="OpenDyslexic" pitchFamily="2" charset="77"/>
            </a:endParaRPr>
          </a:p>
          <a:p>
            <a:pPr>
              <a:lnSpc>
                <a:spcPct val="115000"/>
              </a:lnSpc>
              <a:spcAft>
                <a:spcPts val="800"/>
              </a:spcAft>
            </a:pPr>
            <a:endParaRPr lang="fr-FR" dirty="0">
              <a:latin typeface="OpenDyslexic" pitchFamily="2" charset="77"/>
            </a:endParaRPr>
          </a:p>
          <a:p>
            <a:pPr lvl="0">
              <a:lnSpc>
                <a:spcPct val="115000"/>
              </a:lnSpc>
              <a:spcAft>
                <a:spcPts val="800"/>
              </a:spcAft>
            </a:pPr>
            <a:endParaRPr lang="fr-FR" sz="1600" kern="100" dirty="0">
              <a:effectLst/>
              <a:latin typeface="OpenDyslexic" pitchFamily="2" charset="77"/>
              <a:ea typeface="Calibri" panose="020F050202020403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C30C19F3-ACF7-C567-4DC3-24D7B6654BFD}"/>
              </a:ext>
            </a:extLst>
          </p:cNvPr>
          <p:cNvSpPr txBox="1"/>
          <p:nvPr/>
        </p:nvSpPr>
        <p:spPr>
          <a:xfrm>
            <a:off x="5388429" y="-1436914"/>
            <a:ext cx="184731" cy="369332"/>
          </a:xfrm>
          <a:prstGeom prst="rect">
            <a:avLst/>
          </a:prstGeom>
          <a:noFill/>
          <a:ln w="19050">
            <a:solidFill>
              <a:schemeClr val="tx1"/>
            </a:solidFill>
          </a:ln>
          <a:effectLst>
            <a:outerShdw blurRad="50800" dist="38100" dir="2700000" algn="tl" rotWithShape="0">
              <a:prstClr val="black">
                <a:alpha val="40000"/>
              </a:prstClr>
            </a:outerShdw>
          </a:effectLst>
        </p:spPr>
        <p:txBody>
          <a:bodyPr wrap="none" rtlCol="0">
            <a:spAutoFit/>
          </a:bodyPr>
          <a:lstStyle/>
          <a:p>
            <a:endParaRPr lang="fr-FR" dirty="0"/>
          </a:p>
        </p:txBody>
      </p:sp>
      <p:pic>
        <p:nvPicPr>
          <p:cNvPr id="2" name="Image 1">
            <a:extLst>
              <a:ext uri="{FF2B5EF4-FFF2-40B4-BE49-F238E27FC236}">
                <a16:creationId xmlns:a16="http://schemas.microsoft.com/office/drawing/2014/main" id="{9BED79FE-70A4-BBCC-74AF-E0C08D974C2C}"/>
              </a:ext>
            </a:extLst>
          </p:cNvPr>
          <p:cNvPicPr>
            <a:picLocks noChangeAspect="1"/>
          </p:cNvPicPr>
          <p:nvPr/>
        </p:nvPicPr>
        <p:blipFill>
          <a:blip r:embed="rId2"/>
          <a:stretch>
            <a:fillRect/>
          </a:stretch>
        </p:blipFill>
        <p:spPr>
          <a:xfrm>
            <a:off x="239484" y="0"/>
            <a:ext cx="4302760" cy="6731000"/>
          </a:xfrm>
          <a:prstGeom prst="rect">
            <a:avLst/>
          </a:prstGeom>
        </p:spPr>
      </p:pic>
      <p:sp>
        <p:nvSpPr>
          <p:cNvPr id="5" name="Rectangle 4">
            <a:extLst>
              <a:ext uri="{FF2B5EF4-FFF2-40B4-BE49-F238E27FC236}">
                <a16:creationId xmlns:a16="http://schemas.microsoft.com/office/drawing/2014/main" id="{E5926263-A314-B0E9-1408-7D35A5EDD7D4}"/>
              </a:ext>
            </a:extLst>
          </p:cNvPr>
          <p:cNvSpPr/>
          <p:nvPr/>
        </p:nvSpPr>
        <p:spPr>
          <a:xfrm>
            <a:off x="5900057" y="6498771"/>
            <a:ext cx="4196080" cy="2322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9A563F4E-84F1-EEC3-E9A2-ED3576704F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56573" y="351814"/>
            <a:ext cx="1095943" cy="1549069"/>
          </a:xfrm>
          <a:prstGeom prst="rect">
            <a:avLst/>
          </a:prstGeom>
          <a:noFill/>
          <a:ln w="19050">
            <a:solidFill>
              <a:schemeClr val="tx1"/>
            </a:solidFill>
          </a:ln>
          <a:effectLst>
            <a:outerShdw blurRad="50800" dist="38100" dir="2700000" algn="tl" rotWithShape="0">
              <a:prstClr val="black">
                <a:alpha val="40000"/>
              </a:prstClr>
            </a:outerShdw>
          </a:effectLst>
        </p:spPr>
      </p:pic>
      <p:sp>
        <p:nvSpPr>
          <p:cNvPr id="11" name="ZoneTexte 10">
            <a:extLst>
              <a:ext uri="{FF2B5EF4-FFF2-40B4-BE49-F238E27FC236}">
                <a16:creationId xmlns:a16="http://schemas.microsoft.com/office/drawing/2014/main" id="{BEB6E67F-D7CF-8D6C-1DBB-1D9BA92AF477}"/>
              </a:ext>
            </a:extLst>
          </p:cNvPr>
          <p:cNvSpPr txBox="1"/>
          <p:nvPr/>
        </p:nvSpPr>
        <p:spPr>
          <a:xfrm>
            <a:off x="6410459" y="2041848"/>
            <a:ext cx="1355502" cy="3659720"/>
          </a:xfrm>
          <a:prstGeom prst="rect">
            <a:avLst/>
          </a:prstGeom>
          <a:noFill/>
        </p:spPr>
        <p:txBody>
          <a:bodyPr wrap="square">
            <a:spAutoFit/>
          </a:bodyPr>
          <a:lstStyle/>
          <a:p>
            <a:pPr>
              <a:lnSpc>
                <a:spcPct val="115000"/>
              </a:lnSpc>
              <a:spcAft>
                <a:spcPts val="800"/>
              </a:spcAft>
            </a:pPr>
            <a:r>
              <a:rPr lang="en-GB" sz="1200" b="1" dirty="0">
                <a:latin typeface="OpenDyslexic" pitchFamily="2" charset="77"/>
              </a:rPr>
              <a:t>Lafitte</a:t>
            </a:r>
          </a:p>
          <a:p>
            <a:pPr>
              <a:lnSpc>
                <a:spcPct val="115000"/>
              </a:lnSpc>
              <a:spcAft>
                <a:spcPts val="800"/>
              </a:spcAft>
            </a:pPr>
            <a:r>
              <a:rPr lang="en-GB" sz="1200" b="1" dirty="0" err="1">
                <a:latin typeface="OpenDyslexic" pitchFamily="2" charset="77"/>
              </a:rPr>
              <a:t>St.Louis</a:t>
            </a:r>
            <a:endParaRPr lang="en-GB" sz="1200" b="1" dirty="0">
              <a:latin typeface="OpenDyslexic" pitchFamily="2" charset="77"/>
            </a:endParaRPr>
          </a:p>
          <a:p>
            <a:pPr>
              <a:lnSpc>
                <a:spcPct val="115000"/>
              </a:lnSpc>
              <a:spcAft>
                <a:spcPts val="800"/>
              </a:spcAft>
            </a:pPr>
            <a:r>
              <a:rPr lang="en-GB" sz="1200" b="1" dirty="0">
                <a:latin typeface="OpenDyslexic" pitchFamily="2" charset="77"/>
              </a:rPr>
              <a:t>St. Charles</a:t>
            </a:r>
          </a:p>
          <a:p>
            <a:pPr>
              <a:lnSpc>
                <a:spcPct val="115000"/>
              </a:lnSpc>
              <a:spcAft>
                <a:spcPts val="800"/>
              </a:spcAft>
            </a:pPr>
            <a:r>
              <a:rPr lang="en-GB" sz="1200" b="1" dirty="0">
                <a:latin typeface="OpenDyslexic" pitchFamily="2" charset="77"/>
              </a:rPr>
              <a:t>St. Claude</a:t>
            </a:r>
          </a:p>
          <a:p>
            <a:pPr>
              <a:lnSpc>
                <a:spcPct val="115000"/>
              </a:lnSpc>
              <a:spcAft>
                <a:spcPts val="800"/>
              </a:spcAft>
            </a:pPr>
            <a:r>
              <a:rPr lang="en-GB" sz="1200" b="1" dirty="0">
                <a:latin typeface="OpenDyslexic" pitchFamily="2" charset="77"/>
              </a:rPr>
              <a:t>St. </a:t>
            </a:r>
            <a:r>
              <a:rPr lang="en-GB" sz="1200" b="1" dirty="0" err="1">
                <a:latin typeface="OpenDyslexic" pitchFamily="2" charset="77"/>
              </a:rPr>
              <a:t>bernard</a:t>
            </a:r>
            <a:endParaRPr lang="en-GB" sz="1200" b="1" dirty="0">
              <a:latin typeface="OpenDyslexic" pitchFamily="2" charset="77"/>
            </a:endParaRPr>
          </a:p>
          <a:p>
            <a:pPr>
              <a:lnSpc>
                <a:spcPct val="115000"/>
              </a:lnSpc>
              <a:spcAft>
                <a:spcPts val="800"/>
              </a:spcAft>
            </a:pPr>
            <a:r>
              <a:rPr lang="en-GB" sz="1200" b="1" dirty="0">
                <a:latin typeface="OpenDyslexic" pitchFamily="2" charset="77"/>
              </a:rPr>
              <a:t>Frenchmen</a:t>
            </a:r>
          </a:p>
          <a:p>
            <a:pPr>
              <a:lnSpc>
                <a:spcPct val="115000"/>
              </a:lnSpc>
              <a:spcAft>
                <a:spcPts val="800"/>
              </a:spcAft>
            </a:pPr>
            <a:r>
              <a:rPr lang="en-GB" sz="1200" dirty="0">
                <a:latin typeface="OpenDyslexic" pitchFamily="2" charset="77"/>
              </a:rPr>
              <a:t>New Orleanians</a:t>
            </a:r>
          </a:p>
          <a:p>
            <a:pPr>
              <a:lnSpc>
                <a:spcPct val="115000"/>
              </a:lnSpc>
              <a:spcAft>
                <a:spcPts val="800"/>
              </a:spcAft>
            </a:pPr>
            <a:r>
              <a:rPr lang="en-GB" sz="1200" b="1" dirty="0">
                <a:latin typeface="OpenDyslexic" pitchFamily="2" charset="77"/>
              </a:rPr>
              <a:t>Washington</a:t>
            </a:r>
          </a:p>
          <a:p>
            <a:pPr>
              <a:lnSpc>
                <a:spcPct val="115000"/>
              </a:lnSpc>
              <a:spcAft>
                <a:spcPts val="800"/>
              </a:spcAft>
            </a:pPr>
            <a:r>
              <a:rPr lang="en-GB" sz="1200" b="1" dirty="0">
                <a:latin typeface="OpenDyslexic" pitchFamily="2" charset="77"/>
              </a:rPr>
              <a:t>Jefferson</a:t>
            </a:r>
          </a:p>
          <a:p>
            <a:pPr>
              <a:lnSpc>
                <a:spcPct val="115000"/>
              </a:lnSpc>
              <a:spcAft>
                <a:spcPts val="800"/>
              </a:spcAft>
            </a:pPr>
            <a:r>
              <a:rPr lang="en-GB" sz="1200" b="1" dirty="0">
                <a:latin typeface="OpenDyslexic" pitchFamily="2" charset="77"/>
              </a:rPr>
              <a:t>Jackson</a:t>
            </a:r>
          </a:p>
          <a:p>
            <a:pPr>
              <a:lnSpc>
                <a:spcPct val="115000"/>
              </a:lnSpc>
              <a:spcAft>
                <a:spcPts val="800"/>
              </a:spcAft>
            </a:pPr>
            <a:r>
              <a:rPr lang="en-GB" sz="1200" dirty="0">
                <a:latin typeface="OpenDyslexic" pitchFamily="2" charset="77"/>
              </a:rPr>
              <a:t>Lincoln Street</a:t>
            </a:r>
          </a:p>
        </p:txBody>
      </p:sp>
      <p:sp>
        <p:nvSpPr>
          <p:cNvPr id="13" name="ZoneTexte 12">
            <a:extLst>
              <a:ext uri="{FF2B5EF4-FFF2-40B4-BE49-F238E27FC236}">
                <a16:creationId xmlns:a16="http://schemas.microsoft.com/office/drawing/2014/main" id="{CEEB2B48-F3F2-B9E1-BD91-2FA8984C8DED}"/>
              </a:ext>
            </a:extLst>
          </p:cNvPr>
          <p:cNvSpPr txBox="1"/>
          <p:nvPr/>
        </p:nvSpPr>
        <p:spPr>
          <a:xfrm>
            <a:off x="7765961" y="2083704"/>
            <a:ext cx="3136617" cy="4707186"/>
          </a:xfrm>
          <a:prstGeom prst="rect">
            <a:avLst/>
          </a:prstGeom>
          <a:noFill/>
        </p:spPr>
        <p:txBody>
          <a:bodyPr wrap="square">
            <a:spAutoFit/>
          </a:bodyPr>
          <a:lstStyle/>
          <a:p>
            <a:pPr>
              <a:lnSpc>
                <a:spcPct val="115000"/>
              </a:lnSpc>
              <a:spcAft>
                <a:spcPts val="800"/>
              </a:spcAft>
            </a:pPr>
            <a:r>
              <a:rPr lang="en-GB" sz="1200" dirty="0">
                <a:latin typeface="OpenDyslexic" pitchFamily="2" charset="77"/>
              </a:rPr>
              <a:t>Lincoln</a:t>
            </a:r>
          </a:p>
          <a:p>
            <a:pPr>
              <a:lnSpc>
                <a:spcPct val="115000"/>
              </a:lnSpc>
              <a:spcAft>
                <a:spcPts val="800"/>
              </a:spcAft>
            </a:pPr>
            <a:r>
              <a:rPr lang="en-GB" sz="1200" dirty="0">
                <a:latin typeface="OpenDyslexic" pitchFamily="2" charset="77"/>
              </a:rPr>
              <a:t>Louisiana</a:t>
            </a:r>
          </a:p>
          <a:p>
            <a:pPr>
              <a:lnSpc>
                <a:spcPct val="115000"/>
              </a:lnSpc>
              <a:spcAft>
                <a:spcPts val="800"/>
              </a:spcAft>
            </a:pPr>
            <a:r>
              <a:rPr lang="en-GB" sz="1200" dirty="0">
                <a:latin typeface="OpenDyslexic" pitchFamily="2" charset="77"/>
              </a:rPr>
              <a:t>South</a:t>
            </a:r>
          </a:p>
          <a:p>
            <a:pPr>
              <a:lnSpc>
                <a:spcPct val="115000"/>
              </a:lnSpc>
              <a:spcAft>
                <a:spcPts val="800"/>
              </a:spcAft>
            </a:pPr>
            <a:r>
              <a:rPr lang="en-GB" sz="1200" b="1" dirty="0">
                <a:latin typeface="OpenDyslexic" pitchFamily="2" charset="77"/>
              </a:rPr>
              <a:t>Mystery</a:t>
            </a:r>
          </a:p>
          <a:p>
            <a:pPr>
              <a:lnSpc>
                <a:spcPct val="115000"/>
              </a:lnSpc>
              <a:spcAft>
                <a:spcPts val="800"/>
              </a:spcAft>
            </a:pPr>
            <a:r>
              <a:rPr lang="en-GB" sz="1200" b="1" dirty="0">
                <a:latin typeface="OpenDyslexic" pitchFamily="2" charset="77"/>
              </a:rPr>
              <a:t>Music</a:t>
            </a:r>
          </a:p>
          <a:p>
            <a:pPr>
              <a:lnSpc>
                <a:spcPct val="115000"/>
              </a:lnSpc>
              <a:spcAft>
                <a:spcPts val="800"/>
              </a:spcAft>
            </a:pPr>
            <a:r>
              <a:rPr lang="en-GB" sz="1200" b="1" dirty="0">
                <a:latin typeface="OpenDyslexic" pitchFamily="2" charset="77"/>
              </a:rPr>
              <a:t>Pleasure</a:t>
            </a:r>
          </a:p>
          <a:p>
            <a:pPr>
              <a:lnSpc>
                <a:spcPct val="115000"/>
              </a:lnSpc>
              <a:spcAft>
                <a:spcPts val="800"/>
              </a:spcAft>
            </a:pPr>
            <a:r>
              <a:rPr lang="en-GB" sz="1200" b="1" dirty="0">
                <a:latin typeface="OpenDyslexic" pitchFamily="2" charset="77"/>
              </a:rPr>
              <a:t>Piety</a:t>
            </a:r>
          </a:p>
          <a:p>
            <a:pPr>
              <a:lnSpc>
                <a:spcPct val="115000"/>
              </a:lnSpc>
              <a:spcAft>
                <a:spcPts val="800"/>
              </a:spcAft>
            </a:pPr>
            <a:r>
              <a:rPr lang="en-GB" sz="1200" b="1" dirty="0">
                <a:latin typeface="OpenDyslexic" pitchFamily="2" charset="77"/>
              </a:rPr>
              <a:t>Desire</a:t>
            </a:r>
          </a:p>
          <a:p>
            <a:pPr>
              <a:lnSpc>
                <a:spcPct val="115000"/>
              </a:lnSpc>
              <a:spcAft>
                <a:spcPts val="800"/>
              </a:spcAft>
            </a:pPr>
            <a:r>
              <a:rPr lang="en-GB" sz="1200" dirty="0">
                <a:latin typeface="OpenDyslexic" pitchFamily="2" charset="77"/>
              </a:rPr>
              <a:t>Tennessee Williams</a:t>
            </a:r>
          </a:p>
          <a:p>
            <a:pPr>
              <a:lnSpc>
                <a:spcPct val="115000"/>
              </a:lnSpc>
              <a:spcAft>
                <a:spcPts val="800"/>
              </a:spcAft>
            </a:pPr>
            <a:r>
              <a:rPr lang="en-GB" sz="1200" dirty="0">
                <a:latin typeface="OpenDyslexic" pitchFamily="2" charset="77"/>
              </a:rPr>
              <a:t>Napoleon Bonaparte</a:t>
            </a:r>
          </a:p>
          <a:p>
            <a:pPr>
              <a:lnSpc>
                <a:spcPct val="115000"/>
              </a:lnSpc>
              <a:spcAft>
                <a:spcPts val="800"/>
              </a:spcAft>
            </a:pPr>
            <a:r>
              <a:rPr lang="en-GB" sz="1200" b="1" dirty="0">
                <a:latin typeface="OpenDyslexic" pitchFamily="2" charset="77"/>
              </a:rPr>
              <a:t>Valence</a:t>
            </a:r>
          </a:p>
          <a:p>
            <a:pPr>
              <a:lnSpc>
                <a:spcPct val="115000"/>
              </a:lnSpc>
              <a:spcAft>
                <a:spcPts val="800"/>
              </a:spcAft>
            </a:pPr>
            <a:r>
              <a:rPr lang="en-GB" sz="1200" b="1" dirty="0">
                <a:latin typeface="OpenDyslexic" pitchFamily="2" charset="77"/>
              </a:rPr>
              <a:t>Jena</a:t>
            </a:r>
          </a:p>
          <a:p>
            <a:pPr>
              <a:lnSpc>
                <a:spcPct val="115000"/>
              </a:lnSpc>
              <a:spcAft>
                <a:spcPts val="800"/>
              </a:spcAft>
            </a:pPr>
            <a:r>
              <a:rPr lang="en-GB" sz="1200" b="1" dirty="0">
                <a:latin typeface="OpenDyslexic" pitchFamily="2" charset="77"/>
              </a:rPr>
              <a:t>Milan</a:t>
            </a:r>
          </a:p>
          <a:p>
            <a:pPr>
              <a:lnSpc>
                <a:spcPct val="115000"/>
              </a:lnSpc>
              <a:spcAft>
                <a:spcPts val="800"/>
              </a:spcAft>
            </a:pPr>
            <a:r>
              <a:rPr lang="en-GB" sz="1200" b="1" dirty="0">
                <a:latin typeface="OpenDyslexic" pitchFamily="2" charset="77"/>
              </a:rPr>
              <a:t>Austerlitz</a:t>
            </a:r>
          </a:p>
          <a:p>
            <a:pPr>
              <a:lnSpc>
                <a:spcPct val="115000"/>
              </a:lnSpc>
              <a:spcAft>
                <a:spcPts val="800"/>
              </a:spcAft>
            </a:pPr>
            <a:r>
              <a:rPr lang="en-GB" sz="1200" b="1" dirty="0">
                <a:latin typeface="OpenDyslexic" pitchFamily="2" charset="77"/>
              </a:rPr>
              <a:t>Marengo</a:t>
            </a:r>
          </a:p>
        </p:txBody>
      </p:sp>
      <p:sp>
        <p:nvSpPr>
          <p:cNvPr id="15" name="ZoneTexte 14">
            <a:extLst>
              <a:ext uri="{FF2B5EF4-FFF2-40B4-BE49-F238E27FC236}">
                <a16:creationId xmlns:a16="http://schemas.microsoft.com/office/drawing/2014/main" id="{FF796B11-FE00-CCB4-85E5-A52F22C621E7}"/>
              </a:ext>
            </a:extLst>
          </p:cNvPr>
          <p:cNvSpPr txBox="1"/>
          <p:nvPr/>
        </p:nvSpPr>
        <p:spPr>
          <a:xfrm>
            <a:off x="9917204" y="2694774"/>
            <a:ext cx="1493171" cy="612732"/>
          </a:xfrm>
          <a:prstGeom prst="rect">
            <a:avLst/>
          </a:prstGeom>
          <a:noFill/>
        </p:spPr>
        <p:txBody>
          <a:bodyPr wrap="square">
            <a:spAutoFit/>
          </a:bodyPr>
          <a:lstStyle/>
          <a:p>
            <a:pPr>
              <a:lnSpc>
                <a:spcPct val="115000"/>
              </a:lnSpc>
              <a:spcAft>
                <a:spcPts val="800"/>
              </a:spcAft>
            </a:pPr>
            <a:r>
              <a:rPr lang="en-GB" sz="1200" b="1" dirty="0">
                <a:latin typeface="OpenDyslexic" pitchFamily="2" charset="77"/>
              </a:rPr>
              <a:t>Constantinople</a:t>
            </a:r>
          </a:p>
          <a:p>
            <a:pPr>
              <a:lnSpc>
                <a:spcPct val="115000"/>
              </a:lnSpc>
              <a:spcAft>
                <a:spcPts val="800"/>
              </a:spcAft>
            </a:pPr>
            <a:r>
              <a:rPr lang="en-GB" sz="1200" b="1" dirty="0">
                <a:latin typeface="OpenDyslexic" pitchFamily="2" charset="77"/>
              </a:rPr>
              <a:t>Cadiz</a:t>
            </a:r>
          </a:p>
        </p:txBody>
      </p:sp>
      <p:sp>
        <p:nvSpPr>
          <p:cNvPr id="3" name="ZoneTexte 2">
            <a:extLst>
              <a:ext uri="{FF2B5EF4-FFF2-40B4-BE49-F238E27FC236}">
                <a16:creationId xmlns:a16="http://schemas.microsoft.com/office/drawing/2014/main" id="{0469009F-7493-1126-4130-D40FD2D01E75}"/>
              </a:ext>
            </a:extLst>
          </p:cNvPr>
          <p:cNvSpPr txBox="1"/>
          <p:nvPr/>
        </p:nvSpPr>
        <p:spPr>
          <a:xfrm>
            <a:off x="4686020" y="750965"/>
            <a:ext cx="6526061" cy="400494"/>
          </a:xfrm>
          <a:prstGeom prst="rect">
            <a:avLst/>
          </a:prstGeom>
          <a:noFill/>
        </p:spPr>
        <p:txBody>
          <a:bodyPr wrap="square">
            <a:spAutoFit/>
          </a:bodyPr>
          <a:lstStyle/>
          <a:p>
            <a:pPr>
              <a:lnSpc>
                <a:spcPct val="115000"/>
              </a:lnSpc>
              <a:spcAft>
                <a:spcPts val="800"/>
              </a:spcAft>
              <a:buNone/>
            </a:pPr>
            <a:r>
              <a:rPr lang="en-GB" sz="1800" kern="100" dirty="0">
                <a:effectLst/>
                <a:latin typeface="OpenDyslexic" pitchFamily="2" charset="77"/>
                <a:ea typeface="Calibri" panose="020F0502020204030204" pitchFamily="34" charset="0"/>
                <a:cs typeface="Times New Roman" panose="02020603050405020304" pitchFamily="18" charset="0"/>
              </a:rPr>
              <a:t>🎯</a:t>
            </a:r>
            <a:r>
              <a:rPr lang="en-GB" sz="1400" kern="100" dirty="0">
                <a:effectLst/>
                <a:latin typeface="OpenDyslexic" pitchFamily="2" charset="77"/>
                <a:ea typeface="Calibri" panose="020F0502020204030204" pitchFamily="34" charset="0"/>
                <a:cs typeface="Times New Roman" panose="02020603050405020304" pitchFamily="18" charset="0"/>
              </a:rPr>
              <a:t>#1</a:t>
            </a:r>
            <a:r>
              <a:rPr lang="en-GB" sz="1800" kern="100" dirty="0">
                <a:effectLst/>
                <a:latin typeface="OpenDyslexic" pitchFamily="2" charset="77"/>
                <a:ea typeface="Calibri" panose="020F0502020204030204" pitchFamily="34" charset="0"/>
                <a:cs typeface="Times New Roman" panose="02020603050405020304" pitchFamily="18" charset="0"/>
              </a:rPr>
              <a:t> : </a:t>
            </a:r>
            <a:r>
              <a:rPr lang="en-GB" sz="1600" kern="100" dirty="0">
                <a:effectLst/>
                <a:latin typeface="OpenDyslexic" pitchFamily="2" charset="77"/>
                <a:ea typeface="Calibri" panose="020F0502020204030204" pitchFamily="34" charset="0"/>
                <a:cs typeface="Times New Roman" panose="02020603050405020304" pitchFamily="18" charset="0"/>
              </a:rPr>
              <a:t>Explain the roots of multiculturalism in NOLA</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800191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34B8D-1A46-0EBE-AB41-BE2FAD73FF93}"/>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CBDD8847-0D3E-1E0A-F861-D040F8169657}"/>
              </a:ext>
            </a:extLst>
          </p:cNvPr>
          <p:cNvSpPr txBox="1"/>
          <p:nvPr/>
        </p:nvSpPr>
        <p:spPr>
          <a:xfrm>
            <a:off x="5001986" y="117931"/>
            <a:ext cx="6047013" cy="646331"/>
          </a:xfrm>
          <a:custGeom>
            <a:avLst/>
            <a:gdLst>
              <a:gd name="csX0" fmla="*/ 0 w 6047013"/>
              <a:gd name="csY0" fmla="*/ 0 h 646331"/>
              <a:gd name="csX1" fmla="*/ 611420 w 6047013"/>
              <a:gd name="csY1" fmla="*/ 0 h 646331"/>
              <a:gd name="csX2" fmla="*/ 1101900 w 6047013"/>
              <a:gd name="csY2" fmla="*/ 0 h 646331"/>
              <a:gd name="csX3" fmla="*/ 1894731 w 6047013"/>
              <a:gd name="csY3" fmla="*/ 0 h 646331"/>
              <a:gd name="csX4" fmla="*/ 2506151 w 6047013"/>
              <a:gd name="csY4" fmla="*/ 0 h 646331"/>
              <a:gd name="csX5" fmla="*/ 3117571 w 6047013"/>
              <a:gd name="csY5" fmla="*/ 0 h 646331"/>
              <a:gd name="csX6" fmla="*/ 3910402 w 6047013"/>
              <a:gd name="csY6" fmla="*/ 0 h 646331"/>
              <a:gd name="csX7" fmla="*/ 4461352 w 6047013"/>
              <a:gd name="csY7" fmla="*/ 0 h 646331"/>
              <a:gd name="csX8" fmla="*/ 5254182 w 6047013"/>
              <a:gd name="csY8" fmla="*/ 0 h 646331"/>
              <a:gd name="csX9" fmla="*/ 6047013 w 6047013"/>
              <a:gd name="csY9" fmla="*/ 0 h 646331"/>
              <a:gd name="csX10" fmla="*/ 6047013 w 6047013"/>
              <a:gd name="csY10" fmla="*/ 646331 h 646331"/>
              <a:gd name="csX11" fmla="*/ 5375123 w 6047013"/>
              <a:gd name="csY11" fmla="*/ 646331 h 646331"/>
              <a:gd name="csX12" fmla="*/ 4763702 w 6047013"/>
              <a:gd name="csY12" fmla="*/ 646331 h 646331"/>
              <a:gd name="csX13" fmla="*/ 3970872 w 6047013"/>
              <a:gd name="csY13" fmla="*/ 646331 h 646331"/>
              <a:gd name="csX14" fmla="*/ 3178041 w 6047013"/>
              <a:gd name="csY14" fmla="*/ 646331 h 646331"/>
              <a:gd name="csX15" fmla="*/ 2627091 w 6047013"/>
              <a:gd name="csY15" fmla="*/ 646331 h 646331"/>
              <a:gd name="csX16" fmla="*/ 1955201 w 6047013"/>
              <a:gd name="csY16" fmla="*/ 646331 h 646331"/>
              <a:gd name="csX17" fmla="*/ 1162370 w 6047013"/>
              <a:gd name="csY17" fmla="*/ 646331 h 646331"/>
              <a:gd name="csX18" fmla="*/ 0 w 6047013"/>
              <a:gd name="csY18" fmla="*/ 646331 h 646331"/>
              <a:gd name="csX19" fmla="*/ 0 w 6047013"/>
              <a:gd name="csY19" fmla="*/ 0 h 6463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6047013" h="646331" extrusionOk="0">
                <a:moveTo>
                  <a:pt x="0" y="0"/>
                </a:moveTo>
                <a:cubicBezTo>
                  <a:pt x="200475" y="-2938"/>
                  <a:pt x="458728" y="12322"/>
                  <a:pt x="611420" y="0"/>
                </a:cubicBezTo>
                <a:cubicBezTo>
                  <a:pt x="764112" y="-12322"/>
                  <a:pt x="875018" y="-4427"/>
                  <a:pt x="1101900" y="0"/>
                </a:cubicBezTo>
                <a:cubicBezTo>
                  <a:pt x="1328782" y="4427"/>
                  <a:pt x="1647035" y="18437"/>
                  <a:pt x="1894731" y="0"/>
                </a:cubicBezTo>
                <a:cubicBezTo>
                  <a:pt x="2142427" y="-18437"/>
                  <a:pt x="2383740" y="20534"/>
                  <a:pt x="2506151" y="0"/>
                </a:cubicBezTo>
                <a:cubicBezTo>
                  <a:pt x="2628562" y="-20534"/>
                  <a:pt x="2867845" y="-13568"/>
                  <a:pt x="3117571" y="0"/>
                </a:cubicBezTo>
                <a:cubicBezTo>
                  <a:pt x="3367297" y="13568"/>
                  <a:pt x="3715749" y="-12918"/>
                  <a:pt x="3910402" y="0"/>
                </a:cubicBezTo>
                <a:cubicBezTo>
                  <a:pt x="4105055" y="12918"/>
                  <a:pt x="4203348" y="-5771"/>
                  <a:pt x="4461352" y="0"/>
                </a:cubicBezTo>
                <a:cubicBezTo>
                  <a:pt x="4719356" y="5771"/>
                  <a:pt x="5012736" y="-24421"/>
                  <a:pt x="5254182" y="0"/>
                </a:cubicBezTo>
                <a:cubicBezTo>
                  <a:pt x="5495628" y="24421"/>
                  <a:pt x="5883984" y="2861"/>
                  <a:pt x="6047013" y="0"/>
                </a:cubicBezTo>
                <a:cubicBezTo>
                  <a:pt x="6024429" y="248388"/>
                  <a:pt x="6037021" y="371654"/>
                  <a:pt x="6047013" y="646331"/>
                </a:cubicBezTo>
                <a:cubicBezTo>
                  <a:pt x="5813037" y="614514"/>
                  <a:pt x="5614242" y="621089"/>
                  <a:pt x="5375123" y="646331"/>
                </a:cubicBezTo>
                <a:cubicBezTo>
                  <a:pt x="5136004" y="671574"/>
                  <a:pt x="4955868" y="630112"/>
                  <a:pt x="4763702" y="646331"/>
                </a:cubicBezTo>
                <a:cubicBezTo>
                  <a:pt x="4571536" y="662550"/>
                  <a:pt x="4192892" y="659353"/>
                  <a:pt x="3970872" y="646331"/>
                </a:cubicBezTo>
                <a:cubicBezTo>
                  <a:pt x="3748852" y="633310"/>
                  <a:pt x="3507347" y="619879"/>
                  <a:pt x="3178041" y="646331"/>
                </a:cubicBezTo>
                <a:cubicBezTo>
                  <a:pt x="2848735" y="672783"/>
                  <a:pt x="2791877" y="619628"/>
                  <a:pt x="2627091" y="646331"/>
                </a:cubicBezTo>
                <a:cubicBezTo>
                  <a:pt x="2462305" y="673035"/>
                  <a:pt x="2110826" y="638642"/>
                  <a:pt x="1955201" y="646331"/>
                </a:cubicBezTo>
                <a:cubicBezTo>
                  <a:pt x="1799576" y="654021"/>
                  <a:pt x="1388641" y="625939"/>
                  <a:pt x="1162370" y="646331"/>
                </a:cubicBezTo>
                <a:cubicBezTo>
                  <a:pt x="936099" y="666723"/>
                  <a:pt x="429841" y="686784"/>
                  <a:pt x="0" y="646331"/>
                </a:cubicBezTo>
                <a:cubicBezTo>
                  <a:pt x="6772" y="390777"/>
                  <a:pt x="-11382" y="213855"/>
                  <a:pt x="0" y="0"/>
                </a:cubicBezTo>
                <a:close/>
              </a:path>
            </a:pathLst>
          </a:custGeom>
          <a:noFill/>
          <a:ln w="19050">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algn="ctr"/>
            <a:r>
              <a:rPr lang="fr-FR" b="1" dirty="0">
                <a:latin typeface="OpenDyslexic" pitchFamily="2" charset="77"/>
              </a:rPr>
              <a:t>II –  </a:t>
            </a:r>
            <a:r>
              <a:rPr lang="en-GB" b="1" dirty="0">
                <a:latin typeface="OpenDyslexic" pitchFamily="2" charset="77"/>
              </a:rPr>
              <a:t>The History and architecture of New Orleans and its link with slavery</a:t>
            </a:r>
            <a:r>
              <a:rPr lang="fr-FR" dirty="0">
                <a:latin typeface="OpenDyslexic" pitchFamily="2" charset="77"/>
              </a:rPr>
              <a:t> </a:t>
            </a:r>
            <a:endParaRPr lang="fr-FR" b="1" dirty="0">
              <a:latin typeface="OpenDyslexic" pitchFamily="2" charset="77"/>
            </a:endParaRPr>
          </a:p>
        </p:txBody>
      </p:sp>
      <p:sp>
        <p:nvSpPr>
          <p:cNvPr id="8" name="ZoneTexte 7">
            <a:extLst>
              <a:ext uri="{FF2B5EF4-FFF2-40B4-BE49-F238E27FC236}">
                <a16:creationId xmlns:a16="http://schemas.microsoft.com/office/drawing/2014/main" id="{DC7D6B91-9C1B-2EBE-FB30-B84B4397B375}"/>
              </a:ext>
            </a:extLst>
          </p:cNvPr>
          <p:cNvSpPr txBox="1"/>
          <p:nvPr/>
        </p:nvSpPr>
        <p:spPr>
          <a:xfrm>
            <a:off x="4542244" y="1398808"/>
            <a:ext cx="7127242" cy="752001"/>
          </a:xfrm>
          <a:prstGeom prst="rect">
            <a:avLst/>
          </a:prstGeom>
          <a:noFill/>
        </p:spPr>
        <p:txBody>
          <a:bodyPr wrap="square">
            <a:spAutoFit/>
          </a:bodyPr>
          <a:lstStyle/>
          <a:p>
            <a:pPr lvl="0">
              <a:lnSpc>
                <a:spcPct val="115000"/>
              </a:lnSpc>
              <a:spcAft>
                <a:spcPts val="800"/>
              </a:spcAft>
            </a:pPr>
            <a:r>
              <a:rPr lang="fr-FR" sz="1600" kern="100" dirty="0">
                <a:effectLst/>
                <a:latin typeface="OpenDyslexic" pitchFamily="2" charset="77"/>
                <a:ea typeface="Calibri" panose="020F0502020204030204" pitchFamily="34" charset="0"/>
                <a:cs typeface="Times New Roman" panose="02020603050405020304" pitchFamily="18" charset="0"/>
              </a:rPr>
              <a:t>3. </a:t>
            </a:r>
            <a:r>
              <a:rPr lang="fr-FR" sz="1600" kern="100" dirty="0" err="1">
                <a:effectLst/>
                <a:latin typeface="OpenDyslexic" pitchFamily="2" charset="77"/>
                <a:ea typeface="Calibri" panose="020F0502020204030204" pitchFamily="34" charset="0"/>
                <a:cs typeface="Times New Roman" panose="02020603050405020304" pitchFamily="18" charset="0"/>
              </a:rPr>
              <a:t>Classify</a:t>
            </a:r>
            <a:r>
              <a:rPr lang="fr-FR" sz="1600" kern="100" dirty="0">
                <a:effectLst/>
                <a:latin typeface="OpenDyslexic" pitchFamily="2" charset="77"/>
                <a:ea typeface="Calibri" panose="020F0502020204030204" pitchFamily="34" charset="0"/>
                <a:cs typeface="Times New Roman" panose="02020603050405020304" pitchFamily="18" charset="0"/>
              </a:rPr>
              <a:t> the </a:t>
            </a:r>
            <a:r>
              <a:rPr lang="fr-FR" sz="1600" kern="100" dirty="0" err="1">
                <a:effectLst/>
                <a:latin typeface="OpenDyslexic" pitchFamily="2" charset="77"/>
                <a:ea typeface="Calibri" panose="020F0502020204030204" pitchFamily="34" charset="0"/>
                <a:cs typeface="Times New Roman" panose="02020603050405020304" pitchFamily="18" charset="0"/>
              </a:rPr>
              <a:t>street</a:t>
            </a:r>
            <a:r>
              <a:rPr lang="fr-FR" sz="1600" kern="100" dirty="0">
                <a:effectLst/>
                <a:latin typeface="OpenDyslexic" pitchFamily="2" charset="77"/>
                <a:ea typeface="Calibri" panose="020F0502020204030204" pitchFamily="34" charset="0"/>
                <a:cs typeface="Times New Roman" panose="02020603050405020304" pitchFamily="18" charset="0"/>
              </a:rPr>
              <a:t> </a:t>
            </a:r>
            <a:r>
              <a:rPr lang="fr-FR" sz="1600" kern="100" dirty="0" err="1">
                <a:effectLst/>
                <a:latin typeface="OpenDyslexic" pitchFamily="2" charset="77"/>
                <a:ea typeface="Calibri" panose="020F0502020204030204" pitchFamily="34" charset="0"/>
                <a:cs typeface="Times New Roman" panose="02020603050405020304" pitchFamily="18" charset="0"/>
              </a:rPr>
              <a:t>names</a:t>
            </a:r>
            <a:r>
              <a:rPr lang="fr-FR" sz="1600" kern="100" dirty="0">
                <a:effectLst/>
                <a:latin typeface="OpenDyslexic" pitchFamily="2" charset="77"/>
                <a:ea typeface="Calibri" panose="020F0502020204030204" pitchFamily="34" charset="0"/>
                <a:cs typeface="Times New Roman" panose="02020603050405020304" pitchFamily="18" charset="0"/>
              </a:rPr>
              <a:t> in </a:t>
            </a:r>
            <a:r>
              <a:rPr lang="fr-FR" sz="1600" kern="100" dirty="0" err="1">
                <a:effectLst/>
                <a:latin typeface="OpenDyslexic" pitchFamily="2" charset="77"/>
                <a:ea typeface="Calibri" panose="020F0502020204030204" pitchFamily="34" charset="0"/>
                <a:cs typeface="Times New Roman" panose="02020603050405020304" pitchFamily="18" charset="0"/>
              </a:rPr>
              <a:t>this</a:t>
            </a:r>
            <a:r>
              <a:rPr lang="fr-FR" sz="1600" kern="100" dirty="0">
                <a:effectLst/>
                <a:latin typeface="OpenDyslexic" pitchFamily="2" charset="77"/>
                <a:ea typeface="Calibri" panose="020F0502020204030204" pitchFamily="34" charset="0"/>
                <a:cs typeface="Times New Roman" panose="02020603050405020304" pitchFamily="18" charset="0"/>
              </a:rPr>
              <a:t> table</a:t>
            </a:r>
          </a:p>
          <a:p>
            <a:pPr lvl="0">
              <a:lnSpc>
                <a:spcPct val="115000"/>
              </a:lnSpc>
              <a:spcAft>
                <a:spcPts val="800"/>
              </a:spcAft>
            </a:pPr>
            <a:endParaRPr lang="fr-FR" sz="1600" kern="100" dirty="0">
              <a:effectLst/>
              <a:latin typeface="OpenDyslexic" pitchFamily="2" charset="77"/>
              <a:ea typeface="Calibri" panose="020F050202020403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D874A183-465E-EA19-A38A-A12EF20A6E98}"/>
              </a:ext>
            </a:extLst>
          </p:cNvPr>
          <p:cNvSpPr txBox="1"/>
          <p:nvPr/>
        </p:nvSpPr>
        <p:spPr>
          <a:xfrm>
            <a:off x="5388429" y="-1436914"/>
            <a:ext cx="184731" cy="369332"/>
          </a:xfrm>
          <a:prstGeom prst="rect">
            <a:avLst/>
          </a:prstGeom>
          <a:noFill/>
          <a:ln w="19050">
            <a:solidFill>
              <a:schemeClr val="tx1"/>
            </a:solidFill>
          </a:ln>
          <a:effectLst>
            <a:outerShdw blurRad="50800" dist="38100" dir="2700000" algn="tl" rotWithShape="0">
              <a:prstClr val="black">
                <a:alpha val="40000"/>
              </a:prstClr>
            </a:outerShdw>
          </a:effectLst>
        </p:spPr>
        <p:txBody>
          <a:bodyPr wrap="none" rtlCol="0">
            <a:spAutoFit/>
          </a:bodyPr>
          <a:lstStyle/>
          <a:p>
            <a:endParaRPr lang="fr-FR" dirty="0"/>
          </a:p>
        </p:txBody>
      </p:sp>
      <p:pic>
        <p:nvPicPr>
          <p:cNvPr id="2" name="Image 1">
            <a:extLst>
              <a:ext uri="{FF2B5EF4-FFF2-40B4-BE49-F238E27FC236}">
                <a16:creationId xmlns:a16="http://schemas.microsoft.com/office/drawing/2014/main" id="{B40332D7-8D4C-E395-89C3-479A4E227E09}"/>
              </a:ext>
            </a:extLst>
          </p:cNvPr>
          <p:cNvPicPr>
            <a:picLocks noChangeAspect="1"/>
          </p:cNvPicPr>
          <p:nvPr/>
        </p:nvPicPr>
        <p:blipFill>
          <a:blip r:embed="rId2"/>
          <a:stretch>
            <a:fillRect/>
          </a:stretch>
        </p:blipFill>
        <p:spPr>
          <a:xfrm>
            <a:off x="239484" y="0"/>
            <a:ext cx="4302760" cy="6731000"/>
          </a:xfrm>
          <a:prstGeom prst="rect">
            <a:avLst/>
          </a:prstGeom>
        </p:spPr>
      </p:pic>
      <p:sp>
        <p:nvSpPr>
          <p:cNvPr id="5" name="Rectangle 4">
            <a:extLst>
              <a:ext uri="{FF2B5EF4-FFF2-40B4-BE49-F238E27FC236}">
                <a16:creationId xmlns:a16="http://schemas.microsoft.com/office/drawing/2014/main" id="{2F60CDF7-F2B9-2CEB-CC27-8E594A5EAB54}"/>
              </a:ext>
            </a:extLst>
          </p:cNvPr>
          <p:cNvSpPr/>
          <p:nvPr/>
        </p:nvSpPr>
        <p:spPr>
          <a:xfrm>
            <a:off x="5900057" y="6498771"/>
            <a:ext cx="4196080" cy="2322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7" name="Tableau 6">
            <a:extLst>
              <a:ext uri="{FF2B5EF4-FFF2-40B4-BE49-F238E27FC236}">
                <a16:creationId xmlns:a16="http://schemas.microsoft.com/office/drawing/2014/main" id="{DC09FFAC-ED4A-D47C-4F7A-B4020B18EBD3}"/>
              </a:ext>
            </a:extLst>
          </p:cNvPr>
          <p:cNvGraphicFramePr>
            <a:graphicFrameLocks noGrp="1"/>
          </p:cNvGraphicFramePr>
          <p:nvPr/>
        </p:nvGraphicFramePr>
        <p:xfrm>
          <a:off x="4823412" y="1823557"/>
          <a:ext cx="6581132" cy="4149852"/>
        </p:xfrm>
        <a:graphic>
          <a:graphicData uri="http://schemas.openxmlformats.org/drawingml/2006/table">
            <a:tbl>
              <a:tblPr firstRow="1" firstCol="1" bandRow="1">
                <a:tableStyleId>{5C22544A-7EE6-4342-B048-85BDC9FD1C3A}</a:tableStyleId>
              </a:tblPr>
              <a:tblGrid>
                <a:gridCol w="1097600">
                  <a:extLst>
                    <a:ext uri="{9D8B030D-6E8A-4147-A177-3AD203B41FA5}">
                      <a16:colId xmlns:a16="http://schemas.microsoft.com/office/drawing/2014/main" val="1812123167"/>
                    </a:ext>
                  </a:extLst>
                </a:gridCol>
                <a:gridCol w="2400028">
                  <a:extLst>
                    <a:ext uri="{9D8B030D-6E8A-4147-A177-3AD203B41FA5}">
                      <a16:colId xmlns:a16="http://schemas.microsoft.com/office/drawing/2014/main" val="2650850140"/>
                    </a:ext>
                  </a:extLst>
                </a:gridCol>
                <a:gridCol w="1356940">
                  <a:extLst>
                    <a:ext uri="{9D8B030D-6E8A-4147-A177-3AD203B41FA5}">
                      <a16:colId xmlns:a16="http://schemas.microsoft.com/office/drawing/2014/main" val="303137558"/>
                    </a:ext>
                  </a:extLst>
                </a:gridCol>
                <a:gridCol w="1726564">
                  <a:extLst>
                    <a:ext uri="{9D8B030D-6E8A-4147-A177-3AD203B41FA5}">
                      <a16:colId xmlns:a16="http://schemas.microsoft.com/office/drawing/2014/main" val="620874586"/>
                    </a:ext>
                  </a:extLst>
                </a:gridCol>
              </a:tblGrid>
              <a:tr h="411816">
                <a:tc>
                  <a:txBody>
                    <a:bodyPr/>
                    <a:lstStyle/>
                    <a:p>
                      <a:pPr algn="ctr">
                        <a:lnSpc>
                          <a:spcPct val="115000"/>
                        </a:lnSpc>
                        <a:spcAft>
                          <a:spcPts val="800"/>
                        </a:spcAft>
                        <a:buNone/>
                      </a:pPr>
                      <a:r>
                        <a:rPr lang="en-GB" sz="1200" kern="100">
                          <a:solidFill>
                            <a:schemeClr val="tx1"/>
                          </a:solidFill>
                          <a:effectLst/>
                          <a:latin typeface="OpenDyslexic" pitchFamily="2" charset="77"/>
                        </a:rPr>
                        <a:t>Origins</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6883" marR="668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r>
                        <a:rPr lang="en-GB" sz="1200" kern="100" dirty="0">
                          <a:solidFill>
                            <a:schemeClr val="tx1"/>
                          </a:solidFill>
                          <a:effectLst/>
                          <a:latin typeface="OpenDyslexic" pitchFamily="2" charset="77"/>
                        </a:rPr>
                        <a:t> French</a:t>
                      </a:r>
                      <a:endParaRPr lang="fr-FR" sz="1200" kern="100" dirty="0">
                        <a:solidFill>
                          <a:schemeClr val="tx1"/>
                        </a:solidFill>
                        <a:effectLst/>
                        <a:latin typeface="OpenDyslexic" pitchFamily="2" charset="77"/>
                      </a:endParaRPr>
                    </a:p>
                    <a:p>
                      <a:pPr>
                        <a:lnSpc>
                          <a:spcPct val="115000"/>
                        </a:lnSpc>
                        <a:spcAft>
                          <a:spcPts val="800"/>
                        </a:spcAft>
                        <a:buNone/>
                      </a:pPr>
                      <a:r>
                        <a:rPr lang="en-GB" sz="1200" kern="100" dirty="0">
                          <a:solidFill>
                            <a:schemeClr val="tx1"/>
                          </a:solidFill>
                          <a:effectLst/>
                          <a:latin typeface="OpenDyslexic" pitchFamily="2" charset="77"/>
                        </a:rPr>
                        <a:t> </a:t>
                      </a: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6883" marR="668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r>
                        <a:rPr lang="en-GB" sz="1200" kern="100" dirty="0">
                          <a:solidFill>
                            <a:schemeClr val="tx1"/>
                          </a:solidFill>
                          <a:effectLst/>
                          <a:latin typeface="OpenDyslexic" pitchFamily="2" charset="77"/>
                        </a:rPr>
                        <a:t>Spanish</a:t>
                      </a: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6883" marR="668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r>
                        <a:rPr lang="en-GB" sz="1200" kern="100" dirty="0">
                          <a:solidFill>
                            <a:schemeClr val="tx1"/>
                          </a:solidFill>
                          <a:effectLst/>
                          <a:latin typeface="OpenDyslexic" pitchFamily="2" charset="77"/>
                        </a:rPr>
                        <a:t>American</a:t>
                      </a: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6883" marR="668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4613231"/>
                  </a:ext>
                </a:extLst>
              </a:tr>
              <a:tr h="2094325">
                <a:tc>
                  <a:txBody>
                    <a:bodyPr/>
                    <a:lstStyle/>
                    <a:p>
                      <a:pPr algn="ctr">
                        <a:lnSpc>
                          <a:spcPct val="115000"/>
                        </a:lnSpc>
                        <a:spcAft>
                          <a:spcPts val="800"/>
                        </a:spcAft>
                        <a:buNone/>
                      </a:pPr>
                      <a:r>
                        <a:rPr lang="en-GB" sz="1200" kern="100" dirty="0">
                          <a:solidFill>
                            <a:schemeClr val="tx1"/>
                          </a:solidFill>
                          <a:effectLst/>
                          <a:latin typeface="OpenDyslexic" pitchFamily="2" charset="77"/>
                        </a:rPr>
                        <a:t>Street names</a:t>
                      </a:r>
                      <a:endParaRPr lang="fr-FR" sz="1200" kern="100" dirty="0">
                        <a:solidFill>
                          <a:schemeClr val="tx1"/>
                        </a:solidFill>
                        <a:effectLst/>
                        <a:latin typeface="OpenDyslexic" pitchFamily="2" charset="77"/>
                      </a:endParaRPr>
                    </a:p>
                    <a:p>
                      <a:pPr algn="ctr">
                        <a:lnSpc>
                          <a:spcPct val="115000"/>
                        </a:lnSpc>
                        <a:spcAft>
                          <a:spcPts val="800"/>
                        </a:spcAft>
                        <a:buNone/>
                      </a:pPr>
                      <a:r>
                        <a:rPr lang="en-GB" sz="1200" kern="100" dirty="0">
                          <a:solidFill>
                            <a:schemeClr val="tx1"/>
                          </a:solidFill>
                          <a:effectLst/>
                          <a:latin typeface="OpenDyslexic" pitchFamily="2" charset="77"/>
                        </a:rPr>
                        <a:t> </a:t>
                      </a: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6883" marR="668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pPr>
                      <a:r>
                        <a:rPr lang="en-GB" sz="1200" kern="100" dirty="0">
                          <a:solidFill>
                            <a:schemeClr val="tx1"/>
                          </a:solidFill>
                          <a:effectLst/>
                          <a:latin typeface="OpenDyslexic" pitchFamily="2" charset="77"/>
                        </a:rPr>
                        <a:t> </a:t>
                      </a:r>
                      <a:r>
                        <a:rPr lang="en-GB" sz="1200" b="1" dirty="0">
                          <a:latin typeface="OpenDyslexic" pitchFamily="2" charset="77"/>
                        </a:rPr>
                        <a:t>Lasalle</a:t>
                      </a:r>
                    </a:p>
                    <a:p>
                      <a:pPr>
                        <a:lnSpc>
                          <a:spcPct val="115000"/>
                        </a:lnSpc>
                        <a:spcAft>
                          <a:spcPts val="800"/>
                        </a:spcAft>
                      </a:pPr>
                      <a:r>
                        <a:rPr lang="en-GB" sz="1200" b="1" dirty="0" err="1">
                          <a:latin typeface="OpenDyslexic" pitchFamily="2" charset="77"/>
                        </a:rPr>
                        <a:t>Iberville</a:t>
                      </a:r>
                      <a:endParaRPr lang="en-GB" sz="1200" b="1" dirty="0">
                        <a:latin typeface="OpenDyslexic" pitchFamily="2" charset="77"/>
                      </a:endParaRPr>
                    </a:p>
                    <a:p>
                      <a:pPr>
                        <a:lnSpc>
                          <a:spcPct val="115000"/>
                        </a:lnSpc>
                        <a:spcAft>
                          <a:spcPts val="800"/>
                        </a:spcAft>
                      </a:pPr>
                      <a:r>
                        <a:rPr lang="en-GB" sz="1200" b="1" dirty="0" err="1">
                          <a:latin typeface="OpenDyslexic" pitchFamily="2" charset="77"/>
                        </a:rPr>
                        <a:t>Bienville</a:t>
                      </a:r>
                      <a:endParaRPr lang="en-GB" sz="1200" b="1" dirty="0">
                        <a:latin typeface="OpenDyslexic" pitchFamily="2" charset="77"/>
                      </a:endParaRPr>
                    </a:p>
                    <a:p>
                      <a:pPr>
                        <a:lnSpc>
                          <a:spcPct val="115000"/>
                        </a:lnSpc>
                        <a:spcAft>
                          <a:spcPts val="800"/>
                        </a:spcAft>
                      </a:pPr>
                      <a:r>
                        <a:rPr lang="en-GB" sz="1200" b="1" dirty="0">
                          <a:latin typeface="OpenDyslexic" pitchFamily="2" charset="77"/>
                        </a:rPr>
                        <a:t>Orleans</a:t>
                      </a:r>
                    </a:p>
                    <a:p>
                      <a:pPr>
                        <a:lnSpc>
                          <a:spcPct val="115000"/>
                        </a:lnSpc>
                        <a:spcAft>
                          <a:spcPts val="800"/>
                        </a:spcAft>
                      </a:pPr>
                      <a:r>
                        <a:rPr lang="en-GB" sz="1200" b="1" dirty="0">
                          <a:latin typeface="OpenDyslexic" pitchFamily="2" charset="77"/>
                        </a:rPr>
                        <a:t>Chartres</a:t>
                      </a:r>
                    </a:p>
                    <a:p>
                      <a:pPr>
                        <a:lnSpc>
                          <a:spcPct val="115000"/>
                        </a:lnSpc>
                        <a:spcAft>
                          <a:spcPts val="800"/>
                        </a:spcAft>
                      </a:pPr>
                      <a:r>
                        <a:rPr lang="en-GB" sz="1200" b="1" dirty="0">
                          <a:latin typeface="OpenDyslexic" pitchFamily="2" charset="77"/>
                        </a:rPr>
                        <a:t>Carondelet</a:t>
                      </a:r>
                    </a:p>
                    <a:p>
                      <a:pPr>
                        <a:lnSpc>
                          <a:spcPct val="115000"/>
                        </a:lnSpc>
                        <a:spcAft>
                          <a:spcPts val="800"/>
                        </a:spcAft>
                      </a:pPr>
                      <a:r>
                        <a:rPr lang="en-GB" sz="1200" b="1" dirty="0">
                          <a:latin typeface="OpenDyslexic" pitchFamily="2" charset="77"/>
                        </a:rPr>
                        <a:t>Lafitte</a:t>
                      </a:r>
                    </a:p>
                    <a:p>
                      <a:pPr>
                        <a:lnSpc>
                          <a:spcPct val="115000"/>
                        </a:lnSpc>
                        <a:spcAft>
                          <a:spcPts val="800"/>
                        </a:spcAft>
                      </a:pPr>
                      <a:r>
                        <a:rPr lang="en-GB" sz="1200" b="1" dirty="0" err="1">
                          <a:latin typeface="OpenDyslexic" pitchFamily="2" charset="77"/>
                        </a:rPr>
                        <a:t>St.Louis</a:t>
                      </a:r>
                      <a:endParaRPr lang="en-GB" sz="1200" b="1" dirty="0">
                        <a:latin typeface="OpenDyslexic" pitchFamily="2" charset="77"/>
                      </a:endParaRPr>
                    </a:p>
                    <a:p>
                      <a:pPr>
                        <a:lnSpc>
                          <a:spcPct val="115000"/>
                        </a:lnSpc>
                        <a:spcAft>
                          <a:spcPts val="800"/>
                        </a:spcAft>
                      </a:pPr>
                      <a:r>
                        <a:rPr lang="en-GB" sz="1200" b="1" dirty="0">
                          <a:latin typeface="OpenDyslexic" pitchFamily="2" charset="77"/>
                        </a:rPr>
                        <a:t>St. Charles</a:t>
                      </a:r>
                    </a:p>
                    <a:p>
                      <a:pPr>
                        <a:lnSpc>
                          <a:spcPct val="115000"/>
                        </a:lnSpc>
                        <a:spcAft>
                          <a:spcPts val="800"/>
                        </a:spcAft>
                      </a:pPr>
                      <a:r>
                        <a:rPr lang="en-GB" sz="1200" b="1" dirty="0">
                          <a:latin typeface="OpenDyslexic" pitchFamily="2" charset="77"/>
                        </a:rPr>
                        <a:t>St. Claude</a:t>
                      </a:r>
                    </a:p>
                    <a:p>
                      <a:pPr>
                        <a:lnSpc>
                          <a:spcPct val="115000"/>
                        </a:lnSpc>
                        <a:spcAft>
                          <a:spcPts val="800"/>
                        </a:spcAft>
                      </a:pPr>
                      <a:r>
                        <a:rPr lang="en-GB" sz="1200" b="1" dirty="0">
                          <a:latin typeface="OpenDyslexic" pitchFamily="2" charset="77"/>
                        </a:rPr>
                        <a:t>St. </a:t>
                      </a:r>
                      <a:r>
                        <a:rPr lang="en-GB" sz="1200" b="1" dirty="0" err="1">
                          <a:latin typeface="OpenDyslexic" pitchFamily="2" charset="77"/>
                        </a:rPr>
                        <a:t>bernard</a:t>
                      </a:r>
                      <a:endParaRPr lang="en-GB" sz="1200" b="1" dirty="0">
                        <a:latin typeface="OpenDyslexic" pitchFamily="2" charset="77"/>
                      </a:endParaRPr>
                    </a:p>
                    <a:p>
                      <a:pPr>
                        <a:lnSpc>
                          <a:spcPct val="115000"/>
                        </a:lnSpc>
                        <a:spcAft>
                          <a:spcPts val="800"/>
                        </a:spcAft>
                      </a:pPr>
                      <a:r>
                        <a:rPr lang="en-GB" sz="1200" b="1" dirty="0">
                          <a:latin typeface="OpenDyslexic" pitchFamily="2" charset="77"/>
                        </a:rPr>
                        <a:t>Frenchmen</a:t>
                      </a:r>
                    </a:p>
                  </a:txBody>
                  <a:tcPr marL="66883" marR="668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pPr>
                      <a:r>
                        <a:rPr lang="en-GB" sz="1200" b="1" dirty="0">
                          <a:latin typeface="OpenDyslexic" pitchFamily="2" charset="77"/>
                        </a:rPr>
                        <a:t>Poydras</a:t>
                      </a:r>
                    </a:p>
                    <a:p>
                      <a:pPr>
                        <a:lnSpc>
                          <a:spcPct val="115000"/>
                        </a:lnSpc>
                        <a:spcAft>
                          <a:spcPts val="800"/>
                        </a:spcAft>
                      </a:pPr>
                      <a:r>
                        <a:rPr lang="en-GB" sz="1200" b="1" dirty="0">
                          <a:latin typeface="OpenDyslexic" pitchFamily="2" charset="77"/>
                        </a:rPr>
                        <a:t>Ulloa</a:t>
                      </a:r>
                    </a:p>
                    <a:p>
                      <a:pPr>
                        <a:lnSpc>
                          <a:spcPct val="115000"/>
                        </a:lnSpc>
                        <a:spcAft>
                          <a:spcPts val="800"/>
                        </a:spcAft>
                      </a:pPr>
                      <a:r>
                        <a:rPr lang="en-GB" sz="1200" b="1" dirty="0">
                          <a:latin typeface="OpenDyslexic" pitchFamily="2" charset="77"/>
                        </a:rPr>
                        <a:t>Galvez</a:t>
                      </a:r>
                    </a:p>
                    <a:p>
                      <a:pPr>
                        <a:lnSpc>
                          <a:spcPct val="115000"/>
                        </a:lnSpc>
                        <a:spcAft>
                          <a:spcPts val="800"/>
                        </a:spcAft>
                      </a:pPr>
                      <a:r>
                        <a:rPr lang="en-GB" sz="1200" b="1" dirty="0">
                          <a:latin typeface="OpenDyslexic" pitchFamily="2" charset="77"/>
                        </a:rPr>
                        <a:t>Miro</a:t>
                      </a: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6883" marR="668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pPr>
                      <a:r>
                        <a:rPr lang="en-GB" sz="1200" kern="100" dirty="0">
                          <a:solidFill>
                            <a:schemeClr val="tx1"/>
                          </a:solidFill>
                          <a:effectLst/>
                          <a:latin typeface="OpenDyslexic" pitchFamily="2" charset="77"/>
                        </a:rPr>
                        <a:t> </a:t>
                      </a:r>
                      <a:r>
                        <a:rPr lang="en-GB" sz="1200" b="1" dirty="0">
                          <a:latin typeface="OpenDyslexic" pitchFamily="2" charset="77"/>
                        </a:rPr>
                        <a:t>Washington</a:t>
                      </a:r>
                    </a:p>
                    <a:p>
                      <a:pPr>
                        <a:lnSpc>
                          <a:spcPct val="115000"/>
                        </a:lnSpc>
                        <a:spcAft>
                          <a:spcPts val="800"/>
                        </a:spcAft>
                      </a:pPr>
                      <a:r>
                        <a:rPr lang="en-GB" sz="1200" b="1" dirty="0">
                          <a:latin typeface="OpenDyslexic" pitchFamily="2" charset="77"/>
                        </a:rPr>
                        <a:t>Jefferson</a:t>
                      </a:r>
                    </a:p>
                    <a:p>
                      <a:pPr>
                        <a:lnSpc>
                          <a:spcPct val="115000"/>
                        </a:lnSpc>
                        <a:spcAft>
                          <a:spcPts val="800"/>
                        </a:spcAft>
                      </a:pPr>
                      <a:r>
                        <a:rPr lang="en-GB" sz="1200" b="1" dirty="0">
                          <a:latin typeface="OpenDyslexic" pitchFamily="2" charset="77"/>
                        </a:rPr>
                        <a:t>Jackson</a:t>
                      </a:r>
                    </a:p>
                    <a:p>
                      <a:pPr>
                        <a:lnSpc>
                          <a:spcPct val="115000"/>
                        </a:lnSpc>
                        <a:spcAft>
                          <a:spcPts val="800"/>
                        </a:spcAft>
                      </a:pPr>
                      <a:r>
                        <a:rPr lang="en-GB" sz="1200" b="1" dirty="0">
                          <a:latin typeface="OpenDyslexic" pitchFamily="2" charset="77"/>
                        </a:rPr>
                        <a:t>Clairborne</a:t>
                      </a:r>
                    </a:p>
                    <a:p>
                      <a:pPr>
                        <a:lnSpc>
                          <a:spcPct val="115000"/>
                        </a:lnSpc>
                        <a:spcAft>
                          <a:spcPts val="800"/>
                        </a:spcAft>
                      </a:pPr>
                      <a:endParaRPr lang="en-GB" sz="1200" b="1" dirty="0">
                        <a:latin typeface="OpenDyslexic" pitchFamily="2" charset="77"/>
                      </a:endParaRPr>
                    </a:p>
                    <a:p>
                      <a:pPr>
                        <a:lnSpc>
                          <a:spcPct val="115000"/>
                        </a:lnSpc>
                        <a:spcAft>
                          <a:spcPts val="800"/>
                        </a:spcAft>
                      </a:pPr>
                      <a:endParaRPr lang="en-GB" sz="1200" b="1" dirty="0">
                        <a:latin typeface="OpenDyslexic" pitchFamily="2" charset="77"/>
                      </a:endParaRPr>
                    </a:p>
                    <a:p>
                      <a:pPr>
                        <a:lnSpc>
                          <a:spcPct val="115000"/>
                        </a:lnSpc>
                        <a:spcAft>
                          <a:spcPts val="800"/>
                        </a:spcAft>
                      </a:pPr>
                      <a:endParaRPr lang="en-GB" sz="1200" b="1" dirty="0">
                        <a:latin typeface="OpenDyslexic" pitchFamily="2" charset="77"/>
                      </a:endParaRPr>
                    </a:p>
                    <a:p>
                      <a:pPr>
                        <a:lnSpc>
                          <a:spcPct val="115000"/>
                        </a:lnSpc>
                        <a:spcAft>
                          <a:spcPts val="800"/>
                        </a:spcAft>
                      </a:pPr>
                      <a:endParaRPr lang="en-GB" sz="1200" b="1" dirty="0">
                        <a:latin typeface="OpenDyslexic" pitchFamily="2" charset="77"/>
                      </a:endParaRPr>
                    </a:p>
                    <a:p>
                      <a:pPr>
                        <a:lnSpc>
                          <a:spcPct val="115000"/>
                        </a:lnSpc>
                        <a:spcAft>
                          <a:spcPts val="800"/>
                        </a:spcAft>
                        <a:buNone/>
                      </a:pP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6883" marR="668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438646"/>
                  </a:ext>
                </a:extLst>
              </a:tr>
            </a:tbl>
          </a:graphicData>
        </a:graphic>
      </p:graphicFrame>
      <p:pic>
        <p:nvPicPr>
          <p:cNvPr id="12" name="Image 11">
            <a:extLst>
              <a:ext uri="{FF2B5EF4-FFF2-40B4-BE49-F238E27FC236}">
                <a16:creationId xmlns:a16="http://schemas.microsoft.com/office/drawing/2014/main" id="{9404E227-B5A7-ED87-747A-5648F1F6C5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56573" y="351814"/>
            <a:ext cx="1095943" cy="1549069"/>
          </a:xfrm>
          <a:prstGeom prst="rect">
            <a:avLst/>
          </a:prstGeom>
          <a:noFill/>
          <a:ln w="19050">
            <a:solidFill>
              <a:schemeClr val="tx1"/>
            </a:solidFill>
          </a:ln>
          <a:effectLst>
            <a:outerShdw blurRad="50800" dist="38100" dir="2700000" algn="tl" rotWithShape="0">
              <a:prstClr val="black">
                <a:alpha val="40000"/>
              </a:prstClr>
            </a:outerShdw>
          </a:effectLst>
        </p:spPr>
      </p:pic>
      <p:sp>
        <p:nvSpPr>
          <p:cNvPr id="13" name="ZoneTexte 12">
            <a:extLst>
              <a:ext uri="{FF2B5EF4-FFF2-40B4-BE49-F238E27FC236}">
                <a16:creationId xmlns:a16="http://schemas.microsoft.com/office/drawing/2014/main" id="{C7DF2A7F-50B2-E795-352C-65E37A932DB2}"/>
              </a:ext>
            </a:extLst>
          </p:cNvPr>
          <p:cNvSpPr txBox="1"/>
          <p:nvPr/>
        </p:nvSpPr>
        <p:spPr>
          <a:xfrm>
            <a:off x="6851120" y="2755726"/>
            <a:ext cx="1465871" cy="2646365"/>
          </a:xfrm>
          <a:prstGeom prst="rect">
            <a:avLst/>
          </a:prstGeom>
          <a:noFill/>
        </p:spPr>
        <p:txBody>
          <a:bodyPr wrap="square">
            <a:spAutoFit/>
          </a:bodyPr>
          <a:lstStyle/>
          <a:p>
            <a:pPr>
              <a:lnSpc>
                <a:spcPct val="115000"/>
              </a:lnSpc>
              <a:spcAft>
                <a:spcPts val="800"/>
              </a:spcAft>
            </a:pPr>
            <a:r>
              <a:rPr lang="en-GB" sz="900" dirty="0">
                <a:latin typeface="OpenDyslexic" pitchFamily="2" charset="77"/>
              </a:rPr>
              <a:t>Related to Napolean Bonaparte: </a:t>
            </a:r>
          </a:p>
          <a:p>
            <a:pPr>
              <a:lnSpc>
                <a:spcPct val="115000"/>
              </a:lnSpc>
              <a:spcAft>
                <a:spcPts val="800"/>
              </a:spcAft>
            </a:pPr>
            <a:r>
              <a:rPr lang="en-GB" sz="900" dirty="0">
                <a:latin typeface="OpenDyslexic" pitchFamily="2" charset="77"/>
              </a:rPr>
              <a:t>Valence</a:t>
            </a:r>
          </a:p>
          <a:p>
            <a:pPr>
              <a:lnSpc>
                <a:spcPct val="115000"/>
              </a:lnSpc>
              <a:spcAft>
                <a:spcPts val="800"/>
              </a:spcAft>
            </a:pPr>
            <a:r>
              <a:rPr lang="en-GB" sz="900" dirty="0">
                <a:latin typeface="OpenDyslexic" pitchFamily="2" charset="77"/>
              </a:rPr>
              <a:t>Jena</a:t>
            </a:r>
          </a:p>
          <a:p>
            <a:pPr>
              <a:lnSpc>
                <a:spcPct val="115000"/>
              </a:lnSpc>
              <a:spcAft>
                <a:spcPts val="800"/>
              </a:spcAft>
            </a:pPr>
            <a:r>
              <a:rPr lang="en-GB" sz="900" dirty="0">
                <a:latin typeface="OpenDyslexic" pitchFamily="2" charset="77"/>
              </a:rPr>
              <a:t>Milan</a:t>
            </a:r>
          </a:p>
          <a:p>
            <a:pPr>
              <a:lnSpc>
                <a:spcPct val="115000"/>
              </a:lnSpc>
              <a:spcAft>
                <a:spcPts val="800"/>
              </a:spcAft>
            </a:pPr>
            <a:r>
              <a:rPr lang="en-GB" sz="900" dirty="0">
                <a:latin typeface="OpenDyslexic" pitchFamily="2" charset="77"/>
              </a:rPr>
              <a:t>Austerlitz</a:t>
            </a:r>
          </a:p>
          <a:p>
            <a:pPr>
              <a:lnSpc>
                <a:spcPct val="115000"/>
              </a:lnSpc>
              <a:spcAft>
                <a:spcPts val="800"/>
              </a:spcAft>
            </a:pPr>
            <a:r>
              <a:rPr lang="en-GB" sz="900" dirty="0">
                <a:latin typeface="OpenDyslexic" pitchFamily="2" charset="77"/>
              </a:rPr>
              <a:t>Marengo</a:t>
            </a:r>
          </a:p>
          <a:p>
            <a:pPr>
              <a:lnSpc>
                <a:spcPct val="115000"/>
              </a:lnSpc>
              <a:spcAft>
                <a:spcPts val="800"/>
              </a:spcAft>
            </a:pPr>
            <a:r>
              <a:rPr lang="en-GB" sz="900" dirty="0">
                <a:latin typeface="OpenDyslexic" pitchFamily="2" charset="77"/>
              </a:rPr>
              <a:t>Constantinople</a:t>
            </a:r>
          </a:p>
          <a:p>
            <a:pPr>
              <a:lnSpc>
                <a:spcPct val="115000"/>
              </a:lnSpc>
              <a:spcAft>
                <a:spcPts val="800"/>
              </a:spcAft>
            </a:pPr>
            <a:r>
              <a:rPr lang="en-GB" sz="900" dirty="0">
                <a:latin typeface="OpenDyslexic" pitchFamily="2" charset="77"/>
              </a:rPr>
              <a:t>Cadiz</a:t>
            </a:r>
          </a:p>
          <a:p>
            <a:pPr>
              <a:lnSpc>
                <a:spcPct val="115000"/>
              </a:lnSpc>
              <a:spcAft>
                <a:spcPts val="800"/>
              </a:spcAft>
            </a:pPr>
            <a:endParaRPr lang="fr-FR" dirty="0"/>
          </a:p>
        </p:txBody>
      </p:sp>
      <p:sp>
        <p:nvSpPr>
          <p:cNvPr id="3" name="ZoneTexte 2">
            <a:extLst>
              <a:ext uri="{FF2B5EF4-FFF2-40B4-BE49-F238E27FC236}">
                <a16:creationId xmlns:a16="http://schemas.microsoft.com/office/drawing/2014/main" id="{F5E3DE2F-C5DC-AFEC-62DD-156D8A64E77F}"/>
              </a:ext>
            </a:extLst>
          </p:cNvPr>
          <p:cNvSpPr txBox="1"/>
          <p:nvPr/>
        </p:nvSpPr>
        <p:spPr>
          <a:xfrm>
            <a:off x="4686020" y="750965"/>
            <a:ext cx="6526061" cy="400494"/>
          </a:xfrm>
          <a:prstGeom prst="rect">
            <a:avLst/>
          </a:prstGeom>
          <a:noFill/>
        </p:spPr>
        <p:txBody>
          <a:bodyPr wrap="square">
            <a:spAutoFit/>
          </a:bodyPr>
          <a:lstStyle/>
          <a:p>
            <a:pPr>
              <a:lnSpc>
                <a:spcPct val="115000"/>
              </a:lnSpc>
              <a:spcAft>
                <a:spcPts val="800"/>
              </a:spcAft>
              <a:buNone/>
            </a:pPr>
            <a:r>
              <a:rPr lang="en-GB" sz="1800" kern="100" dirty="0">
                <a:effectLst/>
                <a:latin typeface="OpenDyslexic" pitchFamily="2" charset="77"/>
                <a:ea typeface="Calibri" panose="020F0502020204030204" pitchFamily="34" charset="0"/>
                <a:cs typeface="Times New Roman" panose="02020603050405020304" pitchFamily="18" charset="0"/>
              </a:rPr>
              <a:t>🎯</a:t>
            </a:r>
            <a:r>
              <a:rPr lang="en-GB" sz="1400" kern="100" dirty="0">
                <a:effectLst/>
                <a:latin typeface="OpenDyslexic" pitchFamily="2" charset="77"/>
                <a:ea typeface="Calibri" panose="020F0502020204030204" pitchFamily="34" charset="0"/>
                <a:cs typeface="Times New Roman" panose="02020603050405020304" pitchFamily="18" charset="0"/>
              </a:rPr>
              <a:t>#1</a:t>
            </a:r>
            <a:r>
              <a:rPr lang="en-GB" sz="1800" kern="100" dirty="0">
                <a:effectLst/>
                <a:latin typeface="OpenDyslexic" pitchFamily="2" charset="77"/>
                <a:ea typeface="Calibri" panose="020F0502020204030204" pitchFamily="34" charset="0"/>
                <a:cs typeface="Times New Roman" panose="02020603050405020304" pitchFamily="18" charset="0"/>
              </a:rPr>
              <a:t> : </a:t>
            </a:r>
            <a:r>
              <a:rPr lang="en-GB" sz="1600" kern="100" dirty="0">
                <a:effectLst/>
                <a:latin typeface="OpenDyslexic" pitchFamily="2" charset="77"/>
                <a:ea typeface="Calibri" panose="020F0502020204030204" pitchFamily="34" charset="0"/>
                <a:cs typeface="Times New Roman" panose="02020603050405020304" pitchFamily="18" charset="0"/>
              </a:rPr>
              <a:t>Explain the roots of multiculturalism in NOLA</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57027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A3227-9320-BD10-813B-042C0AFDE76E}"/>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68D32730-306E-4B65-2FD7-16516A3FF651}"/>
              </a:ext>
            </a:extLst>
          </p:cNvPr>
          <p:cNvSpPr txBox="1"/>
          <p:nvPr/>
        </p:nvSpPr>
        <p:spPr>
          <a:xfrm>
            <a:off x="5001986" y="117931"/>
            <a:ext cx="6047013" cy="646331"/>
          </a:xfrm>
          <a:custGeom>
            <a:avLst/>
            <a:gdLst>
              <a:gd name="csX0" fmla="*/ 0 w 6047013"/>
              <a:gd name="csY0" fmla="*/ 0 h 646331"/>
              <a:gd name="csX1" fmla="*/ 611420 w 6047013"/>
              <a:gd name="csY1" fmla="*/ 0 h 646331"/>
              <a:gd name="csX2" fmla="*/ 1101900 w 6047013"/>
              <a:gd name="csY2" fmla="*/ 0 h 646331"/>
              <a:gd name="csX3" fmla="*/ 1894731 w 6047013"/>
              <a:gd name="csY3" fmla="*/ 0 h 646331"/>
              <a:gd name="csX4" fmla="*/ 2506151 w 6047013"/>
              <a:gd name="csY4" fmla="*/ 0 h 646331"/>
              <a:gd name="csX5" fmla="*/ 3117571 w 6047013"/>
              <a:gd name="csY5" fmla="*/ 0 h 646331"/>
              <a:gd name="csX6" fmla="*/ 3910402 w 6047013"/>
              <a:gd name="csY6" fmla="*/ 0 h 646331"/>
              <a:gd name="csX7" fmla="*/ 4461352 w 6047013"/>
              <a:gd name="csY7" fmla="*/ 0 h 646331"/>
              <a:gd name="csX8" fmla="*/ 5254182 w 6047013"/>
              <a:gd name="csY8" fmla="*/ 0 h 646331"/>
              <a:gd name="csX9" fmla="*/ 6047013 w 6047013"/>
              <a:gd name="csY9" fmla="*/ 0 h 646331"/>
              <a:gd name="csX10" fmla="*/ 6047013 w 6047013"/>
              <a:gd name="csY10" fmla="*/ 646331 h 646331"/>
              <a:gd name="csX11" fmla="*/ 5375123 w 6047013"/>
              <a:gd name="csY11" fmla="*/ 646331 h 646331"/>
              <a:gd name="csX12" fmla="*/ 4763702 w 6047013"/>
              <a:gd name="csY12" fmla="*/ 646331 h 646331"/>
              <a:gd name="csX13" fmla="*/ 3970872 w 6047013"/>
              <a:gd name="csY13" fmla="*/ 646331 h 646331"/>
              <a:gd name="csX14" fmla="*/ 3178041 w 6047013"/>
              <a:gd name="csY14" fmla="*/ 646331 h 646331"/>
              <a:gd name="csX15" fmla="*/ 2627091 w 6047013"/>
              <a:gd name="csY15" fmla="*/ 646331 h 646331"/>
              <a:gd name="csX16" fmla="*/ 1955201 w 6047013"/>
              <a:gd name="csY16" fmla="*/ 646331 h 646331"/>
              <a:gd name="csX17" fmla="*/ 1162370 w 6047013"/>
              <a:gd name="csY17" fmla="*/ 646331 h 646331"/>
              <a:gd name="csX18" fmla="*/ 0 w 6047013"/>
              <a:gd name="csY18" fmla="*/ 646331 h 646331"/>
              <a:gd name="csX19" fmla="*/ 0 w 6047013"/>
              <a:gd name="csY19" fmla="*/ 0 h 6463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6047013" h="646331" extrusionOk="0">
                <a:moveTo>
                  <a:pt x="0" y="0"/>
                </a:moveTo>
                <a:cubicBezTo>
                  <a:pt x="200475" y="-2938"/>
                  <a:pt x="458728" y="12322"/>
                  <a:pt x="611420" y="0"/>
                </a:cubicBezTo>
                <a:cubicBezTo>
                  <a:pt x="764112" y="-12322"/>
                  <a:pt x="875018" y="-4427"/>
                  <a:pt x="1101900" y="0"/>
                </a:cubicBezTo>
                <a:cubicBezTo>
                  <a:pt x="1328782" y="4427"/>
                  <a:pt x="1647035" y="18437"/>
                  <a:pt x="1894731" y="0"/>
                </a:cubicBezTo>
                <a:cubicBezTo>
                  <a:pt x="2142427" y="-18437"/>
                  <a:pt x="2383740" y="20534"/>
                  <a:pt x="2506151" y="0"/>
                </a:cubicBezTo>
                <a:cubicBezTo>
                  <a:pt x="2628562" y="-20534"/>
                  <a:pt x="2867845" y="-13568"/>
                  <a:pt x="3117571" y="0"/>
                </a:cubicBezTo>
                <a:cubicBezTo>
                  <a:pt x="3367297" y="13568"/>
                  <a:pt x="3715749" y="-12918"/>
                  <a:pt x="3910402" y="0"/>
                </a:cubicBezTo>
                <a:cubicBezTo>
                  <a:pt x="4105055" y="12918"/>
                  <a:pt x="4203348" y="-5771"/>
                  <a:pt x="4461352" y="0"/>
                </a:cubicBezTo>
                <a:cubicBezTo>
                  <a:pt x="4719356" y="5771"/>
                  <a:pt x="5012736" y="-24421"/>
                  <a:pt x="5254182" y="0"/>
                </a:cubicBezTo>
                <a:cubicBezTo>
                  <a:pt x="5495628" y="24421"/>
                  <a:pt x="5883984" y="2861"/>
                  <a:pt x="6047013" y="0"/>
                </a:cubicBezTo>
                <a:cubicBezTo>
                  <a:pt x="6024429" y="248388"/>
                  <a:pt x="6037021" y="371654"/>
                  <a:pt x="6047013" y="646331"/>
                </a:cubicBezTo>
                <a:cubicBezTo>
                  <a:pt x="5813037" y="614514"/>
                  <a:pt x="5614242" y="621089"/>
                  <a:pt x="5375123" y="646331"/>
                </a:cubicBezTo>
                <a:cubicBezTo>
                  <a:pt x="5136004" y="671574"/>
                  <a:pt x="4955868" y="630112"/>
                  <a:pt x="4763702" y="646331"/>
                </a:cubicBezTo>
                <a:cubicBezTo>
                  <a:pt x="4571536" y="662550"/>
                  <a:pt x="4192892" y="659353"/>
                  <a:pt x="3970872" y="646331"/>
                </a:cubicBezTo>
                <a:cubicBezTo>
                  <a:pt x="3748852" y="633310"/>
                  <a:pt x="3507347" y="619879"/>
                  <a:pt x="3178041" y="646331"/>
                </a:cubicBezTo>
                <a:cubicBezTo>
                  <a:pt x="2848735" y="672783"/>
                  <a:pt x="2791877" y="619628"/>
                  <a:pt x="2627091" y="646331"/>
                </a:cubicBezTo>
                <a:cubicBezTo>
                  <a:pt x="2462305" y="673035"/>
                  <a:pt x="2110826" y="638642"/>
                  <a:pt x="1955201" y="646331"/>
                </a:cubicBezTo>
                <a:cubicBezTo>
                  <a:pt x="1799576" y="654021"/>
                  <a:pt x="1388641" y="625939"/>
                  <a:pt x="1162370" y="646331"/>
                </a:cubicBezTo>
                <a:cubicBezTo>
                  <a:pt x="936099" y="666723"/>
                  <a:pt x="429841" y="686784"/>
                  <a:pt x="0" y="646331"/>
                </a:cubicBezTo>
                <a:cubicBezTo>
                  <a:pt x="6772" y="390777"/>
                  <a:pt x="-11382" y="213855"/>
                  <a:pt x="0" y="0"/>
                </a:cubicBezTo>
                <a:close/>
              </a:path>
            </a:pathLst>
          </a:custGeom>
          <a:noFill/>
          <a:ln w="19050">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algn="ctr"/>
            <a:r>
              <a:rPr lang="fr-FR" b="1" dirty="0">
                <a:latin typeface="OpenDyslexic" pitchFamily="2" charset="77"/>
              </a:rPr>
              <a:t>II –  </a:t>
            </a:r>
            <a:r>
              <a:rPr lang="en-GB" b="1" dirty="0">
                <a:latin typeface="OpenDyslexic" pitchFamily="2" charset="77"/>
              </a:rPr>
              <a:t>The History and architecture of New Orleans and its link with slavery</a:t>
            </a:r>
            <a:r>
              <a:rPr lang="fr-FR" dirty="0">
                <a:latin typeface="OpenDyslexic" pitchFamily="2" charset="77"/>
              </a:rPr>
              <a:t> </a:t>
            </a:r>
            <a:endParaRPr lang="fr-FR" b="1" dirty="0">
              <a:latin typeface="OpenDyslexic" pitchFamily="2" charset="77"/>
            </a:endParaRPr>
          </a:p>
        </p:txBody>
      </p:sp>
      <p:sp>
        <p:nvSpPr>
          <p:cNvPr id="8" name="ZoneTexte 7">
            <a:extLst>
              <a:ext uri="{FF2B5EF4-FFF2-40B4-BE49-F238E27FC236}">
                <a16:creationId xmlns:a16="http://schemas.microsoft.com/office/drawing/2014/main" id="{089880B0-02BD-CAA8-1A88-D231EE100562}"/>
              </a:ext>
            </a:extLst>
          </p:cNvPr>
          <p:cNvSpPr txBox="1"/>
          <p:nvPr/>
        </p:nvSpPr>
        <p:spPr>
          <a:xfrm>
            <a:off x="4542245" y="1624508"/>
            <a:ext cx="7127242" cy="920252"/>
          </a:xfrm>
          <a:prstGeom prst="rect">
            <a:avLst/>
          </a:prstGeom>
          <a:noFill/>
        </p:spPr>
        <p:txBody>
          <a:bodyPr wrap="square">
            <a:spAutoFit/>
          </a:bodyPr>
          <a:lstStyle/>
          <a:p>
            <a:pPr lvl="0" eaLnBrk="0" fontAlgn="base" hangingPunct="0">
              <a:spcBef>
                <a:spcPct val="0"/>
              </a:spcBef>
              <a:spcAft>
                <a:spcPct val="0"/>
              </a:spcAft>
            </a:pPr>
            <a:r>
              <a:rPr lang="fr-FR" sz="1600" kern="100" dirty="0">
                <a:latin typeface="OpenDyslexic" pitchFamily="2" charset="77"/>
                <a:ea typeface="Calibri" panose="020F0502020204030204" pitchFamily="34" charset="0"/>
                <a:cs typeface="Times New Roman" panose="02020603050405020304" pitchFamily="18" charset="0"/>
              </a:rPr>
              <a:t>5</a:t>
            </a:r>
            <a:r>
              <a:rPr lang="fr-FR" sz="1600" kern="100" dirty="0">
                <a:effectLst/>
                <a:latin typeface="OpenDyslexic" pitchFamily="2" charset="77"/>
                <a:ea typeface="Calibri" panose="020F0502020204030204" pitchFamily="34" charset="0"/>
                <a:cs typeface="Times New Roman" panose="02020603050405020304" pitchFamily="18" charset="0"/>
              </a:rPr>
              <a:t>. </a:t>
            </a:r>
            <a:r>
              <a:rPr lang="en-GB" altLang="fr-FR" dirty="0">
                <a:latin typeface="OpenDyslexic" pitchFamily="2" charset="77"/>
                <a:ea typeface="Calibri" panose="020F0502020204030204" pitchFamily="34" charset="0"/>
                <a:cs typeface="Times New Roman" panose="02020603050405020304" pitchFamily="18" charset="0"/>
              </a:rPr>
              <a:t>One origin is missing, try to find it out by reading the rest of the text (l.30 to 48) and complete the table.</a:t>
            </a:r>
            <a:endParaRPr kumimoji="0" lang="en-GB" altLang="fr-FR" sz="2800" i="0" u="none" strike="noStrike" cap="none" normalizeH="0" baseline="0" dirty="0">
              <a:ln>
                <a:noFill/>
              </a:ln>
              <a:solidFill>
                <a:schemeClr val="tx1"/>
              </a:solidFill>
              <a:effectLst/>
              <a:latin typeface="OpenDyslexic" pitchFamily="2" charset="77"/>
            </a:endParaRPr>
          </a:p>
          <a:p>
            <a:pPr lvl="0">
              <a:lnSpc>
                <a:spcPct val="115000"/>
              </a:lnSpc>
              <a:spcAft>
                <a:spcPts val="800"/>
              </a:spcAft>
            </a:pPr>
            <a:endParaRPr lang="fr-FR" sz="1600" kern="100" dirty="0">
              <a:effectLst/>
              <a:latin typeface="OpenDyslexic" pitchFamily="2" charset="77"/>
              <a:ea typeface="Calibri" panose="020F050202020403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6C045BF8-0FE2-CE77-C8E9-BE0694B039AE}"/>
              </a:ext>
            </a:extLst>
          </p:cNvPr>
          <p:cNvSpPr txBox="1"/>
          <p:nvPr/>
        </p:nvSpPr>
        <p:spPr>
          <a:xfrm>
            <a:off x="5388429" y="-1436914"/>
            <a:ext cx="184731" cy="369332"/>
          </a:xfrm>
          <a:prstGeom prst="rect">
            <a:avLst/>
          </a:prstGeom>
          <a:noFill/>
          <a:ln w="19050">
            <a:solidFill>
              <a:schemeClr val="tx1"/>
            </a:solidFill>
          </a:ln>
          <a:effectLst>
            <a:outerShdw blurRad="50800" dist="38100" dir="2700000" algn="tl" rotWithShape="0">
              <a:prstClr val="black">
                <a:alpha val="40000"/>
              </a:prstClr>
            </a:outerShdw>
          </a:effectLst>
        </p:spPr>
        <p:txBody>
          <a:bodyPr wrap="none" rtlCol="0">
            <a:spAutoFit/>
          </a:bodyPr>
          <a:lstStyle/>
          <a:p>
            <a:endParaRPr lang="fr-FR" dirty="0"/>
          </a:p>
        </p:txBody>
      </p:sp>
      <p:pic>
        <p:nvPicPr>
          <p:cNvPr id="7" name="Image 6">
            <a:extLst>
              <a:ext uri="{FF2B5EF4-FFF2-40B4-BE49-F238E27FC236}">
                <a16:creationId xmlns:a16="http://schemas.microsoft.com/office/drawing/2014/main" id="{36872997-0C4F-05B8-7242-D549FF2A6A09}"/>
              </a:ext>
            </a:extLst>
          </p:cNvPr>
          <p:cNvPicPr>
            <a:picLocks noChangeAspect="1"/>
          </p:cNvPicPr>
          <p:nvPr/>
        </p:nvPicPr>
        <p:blipFill>
          <a:blip r:embed="rId2"/>
          <a:stretch>
            <a:fillRect/>
          </a:stretch>
        </p:blipFill>
        <p:spPr>
          <a:xfrm>
            <a:off x="367628" y="572835"/>
            <a:ext cx="3797300" cy="1604645"/>
          </a:xfrm>
          <a:prstGeom prst="rect">
            <a:avLst/>
          </a:prstGeom>
        </p:spPr>
      </p:pic>
      <p:pic>
        <p:nvPicPr>
          <p:cNvPr id="9" name="Image 8">
            <a:extLst>
              <a:ext uri="{FF2B5EF4-FFF2-40B4-BE49-F238E27FC236}">
                <a16:creationId xmlns:a16="http://schemas.microsoft.com/office/drawing/2014/main" id="{49AF33CE-0995-931F-A309-5A404AA1D1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7628" y="2177480"/>
            <a:ext cx="3772535" cy="2828290"/>
          </a:xfrm>
          <a:prstGeom prst="rect">
            <a:avLst/>
          </a:prstGeom>
          <a:noFill/>
        </p:spPr>
      </p:pic>
      <p:sp>
        <p:nvSpPr>
          <p:cNvPr id="13" name="Rectangle 2">
            <a:extLst>
              <a:ext uri="{FF2B5EF4-FFF2-40B4-BE49-F238E27FC236}">
                <a16:creationId xmlns:a16="http://schemas.microsoft.com/office/drawing/2014/main" id="{0A4C6DFD-3639-E268-BB24-E63790A4CB0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graphicFrame>
        <p:nvGraphicFramePr>
          <p:cNvPr id="15" name="Tableau 14">
            <a:extLst>
              <a:ext uri="{FF2B5EF4-FFF2-40B4-BE49-F238E27FC236}">
                <a16:creationId xmlns:a16="http://schemas.microsoft.com/office/drawing/2014/main" id="{A9E93A54-84FE-78CA-A1E0-424990ECA43A}"/>
              </a:ext>
            </a:extLst>
          </p:cNvPr>
          <p:cNvGraphicFramePr>
            <a:graphicFrameLocks noGrp="1"/>
          </p:cNvGraphicFramePr>
          <p:nvPr/>
        </p:nvGraphicFramePr>
        <p:xfrm>
          <a:off x="4658219" y="2491283"/>
          <a:ext cx="5648960" cy="2099945"/>
        </p:xfrm>
        <a:graphic>
          <a:graphicData uri="http://schemas.openxmlformats.org/drawingml/2006/table">
            <a:tbl>
              <a:tblPr firstRow="1" firstCol="1" bandRow="1">
                <a:tableStyleId>{5C22544A-7EE6-4342-B048-85BDC9FD1C3A}</a:tableStyleId>
              </a:tblPr>
              <a:tblGrid>
                <a:gridCol w="1403259">
                  <a:extLst>
                    <a:ext uri="{9D8B030D-6E8A-4147-A177-3AD203B41FA5}">
                      <a16:colId xmlns:a16="http://schemas.microsoft.com/office/drawing/2014/main" val="2698213553"/>
                    </a:ext>
                  </a:extLst>
                </a:gridCol>
                <a:gridCol w="4245701">
                  <a:extLst>
                    <a:ext uri="{9D8B030D-6E8A-4147-A177-3AD203B41FA5}">
                      <a16:colId xmlns:a16="http://schemas.microsoft.com/office/drawing/2014/main" val="3303732376"/>
                    </a:ext>
                  </a:extLst>
                </a:gridCol>
              </a:tblGrid>
              <a:tr h="0">
                <a:tc>
                  <a:txBody>
                    <a:bodyPr/>
                    <a:lstStyle/>
                    <a:p>
                      <a:pPr algn="r">
                        <a:lnSpc>
                          <a:spcPct val="115000"/>
                        </a:lnSpc>
                        <a:spcAft>
                          <a:spcPts val="800"/>
                        </a:spcAft>
                        <a:buNone/>
                      </a:pPr>
                      <a:r>
                        <a:rPr lang="en-GB" sz="1400" kern="100">
                          <a:solidFill>
                            <a:schemeClr val="tx1"/>
                          </a:solidFill>
                          <a:effectLst/>
                          <a:latin typeface="OpenDyslexic" pitchFamily="2" charset="77"/>
                        </a:rPr>
                        <a:t>Older street names</a:t>
                      </a:r>
                      <a:endParaRPr lang="fr-FR" sz="14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15000"/>
                        </a:lnSpc>
                        <a:spcAft>
                          <a:spcPts val="800"/>
                        </a:spcAft>
                        <a:buNone/>
                      </a:pPr>
                      <a:r>
                        <a:rPr lang="en-GB" sz="1400" kern="100" dirty="0">
                          <a:solidFill>
                            <a:schemeClr val="tx1"/>
                          </a:solidFill>
                          <a:effectLst/>
                          <a:latin typeface="OpenDyslexic" pitchFamily="2" charset="77"/>
                        </a:rPr>
                        <a:t> </a:t>
                      </a:r>
                      <a:endParaRPr lang="fr-FR" sz="1400" kern="100" dirty="0">
                        <a:solidFill>
                          <a:schemeClr val="tx1"/>
                        </a:solidFill>
                        <a:effectLst/>
                        <a:latin typeface="OpenDyslexic" pitchFamily="2" charset="77"/>
                      </a:endParaRPr>
                    </a:p>
                    <a:p>
                      <a:pPr algn="r">
                        <a:lnSpc>
                          <a:spcPct val="115000"/>
                        </a:lnSpc>
                        <a:spcAft>
                          <a:spcPts val="800"/>
                        </a:spcAft>
                        <a:buNone/>
                      </a:pPr>
                      <a:r>
                        <a:rPr lang="en-GB" sz="1400" kern="100" dirty="0">
                          <a:solidFill>
                            <a:schemeClr val="tx1"/>
                          </a:solidFill>
                          <a:effectLst/>
                          <a:latin typeface="OpenDyslexic" pitchFamily="2" charset="77"/>
                        </a:rPr>
                        <a:t>Greek muses </a:t>
                      </a:r>
                      <a:endParaRPr lang="fr-FR" sz="1400" kern="100" dirty="0">
                        <a:solidFill>
                          <a:schemeClr val="tx1"/>
                        </a:solidFill>
                        <a:effectLst/>
                        <a:latin typeface="OpenDyslexic" pitchFamily="2" charset="77"/>
                      </a:endParaRPr>
                    </a:p>
                    <a:p>
                      <a:pPr algn="r">
                        <a:lnSpc>
                          <a:spcPct val="115000"/>
                        </a:lnSpc>
                        <a:spcAft>
                          <a:spcPts val="800"/>
                        </a:spcAft>
                        <a:buNone/>
                      </a:pPr>
                      <a:r>
                        <a:rPr lang="en-GB" sz="1400" kern="100" dirty="0">
                          <a:solidFill>
                            <a:schemeClr val="tx1"/>
                          </a:solidFill>
                          <a:effectLst/>
                          <a:latin typeface="OpenDyslexic" pitchFamily="2" charset="77"/>
                        </a:rPr>
                        <a:t>  </a:t>
                      </a:r>
                      <a:endParaRPr lang="fr-FR" sz="14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09105883"/>
                  </a:ext>
                </a:extLst>
              </a:tr>
              <a:tr h="0">
                <a:tc>
                  <a:txBody>
                    <a:bodyPr/>
                    <a:lstStyle/>
                    <a:p>
                      <a:pPr algn="r">
                        <a:lnSpc>
                          <a:spcPct val="115000"/>
                        </a:lnSpc>
                        <a:spcAft>
                          <a:spcPts val="800"/>
                        </a:spcAft>
                        <a:buNone/>
                      </a:pPr>
                      <a:r>
                        <a:rPr lang="en-GB" sz="1400" kern="100">
                          <a:solidFill>
                            <a:schemeClr val="tx1"/>
                          </a:solidFill>
                          <a:effectLst/>
                          <a:latin typeface="OpenDyslexic" pitchFamily="2" charset="77"/>
                        </a:rPr>
                        <a:t>Newer street names</a:t>
                      </a:r>
                      <a:endParaRPr lang="fr-FR" sz="14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15000"/>
                        </a:lnSpc>
                        <a:spcAft>
                          <a:spcPts val="800"/>
                        </a:spcAft>
                        <a:buNone/>
                      </a:pPr>
                      <a:r>
                        <a:rPr lang="en-GB" sz="1400" kern="100" dirty="0">
                          <a:solidFill>
                            <a:schemeClr val="tx1"/>
                          </a:solidFill>
                          <a:effectLst/>
                          <a:latin typeface="OpenDyslexic" pitchFamily="2" charset="77"/>
                        </a:rPr>
                        <a:t>Black people </a:t>
                      </a:r>
                      <a:endParaRPr lang="fr-FR" sz="1400" kern="100" dirty="0">
                        <a:solidFill>
                          <a:schemeClr val="tx1"/>
                        </a:solidFill>
                        <a:effectLst/>
                        <a:latin typeface="OpenDyslexic" pitchFamily="2" charset="77"/>
                      </a:endParaRPr>
                    </a:p>
                    <a:p>
                      <a:pPr algn="r">
                        <a:lnSpc>
                          <a:spcPct val="115000"/>
                        </a:lnSpc>
                        <a:spcAft>
                          <a:spcPts val="800"/>
                        </a:spcAft>
                        <a:buNone/>
                      </a:pPr>
                      <a:r>
                        <a:rPr lang="en-GB" sz="1400" kern="100" dirty="0">
                          <a:solidFill>
                            <a:schemeClr val="tx1"/>
                          </a:solidFill>
                          <a:effectLst/>
                          <a:latin typeface="OpenDyslexic" pitchFamily="2" charset="77"/>
                        </a:rPr>
                        <a:t>  </a:t>
                      </a:r>
                      <a:endParaRPr lang="fr-FR" sz="1400" kern="100" dirty="0">
                        <a:solidFill>
                          <a:schemeClr val="tx1"/>
                        </a:solidFill>
                        <a:effectLst/>
                        <a:latin typeface="OpenDyslexic" pitchFamily="2" charset="77"/>
                      </a:endParaRPr>
                    </a:p>
                    <a:p>
                      <a:pPr algn="r">
                        <a:lnSpc>
                          <a:spcPct val="115000"/>
                        </a:lnSpc>
                        <a:spcAft>
                          <a:spcPts val="800"/>
                        </a:spcAft>
                        <a:buNone/>
                      </a:pPr>
                      <a:r>
                        <a:rPr lang="en-GB" sz="1400" kern="100" dirty="0">
                          <a:solidFill>
                            <a:schemeClr val="tx1"/>
                          </a:solidFill>
                          <a:effectLst/>
                          <a:latin typeface="OpenDyslexic" pitchFamily="2" charset="77"/>
                        </a:rPr>
                        <a:t> </a:t>
                      </a:r>
                      <a:endParaRPr lang="fr-FR" sz="14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93293490"/>
                  </a:ext>
                </a:extLst>
              </a:tr>
              <a:tr h="0">
                <a:tc>
                  <a:txBody>
                    <a:bodyPr/>
                    <a:lstStyle/>
                    <a:p>
                      <a:pPr algn="r">
                        <a:lnSpc>
                          <a:spcPct val="115000"/>
                        </a:lnSpc>
                        <a:spcAft>
                          <a:spcPts val="800"/>
                        </a:spcAft>
                        <a:buNone/>
                      </a:pPr>
                      <a:r>
                        <a:rPr lang="en-GB" sz="1400" kern="100">
                          <a:solidFill>
                            <a:schemeClr val="tx1"/>
                          </a:solidFill>
                          <a:effectLst/>
                          <a:latin typeface="OpenDyslexic" pitchFamily="2" charset="77"/>
                        </a:rPr>
                        <a:t>Date</a:t>
                      </a:r>
                      <a:endParaRPr lang="fr-FR" sz="14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15000"/>
                        </a:lnSpc>
                        <a:spcAft>
                          <a:spcPts val="800"/>
                        </a:spcAft>
                        <a:buNone/>
                      </a:pPr>
                      <a:r>
                        <a:rPr lang="en-GB" sz="1400" kern="100" dirty="0">
                          <a:solidFill>
                            <a:schemeClr val="tx1"/>
                          </a:solidFill>
                          <a:effectLst/>
                          <a:latin typeface="OpenDyslexic" pitchFamily="2" charset="77"/>
                        </a:rPr>
                        <a:t> </a:t>
                      </a:r>
                      <a:endParaRPr lang="fr-FR" sz="14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9702065"/>
                  </a:ext>
                </a:extLst>
              </a:tr>
            </a:tbl>
          </a:graphicData>
        </a:graphic>
      </p:graphicFrame>
      <p:sp>
        <p:nvSpPr>
          <p:cNvPr id="16" name="Rectangle 5">
            <a:extLst>
              <a:ext uri="{FF2B5EF4-FFF2-40B4-BE49-F238E27FC236}">
                <a16:creationId xmlns:a16="http://schemas.microsoft.com/office/drawing/2014/main" id="{729F6719-82F3-4973-2B75-71EAA70C6ABC}"/>
              </a:ext>
            </a:extLst>
          </p:cNvPr>
          <p:cNvSpPr>
            <a:spLocks noChangeArrowheads="1"/>
          </p:cNvSpPr>
          <p:nvPr/>
        </p:nvSpPr>
        <p:spPr bwMode="auto">
          <a:xfrm>
            <a:off x="4542245" y="4911206"/>
            <a:ext cx="7265204"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nSpc>
                <a:spcPct val="150000"/>
              </a:lnSpc>
            </a:pPr>
            <a:r>
              <a:rPr lang="en-GB" altLang="fr-FR" sz="1600" dirty="0">
                <a:latin typeface="OpenDyslexic" pitchFamily="2" charset="77"/>
                <a:ea typeface="Calibri" panose="020F0502020204030204" pitchFamily="34" charset="0"/>
                <a:cs typeface="Times New Roman" panose="02020603050405020304" pitchFamily="18" charset="0"/>
              </a:rPr>
              <a:t>6</a:t>
            </a:r>
            <a:r>
              <a:rPr kumimoji="0" lang="en-GB" altLang="fr-FR" sz="1600" i="0" u="none" strike="noStrike" cap="none" normalizeH="0" baseline="0" dirty="0">
                <a:ln>
                  <a:noFill/>
                </a:ln>
                <a:solidFill>
                  <a:schemeClr val="tx1"/>
                </a:solidFill>
                <a:effectLst/>
                <a:latin typeface="OpenDyslexic" pitchFamily="2" charset="77"/>
                <a:ea typeface="Calibri" panose="020F0502020204030204" pitchFamily="34" charset="0"/>
                <a:cs typeface="Times New Roman" panose="02020603050405020304" pitchFamily="18" charset="0"/>
              </a:rPr>
              <a:t>. What do you think about the sentence </a:t>
            </a:r>
            <a:r>
              <a:rPr kumimoji="0" lang="en-GB" altLang="fr-FR" sz="1600" b="1" i="0" u="none" strike="noStrike" cap="none" normalizeH="0" baseline="0" dirty="0">
                <a:ln>
                  <a:noFill/>
                </a:ln>
                <a:solidFill>
                  <a:schemeClr val="tx1"/>
                </a:solidFill>
                <a:effectLst/>
                <a:latin typeface="OpenDyslexic" pitchFamily="2" charset="77"/>
                <a:ea typeface="Calibri" panose="020F0502020204030204" pitchFamily="34" charset="0"/>
                <a:cs typeface="Times New Roman" panose="02020603050405020304" pitchFamily="18" charset="0"/>
              </a:rPr>
              <a:t>“We have no problems with Dr. King,” said the president of the Coliseum Square Association. “It’s just that he wasn’t a Greek muse” (</a:t>
            </a:r>
            <a:r>
              <a:rPr kumimoji="0" lang="en-GB" altLang="fr-FR" sz="1600" i="0" u="none" strike="noStrike" cap="none" normalizeH="0" baseline="0" dirty="0">
                <a:ln>
                  <a:noFill/>
                </a:ln>
                <a:solidFill>
                  <a:schemeClr val="tx1"/>
                </a:solidFill>
                <a:effectLst/>
                <a:latin typeface="OpenDyslexic" pitchFamily="2" charset="77"/>
                <a:ea typeface="Calibri" panose="020F0502020204030204" pitchFamily="34" charset="0"/>
                <a:cs typeface="Times New Roman" panose="02020603050405020304" pitchFamily="18" charset="0"/>
              </a:rPr>
              <a:t>l.39 to 41)  ➜ </a:t>
            </a:r>
            <a:r>
              <a:rPr lang="en-GB" altLang="fr-FR" sz="1600" dirty="0">
                <a:latin typeface="OpenDyslexic" pitchFamily="2" charset="77"/>
                <a:ea typeface="Calibri" panose="020F0502020204030204" pitchFamily="34" charset="0"/>
                <a:cs typeface="Times New Roman" panose="02020603050405020304" pitchFamily="18" charset="0"/>
              </a:rPr>
              <a:t>🗣️ </a:t>
            </a:r>
            <a:r>
              <a:rPr kumimoji="0" lang="en-GB" altLang="fr-FR" sz="1600" i="0" u="none" strike="noStrike" cap="none" normalizeH="0" baseline="0" dirty="0">
                <a:ln>
                  <a:noFill/>
                </a:ln>
                <a:solidFill>
                  <a:schemeClr val="tx1"/>
                </a:solidFill>
                <a:effectLst/>
                <a:latin typeface="OpenDyslexic" pitchFamily="2" charset="77"/>
                <a:ea typeface="Calibri" panose="020F0502020204030204" pitchFamily="34" charset="0"/>
                <a:cs typeface="Times New Roman" panose="02020603050405020304" pitchFamily="18" charset="0"/>
              </a:rPr>
              <a:t>share your opinion.</a:t>
            </a:r>
            <a:endParaRPr lang="en-GB" altLang="fr-FR" sz="1600" dirty="0">
              <a:latin typeface="OpenDyslexic" pitchFamily="2" charset="77"/>
            </a:endParaRPr>
          </a:p>
        </p:txBody>
      </p:sp>
      <p:pic>
        <p:nvPicPr>
          <p:cNvPr id="9220" name="Image 3">
            <a:extLst>
              <a:ext uri="{FF2B5EF4-FFF2-40B4-BE49-F238E27FC236}">
                <a16:creationId xmlns:a16="http://schemas.microsoft.com/office/drawing/2014/main" id="{AC2B2D79-E807-3BD9-03DF-61441885E2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628" y="5009392"/>
            <a:ext cx="3555890" cy="218824"/>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 18">
            <a:extLst>
              <a:ext uri="{FF2B5EF4-FFF2-40B4-BE49-F238E27FC236}">
                <a16:creationId xmlns:a16="http://schemas.microsoft.com/office/drawing/2014/main" id="{6735E1CD-E9C8-5148-9E5C-56A422B0FE3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952636" y="92250"/>
            <a:ext cx="1020625" cy="1442611"/>
          </a:xfrm>
          <a:prstGeom prst="rect">
            <a:avLst/>
          </a:prstGeom>
          <a:noFill/>
          <a:ln w="19050">
            <a:solidFill>
              <a:schemeClr val="tx1"/>
            </a:solidFill>
          </a:ln>
          <a:effectLst>
            <a:outerShdw blurRad="50800" dist="38100" dir="2700000" algn="tl" rotWithShape="0">
              <a:prstClr val="black">
                <a:alpha val="40000"/>
              </a:prstClr>
            </a:outerShdw>
          </a:effectLst>
        </p:spPr>
      </p:pic>
      <p:sp>
        <p:nvSpPr>
          <p:cNvPr id="2" name="ZoneTexte 1">
            <a:extLst>
              <a:ext uri="{FF2B5EF4-FFF2-40B4-BE49-F238E27FC236}">
                <a16:creationId xmlns:a16="http://schemas.microsoft.com/office/drawing/2014/main" id="{46F6B58B-5B88-0180-C688-28AC8D377F10}"/>
              </a:ext>
            </a:extLst>
          </p:cNvPr>
          <p:cNvSpPr txBox="1"/>
          <p:nvPr/>
        </p:nvSpPr>
        <p:spPr>
          <a:xfrm>
            <a:off x="4686020" y="750965"/>
            <a:ext cx="6526061" cy="400494"/>
          </a:xfrm>
          <a:prstGeom prst="rect">
            <a:avLst/>
          </a:prstGeom>
          <a:noFill/>
        </p:spPr>
        <p:txBody>
          <a:bodyPr wrap="square">
            <a:spAutoFit/>
          </a:bodyPr>
          <a:lstStyle/>
          <a:p>
            <a:pPr>
              <a:lnSpc>
                <a:spcPct val="115000"/>
              </a:lnSpc>
              <a:spcAft>
                <a:spcPts val="800"/>
              </a:spcAft>
              <a:buNone/>
            </a:pPr>
            <a:r>
              <a:rPr lang="en-GB" sz="1800" kern="100" dirty="0">
                <a:effectLst/>
                <a:latin typeface="OpenDyslexic" pitchFamily="2" charset="77"/>
                <a:ea typeface="Calibri" panose="020F0502020204030204" pitchFamily="34" charset="0"/>
                <a:cs typeface="Times New Roman" panose="02020603050405020304" pitchFamily="18" charset="0"/>
              </a:rPr>
              <a:t>🎯</a:t>
            </a:r>
            <a:r>
              <a:rPr lang="en-GB" sz="1400" kern="100" dirty="0">
                <a:effectLst/>
                <a:latin typeface="OpenDyslexic" pitchFamily="2" charset="77"/>
                <a:ea typeface="Calibri" panose="020F0502020204030204" pitchFamily="34" charset="0"/>
                <a:cs typeface="Times New Roman" panose="02020603050405020304" pitchFamily="18" charset="0"/>
              </a:rPr>
              <a:t>#1</a:t>
            </a:r>
            <a:r>
              <a:rPr lang="en-GB" sz="1800" kern="100" dirty="0">
                <a:effectLst/>
                <a:latin typeface="OpenDyslexic" pitchFamily="2" charset="77"/>
                <a:ea typeface="Calibri" panose="020F0502020204030204" pitchFamily="34" charset="0"/>
                <a:cs typeface="Times New Roman" panose="02020603050405020304" pitchFamily="18" charset="0"/>
              </a:rPr>
              <a:t> : </a:t>
            </a:r>
            <a:r>
              <a:rPr lang="en-GB" sz="1600" kern="100" dirty="0">
                <a:effectLst/>
                <a:latin typeface="OpenDyslexic" pitchFamily="2" charset="77"/>
                <a:ea typeface="Calibri" panose="020F0502020204030204" pitchFamily="34" charset="0"/>
                <a:cs typeface="Times New Roman" panose="02020603050405020304" pitchFamily="18" charset="0"/>
              </a:rPr>
              <a:t>Explain the roots of multiculturalism in NOLA</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44742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BB634-263D-41E2-AE70-A141568E19F4}"/>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5B1CA4E2-2113-FCA9-660B-5A809DB97861}"/>
              </a:ext>
            </a:extLst>
          </p:cNvPr>
          <p:cNvSpPr txBox="1"/>
          <p:nvPr/>
        </p:nvSpPr>
        <p:spPr>
          <a:xfrm>
            <a:off x="898072" y="197465"/>
            <a:ext cx="10395856" cy="369332"/>
          </a:xfrm>
          <a:custGeom>
            <a:avLst/>
            <a:gdLst>
              <a:gd name="csX0" fmla="*/ 0 w 10395856"/>
              <a:gd name="csY0" fmla="*/ 0 h 369332"/>
              <a:gd name="csX1" fmla="*/ 589099 w 10395856"/>
              <a:gd name="csY1" fmla="*/ 0 h 369332"/>
              <a:gd name="csX2" fmla="*/ 970280 w 10395856"/>
              <a:gd name="csY2" fmla="*/ 0 h 369332"/>
              <a:gd name="csX3" fmla="*/ 1871254 w 10395856"/>
              <a:gd name="csY3" fmla="*/ 0 h 369332"/>
              <a:gd name="csX4" fmla="*/ 2460353 w 10395856"/>
              <a:gd name="csY4" fmla="*/ 0 h 369332"/>
              <a:gd name="csX5" fmla="*/ 3049451 w 10395856"/>
              <a:gd name="csY5" fmla="*/ 0 h 369332"/>
              <a:gd name="csX6" fmla="*/ 3950425 w 10395856"/>
              <a:gd name="csY6" fmla="*/ 0 h 369332"/>
              <a:gd name="csX7" fmla="*/ 4435565 w 10395856"/>
              <a:gd name="csY7" fmla="*/ 0 h 369332"/>
              <a:gd name="csX8" fmla="*/ 5336539 w 10395856"/>
              <a:gd name="csY8" fmla="*/ 0 h 369332"/>
              <a:gd name="csX9" fmla="*/ 6237514 w 10395856"/>
              <a:gd name="csY9" fmla="*/ 0 h 369332"/>
              <a:gd name="csX10" fmla="*/ 6930571 w 10395856"/>
              <a:gd name="csY10" fmla="*/ 0 h 369332"/>
              <a:gd name="csX11" fmla="*/ 7831545 w 10395856"/>
              <a:gd name="csY11" fmla="*/ 0 h 369332"/>
              <a:gd name="csX12" fmla="*/ 8420643 w 10395856"/>
              <a:gd name="csY12" fmla="*/ 0 h 369332"/>
              <a:gd name="csX13" fmla="*/ 9009742 w 10395856"/>
              <a:gd name="csY13" fmla="*/ 0 h 369332"/>
              <a:gd name="csX14" fmla="*/ 9806757 w 10395856"/>
              <a:gd name="csY14" fmla="*/ 0 h 369332"/>
              <a:gd name="csX15" fmla="*/ 10395856 w 10395856"/>
              <a:gd name="csY15" fmla="*/ 0 h 369332"/>
              <a:gd name="csX16" fmla="*/ 10395856 w 10395856"/>
              <a:gd name="csY16" fmla="*/ 369332 h 369332"/>
              <a:gd name="csX17" fmla="*/ 9598840 w 10395856"/>
              <a:gd name="csY17" fmla="*/ 369332 h 369332"/>
              <a:gd name="csX18" fmla="*/ 8905783 w 10395856"/>
              <a:gd name="csY18" fmla="*/ 369332 h 369332"/>
              <a:gd name="csX19" fmla="*/ 8524602 w 10395856"/>
              <a:gd name="csY19" fmla="*/ 369332 h 369332"/>
              <a:gd name="csX20" fmla="*/ 8039462 w 10395856"/>
              <a:gd name="csY20" fmla="*/ 369332 h 369332"/>
              <a:gd name="csX21" fmla="*/ 7138488 w 10395856"/>
              <a:gd name="csY21" fmla="*/ 369332 h 369332"/>
              <a:gd name="csX22" fmla="*/ 6445431 w 10395856"/>
              <a:gd name="csY22" fmla="*/ 369332 h 369332"/>
              <a:gd name="csX23" fmla="*/ 5960291 w 10395856"/>
              <a:gd name="csY23" fmla="*/ 369332 h 369332"/>
              <a:gd name="csX24" fmla="*/ 5267234 w 10395856"/>
              <a:gd name="csY24" fmla="*/ 369332 h 369332"/>
              <a:gd name="csX25" fmla="*/ 4886052 w 10395856"/>
              <a:gd name="csY25" fmla="*/ 369332 h 369332"/>
              <a:gd name="csX26" fmla="*/ 4504871 w 10395856"/>
              <a:gd name="csY26" fmla="*/ 369332 h 369332"/>
              <a:gd name="csX27" fmla="*/ 3811814 w 10395856"/>
              <a:gd name="csY27" fmla="*/ 369332 h 369332"/>
              <a:gd name="csX28" fmla="*/ 3326674 w 10395856"/>
              <a:gd name="csY28" fmla="*/ 369332 h 369332"/>
              <a:gd name="csX29" fmla="*/ 2529658 w 10395856"/>
              <a:gd name="csY29" fmla="*/ 369332 h 369332"/>
              <a:gd name="csX30" fmla="*/ 2044518 w 10395856"/>
              <a:gd name="csY30" fmla="*/ 369332 h 369332"/>
              <a:gd name="csX31" fmla="*/ 1247503 w 10395856"/>
              <a:gd name="csY31" fmla="*/ 369332 h 369332"/>
              <a:gd name="csX32" fmla="*/ 866321 w 10395856"/>
              <a:gd name="csY32" fmla="*/ 369332 h 369332"/>
              <a:gd name="csX33" fmla="*/ 0 w 10395856"/>
              <a:gd name="csY33" fmla="*/ 369332 h 369332"/>
              <a:gd name="csX34" fmla="*/ 0 w 10395856"/>
              <a:gd name="csY34" fmla="*/ 0 h 3693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10395856" h="369332" extrusionOk="0">
                <a:moveTo>
                  <a:pt x="0" y="0"/>
                </a:moveTo>
                <a:cubicBezTo>
                  <a:pt x="147723" y="24512"/>
                  <a:pt x="317542" y="-7121"/>
                  <a:pt x="589099" y="0"/>
                </a:cubicBezTo>
                <a:cubicBezTo>
                  <a:pt x="860656" y="7121"/>
                  <a:pt x="838385" y="-1718"/>
                  <a:pt x="970280" y="0"/>
                </a:cubicBezTo>
                <a:cubicBezTo>
                  <a:pt x="1102175" y="1718"/>
                  <a:pt x="1465775" y="-44757"/>
                  <a:pt x="1871254" y="0"/>
                </a:cubicBezTo>
                <a:cubicBezTo>
                  <a:pt x="2276733" y="44757"/>
                  <a:pt x="2265328" y="-2334"/>
                  <a:pt x="2460353" y="0"/>
                </a:cubicBezTo>
                <a:cubicBezTo>
                  <a:pt x="2655378" y="2334"/>
                  <a:pt x="2807440" y="12365"/>
                  <a:pt x="3049451" y="0"/>
                </a:cubicBezTo>
                <a:cubicBezTo>
                  <a:pt x="3291462" y="-12365"/>
                  <a:pt x="3518619" y="-24676"/>
                  <a:pt x="3950425" y="0"/>
                </a:cubicBezTo>
                <a:cubicBezTo>
                  <a:pt x="4382231" y="24676"/>
                  <a:pt x="4251339" y="-16196"/>
                  <a:pt x="4435565" y="0"/>
                </a:cubicBezTo>
                <a:cubicBezTo>
                  <a:pt x="4619791" y="16196"/>
                  <a:pt x="4967126" y="22956"/>
                  <a:pt x="5336539" y="0"/>
                </a:cubicBezTo>
                <a:cubicBezTo>
                  <a:pt x="5705952" y="-22956"/>
                  <a:pt x="5814107" y="-37791"/>
                  <a:pt x="6237514" y="0"/>
                </a:cubicBezTo>
                <a:cubicBezTo>
                  <a:pt x="6660921" y="37791"/>
                  <a:pt x="6591729" y="7305"/>
                  <a:pt x="6930571" y="0"/>
                </a:cubicBezTo>
                <a:cubicBezTo>
                  <a:pt x="7269413" y="-7305"/>
                  <a:pt x="7422875" y="-22894"/>
                  <a:pt x="7831545" y="0"/>
                </a:cubicBezTo>
                <a:cubicBezTo>
                  <a:pt x="8240215" y="22894"/>
                  <a:pt x="8266959" y="2533"/>
                  <a:pt x="8420643" y="0"/>
                </a:cubicBezTo>
                <a:cubicBezTo>
                  <a:pt x="8574327" y="-2533"/>
                  <a:pt x="8734064" y="-17131"/>
                  <a:pt x="9009742" y="0"/>
                </a:cubicBezTo>
                <a:cubicBezTo>
                  <a:pt x="9285420" y="17131"/>
                  <a:pt x="9549867" y="25209"/>
                  <a:pt x="9806757" y="0"/>
                </a:cubicBezTo>
                <a:cubicBezTo>
                  <a:pt x="10063647" y="-25209"/>
                  <a:pt x="10225603" y="-24398"/>
                  <a:pt x="10395856" y="0"/>
                </a:cubicBezTo>
                <a:cubicBezTo>
                  <a:pt x="10401229" y="134064"/>
                  <a:pt x="10394039" y="239672"/>
                  <a:pt x="10395856" y="369332"/>
                </a:cubicBezTo>
                <a:cubicBezTo>
                  <a:pt x="10215132" y="336124"/>
                  <a:pt x="9826433" y="375042"/>
                  <a:pt x="9598840" y="369332"/>
                </a:cubicBezTo>
                <a:cubicBezTo>
                  <a:pt x="9371247" y="363622"/>
                  <a:pt x="9125144" y="391801"/>
                  <a:pt x="8905783" y="369332"/>
                </a:cubicBezTo>
                <a:cubicBezTo>
                  <a:pt x="8686422" y="346863"/>
                  <a:pt x="8607405" y="367712"/>
                  <a:pt x="8524602" y="369332"/>
                </a:cubicBezTo>
                <a:cubicBezTo>
                  <a:pt x="8441799" y="370952"/>
                  <a:pt x="8163780" y="380324"/>
                  <a:pt x="8039462" y="369332"/>
                </a:cubicBezTo>
                <a:cubicBezTo>
                  <a:pt x="7915144" y="358340"/>
                  <a:pt x="7497204" y="356635"/>
                  <a:pt x="7138488" y="369332"/>
                </a:cubicBezTo>
                <a:cubicBezTo>
                  <a:pt x="6779772" y="382029"/>
                  <a:pt x="6784295" y="343110"/>
                  <a:pt x="6445431" y="369332"/>
                </a:cubicBezTo>
                <a:cubicBezTo>
                  <a:pt x="6106567" y="395554"/>
                  <a:pt x="6104318" y="345590"/>
                  <a:pt x="5960291" y="369332"/>
                </a:cubicBezTo>
                <a:cubicBezTo>
                  <a:pt x="5816264" y="393074"/>
                  <a:pt x="5506771" y="374054"/>
                  <a:pt x="5267234" y="369332"/>
                </a:cubicBezTo>
                <a:cubicBezTo>
                  <a:pt x="5027697" y="364610"/>
                  <a:pt x="5039205" y="385835"/>
                  <a:pt x="4886052" y="369332"/>
                </a:cubicBezTo>
                <a:cubicBezTo>
                  <a:pt x="4732899" y="352829"/>
                  <a:pt x="4584835" y="374178"/>
                  <a:pt x="4504871" y="369332"/>
                </a:cubicBezTo>
                <a:cubicBezTo>
                  <a:pt x="4424907" y="364486"/>
                  <a:pt x="3970598" y="400569"/>
                  <a:pt x="3811814" y="369332"/>
                </a:cubicBezTo>
                <a:cubicBezTo>
                  <a:pt x="3653030" y="338095"/>
                  <a:pt x="3485993" y="382750"/>
                  <a:pt x="3326674" y="369332"/>
                </a:cubicBezTo>
                <a:cubicBezTo>
                  <a:pt x="3167355" y="355914"/>
                  <a:pt x="2809524" y="376807"/>
                  <a:pt x="2529658" y="369332"/>
                </a:cubicBezTo>
                <a:cubicBezTo>
                  <a:pt x="2249792" y="361857"/>
                  <a:pt x="2251986" y="373245"/>
                  <a:pt x="2044518" y="369332"/>
                </a:cubicBezTo>
                <a:cubicBezTo>
                  <a:pt x="1837050" y="365419"/>
                  <a:pt x="1566306" y="408920"/>
                  <a:pt x="1247503" y="369332"/>
                </a:cubicBezTo>
                <a:cubicBezTo>
                  <a:pt x="928701" y="329744"/>
                  <a:pt x="1053741" y="377815"/>
                  <a:pt x="866321" y="369332"/>
                </a:cubicBezTo>
                <a:cubicBezTo>
                  <a:pt x="678901" y="360849"/>
                  <a:pt x="326803" y="404811"/>
                  <a:pt x="0" y="369332"/>
                </a:cubicBezTo>
                <a:cubicBezTo>
                  <a:pt x="3653" y="266656"/>
                  <a:pt x="6206" y="142160"/>
                  <a:pt x="0" y="0"/>
                </a:cubicBezTo>
                <a:close/>
              </a:path>
            </a:pathLst>
          </a:custGeom>
          <a:noFill/>
          <a:ln w="19050">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algn="ctr"/>
            <a:r>
              <a:rPr lang="fr-FR" b="1" dirty="0">
                <a:latin typeface="OpenDyslexic" pitchFamily="2" charset="77"/>
              </a:rPr>
              <a:t>II –  </a:t>
            </a:r>
            <a:r>
              <a:rPr lang="en-GB" b="1" dirty="0">
                <a:latin typeface="OpenDyslexic" pitchFamily="2" charset="77"/>
              </a:rPr>
              <a:t>The History and architecture of New Orleans and its link with slavery</a:t>
            </a:r>
            <a:r>
              <a:rPr lang="fr-FR" dirty="0">
                <a:latin typeface="OpenDyslexic" pitchFamily="2" charset="77"/>
              </a:rPr>
              <a:t> </a:t>
            </a:r>
            <a:endParaRPr lang="fr-FR" b="1" dirty="0">
              <a:latin typeface="OpenDyslexic" pitchFamily="2" charset="77"/>
            </a:endParaRPr>
          </a:p>
        </p:txBody>
      </p:sp>
      <p:sp>
        <p:nvSpPr>
          <p:cNvPr id="6" name="ZoneTexte 5">
            <a:extLst>
              <a:ext uri="{FF2B5EF4-FFF2-40B4-BE49-F238E27FC236}">
                <a16:creationId xmlns:a16="http://schemas.microsoft.com/office/drawing/2014/main" id="{A6929686-70BB-FA8F-BA66-69BBDBF50EE5}"/>
              </a:ext>
            </a:extLst>
          </p:cNvPr>
          <p:cNvSpPr txBox="1"/>
          <p:nvPr/>
        </p:nvSpPr>
        <p:spPr>
          <a:xfrm>
            <a:off x="1068225" y="663736"/>
            <a:ext cx="9599776" cy="366254"/>
          </a:xfrm>
          <a:prstGeom prst="rect">
            <a:avLst/>
          </a:prstGeom>
          <a:noFill/>
        </p:spPr>
        <p:txBody>
          <a:bodyPr wrap="square">
            <a:spAutoFit/>
          </a:bodyPr>
          <a:lstStyle/>
          <a:p>
            <a:pPr>
              <a:lnSpc>
                <a:spcPct val="115000"/>
              </a:lnSpc>
              <a:spcAft>
                <a:spcPts val="800"/>
              </a:spcAft>
              <a:buNone/>
            </a:pPr>
            <a:r>
              <a:rPr lang="en-GB" sz="1600" kern="100" dirty="0">
                <a:effectLst/>
                <a:latin typeface="OpenDyslexic" pitchFamily="2" charset="77"/>
                <a:ea typeface="Calibri" panose="020F0502020204030204" pitchFamily="34" charset="0"/>
                <a:cs typeface="Times New Roman" panose="02020603050405020304" pitchFamily="18" charset="0"/>
              </a:rPr>
              <a:t>🎯#2 : Watch and explain how </a:t>
            </a:r>
            <a:r>
              <a:rPr lang="en-GB" sz="1600" kern="100" dirty="0">
                <a:latin typeface="OpenDyslexic" pitchFamily="2" charset="77"/>
                <a:ea typeface="Calibri" panose="020F0502020204030204" pitchFamily="34" charset="0"/>
                <a:cs typeface="Times New Roman" panose="02020603050405020304" pitchFamily="18" charset="0"/>
              </a:rPr>
              <a:t>NOLA is </a:t>
            </a:r>
            <a:r>
              <a:rPr lang="en-GB" sz="1600" kern="100" dirty="0">
                <a:effectLst/>
                <a:latin typeface="OpenDyslexic" pitchFamily="2" charset="77"/>
                <a:ea typeface="Calibri" panose="020F0502020204030204" pitchFamily="34" charset="0"/>
                <a:cs typeface="Times New Roman" panose="02020603050405020304" pitchFamily="18" charset="0"/>
              </a:rPr>
              <a:t>keeping memory of the past p.285</a:t>
            </a:r>
            <a:endParaRPr lang="fr-FR"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ZoneTexte 7">
            <a:extLst>
              <a:ext uri="{FF2B5EF4-FFF2-40B4-BE49-F238E27FC236}">
                <a16:creationId xmlns:a16="http://schemas.microsoft.com/office/drawing/2014/main" id="{BEB805B1-8A81-660F-033F-B13C06CC2B4D}"/>
              </a:ext>
            </a:extLst>
          </p:cNvPr>
          <p:cNvSpPr txBox="1"/>
          <p:nvPr/>
        </p:nvSpPr>
        <p:spPr>
          <a:xfrm>
            <a:off x="195941" y="1110649"/>
            <a:ext cx="11560629" cy="366254"/>
          </a:xfrm>
          <a:prstGeom prst="rect">
            <a:avLst/>
          </a:prstGeom>
          <a:noFill/>
        </p:spPr>
        <p:txBody>
          <a:bodyPr wrap="square">
            <a:spAutoFit/>
          </a:bodyPr>
          <a:lstStyle/>
          <a:p>
            <a:pPr lvl="0">
              <a:lnSpc>
                <a:spcPct val="115000"/>
              </a:lnSpc>
              <a:spcAft>
                <a:spcPts val="800"/>
              </a:spcAft>
            </a:pPr>
            <a:r>
              <a:rPr lang="en-GB" sz="1600" kern="100" dirty="0">
                <a:latin typeface="OpenDyslexic" pitchFamily="2" charset="77"/>
                <a:ea typeface="Calibri" panose="020F0502020204030204" pitchFamily="34" charset="0"/>
                <a:cs typeface="Times New Roman" panose="02020603050405020304" pitchFamily="18" charset="0"/>
              </a:rPr>
              <a:t>2. Watch the video and list information.</a:t>
            </a:r>
            <a:endParaRPr lang="fr-FR" sz="1600" kern="100" dirty="0">
              <a:effectLst/>
              <a:latin typeface="OpenDyslexic" pitchFamily="2" charset="77"/>
              <a:ea typeface="Calibri" panose="020F050202020403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50D55C53-0B08-44DC-8454-472E7B14C9E4}"/>
              </a:ext>
            </a:extLst>
          </p:cNvPr>
          <p:cNvSpPr txBox="1"/>
          <p:nvPr/>
        </p:nvSpPr>
        <p:spPr>
          <a:xfrm>
            <a:off x="5388429" y="-1436914"/>
            <a:ext cx="184731" cy="369332"/>
          </a:xfrm>
          <a:prstGeom prst="rect">
            <a:avLst/>
          </a:prstGeom>
          <a:noFill/>
          <a:ln w="19050">
            <a:solidFill>
              <a:schemeClr val="tx1"/>
            </a:solidFill>
          </a:ln>
          <a:effectLst>
            <a:outerShdw blurRad="50800" dist="38100" dir="2700000" algn="tl" rotWithShape="0">
              <a:prstClr val="black">
                <a:alpha val="40000"/>
              </a:prstClr>
            </a:outerShdw>
          </a:effectLst>
        </p:spPr>
        <p:txBody>
          <a:bodyPr wrap="none" rtlCol="0">
            <a:spAutoFit/>
          </a:bodyPr>
          <a:lstStyle/>
          <a:p>
            <a:endParaRPr lang="fr-FR" dirty="0"/>
          </a:p>
        </p:txBody>
      </p:sp>
      <p:pic>
        <p:nvPicPr>
          <p:cNvPr id="2" name="Image 1">
            <a:extLst>
              <a:ext uri="{FF2B5EF4-FFF2-40B4-BE49-F238E27FC236}">
                <a16:creationId xmlns:a16="http://schemas.microsoft.com/office/drawing/2014/main" id="{4D006BA7-16D8-3578-A950-73B2E52D63C5}"/>
              </a:ext>
            </a:extLst>
          </p:cNvPr>
          <p:cNvPicPr>
            <a:picLocks noChangeAspect="1"/>
          </p:cNvPicPr>
          <p:nvPr/>
        </p:nvPicPr>
        <p:blipFill>
          <a:blip r:embed="rId3"/>
          <a:stretch>
            <a:fillRect/>
          </a:stretch>
        </p:blipFill>
        <p:spPr>
          <a:xfrm>
            <a:off x="10112188" y="509535"/>
            <a:ext cx="1883871" cy="1345800"/>
          </a:xfrm>
          <a:prstGeom prst="rect">
            <a:avLst/>
          </a:prstGeom>
          <a:ln w="19050">
            <a:solidFill>
              <a:schemeClr val="tx1"/>
            </a:solidFill>
          </a:ln>
          <a:effectLst>
            <a:outerShdw blurRad="50800" dist="38100" dir="2700000" algn="tl" rotWithShape="0">
              <a:prstClr val="black">
                <a:alpha val="40000"/>
              </a:prstClr>
            </a:outerShdw>
          </a:effectLst>
        </p:spPr>
      </p:pic>
      <p:graphicFrame>
        <p:nvGraphicFramePr>
          <p:cNvPr id="3" name="Tableau 2">
            <a:extLst>
              <a:ext uri="{FF2B5EF4-FFF2-40B4-BE49-F238E27FC236}">
                <a16:creationId xmlns:a16="http://schemas.microsoft.com/office/drawing/2014/main" id="{1EA5ED25-AAE0-7173-E783-EDACC4EABFA4}"/>
              </a:ext>
            </a:extLst>
          </p:cNvPr>
          <p:cNvGraphicFramePr>
            <a:graphicFrameLocks noGrp="1"/>
          </p:cNvGraphicFramePr>
          <p:nvPr>
            <p:extLst>
              <p:ext uri="{D42A27DB-BD31-4B8C-83A1-F6EECF244321}">
                <p14:modId xmlns:p14="http://schemas.microsoft.com/office/powerpoint/2010/main" val="502168598"/>
              </p:ext>
            </p:extLst>
          </p:nvPr>
        </p:nvGraphicFramePr>
        <p:xfrm>
          <a:off x="364670" y="1476903"/>
          <a:ext cx="11462659" cy="5283884"/>
        </p:xfrm>
        <a:graphic>
          <a:graphicData uri="http://schemas.openxmlformats.org/drawingml/2006/table">
            <a:tbl>
              <a:tblPr firstRow="1" firstCol="1" bandRow="1">
                <a:tableStyleId>{5C22544A-7EE6-4342-B048-85BDC9FD1C3A}</a:tableStyleId>
              </a:tblPr>
              <a:tblGrid>
                <a:gridCol w="2702451">
                  <a:extLst>
                    <a:ext uri="{9D8B030D-6E8A-4147-A177-3AD203B41FA5}">
                      <a16:colId xmlns:a16="http://schemas.microsoft.com/office/drawing/2014/main" val="2908587350"/>
                    </a:ext>
                  </a:extLst>
                </a:gridCol>
                <a:gridCol w="8760208">
                  <a:extLst>
                    <a:ext uri="{9D8B030D-6E8A-4147-A177-3AD203B41FA5}">
                      <a16:colId xmlns:a16="http://schemas.microsoft.com/office/drawing/2014/main" val="3805410698"/>
                    </a:ext>
                  </a:extLst>
                </a:gridCol>
              </a:tblGrid>
              <a:tr h="518134">
                <a:tc>
                  <a:txBody>
                    <a:bodyPr/>
                    <a:lstStyle/>
                    <a:p>
                      <a:pPr algn="ctr">
                        <a:lnSpc>
                          <a:spcPct val="115000"/>
                        </a:lnSpc>
                        <a:spcAft>
                          <a:spcPts val="800"/>
                        </a:spcAft>
                        <a:buNone/>
                      </a:pPr>
                      <a:r>
                        <a:rPr lang="en-GB" sz="1200" kern="100">
                          <a:solidFill>
                            <a:schemeClr val="tx1"/>
                          </a:solidFill>
                          <a:effectLst/>
                          <a:latin typeface="OpenDyslexic" pitchFamily="2" charset="77"/>
                        </a:rPr>
                        <a:t>People</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GB" sz="1200" kern="100" dirty="0">
                          <a:solidFill>
                            <a:schemeClr val="tx1"/>
                          </a:solidFill>
                          <a:effectLst/>
                          <a:latin typeface="OpenDyslexic" pitchFamily="2" charset="77"/>
                        </a:rPr>
                        <a:t>Reenactors, artists </a:t>
                      </a:r>
                      <a:endParaRPr lang="fr-FR" sz="1200" kern="100" dirty="0">
                        <a:solidFill>
                          <a:schemeClr val="tx1"/>
                        </a:solidFill>
                        <a:effectLst/>
                        <a:latin typeface="OpenDyslexic" pitchFamily="2" charset="77"/>
                      </a:endParaRPr>
                    </a:p>
                    <a:p>
                      <a:pPr algn="ctr">
                        <a:lnSpc>
                          <a:spcPct val="115000"/>
                        </a:lnSpc>
                        <a:spcAft>
                          <a:spcPts val="800"/>
                        </a:spcAft>
                        <a:buNone/>
                      </a:pPr>
                      <a:r>
                        <a:rPr lang="en-GB" sz="1200" kern="100" dirty="0">
                          <a:solidFill>
                            <a:schemeClr val="tx1"/>
                          </a:solidFill>
                          <a:effectLst/>
                          <a:latin typeface="OpenDyslexic" pitchFamily="2" charset="77"/>
                        </a:rPr>
                        <a:t> </a:t>
                      </a: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607364"/>
                  </a:ext>
                </a:extLst>
              </a:tr>
              <a:tr h="518134">
                <a:tc>
                  <a:txBody>
                    <a:bodyPr/>
                    <a:lstStyle/>
                    <a:p>
                      <a:pPr algn="ctr">
                        <a:lnSpc>
                          <a:spcPct val="115000"/>
                        </a:lnSpc>
                        <a:spcAft>
                          <a:spcPts val="800"/>
                        </a:spcAft>
                        <a:buNone/>
                      </a:pPr>
                      <a:r>
                        <a:rPr lang="en-GB" sz="1200" kern="100">
                          <a:solidFill>
                            <a:schemeClr val="tx1"/>
                          </a:solidFill>
                          <a:effectLst/>
                          <a:latin typeface="OpenDyslexic" pitchFamily="2" charset="77"/>
                        </a:rPr>
                        <a:t>Place</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GB" sz="1200" kern="100" dirty="0">
                          <a:solidFill>
                            <a:schemeClr val="tx1"/>
                          </a:solidFill>
                          <a:effectLst/>
                          <a:latin typeface="OpenDyslexic" pitchFamily="2" charset="77"/>
                        </a:rPr>
                        <a:t>In Louisiana (from Laplace to New Orleans) </a:t>
                      </a:r>
                      <a:endParaRPr lang="fr-FR" sz="1200" kern="100" dirty="0">
                        <a:solidFill>
                          <a:schemeClr val="tx1"/>
                        </a:solidFill>
                        <a:effectLst/>
                        <a:latin typeface="OpenDyslexic" pitchFamily="2" charset="77"/>
                      </a:endParaRPr>
                    </a:p>
                    <a:p>
                      <a:pPr algn="ctr">
                        <a:lnSpc>
                          <a:spcPct val="115000"/>
                        </a:lnSpc>
                        <a:spcAft>
                          <a:spcPts val="800"/>
                        </a:spcAft>
                        <a:buNone/>
                      </a:pPr>
                      <a:r>
                        <a:rPr lang="en-GB" sz="1200" kern="100" dirty="0">
                          <a:solidFill>
                            <a:schemeClr val="tx1"/>
                          </a:solidFill>
                          <a:effectLst/>
                          <a:latin typeface="OpenDyslexic" pitchFamily="2" charset="77"/>
                        </a:rPr>
                        <a:t> </a:t>
                      </a: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9853428"/>
                  </a:ext>
                </a:extLst>
              </a:tr>
              <a:tr h="518134">
                <a:tc>
                  <a:txBody>
                    <a:bodyPr/>
                    <a:lstStyle/>
                    <a:p>
                      <a:pPr algn="ctr">
                        <a:lnSpc>
                          <a:spcPct val="115000"/>
                        </a:lnSpc>
                        <a:spcAft>
                          <a:spcPts val="800"/>
                        </a:spcAft>
                        <a:buNone/>
                      </a:pPr>
                      <a:r>
                        <a:rPr lang="en-GB" sz="1200" kern="100">
                          <a:solidFill>
                            <a:schemeClr val="tx1"/>
                          </a:solidFill>
                          <a:effectLst/>
                          <a:latin typeface="OpenDyslexic" pitchFamily="2" charset="77"/>
                        </a:rPr>
                        <a:t>Time periods</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GB" sz="1200" kern="100" dirty="0">
                          <a:solidFill>
                            <a:schemeClr val="tx1"/>
                          </a:solidFill>
                          <a:effectLst/>
                          <a:latin typeface="OpenDyslexic" pitchFamily="2" charset="77"/>
                        </a:rPr>
                        <a:t> </a:t>
                      </a:r>
                      <a:endParaRPr lang="fr-FR" sz="1200" kern="100" dirty="0">
                        <a:solidFill>
                          <a:schemeClr val="tx1"/>
                        </a:solidFill>
                        <a:effectLst/>
                        <a:latin typeface="OpenDyslexic" pitchFamily="2" charset="77"/>
                      </a:endParaRPr>
                    </a:p>
                    <a:p>
                      <a:pPr algn="ctr">
                        <a:lnSpc>
                          <a:spcPct val="115000"/>
                        </a:lnSpc>
                        <a:spcAft>
                          <a:spcPts val="800"/>
                        </a:spcAft>
                        <a:buNone/>
                      </a:pPr>
                      <a:r>
                        <a:rPr lang="en-GB" sz="1200" kern="100" dirty="0">
                          <a:solidFill>
                            <a:schemeClr val="tx1"/>
                          </a:solidFill>
                          <a:effectLst/>
                          <a:latin typeface="OpenDyslexic" pitchFamily="2" charset="77"/>
                        </a:rPr>
                        <a:t>1811 / today (2019) </a:t>
                      </a: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739363"/>
                  </a:ext>
                </a:extLst>
              </a:tr>
              <a:tr h="1007582">
                <a:tc>
                  <a:txBody>
                    <a:bodyPr/>
                    <a:lstStyle/>
                    <a:p>
                      <a:pPr algn="ctr">
                        <a:lnSpc>
                          <a:spcPct val="115000"/>
                        </a:lnSpc>
                        <a:spcAft>
                          <a:spcPts val="800"/>
                        </a:spcAft>
                        <a:buNone/>
                      </a:pPr>
                      <a:r>
                        <a:rPr lang="en-GB" sz="1200" kern="100">
                          <a:solidFill>
                            <a:schemeClr val="tx1"/>
                          </a:solidFill>
                          <a:effectLst/>
                          <a:latin typeface="OpenDyslexic" pitchFamily="2" charset="77"/>
                        </a:rPr>
                        <a:t>Actions </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GB" sz="1200" kern="100" dirty="0">
                          <a:solidFill>
                            <a:schemeClr val="tx1"/>
                          </a:solidFill>
                          <a:effectLst/>
                          <a:latin typeface="OpenDyslexic" pitchFamily="2" charset="77"/>
                        </a:rPr>
                        <a:t> </a:t>
                      </a:r>
                      <a:endParaRPr lang="fr-FR" sz="1200" kern="100" dirty="0">
                        <a:solidFill>
                          <a:schemeClr val="tx1"/>
                        </a:solidFill>
                        <a:effectLst/>
                        <a:latin typeface="OpenDyslexic" pitchFamily="2" charset="77"/>
                      </a:endParaRPr>
                    </a:p>
                    <a:p>
                      <a:pPr marL="171450" indent="-171450" algn="ctr">
                        <a:lnSpc>
                          <a:spcPct val="115000"/>
                        </a:lnSpc>
                        <a:spcAft>
                          <a:spcPts val="800"/>
                        </a:spcAft>
                        <a:buFontTx/>
                        <a:buChar char="-"/>
                      </a:pPr>
                      <a:r>
                        <a:rPr lang="en-GB" sz="1200" kern="100" dirty="0">
                          <a:solidFill>
                            <a:schemeClr val="tx1"/>
                          </a:solidFill>
                          <a:effectLst/>
                          <a:latin typeface="OpenDyslexic" pitchFamily="2" charset="77"/>
                        </a:rPr>
                        <a:t>Marching (a 26 miles walk)</a:t>
                      </a:r>
                    </a:p>
                    <a:p>
                      <a:pPr marL="171450" indent="-171450" algn="ctr">
                        <a:lnSpc>
                          <a:spcPct val="115000"/>
                        </a:lnSpc>
                        <a:spcAft>
                          <a:spcPts val="800"/>
                        </a:spcAft>
                        <a:buFontTx/>
                        <a:buChar char="-"/>
                      </a:pPr>
                      <a:r>
                        <a:rPr lang="en-GB" sz="1200" kern="100" dirty="0">
                          <a:solidFill>
                            <a:schemeClr val="tx1"/>
                          </a:solidFill>
                          <a:effectLst/>
                          <a:latin typeface="OpenDyslexic" pitchFamily="2" charset="77"/>
                        </a:rPr>
                        <a:t>Dressing up as slaves</a:t>
                      </a:r>
                    </a:p>
                    <a:p>
                      <a:pPr marL="171450" indent="-171450" algn="ctr">
                        <a:lnSpc>
                          <a:spcPct val="115000"/>
                        </a:lnSpc>
                        <a:spcAft>
                          <a:spcPts val="800"/>
                        </a:spcAft>
                        <a:buFontTx/>
                        <a:buChar char="-"/>
                      </a:pPr>
                      <a:r>
                        <a:rPr lang="en-GB" sz="1200" kern="100" dirty="0">
                          <a:solidFill>
                            <a:schemeClr val="tx1"/>
                          </a:solidFill>
                          <a:effectLst/>
                          <a:latin typeface="OpenDyslexic" pitchFamily="2" charset="77"/>
                        </a:rPr>
                        <a:t>chanting (demanding freedom)</a:t>
                      </a: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89577565"/>
                  </a:ext>
                </a:extLst>
              </a:tr>
              <a:tr h="917720">
                <a:tc>
                  <a:txBody>
                    <a:bodyPr/>
                    <a:lstStyle/>
                    <a:p>
                      <a:pPr algn="ctr">
                        <a:lnSpc>
                          <a:spcPct val="115000"/>
                        </a:lnSpc>
                        <a:spcAft>
                          <a:spcPts val="800"/>
                        </a:spcAft>
                        <a:buNone/>
                      </a:pPr>
                      <a:r>
                        <a:rPr lang="en-GB" sz="1200" kern="100">
                          <a:solidFill>
                            <a:schemeClr val="tx1"/>
                          </a:solidFill>
                          <a:effectLst/>
                          <a:latin typeface="OpenDyslexic" pitchFamily="2" charset="77"/>
                        </a:rPr>
                        <a:t>Reasons</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GB" sz="1200" kern="100" dirty="0">
                          <a:solidFill>
                            <a:schemeClr val="tx1"/>
                          </a:solidFill>
                          <a:effectLst/>
                          <a:latin typeface="OpenDyslexic" pitchFamily="2" charset="77"/>
                        </a:rPr>
                        <a:t> </a:t>
                      </a:r>
                      <a:endParaRPr lang="fr-FR" sz="1200" kern="100" dirty="0">
                        <a:solidFill>
                          <a:schemeClr val="tx1"/>
                        </a:solidFill>
                        <a:effectLst/>
                        <a:latin typeface="OpenDyslexic" pitchFamily="2" charset="77"/>
                      </a:endParaRPr>
                    </a:p>
                    <a:p>
                      <a:pPr marL="171450" indent="-171450" algn="ctr">
                        <a:lnSpc>
                          <a:spcPct val="115000"/>
                        </a:lnSpc>
                        <a:spcAft>
                          <a:spcPts val="800"/>
                        </a:spcAft>
                        <a:buFontTx/>
                        <a:buChar char="-"/>
                      </a:pPr>
                      <a:r>
                        <a:rPr lang="en-GB" sz="1200" kern="100" dirty="0">
                          <a:solidFill>
                            <a:schemeClr val="tx1"/>
                          </a:solidFill>
                          <a:effectLst/>
                          <a:latin typeface="OpenDyslexic" pitchFamily="2" charset="77"/>
                        </a:rPr>
                        <a:t>LA has memorialized the largest slave rebellion of the USA with a simple road sign -&gt; not enough.</a:t>
                      </a:r>
                    </a:p>
                    <a:p>
                      <a:pPr marL="171450" indent="-171450" algn="ctr">
                        <a:lnSpc>
                          <a:spcPct val="115000"/>
                        </a:lnSpc>
                        <a:spcAft>
                          <a:spcPts val="800"/>
                        </a:spcAft>
                        <a:buFontTx/>
                        <a:buChar char="-"/>
                      </a:pPr>
                      <a:r>
                        <a:rPr lang="en-GB" sz="1200" kern="100" dirty="0">
                          <a:solidFill>
                            <a:schemeClr val="tx1"/>
                          </a:solidFill>
                          <a:effectLst/>
                          <a:latin typeface="OpenDyslexic" pitchFamily="2" charset="77"/>
                          <a:ea typeface="Calibri" panose="020F0502020204030204" pitchFamily="34" charset="0"/>
                          <a:cs typeface="Times New Roman" panose="02020603050405020304" pitchFamily="18" charset="0"/>
                        </a:rPr>
                        <a:t>Show the liberatory aspect of the people trying to free themselves at the time.</a:t>
                      </a:r>
                    </a:p>
                    <a:p>
                      <a:pPr marL="171450" indent="-171450" algn="ctr">
                        <a:lnSpc>
                          <a:spcPct val="115000"/>
                        </a:lnSpc>
                        <a:spcAft>
                          <a:spcPts val="800"/>
                        </a:spcAft>
                        <a:buFontTx/>
                        <a:buChar char="-"/>
                      </a:pPr>
                      <a:r>
                        <a:rPr lang="en-GB" sz="1200" kern="100" dirty="0">
                          <a:solidFill>
                            <a:schemeClr val="tx1"/>
                          </a:solidFill>
                          <a:effectLst/>
                          <a:latin typeface="OpenDyslexic" pitchFamily="2" charset="77"/>
                          <a:ea typeface="Calibri" panose="020F0502020204030204" pitchFamily="34" charset="0"/>
                          <a:cs typeface="Times New Roman" panose="02020603050405020304" pitchFamily="18" charset="0"/>
                        </a:rPr>
                        <a:t>To make people aware of this significant event in US history, that has been buried.</a:t>
                      </a: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2665989"/>
                  </a:ext>
                </a:extLst>
              </a:tr>
              <a:tr h="831719">
                <a:tc>
                  <a:txBody>
                    <a:bodyPr/>
                    <a:lstStyle/>
                    <a:p>
                      <a:pPr algn="ctr">
                        <a:lnSpc>
                          <a:spcPct val="115000"/>
                        </a:lnSpc>
                        <a:spcAft>
                          <a:spcPts val="800"/>
                        </a:spcAft>
                        <a:buNone/>
                      </a:pPr>
                      <a:r>
                        <a:rPr lang="en-GB" sz="1200" kern="100">
                          <a:solidFill>
                            <a:schemeClr val="tx1"/>
                          </a:solidFill>
                          <a:effectLst/>
                          <a:latin typeface="OpenDyslexic" pitchFamily="2" charset="77"/>
                        </a:rPr>
                        <a:t>Feelings of the people</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800"/>
                        </a:spcAft>
                        <a:buNone/>
                      </a:pPr>
                      <a:r>
                        <a:rPr lang="en-GB" sz="1200" kern="100" dirty="0">
                          <a:solidFill>
                            <a:schemeClr val="tx1"/>
                          </a:solidFill>
                          <a:effectLst/>
                          <a:latin typeface="OpenDyslexic" pitchFamily="2" charset="77"/>
                        </a:rPr>
                        <a:t> </a:t>
                      </a:r>
                      <a:endParaRPr lang="fr-FR" sz="1200" kern="100" dirty="0">
                        <a:solidFill>
                          <a:schemeClr val="tx1"/>
                        </a:solidFill>
                        <a:effectLst/>
                        <a:latin typeface="OpenDyslexic" pitchFamily="2" charset="77"/>
                      </a:endParaRPr>
                    </a:p>
                    <a:p>
                      <a:pPr algn="ctr">
                        <a:lnSpc>
                          <a:spcPct val="115000"/>
                        </a:lnSpc>
                        <a:spcAft>
                          <a:spcPts val="800"/>
                        </a:spcAft>
                        <a:buNone/>
                      </a:pPr>
                      <a:r>
                        <a:rPr lang="en-GB" sz="1200" kern="100" dirty="0">
                          <a:solidFill>
                            <a:schemeClr val="tx1"/>
                          </a:solidFill>
                          <a:effectLst/>
                          <a:latin typeface="OpenDyslexic" pitchFamily="2" charset="77"/>
                        </a:rPr>
                        <a:t>Having a whole experience with a bunch of Black people -&gt; a sense of belonging</a:t>
                      </a:r>
                    </a:p>
                    <a:p>
                      <a:pPr algn="ctr">
                        <a:lnSpc>
                          <a:spcPct val="115000"/>
                        </a:lnSpc>
                        <a:spcAft>
                          <a:spcPts val="800"/>
                        </a:spcAft>
                        <a:buNone/>
                      </a:pPr>
                      <a:r>
                        <a:rPr lang="en-GB" sz="1200" kern="100" dirty="0">
                          <a:solidFill>
                            <a:schemeClr val="tx1"/>
                          </a:solidFill>
                          <a:effectLst/>
                          <a:latin typeface="OpenDyslexic" pitchFamily="2" charset="77"/>
                        </a:rPr>
                        <a:t>Feeling the spirit of freedom and emancipation</a:t>
                      </a:r>
                    </a:p>
                    <a:p>
                      <a:pPr algn="ctr">
                        <a:lnSpc>
                          <a:spcPct val="115000"/>
                        </a:lnSpc>
                        <a:spcAft>
                          <a:spcPts val="800"/>
                        </a:spcAft>
                        <a:buNone/>
                      </a:pPr>
                      <a:r>
                        <a:rPr lang="en-GB" sz="1200" kern="100" dirty="0">
                          <a:solidFill>
                            <a:schemeClr val="tx1"/>
                          </a:solidFill>
                          <a:effectLst/>
                          <a:latin typeface="OpenDyslexic" pitchFamily="2" charset="77"/>
                        </a:rPr>
                        <a:t>Releasing energy and turning it into positive </a:t>
                      </a:r>
                      <a:endParaRPr lang="fr-FR" sz="1200" kern="100" dirty="0">
                        <a:solidFill>
                          <a:schemeClr val="tx1"/>
                        </a:solidFill>
                        <a:effectLst/>
                        <a:latin typeface="OpenDyslexic" pitchFamily="2" charset="77"/>
                      </a:endParaRPr>
                    </a:p>
                    <a:p>
                      <a:pPr algn="ctr">
                        <a:lnSpc>
                          <a:spcPct val="115000"/>
                        </a:lnSpc>
                        <a:spcAft>
                          <a:spcPts val="800"/>
                        </a:spcAft>
                        <a:buNone/>
                      </a:pPr>
                      <a:r>
                        <a:rPr lang="en-GB" sz="1200" kern="100" dirty="0">
                          <a:solidFill>
                            <a:schemeClr val="tx1"/>
                          </a:solidFill>
                          <a:effectLst/>
                          <a:latin typeface="OpenDyslexic" pitchFamily="2" charset="77"/>
                        </a:rPr>
                        <a:t> </a:t>
                      </a: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3948105"/>
                  </a:ext>
                </a:extLst>
              </a:tr>
            </a:tbl>
          </a:graphicData>
        </a:graphic>
      </p:graphicFrame>
    </p:spTree>
    <p:extLst>
      <p:ext uri="{BB962C8B-B14F-4D97-AF65-F5344CB8AC3E}">
        <p14:creationId xmlns:p14="http://schemas.microsoft.com/office/powerpoint/2010/main" val="11989750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BE796-94EB-5815-059D-BA95762E8D2E}"/>
            </a:ext>
          </a:extLst>
        </p:cNvPr>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27A15A85-7751-E8E1-A77C-017974547A43}"/>
              </a:ext>
            </a:extLst>
          </p:cNvPr>
          <p:cNvGraphicFramePr>
            <a:graphicFrameLocks noGrp="1"/>
          </p:cNvGraphicFramePr>
          <p:nvPr>
            <p:extLst>
              <p:ext uri="{D42A27DB-BD31-4B8C-83A1-F6EECF244321}">
                <p14:modId xmlns:p14="http://schemas.microsoft.com/office/powerpoint/2010/main" val="1022195545"/>
              </p:ext>
            </p:extLst>
          </p:nvPr>
        </p:nvGraphicFramePr>
        <p:xfrm>
          <a:off x="0" y="2"/>
          <a:ext cx="11811896" cy="6690744"/>
        </p:xfrm>
        <a:graphic>
          <a:graphicData uri="http://schemas.openxmlformats.org/drawingml/2006/table">
            <a:tbl>
              <a:tblPr firstRow="1" firstCol="1" bandRow="1">
                <a:tableStyleId>{5C22544A-7EE6-4342-B048-85BDC9FD1C3A}</a:tableStyleId>
              </a:tblPr>
              <a:tblGrid>
                <a:gridCol w="7196866">
                  <a:extLst>
                    <a:ext uri="{9D8B030D-6E8A-4147-A177-3AD203B41FA5}">
                      <a16:colId xmlns:a16="http://schemas.microsoft.com/office/drawing/2014/main" val="2121013939"/>
                    </a:ext>
                  </a:extLst>
                </a:gridCol>
                <a:gridCol w="1516828">
                  <a:extLst>
                    <a:ext uri="{9D8B030D-6E8A-4147-A177-3AD203B41FA5}">
                      <a16:colId xmlns:a16="http://schemas.microsoft.com/office/drawing/2014/main" val="4251004927"/>
                    </a:ext>
                  </a:extLst>
                </a:gridCol>
                <a:gridCol w="3098202">
                  <a:extLst>
                    <a:ext uri="{9D8B030D-6E8A-4147-A177-3AD203B41FA5}">
                      <a16:colId xmlns:a16="http://schemas.microsoft.com/office/drawing/2014/main" val="2460131413"/>
                    </a:ext>
                  </a:extLst>
                </a:gridCol>
              </a:tblGrid>
              <a:tr h="310341">
                <a:tc gridSpan="3">
                  <a:txBody>
                    <a:bodyPr/>
                    <a:lstStyle/>
                    <a:p>
                      <a:pPr algn="ctr">
                        <a:lnSpc>
                          <a:spcPct val="115000"/>
                        </a:lnSpc>
                        <a:spcAft>
                          <a:spcPts val="0"/>
                        </a:spcAft>
                        <a:buNone/>
                      </a:pPr>
                      <a:r>
                        <a:rPr lang="en-GB" sz="1100" b="0" kern="100" dirty="0">
                          <a:solidFill>
                            <a:schemeClr val="tx1"/>
                          </a:solidFill>
                          <a:effectLst/>
                          <a:latin typeface="OpenDyslexic" pitchFamily="2" charset="77"/>
                        </a:rPr>
                        <a:t> The buildings and architecture of </a:t>
                      </a:r>
                      <a:r>
                        <a:rPr lang="en-GB" sz="1100" b="0" u="none" strike="noStrike" kern="100" dirty="0">
                          <a:solidFill>
                            <a:schemeClr val="tx1"/>
                          </a:solidFill>
                          <a:effectLst/>
                          <a:latin typeface="OpenDyslexic" pitchFamily="2" charset="77"/>
                        </a:rPr>
                        <a:t>New Orleans</a:t>
                      </a:r>
                      <a:r>
                        <a:rPr lang="en-GB" sz="1100" b="0" kern="100" dirty="0">
                          <a:solidFill>
                            <a:schemeClr val="tx1"/>
                          </a:solidFill>
                          <a:effectLst/>
                          <a:latin typeface="OpenDyslexic" pitchFamily="2" charset="77"/>
                        </a:rPr>
                        <a:t> reflect </a:t>
                      </a:r>
                      <a:r>
                        <a:rPr lang="en-GB" sz="1100" b="0" u="none" strike="noStrike" kern="100" dirty="0">
                          <a:solidFill>
                            <a:schemeClr val="tx1"/>
                          </a:solidFill>
                          <a:effectLst/>
                          <a:latin typeface="OpenDyslexic" pitchFamily="2" charset="77"/>
                        </a:rPr>
                        <a:t>its history</a:t>
                      </a:r>
                      <a:r>
                        <a:rPr lang="en-GB" sz="1100" b="0" kern="100" dirty="0">
                          <a:solidFill>
                            <a:schemeClr val="tx1"/>
                          </a:solidFill>
                          <a:effectLst/>
                          <a:latin typeface="OpenDyslexic" pitchFamily="2" charset="77"/>
                        </a:rPr>
                        <a:t> and multicultural heritage, from Creole cottages to historic mansions on </a:t>
                      </a:r>
                      <a:r>
                        <a:rPr lang="en-GB" sz="1100" b="0" u="none" strike="noStrike" kern="100" dirty="0">
                          <a:solidFill>
                            <a:schemeClr val="tx1"/>
                          </a:solidFill>
                          <a:effectLst/>
                          <a:latin typeface="OpenDyslexic" pitchFamily="2" charset="77"/>
                        </a:rPr>
                        <a:t>St. Charles Avenue</a:t>
                      </a:r>
                      <a:r>
                        <a:rPr lang="en-GB" sz="1100" b="0" kern="100" dirty="0">
                          <a:solidFill>
                            <a:schemeClr val="tx1"/>
                          </a:solidFill>
                          <a:effectLst/>
                          <a:latin typeface="OpenDyslexic" pitchFamily="2" charset="77"/>
                        </a:rPr>
                        <a:t>, from the balconies of the </a:t>
                      </a:r>
                      <a:r>
                        <a:rPr lang="en-GB" sz="1100" b="0" u="none" strike="noStrike" kern="100" dirty="0">
                          <a:solidFill>
                            <a:schemeClr val="tx1"/>
                          </a:solidFill>
                          <a:effectLst/>
                          <a:latin typeface="OpenDyslexic" pitchFamily="2" charset="77"/>
                        </a:rPr>
                        <a:t>French Quarter</a:t>
                      </a:r>
                      <a:r>
                        <a:rPr lang="en-GB" sz="1100" b="0" kern="100" dirty="0">
                          <a:solidFill>
                            <a:schemeClr val="tx1"/>
                          </a:solidFill>
                          <a:effectLst/>
                          <a:latin typeface="OpenDyslexic" pitchFamily="2" charset="77"/>
                        </a:rPr>
                        <a:t> to an </a:t>
                      </a:r>
                      <a:r>
                        <a:rPr lang="en-GB" sz="1100" b="0" u="none" strike="noStrike" kern="100" dirty="0">
                          <a:solidFill>
                            <a:schemeClr val="tx1"/>
                          </a:solidFill>
                          <a:effectLst/>
                          <a:latin typeface="OpenDyslexic" pitchFamily="2" charset="77"/>
                        </a:rPr>
                        <a:t>Egyptian Revival</a:t>
                      </a:r>
                      <a:r>
                        <a:rPr lang="en-GB" sz="1100" b="0" kern="100" dirty="0">
                          <a:solidFill>
                            <a:schemeClr val="tx1"/>
                          </a:solidFill>
                          <a:effectLst/>
                          <a:latin typeface="OpenDyslexic" pitchFamily="2" charset="77"/>
                        </a:rPr>
                        <a:t> U.S. Customs building and a rare example of a </a:t>
                      </a:r>
                      <a:r>
                        <a:rPr lang="en-GB" sz="1100" b="0" u="none" strike="noStrike" kern="100" dirty="0">
                          <a:solidFill>
                            <a:schemeClr val="tx1"/>
                          </a:solidFill>
                          <a:effectLst/>
                          <a:latin typeface="OpenDyslexic" pitchFamily="2" charset="77"/>
                        </a:rPr>
                        <a:t>Moorish revival</a:t>
                      </a:r>
                      <a:r>
                        <a:rPr lang="en-GB" sz="1100" b="0" kern="100" dirty="0">
                          <a:solidFill>
                            <a:schemeClr val="tx1"/>
                          </a:solidFill>
                          <a:effectLst/>
                          <a:latin typeface="OpenDyslexic" pitchFamily="2" charset="77"/>
                        </a:rPr>
                        <a:t> church.</a:t>
                      </a:r>
                      <a:endParaRPr lang="fr-FR" sz="1100" b="0" kern="100" dirty="0">
                        <a:solidFill>
                          <a:schemeClr val="tx1"/>
                        </a:solidFill>
                        <a:effectLst/>
                        <a:latin typeface="OpenDyslexic" pitchFamily="2" charset="77"/>
                      </a:endParaRPr>
                    </a:p>
                  </a:txBody>
                  <a:tcPr marL="21795" marR="217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487432550"/>
                  </a:ext>
                </a:extLst>
              </a:tr>
              <a:tr h="1182184">
                <a:tc>
                  <a:txBody>
                    <a:bodyPr/>
                    <a:lstStyle/>
                    <a:p>
                      <a:pPr algn="ctr">
                        <a:lnSpc>
                          <a:spcPct val="115000"/>
                        </a:lnSpc>
                        <a:spcAft>
                          <a:spcPts val="800"/>
                        </a:spcAft>
                        <a:buNone/>
                      </a:pPr>
                      <a:r>
                        <a:rPr lang="en-GB" sz="1100" b="1" kern="100" dirty="0">
                          <a:solidFill>
                            <a:schemeClr val="tx1"/>
                          </a:solidFill>
                          <a:effectLst/>
                          <a:latin typeface="OpenDyslexic" pitchFamily="2" charset="77"/>
                        </a:rPr>
                        <a:t>Creole cottage</a:t>
                      </a:r>
                      <a:endParaRPr lang="fr-FR" sz="1100" b="1" kern="100" dirty="0">
                        <a:solidFill>
                          <a:schemeClr val="tx1"/>
                        </a:solidFill>
                        <a:effectLst/>
                        <a:latin typeface="OpenDyslexic" pitchFamily="2" charset="77"/>
                      </a:endParaRPr>
                    </a:p>
                    <a:p>
                      <a:pPr algn="just">
                        <a:lnSpc>
                          <a:spcPct val="115000"/>
                        </a:lnSpc>
                        <a:spcAft>
                          <a:spcPts val="800"/>
                        </a:spcAft>
                        <a:buNone/>
                      </a:pPr>
                      <a:r>
                        <a:rPr lang="en-GB" sz="1100" b="0" kern="100" dirty="0">
                          <a:solidFill>
                            <a:schemeClr val="tx1"/>
                          </a:solidFill>
                          <a:effectLst/>
                          <a:latin typeface="OpenDyslexic" pitchFamily="2" charset="77"/>
                        </a:rPr>
                        <a:t>Creole cottages are scattered throughout the city of New Orleans, with most being built between 1790 and 1850. The majority of these cottages are found in the </a:t>
                      </a:r>
                      <a:r>
                        <a:rPr lang="en-GB" sz="1100" b="0" u="none" strike="noStrike" kern="100" dirty="0">
                          <a:solidFill>
                            <a:schemeClr val="tx1"/>
                          </a:solidFill>
                          <a:effectLst/>
                          <a:latin typeface="OpenDyslexic" pitchFamily="2" charset="77"/>
                        </a:rPr>
                        <a:t>French Quarter</a:t>
                      </a:r>
                      <a:r>
                        <a:rPr lang="en-GB" sz="1100" b="0" kern="100" dirty="0">
                          <a:solidFill>
                            <a:schemeClr val="tx1"/>
                          </a:solidFill>
                          <a:effectLst/>
                          <a:latin typeface="OpenDyslexic" pitchFamily="2" charset="77"/>
                        </a:rPr>
                        <a:t>, the surrounding areas of </a:t>
                      </a:r>
                      <a:r>
                        <a:rPr lang="en-GB" sz="1100" b="0" u="none" strike="noStrike" kern="100" dirty="0">
                          <a:solidFill>
                            <a:schemeClr val="tx1"/>
                          </a:solidFill>
                          <a:effectLst/>
                          <a:latin typeface="OpenDyslexic" pitchFamily="2" charset="77"/>
                        </a:rPr>
                        <a:t>Faubourg Marigny</a:t>
                      </a:r>
                      <a:r>
                        <a:rPr lang="en-GB" sz="1100" b="0" kern="100" dirty="0">
                          <a:solidFill>
                            <a:schemeClr val="tx1"/>
                          </a:solidFill>
                          <a:effectLst/>
                          <a:latin typeface="OpenDyslexic" pitchFamily="2" charset="77"/>
                        </a:rPr>
                        <a:t>, the </a:t>
                      </a:r>
                      <a:r>
                        <a:rPr lang="en-GB" sz="1100" b="0" u="none" strike="noStrike" kern="100" dirty="0">
                          <a:solidFill>
                            <a:schemeClr val="tx1"/>
                          </a:solidFill>
                          <a:effectLst/>
                          <a:latin typeface="OpenDyslexic" pitchFamily="2" charset="77"/>
                        </a:rPr>
                        <a:t>Bywater</a:t>
                      </a:r>
                      <a:r>
                        <a:rPr lang="en-GB" sz="1100" b="0" kern="100" dirty="0">
                          <a:solidFill>
                            <a:schemeClr val="tx1"/>
                          </a:solidFill>
                          <a:effectLst/>
                          <a:latin typeface="OpenDyslexic" pitchFamily="2" charset="77"/>
                        </a:rPr>
                        <a:t>, and </a:t>
                      </a:r>
                      <a:r>
                        <a:rPr lang="en-GB" sz="1100" b="0" u="none" strike="noStrike" kern="100" dirty="0">
                          <a:solidFill>
                            <a:schemeClr val="tx1"/>
                          </a:solidFill>
                          <a:effectLst/>
                          <a:latin typeface="OpenDyslexic" pitchFamily="2" charset="77"/>
                        </a:rPr>
                        <a:t>Esplanade Ridge</a:t>
                      </a:r>
                      <a:r>
                        <a:rPr lang="en-GB" sz="1100" b="0" kern="100" dirty="0">
                          <a:solidFill>
                            <a:schemeClr val="tx1"/>
                          </a:solidFill>
                          <a:effectLst/>
                          <a:latin typeface="OpenDyslexic" pitchFamily="2" charset="77"/>
                        </a:rPr>
                        <a:t>. Creole cottages are 1½-story, set at ground level. They have a steeply pitched roof, with a symmetrical four-opening façade wall and a wood or </a:t>
                      </a:r>
                      <a:r>
                        <a:rPr lang="en-GB" sz="1100" b="0" u="none" strike="noStrike" kern="100" dirty="0">
                          <a:solidFill>
                            <a:schemeClr val="tx1"/>
                          </a:solidFill>
                          <a:effectLst/>
                          <a:latin typeface="OpenDyslexic" pitchFamily="2" charset="77"/>
                        </a:rPr>
                        <a:t>stucco</a:t>
                      </a:r>
                      <a:r>
                        <a:rPr lang="en-GB" sz="1100" b="0" kern="100" dirty="0">
                          <a:solidFill>
                            <a:schemeClr val="tx1"/>
                          </a:solidFill>
                          <a:effectLst/>
                          <a:latin typeface="OpenDyslexic" pitchFamily="2" charset="77"/>
                        </a:rPr>
                        <a:t> exterior. </a:t>
                      </a:r>
                      <a:r>
                        <a:rPr lang="fr-FR" sz="1100" b="0" kern="100" dirty="0" err="1">
                          <a:solidFill>
                            <a:schemeClr val="tx1"/>
                          </a:solidFill>
                          <a:effectLst/>
                          <a:latin typeface="OpenDyslexic" pitchFamily="2" charset="77"/>
                        </a:rPr>
                        <a:t>They</a:t>
                      </a:r>
                      <a:r>
                        <a:rPr lang="fr-FR" sz="1100" b="0" kern="100" dirty="0">
                          <a:solidFill>
                            <a:schemeClr val="tx1"/>
                          </a:solidFill>
                          <a:effectLst/>
                          <a:latin typeface="OpenDyslexic" pitchFamily="2" charset="77"/>
                        </a:rPr>
                        <a:t> are </a:t>
                      </a:r>
                      <a:r>
                        <a:rPr lang="fr-FR" sz="1100" b="0" kern="100" dirty="0" err="1">
                          <a:solidFill>
                            <a:schemeClr val="tx1"/>
                          </a:solidFill>
                          <a:effectLst/>
                          <a:latin typeface="OpenDyslexic" pitchFamily="2" charset="77"/>
                        </a:rPr>
                        <a:t>usually</a:t>
                      </a:r>
                      <a:r>
                        <a:rPr lang="fr-FR" sz="1100" b="0" kern="100" dirty="0">
                          <a:solidFill>
                            <a:schemeClr val="tx1"/>
                          </a:solidFill>
                          <a:effectLst/>
                          <a:latin typeface="OpenDyslexic" pitchFamily="2" charset="77"/>
                        </a:rPr>
                        <a:t> set close to the </a:t>
                      </a:r>
                      <a:r>
                        <a:rPr lang="fr-FR" sz="1100" b="0" kern="100" dirty="0" err="1">
                          <a:solidFill>
                            <a:schemeClr val="tx1"/>
                          </a:solidFill>
                          <a:effectLst/>
                          <a:latin typeface="OpenDyslexic" pitchFamily="2" charset="77"/>
                        </a:rPr>
                        <a:t>property</a:t>
                      </a:r>
                      <a:r>
                        <a:rPr lang="fr-FR" sz="1100" b="0" kern="100" dirty="0">
                          <a:solidFill>
                            <a:schemeClr val="tx1"/>
                          </a:solidFill>
                          <a:effectLst/>
                          <a:latin typeface="OpenDyslexic" pitchFamily="2" charset="77"/>
                        </a:rPr>
                        <a:t> line. </a:t>
                      </a:r>
                    </a:p>
                  </a:txBody>
                  <a:tcPr marL="21795" marR="217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5">
                  <a:txBody>
                    <a:bodyPr/>
                    <a:lstStyle/>
                    <a:p>
                      <a:pPr>
                        <a:lnSpc>
                          <a:spcPct val="115000"/>
                        </a:lnSpc>
                        <a:spcAft>
                          <a:spcPts val="800"/>
                        </a:spcAft>
                        <a:buNone/>
                      </a:pPr>
                      <a:r>
                        <a:rPr lang="en-GB" sz="1100" b="0" kern="100" dirty="0">
                          <a:solidFill>
                            <a:schemeClr val="tx1"/>
                          </a:solidFill>
                          <a:effectLst/>
                          <a:latin typeface="OpenDyslexic" pitchFamily="2" charset="77"/>
                        </a:rPr>
                        <a:t> </a:t>
                      </a:r>
                      <a:endParaRPr lang="fr-FR" sz="1100" b="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21795" marR="21795"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800"/>
                        </a:spcAft>
                        <a:buNone/>
                      </a:pPr>
                      <a:endParaRPr lang="fr-FR" sz="1100" b="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21795" marR="2179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1867155"/>
                  </a:ext>
                </a:extLst>
              </a:tr>
              <a:tr h="1024441">
                <a:tc>
                  <a:txBody>
                    <a:bodyPr/>
                    <a:lstStyle/>
                    <a:p>
                      <a:pPr algn="ctr">
                        <a:lnSpc>
                          <a:spcPct val="115000"/>
                        </a:lnSpc>
                        <a:spcAft>
                          <a:spcPts val="800"/>
                        </a:spcAft>
                        <a:buNone/>
                      </a:pPr>
                      <a:r>
                        <a:rPr lang="en-GB" sz="1100" b="1" kern="100" dirty="0">
                          <a:solidFill>
                            <a:schemeClr val="tx1"/>
                          </a:solidFill>
                          <a:effectLst/>
                          <a:latin typeface="OpenDyslexic" pitchFamily="2" charset="77"/>
                        </a:rPr>
                        <a:t>Shot gun House</a:t>
                      </a:r>
                      <a:endParaRPr lang="fr-FR" sz="1100" b="1" kern="100" dirty="0">
                        <a:solidFill>
                          <a:schemeClr val="tx1"/>
                        </a:solidFill>
                        <a:effectLst/>
                        <a:latin typeface="OpenDyslexic" pitchFamily="2" charset="77"/>
                      </a:endParaRPr>
                    </a:p>
                    <a:p>
                      <a:pPr algn="just">
                        <a:lnSpc>
                          <a:spcPct val="115000"/>
                        </a:lnSpc>
                        <a:spcAft>
                          <a:spcPts val="800"/>
                        </a:spcAft>
                        <a:buNone/>
                      </a:pPr>
                      <a:r>
                        <a:rPr lang="en-GB" sz="1100" b="0" kern="100" dirty="0">
                          <a:solidFill>
                            <a:schemeClr val="tx1"/>
                          </a:solidFill>
                          <a:effectLst/>
                          <a:latin typeface="OpenDyslexic" pitchFamily="2" charset="77"/>
                        </a:rPr>
                        <a:t>Found all over New Orleans, these long and narrow single-story homes have a wood exterior and are easy to spot. Many feature charming Victorian embellishments beneath the large front eve. Some have a camelback – a second story set at rear of house. The term “shotgun” originates from the idea that when standing in the front of the house, you can shoot a bullet clear through every room in the house.</a:t>
                      </a:r>
                      <a:endParaRPr lang="fr-FR" sz="1100" b="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21795" marR="217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fr-FR"/>
                    </a:p>
                  </a:txBody>
                  <a:tcPr/>
                </a:tc>
                <a:tc>
                  <a:txBody>
                    <a:bodyPr/>
                    <a:lstStyle/>
                    <a:p>
                      <a:pPr>
                        <a:lnSpc>
                          <a:spcPct val="115000"/>
                        </a:lnSpc>
                        <a:spcAft>
                          <a:spcPts val="800"/>
                        </a:spcAft>
                        <a:buNone/>
                      </a:pPr>
                      <a:r>
                        <a:rPr lang="en-GB" sz="1100" b="0" kern="100" dirty="0">
                          <a:solidFill>
                            <a:schemeClr val="tx1"/>
                          </a:solidFill>
                          <a:effectLst/>
                          <a:latin typeface="OpenDyslexic" pitchFamily="2" charset="77"/>
                        </a:rPr>
                        <a:t> </a:t>
                      </a:r>
                      <a:endParaRPr lang="fr-FR" sz="1100" b="0" kern="100" dirty="0">
                        <a:solidFill>
                          <a:schemeClr val="tx1"/>
                        </a:solidFill>
                        <a:effectLst/>
                        <a:latin typeface="OpenDyslexic" pitchFamily="2" charset="77"/>
                      </a:endParaRPr>
                    </a:p>
                    <a:p>
                      <a:pPr>
                        <a:lnSpc>
                          <a:spcPct val="115000"/>
                        </a:lnSpc>
                        <a:spcAft>
                          <a:spcPts val="800"/>
                        </a:spcAft>
                        <a:buNone/>
                      </a:pPr>
                      <a:r>
                        <a:rPr lang="en-GB" sz="1100" b="0" kern="100" dirty="0">
                          <a:solidFill>
                            <a:schemeClr val="tx1"/>
                          </a:solidFill>
                          <a:effectLst/>
                          <a:latin typeface="OpenDyslexic" pitchFamily="2" charset="77"/>
                        </a:rPr>
                        <a:t> </a:t>
                      </a:r>
                      <a:endParaRPr lang="fr-FR" sz="1100" b="0" kern="100" dirty="0">
                        <a:solidFill>
                          <a:schemeClr val="tx1"/>
                        </a:solidFill>
                        <a:effectLst/>
                        <a:latin typeface="OpenDyslexic" pitchFamily="2" charset="77"/>
                      </a:endParaRPr>
                    </a:p>
                    <a:p>
                      <a:pPr>
                        <a:lnSpc>
                          <a:spcPct val="115000"/>
                        </a:lnSpc>
                        <a:spcAft>
                          <a:spcPts val="800"/>
                        </a:spcAft>
                        <a:buNone/>
                      </a:pPr>
                      <a:r>
                        <a:rPr lang="en-GB" sz="1100" b="0" kern="100" dirty="0">
                          <a:solidFill>
                            <a:schemeClr val="tx1"/>
                          </a:solidFill>
                          <a:effectLst/>
                          <a:latin typeface="OpenDyslexic" pitchFamily="2" charset="77"/>
                        </a:rPr>
                        <a:t> </a:t>
                      </a:r>
                      <a:endParaRPr lang="fr-FR" sz="1100" b="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21795" marR="2179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9181058"/>
                  </a:ext>
                </a:extLst>
              </a:tr>
              <a:tr h="900160">
                <a:tc>
                  <a:txBody>
                    <a:bodyPr/>
                    <a:lstStyle/>
                    <a:p>
                      <a:pPr algn="ctr">
                        <a:buNone/>
                      </a:pPr>
                      <a:r>
                        <a:rPr lang="en-GB" sz="1100" b="1" kern="100" dirty="0">
                          <a:solidFill>
                            <a:schemeClr val="tx1"/>
                          </a:solidFill>
                          <a:effectLst/>
                          <a:latin typeface="OpenDyslexic" pitchFamily="2" charset="77"/>
                        </a:rPr>
                        <a:t>Creole Townhouses</a:t>
                      </a:r>
                      <a:br>
                        <a:rPr lang="fr-FR" sz="1100" b="0" kern="100" dirty="0">
                          <a:solidFill>
                            <a:schemeClr val="tx1"/>
                          </a:solidFill>
                          <a:effectLst/>
                          <a:latin typeface="OpenDyslexic" pitchFamily="2" charset="77"/>
                        </a:rPr>
                      </a:br>
                      <a:endParaRPr lang="fr-FR" sz="1100" b="0" kern="100" dirty="0">
                        <a:solidFill>
                          <a:schemeClr val="tx1"/>
                        </a:solidFill>
                        <a:effectLst/>
                        <a:latin typeface="OpenDyslexic" pitchFamily="2" charset="77"/>
                      </a:endParaRPr>
                    </a:p>
                    <a:p>
                      <a:pPr algn="just">
                        <a:lnSpc>
                          <a:spcPct val="115000"/>
                        </a:lnSpc>
                        <a:spcAft>
                          <a:spcPts val="800"/>
                        </a:spcAft>
                        <a:buNone/>
                      </a:pPr>
                      <a:r>
                        <a:rPr lang="en-GB" sz="1100" b="0" kern="100" dirty="0">
                          <a:solidFill>
                            <a:schemeClr val="tx1"/>
                          </a:solidFill>
                          <a:effectLst/>
                          <a:latin typeface="OpenDyslexic" pitchFamily="2" charset="77"/>
                        </a:rPr>
                        <a:t>Found in the French Quarter and surrounding </a:t>
                      </a:r>
                      <a:r>
                        <a:rPr lang="en-GB" sz="1100" b="0" kern="100" dirty="0" err="1">
                          <a:solidFill>
                            <a:schemeClr val="tx1"/>
                          </a:solidFill>
                          <a:effectLst/>
                          <a:latin typeface="OpenDyslexic" pitchFamily="2" charset="77"/>
                        </a:rPr>
                        <a:t>neighborhoods</a:t>
                      </a:r>
                      <a:r>
                        <a:rPr lang="en-GB" sz="1100" b="0" kern="100" dirty="0">
                          <a:solidFill>
                            <a:schemeClr val="tx1"/>
                          </a:solidFill>
                          <a:effectLst/>
                          <a:latin typeface="OpenDyslexic" pitchFamily="2" charset="77"/>
                        </a:rPr>
                        <a:t>, Creole Townhouses often have shops below and homes above, brick or stucco exteriors and arched windows. Built after the Great Fires of 1788 and 1794, these two to four-story structures have a strong Spanish influence in the details.</a:t>
                      </a:r>
                      <a:endParaRPr lang="fr-FR" sz="1100" b="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21795" marR="217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fr-FR"/>
                    </a:p>
                  </a:txBody>
                  <a:tcPr/>
                </a:tc>
                <a:tc>
                  <a:txBody>
                    <a:bodyPr/>
                    <a:lstStyle/>
                    <a:p>
                      <a:pPr>
                        <a:lnSpc>
                          <a:spcPct val="115000"/>
                        </a:lnSpc>
                        <a:spcAft>
                          <a:spcPts val="800"/>
                        </a:spcAft>
                        <a:buNone/>
                      </a:pPr>
                      <a:br>
                        <a:rPr lang="fr-FR" sz="1100" b="0" kern="100" dirty="0">
                          <a:solidFill>
                            <a:schemeClr val="tx1"/>
                          </a:solidFill>
                          <a:effectLst/>
                          <a:latin typeface="OpenDyslexic" pitchFamily="2" charset="77"/>
                        </a:rPr>
                      </a:br>
                      <a:endParaRPr lang="fr-FR" sz="1100" b="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21795" marR="2179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1702320"/>
                  </a:ext>
                </a:extLst>
              </a:tr>
              <a:tr h="1423057">
                <a:tc>
                  <a:txBody>
                    <a:bodyPr/>
                    <a:lstStyle/>
                    <a:p>
                      <a:pPr algn="ctr">
                        <a:lnSpc>
                          <a:spcPct val="115000"/>
                        </a:lnSpc>
                        <a:spcAft>
                          <a:spcPts val="800"/>
                        </a:spcAft>
                        <a:buNone/>
                        <a:tabLst>
                          <a:tab pos="1115060" algn="l"/>
                        </a:tabLst>
                      </a:pPr>
                      <a:r>
                        <a:rPr lang="en-GB" sz="1100" b="1" kern="100" dirty="0">
                          <a:solidFill>
                            <a:schemeClr val="tx1"/>
                          </a:solidFill>
                          <a:effectLst/>
                          <a:latin typeface="OpenDyslexic" pitchFamily="2" charset="77"/>
                        </a:rPr>
                        <a:t>Double-gallery houses on Esplanade Avenue</a:t>
                      </a:r>
                      <a:endParaRPr lang="fr-FR" sz="1100" b="1" kern="100" dirty="0">
                        <a:solidFill>
                          <a:schemeClr val="tx1"/>
                        </a:solidFill>
                        <a:effectLst/>
                        <a:latin typeface="OpenDyslexic" pitchFamily="2" charset="77"/>
                      </a:endParaRPr>
                    </a:p>
                    <a:p>
                      <a:pPr algn="just">
                        <a:lnSpc>
                          <a:spcPct val="115000"/>
                        </a:lnSpc>
                        <a:spcAft>
                          <a:spcPts val="800"/>
                        </a:spcAft>
                        <a:buNone/>
                        <a:tabLst>
                          <a:tab pos="1115060" algn="l"/>
                        </a:tabLst>
                      </a:pPr>
                      <a:r>
                        <a:rPr lang="en-GB" sz="1100" b="0" kern="100" dirty="0">
                          <a:solidFill>
                            <a:schemeClr val="tx1"/>
                          </a:solidFill>
                          <a:effectLst/>
                          <a:latin typeface="OpenDyslexic" pitchFamily="2" charset="77"/>
                        </a:rPr>
                        <a:t>Double-gallery houses were built in New Orleans between 1820 and 1850. Double-gallery houses are two-story houses with a side-gabled or hipped roof. The house is set back from the property line, and it has a covered two-story gallery which is framed and supported by columns supporting the entablature.</a:t>
                      </a:r>
                      <a:endParaRPr lang="fr-FR" sz="1100" b="0" kern="100" dirty="0">
                        <a:solidFill>
                          <a:schemeClr val="tx1"/>
                        </a:solidFill>
                        <a:effectLst/>
                        <a:latin typeface="OpenDyslexic" pitchFamily="2" charset="77"/>
                      </a:endParaRPr>
                    </a:p>
                    <a:p>
                      <a:pPr algn="just">
                        <a:lnSpc>
                          <a:spcPct val="115000"/>
                        </a:lnSpc>
                        <a:spcAft>
                          <a:spcPts val="800"/>
                        </a:spcAft>
                        <a:buNone/>
                      </a:pPr>
                      <a:r>
                        <a:rPr lang="en-GB" sz="1100" b="0" kern="100" dirty="0">
                          <a:solidFill>
                            <a:schemeClr val="tx1"/>
                          </a:solidFill>
                          <a:effectLst/>
                          <a:latin typeface="OpenDyslexic" pitchFamily="2" charset="77"/>
                        </a:rPr>
                        <a:t>The façade has an asymmetrical arrangement of its openings. These homes were built as a variation on the American townhouses built in the Garden District, Uptown, and Esplanade Ridge, areas which in the 19th century were thought of as suburbs.</a:t>
                      </a:r>
                      <a:endParaRPr lang="fr-FR" sz="1100" b="0" kern="100" dirty="0">
                        <a:solidFill>
                          <a:schemeClr val="tx1"/>
                        </a:solidFill>
                        <a:effectLst/>
                        <a:latin typeface="OpenDyslexic" pitchFamily="2" charset="77"/>
                      </a:endParaRPr>
                    </a:p>
                  </a:txBody>
                  <a:tcPr marL="21795" marR="217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fr-FR"/>
                    </a:p>
                  </a:txBody>
                  <a:tcPr/>
                </a:tc>
                <a:tc>
                  <a:txBody>
                    <a:bodyPr/>
                    <a:lstStyle/>
                    <a:p>
                      <a:pPr>
                        <a:lnSpc>
                          <a:spcPct val="115000"/>
                        </a:lnSpc>
                        <a:spcAft>
                          <a:spcPts val="800"/>
                        </a:spcAft>
                        <a:buNone/>
                      </a:pPr>
                      <a:r>
                        <a:rPr lang="en-GB" sz="1100" b="0" kern="100" dirty="0">
                          <a:solidFill>
                            <a:schemeClr val="tx1"/>
                          </a:solidFill>
                          <a:effectLst/>
                          <a:latin typeface="OpenDyslexic" pitchFamily="2" charset="77"/>
                        </a:rPr>
                        <a:t> </a:t>
                      </a:r>
                      <a:endParaRPr lang="fr-FR" sz="1100" b="0" kern="100" dirty="0">
                        <a:solidFill>
                          <a:schemeClr val="tx1"/>
                        </a:solidFill>
                        <a:effectLst/>
                        <a:latin typeface="OpenDyslexic" pitchFamily="2" charset="77"/>
                      </a:endParaRPr>
                    </a:p>
                    <a:p>
                      <a:pPr>
                        <a:lnSpc>
                          <a:spcPct val="115000"/>
                        </a:lnSpc>
                        <a:spcAft>
                          <a:spcPts val="800"/>
                        </a:spcAft>
                        <a:buNone/>
                      </a:pPr>
                      <a:endParaRPr lang="fr-FR" sz="1100" b="0" kern="100" dirty="0">
                        <a:solidFill>
                          <a:schemeClr val="tx1"/>
                        </a:solidFill>
                        <a:effectLst/>
                        <a:latin typeface="OpenDyslexic" pitchFamily="2" charset="77"/>
                      </a:endParaRPr>
                    </a:p>
                    <a:p>
                      <a:pPr>
                        <a:lnSpc>
                          <a:spcPct val="115000"/>
                        </a:lnSpc>
                        <a:spcAft>
                          <a:spcPts val="800"/>
                        </a:spcAft>
                        <a:buNone/>
                      </a:pPr>
                      <a:r>
                        <a:rPr lang="en-GB" sz="1100" b="0" kern="100" dirty="0">
                          <a:solidFill>
                            <a:schemeClr val="tx1"/>
                          </a:solidFill>
                          <a:effectLst/>
                          <a:latin typeface="OpenDyslexic" pitchFamily="2" charset="77"/>
                        </a:rPr>
                        <a:t> </a:t>
                      </a:r>
                      <a:endParaRPr lang="fr-FR" sz="1100" b="0" kern="100" dirty="0">
                        <a:solidFill>
                          <a:schemeClr val="tx1"/>
                        </a:solidFill>
                        <a:effectLst/>
                        <a:latin typeface="OpenDyslexic" pitchFamily="2" charset="77"/>
                      </a:endParaRPr>
                    </a:p>
                    <a:p>
                      <a:pPr>
                        <a:lnSpc>
                          <a:spcPct val="115000"/>
                        </a:lnSpc>
                        <a:spcAft>
                          <a:spcPts val="800"/>
                        </a:spcAft>
                        <a:buNone/>
                      </a:pPr>
                      <a:r>
                        <a:rPr lang="en-GB" sz="1100" b="0" kern="100" dirty="0">
                          <a:solidFill>
                            <a:schemeClr val="tx1"/>
                          </a:solidFill>
                          <a:effectLst/>
                          <a:latin typeface="OpenDyslexic" pitchFamily="2" charset="77"/>
                        </a:rPr>
                        <a:t> </a:t>
                      </a:r>
                      <a:endParaRPr lang="fr-FR" sz="1100" b="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21795" marR="2179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0175608"/>
                  </a:ext>
                </a:extLst>
              </a:tr>
              <a:tr h="0">
                <a:tc>
                  <a:txBody>
                    <a:bodyPr/>
                    <a:lstStyle/>
                    <a:p>
                      <a:pPr algn="just">
                        <a:lnSpc>
                          <a:spcPct val="115000"/>
                        </a:lnSpc>
                        <a:spcAft>
                          <a:spcPts val="800"/>
                        </a:spcAft>
                        <a:buNone/>
                      </a:pPr>
                      <a:r>
                        <a:rPr lang="en-GB" sz="1100" b="0" kern="100" dirty="0">
                          <a:solidFill>
                            <a:schemeClr val="tx1"/>
                          </a:solidFill>
                          <a:effectLst/>
                          <a:latin typeface="OpenDyslexic" pitchFamily="2" charset="77"/>
                        </a:rPr>
                        <a:t>Plantations in Louisiana showcase an intricate mix of European, African, and Caribbean architectural influences, adapted to local climate and needs. This unique blend reflects both the diversity and complexity of Louisiana’s colonial past.</a:t>
                      </a:r>
                      <a:endParaRPr lang="fr-FR" sz="1100" b="0" kern="100" dirty="0">
                        <a:solidFill>
                          <a:schemeClr val="tx1"/>
                        </a:solidFill>
                        <a:effectLst/>
                        <a:latin typeface="OpenDyslexic" pitchFamily="2" charset="77"/>
                      </a:endParaRPr>
                    </a:p>
                  </a:txBody>
                  <a:tcPr marL="21795" marR="217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fr-F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nSpc>
                          <a:spcPct val="115000"/>
                        </a:lnSpc>
                        <a:spcAft>
                          <a:spcPts val="800"/>
                        </a:spcAft>
                        <a:buNone/>
                      </a:pPr>
                      <a:r>
                        <a:rPr lang="en-GB" sz="1100" b="0" kern="100" dirty="0">
                          <a:solidFill>
                            <a:schemeClr val="tx1"/>
                          </a:solidFill>
                          <a:effectLst/>
                          <a:latin typeface="OpenDyslexic" pitchFamily="2" charset="77"/>
                        </a:rPr>
                        <a:t> </a:t>
                      </a:r>
                      <a:endParaRPr lang="fr-FR" sz="1100" b="0" kern="100" dirty="0">
                        <a:solidFill>
                          <a:schemeClr val="tx1"/>
                        </a:solidFill>
                        <a:effectLst/>
                        <a:latin typeface="OpenDyslexic" pitchFamily="2" charset="77"/>
                      </a:endParaRPr>
                    </a:p>
                    <a:p>
                      <a:pPr>
                        <a:lnSpc>
                          <a:spcPct val="115000"/>
                        </a:lnSpc>
                        <a:spcAft>
                          <a:spcPts val="800"/>
                        </a:spcAft>
                        <a:buNone/>
                      </a:pPr>
                      <a:r>
                        <a:rPr lang="en-GB" sz="1100" b="0" kern="100" dirty="0">
                          <a:solidFill>
                            <a:schemeClr val="tx1"/>
                          </a:solidFill>
                          <a:effectLst/>
                          <a:latin typeface="OpenDyslexic" pitchFamily="2" charset="77"/>
                        </a:rPr>
                        <a:t> </a:t>
                      </a:r>
                      <a:endParaRPr lang="fr-FR" sz="1100" b="0" kern="100" dirty="0">
                        <a:solidFill>
                          <a:schemeClr val="tx1"/>
                        </a:solidFill>
                        <a:effectLst/>
                        <a:latin typeface="OpenDyslexic" pitchFamily="2" charset="77"/>
                      </a:endParaRPr>
                    </a:p>
                    <a:p>
                      <a:pPr>
                        <a:lnSpc>
                          <a:spcPct val="115000"/>
                        </a:lnSpc>
                        <a:spcAft>
                          <a:spcPts val="800"/>
                        </a:spcAft>
                        <a:buNone/>
                      </a:pPr>
                      <a:r>
                        <a:rPr lang="en-GB" sz="1100" b="0" kern="100" dirty="0">
                          <a:solidFill>
                            <a:schemeClr val="tx1"/>
                          </a:solidFill>
                          <a:effectLst/>
                          <a:latin typeface="OpenDyslexic" pitchFamily="2" charset="77"/>
                        </a:rPr>
                        <a:t> </a:t>
                      </a:r>
                      <a:endParaRPr lang="fr-FR" sz="1100" b="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21795" marR="2179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1206654"/>
                  </a:ext>
                </a:extLst>
              </a:tr>
            </a:tbl>
          </a:graphicData>
        </a:graphic>
      </p:graphicFrame>
      <p:pic>
        <p:nvPicPr>
          <p:cNvPr id="5" name="Image 4">
            <a:extLst>
              <a:ext uri="{FF2B5EF4-FFF2-40B4-BE49-F238E27FC236}">
                <a16:creationId xmlns:a16="http://schemas.microsoft.com/office/drawing/2014/main" id="{CCCC79F8-7981-416E-BEC7-E9602C8410A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9356" y="561318"/>
            <a:ext cx="2320771" cy="1547181"/>
          </a:xfrm>
          <a:prstGeom prst="rect">
            <a:avLst/>
          </a:prstGeom>
          <a:noFill/>
        </p:spPr>
      </p:pic>
      <p:pic>
        <p:nvPicPr>
          <p:cNvPr id="6" name="Image 5" descr="undefined">
            <a:extLst>
              <a:ext uri="{FF2B5EF4-FFF2-40B4-BE49-F238E27FC236}">
                <a16:creationId xmlns:a16="http://schemas.microsoft.com/office/drawing/2014/main" id="{EF5017B2-D291-DCDD-1EB0-55F4082417F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85453" y="594487"/>
            <a:ext cx="2044403" cy="1533302"/>
          </a:xfrm>
          <a:prstGeom prst="rect">
            <a:avLst/>
          </a:prstGeom>
          <a:noFill/>
          <a:ln>
            <a:noFill/>
          </a:ln>
        </p:spPr>
      </p:pic>
      <p:pic>
        <p:nvPicPr>
          <p:cNvPr id="7" name="Image 6">
            <a:extLst>
              <a:ext uri="{FF2B5EF4-FFF2-40B4-BE49-F238E27FC236}">
                <a16:creationId xmlns:a16="http://schemas.microsoft.com/office/drawing/2014/main" id="{2062D04B-3C16-A4EC-FCC6-12211DCD1CD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9918" y="2433086"/>
            <a:ext cx="2726024" cy="1533302"/>
          </a:xfrm>
          <a:prstGeom prst="rect">
            <a:avLst/>
          </a:prstGeom>
          <a:noFill/>
        </p:spPr>
      </p:pic>
      <p:pic>
        <p:nvPicPr>
          <p:cNvPr id="8" name="Image 7">
            <a:extLst>
              <a:ext uri="{FF2B5EF4-FFF2-40B4-BE49-F238E27FC236}">
                <a16:creationId xmlns:a16="http://schemas.microsoft.com/office/drawing/2014/main" id="{A8E5ACED-5B7D-352F-2F5E-EDB4FFFB3F2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5034" y="2886388"/>
            <a:ext cx="1872783" cy="1404587"/>
          </a:xfrm>
          <a:prstGeom prst="rect">
            <a:avLst/>
          </a:prstGeom>
          <a:noFill/>
        </p:spPr>
      </p:pic>
      <p:pic>
        <p:nvPicPr>
          <p:cNvPr id="9" name="Image 8">
            <a:extLst>
              <a:ext uri="{FF2B5EF4-FFF2-40B4-BE49-F238E27FC236}">
                <a16:creationId xmlns:a16="http://schemas.microsoft.com/office/drawing/2014/main" id="{66A5771E-2914-DB48-4EC1-8792C4D4DCA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19607" y="4290975"/>
            <a:ext cx="2726335" cy="1533302"/>
          </a:xfrm>
          <a:prstGeom prst="rect">
            <a:avLst/>
          </a:prstGeom>
          <a:noFill/>
        </p:spPr>
      </p:pic>
      <p:sp>
        <p:nvSpPr>
          <p:cNvPr id="10" name="Rectangle 9">
            <a:extLst>
              <a:ext uri="{FF2B5EF4-FFF2-40B4-BE49-F238E27FC236}">
                <a16:creationId xmlns:a16="http://schemas.microsoft.com/office/drawing/2014/main" id="{4A96F15B-D5E7-6D03-4D88-FF300FAAF214}"/>
              </a:ext>
            </a:extLst>
          </p:cNvPr>
          <p:cNvSpPr/>
          <p:nvPr/>
        </p:nvSpPr>
        <p:spPr>
          <a:xfrm>
            <a:off x="7399356" y="2108499"/>
            <a:ext cx="2320771" cy="2474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Plantation house</a:t>
            </a:r>
          </a:p>
        </p:txBody>
      </p:sp>
      <p:sp>
        <p:nvSpPr>
          <p:cNvPr id="11" name="Rectangle 10">
            <a:extLst>
              <a:ext uri="{FF2B5EF4-FFF2-40B4-BE49-F238E27FC236}">
                <a16:creationId xmlns:a16="http://schemas.microsoft.com/office/drawing/2014/main" id="{FB1C23BA-16F4-DF29-C83C-1BEC8977DD28}"/>
              </a:ext>
            </a:extLst>
          </p:cNvPr>
          <p:cNvSpPr/>
          <p:nvPr/>
        </p:nvSpPr>
        <p:spPr>
          <a:xfrm>
            <a:off x="9807160" y="2147079"/>
            <a:ext cx="2320771" cy="2474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Double </a:t>
            </a:r>
            <a:r>
              <a:rPr lang="fr-FR" dirty="0" err="1">
                <a:solidFill>
                  <a:schemeClr val="tx1"/>
                </a:solidFill>
              </a:rPr>
              <a:t>Gallery</a:t>
            </a:r>
            <a:r>
              <a:rPr lang="fr-FR" dirty="0">
                <a:solidFill>
                  <a:schemeClr val="tx1"/>
                </a:solidFill>
              </a:rPr>
              <a:t> </a:t>
            </a:r>
            <a:r>
              <a:rPr lang="fr-FR" dirty="0" err="1">
                <a:solidFill>
                  <a:schemeClr val="tx1"/>
                </a:solidFill>
              </a:rPr>
              <a:t>Houses</a:t>
            </a:r>
            <a:endParaRPr lang="fr-FR" dirty="0">
              <a:solidFill>
                <a:schemeClr val="tx1"/>
              </a:solidFill>
            </a:endParaRPr>
          </a:p>
        </p:txBody>
      </p:sp>
      <p:sp>
        <p:nvSpPr>
          <p:cNvPr id="12" name="Rectangle 11">
            <a:extLst>
              <a:ext uri="{FF2B5EF4-FFF2-40B4-BE49-F238E27FC236}">
                <a16:creationId xmlns:a16="http://schemas.microsoft.com/office/drawing/2014/main" id="{7C3206CB-E2EE-3428-970D-938D5E2EFB4A}"/>
              </a:ext>
            </a:extLst>
          </p:cNvPr>
          <p:cNvSpPr/>
          <p:nvPr/>
        </p:nvSpPr>
        <p:spPr>
          <a:xfrm>
            <a:off x="7319607" y="3968246"/>
            <a:ext cx="2737467" cy="28733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tx1"/>
                </a:solidFill>
              </a:rPr>
              <a:t>Creole</a:t>
            </a:r>
            <a:r>
              <a:rPr lang="fr-FR" dirty="0">
                <a:solidFill>
                  <a:schemeClr val="tx1"/>
                </a:solidFill>
              </a:rPr>
              <a:t> </a:t>
            </a:r>
            <a:r>
              <a:rPr lang="fr-FR" dirty="0" err="1">
                <a:solidFill>
                  <a:schemeClr val="tx1"/>
                </a:solidFill>
              </a:rPr>
              <a:t>Townhouses</a:t>
            </a:r>
            <a:endParaRPr lang="fr-FR" dirty="0">
              <a:solidFill>
                <a:schemeClr val="tx1"/>
              </a:solidFill>
            </a:endParaRPr>
          </a:p>
        </p:txBody>
      </p:sp>
      <p:sp>
        <p:nvSpPr>
          <p:cNvPr id="13" name="Rectangle 12">
            <a:extLst>
              <a:ext uri="{FF2B5EF4-FFF2-40B4-BE49-F238E27FC236}">
                <a16:creationId xmlns:a16="http://schemas.microsoft.com/office/drawing/2014/main" id="{D69CF6B9-AC7F-26E7-8C09-C783F7E68A22}"/>
              </a:ext>
            </a:extLst>
          </p:cNvPr>
          <p:cNvSpPr/>
          <p:nvPr/>
        </p:nvSpPr>
        <p:spPr>
          <a:xfrm>
            <a:off x="7319607" y="5829317"/>
            <a:ext cx="2737467" cy="28733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Shot gun house</a:t>
            </a:r>
          </a:p>
        </p:txBody>
      </p:sp>
      <p:sp>
        <p:nvSpPr>
          <p:cNvPr id="14" name="Rectangle 13">
            <a:extLst>
              <a:ext uri="{FF2B5EF4-FFF2-40B4-BE49-F238E27FC236}">
                <a16:creationId xmlns:a16="http://schemas.microsoft.com/office/drawing/2014/main" id="{C7D94865-CC92-275D-29A1-A92D5B1EE815}"/>
              </a:ext>
            </a:extLst>
          </p:cNvPr>
          <p:cNvSpPr/>
          <p:nvPr/>
        </p:nvSpPr>
        <p:spPr>
          <a:xfrm>
            <a:off x="10175034" y="4295217"/>
            <a:ext cx="1872783" cy="24636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tx1"/>
                </a:solidFill>
              </a:rPr>
              <a:t>Creole</a:t>
            </a:r>
            <a:r>
              <a:rPr lang="fr-FR" dirty="0">
                <a:solidFill>
                  <a:schemeClr val="tx1"/>
                </a:solidFill>
              </a:rPr>
              <a:t> cottage</a:t>
            </a:r>
          </a:p>
        </p:txBody>
      </p:sp>
    </p:spTree>
    <p:extLst>
      <p:ext uri="{BB962C8B-B14F-4D97-AF65-F5344CB8AC3E}">
        <p14:creationId xmlns:p14="http://schemas.microsoft.com/office/powerpoint/2010/main" val="3086461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BE3AC5-FCB9-0E37-3024-2E42B3996FB7}"/>
              </a:ext>
            </a:extLst>
          </p:cNvPr>
          <p:cNvSpPr>
            <a:spLocks noGrp="1"/>
          </p:cNvSpPr>
          <p:nvPr>
            <p:ph type="title"/>
          </p:nvPr>
        </p:nvSpPr>
        <p:spPr/>
        <p:txBody>
          <a:bodyPr/>
          <a:lstStyle/>
          <a:p>
            <a:r>
              <a:rPr lang="fr-FR" dirty="0"/>
              <a:t>Checklist for the final </a:t>
            </a:r>
            <a:r>
              <a:rPr lang="fr-FR" dirty="0" err="1"/>
              <a:t>task</a:t>
            </a:r>
            <a:endParaRPr lang="fr-FR" dirty="0"/>
          </a:p>
        </p:txBody>
      </p:sp>
      <p:sp>
        <p:nvSpPr>
          <p:cNvPr id="3" name="Espace réservé du contenu 2">
            <a:extLst>
              <a:ext uri="{FF2B5EF4-FFF2-40B4-BE49-F238E27FC236}">
                <a16:creationId xmlns:a16="http://schemas.microsoft.com/office/drawing/2014/main" id="{7020E8B2-0379-18A6-655F-8EBC43C3070F}"/>
              </a:ext>
            </a:extLst>
          </p:cNvPr>
          <p:cNvSpPr>
            <a:spLocks noGrp="1"/>
          </p:cNvSpPr>
          <p:nvPr>
            <p:ph idx="1"/>
          </p:nvPr>
        </p:nvSpPr>
        <p:spPr>
          <a:xfrm>
            <a:off x="337457" y="1825625"/>
            <a:ext cx="11440886" cy="4351338"/>
          </a:xfrm>
        </p:spPr>
        <p:txBody>
          <a:bodyPr/>
          <a:lstStyle/>
          <a:p>
            <a:r>
              <a:rPr lang="fr-FR" dirty="0" err="1"/>
              <a:t>Take</a:t>
            </a:r>
            <a:r>
              <a:rPr lang="fr-FR" dirty="0"/>
              <a:t> </a:t>
            </a:r>
            <a:r>
              <a:rPr lang="fr-FR" dirty="0" err="1"/>
              <a:t>your</a:t>
            </a:r>
            <a:r>
              <a:rPr lang="fr-FR" dirty="0"/>
              <a:t> key issue </a:t>
            </a:r>
            <a:r>
              <a:rPr lang="fr-FR" dirty="0" err="1"/>
              <a:t>into</a:t>
            </a:r>
            <a:r>
              <a:rPr lang="fr-FR" dirty="0"/>
              <a:t> </a:t>
            </a:r>
            <a:r>
              <a:rPr lang="fr-FR" dirty="0" err="1"/>
              <a:t>account</a:t>
            </a:r>
            <a:endParaRPr lang="fr-FR" dirty="0"/>
          </a:p>
          <a:p>
            <a:r>
              <a:rPr lang="fr-FR" dirty="0" err="1"/>
              <a:t>Speak</a:t>
            </a:r>
            <a:r>
              <a:rPr lang="fr-FR" dirty="0"/>
              <a:t> about the </a:t>
            </a:r>
            <a:r>
              <a:rPr lang="fr-FR" dirty="0" err="1"/>
              <a:t>history</a:t>
            </a:r>
            <a:r>
              <a:rPr lang="fr-FR" dirty="0"/>
              <a:t> of NOLA (how </a:t>
            </a:r>
            <a:r>
              <a:rPr lang="fr-FR" dirty="0" err="1"/>
              <a:t>it</a:t>
            </a:r>
            <a:r>
              <a:rPr lang="fr-FR" dirty="0"/>
              <a:t> </a:t>
            </a:r>
            <a:r>
              <a:rPr lang="fr-FR" dirty="0" err="1"/>
              <a:t>became</a:t>
            </a:r>
            <a:r>
              <a:rPr lang="fr-FR" dirty="0"/>
              <a:t> US)</a:t>
            </a:r>
          </a:p>
          <a:p>
            <a:r>
              <a:rPr lang="fr-FR" dirty="0" err="1"/>
              <a:t>Speak</a:t>
            </a:r>
            <a:r>
              <a:rPr lang="fr-FR" dirty="0"/>
              <a:t> about </a:t>
            </a:r>
            <a:r>
              <a:rPr lang="fr-FR" dirty="0" err="1"/>
              <a:t>multiculturalism</a:t>
            </a:r>
            <a:r>
              <a:rPr lang="fr-FR" dirty="0"/>
              <a:t> in NOLA (and </a:t>
            </a:r>
            <a:r>
              <a:rPr lang="fr-FR" dirty="0" err="1"/>
              <a:t>its</a:t>
            </a:r>
            <a:r>
              <a:rPr lang="fr-FR" dirty="0"/>
              <a:t> </a:t>
            </a:r>
            <a:r>
              <a:rPr lang="fr-FR" dirty="0" err="1"/>
              <a:t>limits</a:t>
            </a:r>
            <a:r>
              <a:rPr lang="fr-FR" dirty="0"/>
              <a:t>) – </a:t>
            </a:r>
            <a:r>
              <a:rPr lang="fr-FR" dirty="0" err="1"/>
              <a:t>give</a:t>
            </a:r>
            <a:r>
              <a:rPr lang="fr-FR" dirty="0"/>
              <a:t> </a:t>
            </a:r>
            <a:r>
              <a:rPr lang="fr-FR" dirty="0" err="1"/>
              <a:t>examples</a:t>
            </a:r>
            <a:r>
              <a:rPr lang="fr-FR" dirty="0"/>
              <a:t>.</a:t>
            </a:r>
          </a:p>
          <a:p>
            <a:r>
              <a:rPr lang="fr-FR" dirty="0" err="1"/>
              <a:t>make</a:t>
            </a:r>
            <a:r>
              <a:rPr lang="fr-FR" dirty="0"/>
              <a:t> sure </a:t>
            </a:r>
            <a:r>
              <a:rPr lang="fr-FR" dirty="0" err="1"/>
              <a:t>your</a:t>
            </a:r>
            <a:r>
              <a:rPr lang="fr-FR" dirty="0"/>
              <a:t> panel </a:t>
            </a:r>
            <a:r>
              <a:rPr lang="fr-FR" dirty="0" err="1"/>
              <a:t>allows</a:t>
            </a:r>
            <a:r>
              <a:rPr lang="fr-FR" dirty="0"/>
              <a:t> the </a:t>
            </a:r>
            <a:r>
              <a:rPr lang="fr-FR" dirty="0" err="1"/>
              <a:t>visitors</a:t>
            </a:r>
            <a:r>
              <a:rPr lang="fr-FR" dirty="0"/>
              <a:t> to question the </a:t>
            </a:r>
            <a:r>
              <a:rPr lang="fr-FR" dirty="0" err="1"/>
              <a:t>heritage</a:t>
            </a:r>
            <a:r>
              <a:rPr lang="fr-FR" dirty="0"/>
              <a:t> of NOLA</a:t>
            </a:r>
          </a:p>
        </p:txBody>
      </p:sp>
    </p:spTree>
    <p:extLst>
      <p:ext uri="{BB962C8B-B14F-4D97-AF65-F5344CB8AC3E}">
        <p14:creationId xmlns:p14="http://schemas.microsoft.com/office/powerpoint/2010/main" val="879670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3DDC8AD-FCC2-B83B-C2E1-DBF4EBAABCFA}"/>
              </a:ext>
            </a:extLst>
          </p:cNvPr>
          <p:cNvSpPr txBox="1"/>
          <p:nvPr/>
        </p:nvSpPr>
        <p:spPr>
          <a:xfrm>
            <a:off x="898072" y="197465"/>
            <a:ext cx="10395856" cy="369332"/>
          </a:xfrm>
          <a:custGeom>
            <a:avLst/>
            <a:gdLst>
              <a:gd name="csX0" fmla="*/ 0 w 10395856"/>
              <a:gd name="csY0" fmla="*/ 0 h 369332"/>
              <a:gd name="csX1" fmla="*/ 589099 w 10395856"/>
              <a:gd name="csY1" fmla="*/ 0 h 369332"/>
              <a:gd name="csX2" fmla="*/ 970280 w 10395856"/>
              <a:gd name="csY2" fmla="*/ 0 h 369332"/>
              <a:gd name="csX3" fmla="*/ 1871254 w 10395856"/>
              <a:gd name="csY3" fmla="*/ 0 h 369332"/>
              <a:gd name="csX4" fmla="*/ 2460353 w 10395856"/>
              <a:gd name="csY4" fmla="*/ 0 h 369332"/>
              <a:gd name="csX5" fmla="*/ 3049451 w 10395856"/>
              <a:gd name="csY5" fmla="*/ 0 h 369332"/>
              <a:gd name="csX6" fmla="*/ 3950425 w 10395856"/>
              <a:gd name="csY6" fmla="*/ 0 h 369332"/>
              <a:gd name="csX7" fmla="*/ 4435565 w 10395856"/>
              <a:gd name="csY7" fmla="*/ 0 h 369332"/>
              <a:gd name="csX8" fmla="*/ 5336539 w 10395856"/>
              <a:gd name="csY8" fmla="*/ 0 h 369332"/>
              <a:gd name="csX9" fmla="*/ 6237514 w 10395856"/>
              <a:gd name="csY9" fmla="*/ 0 h 369332"/>
              <a:gd name="csX10" fmla="*/ 6930571 w 10395856"/>
              <a:gd name="csY10" fmla="*/ 0 h 369332"/>
              <a:gd name="csX11" fmla="*/ 7831545 w 10395856"/>
              <a:gd name="csY11" fmla="*/ 0 h 369332"/>
              <a:gd name="csX12" fmla="*/ 8420643 w 10395856"/>
              <a:gd name="csY12" fmla="*/ 0 h 369332"/>
              <a:gd name="csX13" fmla="*/ 9009742 w 10395856"/>
              <a:gd name="csY13" fmla="*/ 0 h 369332"/>
              <a:gd name="csX14" fmla="*/ 9806757 w 10395856"/>
              <a:gd name="csY14" fmla="*/ 0 h 369332"/>
              <a:gd name="csX15" fmla="*/ 10395856 w 10395856"/>
              <a:gd name="csY15" fmla="*/ 0 h 369332"/>
              <a:gd name="csX16" fmla="*/ 10395856 w 10395856"/>
              <a:gd name="csY16" fmla="*/ 369332 h 369332"/>
              <a:gd name="csX17" fmla="*/ 9598840 w 10395856"/>
              <a:gd name="csY17" fmla="*/ 369332 h 369332"/>
              <a:gd name="csX18" fmla="*/ 8905783 w 10395856"/>
              <a:gd name="csY18" fmla="*/ 369332 h 369332"/>
              <a:gd name="csX19" fmla="*/ 8524602 w 10395856"/>
              <a:gd name="csY19" fmla="*/ 369332 h 369332"/>
              <a:gd name="csX20" fmla="*/ 8039462 w 10395856"/>
              <a:gd name="csY20" fmla="*/ 369332 h 369332"/>
              <a:gd name="csX21" fmla="*/ 7138488 w 10395856"/>
              <a:gd name="csY21" fmla="*/ 369332 h 369332"/>
              <a:gd name="csX22" fmla="*/ 6445431 w 10395856"/>
              <a:gd name="csY22" fmla="*/ 369332 h 369332"/>
              <a:gd name="csX23" fmla="*/ 5960291 w 10395856"/>
              <a:gd name="csY23" fmla="*/ 369332 h 369332"/>
              <a:gd name="csX24" fmla="*/ 5267234 w 10395856"/>
              <a:gd name="csY24" fmla="*/ 369332 h 369332"/>
              <a:gd name="csX25" fmla="*/ 4886052 w 10395856"/>
              <a:gd name="csY25" fmla="*/ 369332 h 369332"/>
              <a:gd name="csX26" fmla="*/ 4504871 w 10395856"/>
              <a:gd name="csY26" fmla="*/ 369332 h 369332"/>
              <a:gd name="csX27" fmla="*/ 3811814 w 10395856"/>
              <a:gd name="csY27" fmla="*/ 369332 h 369332"/>
              <a:gd name="csX28" fmla="*/ 3326674 w 10395856"/>
              <a:gd name="csY28" fmla="*/ 369332 h 369332"/>
              <a:gd name="csX29" fmla="*/ 2529658 w 10395856"/>
              <a:gd name="csY29" fmla="*/ 369332 h 369332"/>
              <a:gd name="csX30" fmla="*/ 2044518 w 10395856"/>
              <a:gd name="csY30" fmla="*/ 369332 h 369332"/>
              <a:gd name="csX31" fmla="*/ 1247503 w 10395856"/>
              <a:gd name="csY31" fmla="*/ 369332 h 369332"/>
              <a:gd name="csX32" fmla="*/ 866321 w 10395856"/>
              <a:gd name="csY32" fmla="*/ 369332 h 369332"/>
              <a:gd name="csX33" fmla="*/ 0 w 10395856"/>
              <a:gd name="csY33" fmla="*/ 369332 h 369332"/>
              <a:gd name="csX34" fmla="*/ 0 w 10395856"/>
              <a:gd name="csY34" fmla="*/ 0 h 3693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10395856" h="369332" extrusionOk="0">
                <a:moveTo>
                  <a:pt x="0" y="0"/>
                </a:moveTo>
                <a:cubicBezTo>
                  <a:pt x="147723" y="24512"/>
                  <a:pt x="317542" y="-7121"/>
                  <a:pt x="589099" y="0"/>
                </a:cubicBezTo>
                <a:cubicBezTo>
                  <a:pt x="860656" y="7121"/>
                  <a:pt x="838385" y="-1718"/>
                  <a:pt x="970280" y="0"/>
                </a:cubicBezTo>
                <a:cubicBezTo>
                  <a:pt x="1102175" y="1718"/>
                  <a:pt x="1465775" y="-44757"/>
                  <a:pt x="1871254" y="0"/>
                </a:cubicBezTo>
                <a:cubicBezTo>
                  <a:pt x="2276733" y="44757"/>
                  <a:pt x="2265328" y="-2334"/>
                  <a:pt x="2460353" y="0"/>
                </a:cubicBezTo>
                <a:cubicBezTo>
                  <a:pt x="2655378" y="2334"/>
                  <a:pt x="2807440" y="12365"/>
                  <a:pt x="3049451" y="0"/>
                </a:cubicBezTo>
                <a:cubicBezTo>
                  <a:pt x="3291462" y="-12365"/>
                  <a:pt x="3518619" y="-24676"/>
                  <a:pt x="3950425" y="0"/>
                </a:cubicBezTo>
                <a:cubicBezTo>
                  <a:pt x="4382231" y="24676"/>
                  <a:pt x="4251339" y="-16196"/>
                  <a:pt x="4435565" y="0"/>
                </a:cubicBezTo>
                <a:cubicBezTo>
                  <a:pt x="4619791" y="16196"/>
                  <a:pt x="4967126" y="22956"/>
                  <a:pt x="5336539" y="0"/>
                </a:cubicBezTo>
                <a:cubicBezTo>
                  <a:pt x="5705952" y="-22956"/>
                  <a:pt x="5814107" y="-37791"/>
                  <a:pt x="6237514" y="0"/>
                </a:cubicBezTo>
                <a:cubicBezTo>
                  <a:pt x="6660921" y="37791"/>
                  <a:pt x="6591729" y="7305"/>
                  <a:pt x="6930571" y="0"/>
                </a:cubicBezTo>
                <a:cubicBezTo>
                  <a:pt x="7269413" y="-7305"/>
                  <a:pt x="7422875" y="-22894"/>
                  <a:pt x="7831545" y="0"/>
                </a:cubicBezTo>
                <a:cubicBezTo>
                  <a:pt x="8240215" y="22894"/>
                  <a:pt x="8266959" y="2533"/>
                  <a:pt x="8420643" y="0"/>
                </a:cubicBezTo>
                <a:cubicBezTo>
                  <a:pt x="8574327" y="-2533"/>
                  <a:pt x="8734064" y="-17131"/>
                  <a:pt x="9009742" y="0"/>
                </a:cubicBezTo>
                <a:cubicBezTo>
                  <a:pt x="9285420" y="17131"/>
                  <a:pt x="9549867" y="25209"/>
                  <a:pt x="9806757" y="0"/>
                </a:cubicBezTo>
                <a:cubicBezTo>
                  <a:pt x="10063647" y="-25209"/>
                  <a:pt x="10225603" y="-24398"/>
                  <a:pt x="10395856" y="0"/>
                </a:cubicBezTo>
                <a:cubicBezTo>
                  <a:pt x="10401229" y="134064"/>
                  <a:pt x="10394039" y="239672"/>
                  <a:pt x="10395856" y="369332"/>
                </a:cubicBezTo>
                <a:cubicBezTo>
                  <a:pt x="10215132" y="336124"/>
                  <a:pt x="9826433" y="375042"/>
                  <a:pt x="9598840" y="369332"/>
                </a:cubicBezTo>
                <a:cubicBezTo>
                  <a:pt x="9371247" y="363622"/>
                  <a:pt x="9125144" y="391801"/>
                  <a:pt x="8905783" y="369332"/>
                </a:cubicBezTo>
                <a:cubicBezTo>
                  <a:pt x="8686422" y="346863"/>
                  <a:pt x="8607405" y="367712"/>
                  <a:pt x="8524602" y="369332"/>
                </a:cubicBezTo>
                <a:cubicBezTo>
                  <a:pt x="8441799" y="370952"/>
                  <a:pt x="8163780" y="380324"/>
                  <a:pt x="8039462" y="369332"/>
                </a:cubicBezTo>
                <a:cubicBezTo>
                  <a:pt x="7915144" y="358340"/>
                  <a:pt x="7497204" y="356635"/>
                  <a:pt x="7138488" y="369332"/>
                </a:cubicBezTo>
                <a:cubicBezTo>
                  <a:pt x="6779772" y="382029"/>
                  <a:pt x="6784295" y="343110"/>
                  <a:pt x="6445431" y="369332"/>
                </a:cubicBezTo>
                <a:cubicBezTo>
                  <a:pt x="6106567" y="395554"/>
                  <a:pt x="6104318" y="345590"/>
                  <a:pt x="5960291" y="369332"/>
                </a:cubicBezTo>
                <a:cubicBezTo>
                  <a:pt x="5816264" y="393074"/>
                  <a:pt x="5506771" y="374054"/>
                  <a:pt x="5267234" y="369332"/>
                </a:cubicBezTo>
                <a:cubicBezTo>
                  <a:pt x="5027697" y="364610"/>
                  <a:pt x="5039205" y="385835"/>
                  <a:pt x="4886052" y="369332"/>
                </a:cubicBezTo>
                <a:cubicBezTo>
                  <a:pt x="4732899" y="352829"/>
                  <a:pt x="4584835" y="374178"/>
                  <a:pt x="4504871" y="369332"/>
                </a:cubicBezTo>
                <a:cubicBezTo>
                  <a:pt x="4424907" y="364486"/>
                  <a:pt x="3970598" y="400569"/>
                  <a:pt x="3811814" y="369332"/>
                </a:cubicBezTo>
                <a:cubicBezTo>
                  <a:pt x="3653030" y="338095"/>
                  <a:pt x="3485993" y="382750"/>
                  <a:pt x="3326674" y="369332"/>
                </a:cubicBezTo>
                <a:cubicBezTo>
                  <a:pt x="3167355" y="355914"/>
                  <a:pt x="2809524" y="376807"/>
                  <a:pt x="2529658" y="369332"/>
                </a:cubicBezTo>
                <a:cubicBezTo>
                  <a:pt x="2249792" y="361857"/>
                  <a:pt x="2251986" y="373245"/>
                  <a:pt x="2044518" y="369332"/>
                </a:cubicBezTo>
                <a:cubicBezTo>
                  <a:pt x="1837050" y="365419"/>
                  <a:pt x="1566306" y="408920"/>
                  <a:pt x="1247503" y="369332"/>
                </a:cubicBezTo>
                <a:cubicBezTo>
                  <a:pt x="928701" y="329744"/>
                  <a:pt x="1053741" y="377815"/>
                  <a:pt x="866321" y="369332"/>
                </a:cubicBezTo>
                <a:cubicBezTo>
                  <a:pt x="678901" y="360849"/>
                  <a:pt x="326803" y="404811"/>
                  <a:pt x="0" y="369332"/>
                </a:cubicBezTo>
                <a:cubicBezTo>
                  <a:pt x="3653" y="266656"/>
                  <a:pt x="6206" y="142160"/>
                  <a:pt x="0" y="0"/>
                </a:cubicBezTo>
                <a:close/>
              </a:path>
            </a:pathLst>
          </a:custGeom>
          <a:noFill/>
          <a:ln w="19050">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algn="ctr"/>
            <a:r>
              <a:rPr lang="fr-FR" b="1" dirty="0">
                <a:latin typeface="OpenDyslexic" pitchFamily="2" charset="77"/>
              </a:rPr>
              <a:t>II –  </a:t>
            </a:r>
            <a:r>
              <a:rPr lang="en-GB" b="1" dirty="0">
                <a:latin typeface="OpenDyslexic" pitchFamily="2" charset="77"/>
              </a:rPr>
              <a:t>The History and architecture of New Orleans and its link with slavery</a:t>
            </a:r>
            <a:r>
              <a:rPr lang="fr-FR" dirty="0">
                <a:latin typeface="OpenDyslexic" pitchFamily="2" charset="77"/>
              </a:rPr>
              <a:t> </a:t>
            </a:r>
            <a:endParaRPr lang="fr-FR" b="1" dirty="0">
              <a:latin typeface="OpenDyslexic" pitchFamily="2" charset="77"/>
            </a:endParaRPr>
          </a:p>
        </p:txBody>
      </p:sp>
      <p:sp>
        <p:nvSpPr>
          <p:cNvPr id="6" name="ZoneTexte 5">
            <a:extLst>
              <a:ext uri="{FF2B5EF4-FFF2-40B4-BE49-F238E27FC236}">
                <a16:creationId xmlns:a16="http://schemas.microsoft.com/office/drawing/2014/main" id="{F7FA6938-583F-1638-2F25-E63BBBC8AE05}"/>
              </a:ext>
            </a:extLst>
          </p:cNvPr>
          <p:cNvSpPr txBox="1"/>
          <p:nvPr/>
        </p:nvSpPr>
        <p:spPr>
          <a:xfrm>
            <a:off x="3222171" y="663736"/>
            <a:ext cx="7445829" cy="400494"/>
          </a:xfrm>
          <a:prstGeom prst="rect">
            <a:avLst/>
          </a:prstGeom>
          <a:noFill/>
        </p:spPr>
        <p:txBody>
          <a:bodyPr wrap="square">
            <a:spAutoFit/>
          </a:bodyPr>
          <a:lstStyle/>
          <a:p>
            <a:pPr>
              <a:lnSpc>
                <a:spcPct val="115000"/>
              </a:lnSpc>
              <a:spcAft>
                <a:spcPts val="800"/>
              </a:spcAft>
              <a:buNone/>
            </a:pPr>
            <a:r>
              <a:rPr lang="en-GB" sz="1800" kern="100" dirty="0">
                <a:effectLst/>
                <a:latin typeface="OpenDyslexic" pitchFamily="2" charset="77"/>
                <a:ea typeface="Calibri" panose="020F0502020204030204" pitchFamily="34" charset="0"/>
                <a:cs typeface="Times New Roman" panose="02020603050405020304" pitchFamily="18" charset="0"/>
              </a:rPr>
              <a:t>🎯</a:t>
            </a:r>
            <a:r>
              <a:rPr lang="en-GB" sz="1400" kern="100" dirty="0">
                <a:effectLst/>
                <a:latin typeface="OpenDyslexic" pitchFamily="2" charset="77"/>
                <a:ea typeface="Calibri" panose="020F0502020204030204" pitchFamily="34" charset="0"/>
                <a:cs typeface="Times New Roman" panose="02020603050405020304" pitchFamily="18" charset="0"/>
              </a:rPr>
              <a:t>#1</a:t>
            </a:r>
            <a:r>
              <a:rPr lang="en-GB" sz="1800" kern="100" dirty="0">
                <a:effectLst/>
                <a:latin typeface="OpenDyslexic" pitchFamily="2" charset="77"/>
                <a:ea typeface="Calibri" panose="020F0502020204030204" pitchFamily="34" charset="0"/>
                <a:cs typeface="Times New Roman" panose="02020603050405020304" pitchFamily="18" charset="0"/>
              </a:rPr>
              <a:t> : </a:t>
            </a:r>
            <a:r>
              <a:rPr lang="en-GB" sz="1600" kern="100" dirty="0">
                <a:effectLst/>
                <a:latin typeface="OpenDyslexic" pitchFamily="2" charset="77"/>
                <a:ea typeface="Calibri" panose="020F0502020204030204" pitchFamily="34" charset="0"/>
                <a:cs typeface="Times New Roman" panose="02020603050405020304" pitchFamily="18" charset="0"/>
              </a:rPr>
              <a:t>Explain the roots of multiculturalism in New Orleans p.286</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ZoneTexte 7">
            <a:extLst>
              <a:ext uri="{FF2B5EF4-FFF2-40B4-BE49-F238E27FC236}">
                <a16:creationId xmlns:a16="http://schemas.microsoft.com/office/drawing/2014/main" id="{94DD34EC-70C6-CEA5-1607-785F013C61C5}"/>
              </a:ext>
            </a:extLst>
          </p:cNvPr>
          <p:cNvSpPr txBox="1"/>
          <p:nvPr/>
        </p:nvSpPr>
        <p:spPr>
          <a:xfrm>
            <a:off x="195941" y="1182435"/>
            <a:ext cx="11560629" cy="752001"/>
          </a:xfrm>
          <a:prstGeom prst="rect">
            <a:avLst/>
          </a:prstGeom>
          <a:noFill/>
        </p:spPr>
        <p:txBody>
          <a:bodyPr wrap="square">
            <a:spAutoFit/>
          </a:bodyPr>
          <a:lstStyle/>
          <a:p>
            <a:pPr marL="342900" lvl="0" indent="-342900">
              <a:lnSpc>
                <a:spcPct val="115000"/>
              </a:lnSpc>
              <a:spcAft>
                <a:spcPts val="800"/>
              </a:spcAft>
              <a:buFont typeface="+mj-lt"/>
              <a:buAutoNum type="arabicPeriod"/>
            </a:pPr>
            <a:r>
              <a:rPr lang="en-GB" sz="1600" kern="100" dirty="0">
                <a:effectLst/>
                <a:latin typeface="OpenDyslexic" pitchFamily="2" charset="77"/>
                <a:ea typeface="Calibri" panose="020F0502020204030204" pitchFamily="34" charset="0"/>
                <a:cs typeface="Times New Roman" panose="02020603050405020304" pitchFamily="18" charset="0"/>
              </a:rPr>
              <a:t>Read the </a:t>
            </a:r>
            <a:r>
              <a:rPr lang="en-GB" sz="1600" kern="100" dirty="0" err="1">
                <a:effectLst/>
                <a:latin typeface="OpenDyslexic" pitchFamily="2" charset="77"/>
                <a:ea typeface="Calibri" panose="020F0502020204030204" pitchFamily="34" charset="0"/>
                <a:cs typeface="Times New Roman" panose="02020603050405020304" pitchFamily="18" charset="0"/>
              </a:rPr>
              <a:t>paratext</a:t>
            </a:r>
            <a:r>
              <a:rPr lang="en-GB" sz="1600" kern="100" dirty="0">
                <a:effectLst/>
                <a:latin typeface="OpenDyslexic" pitchFamily="2" charset="77"/>
                <a:ea typeface="Calibri" panose="020F0502020204030204" pitchFamily="34" charset="0"/>
                <a:cs typeface="Times New Roman" panose="02020603050405020304" pitchFamily="18" charset="0"/>
              </a:rPr>
              <a:t> (title, date, type of document) and look at the images. </a:t>
            </a:r>
          </a:p>
          <a:p>
            <a:pPr lvl="0">
              <a:lnSpc>
                <a:spcPct val="115000"/>
              </a:lnSpc>
              <a:spcAft>
                <a:spcPts val="800"/>
              </a:spcAft>
            </a:pPr>
            <a:r>
              <a:rPr lang="en-GB" sz="1600" kern="100" dirty="0">
                <a:effectLst/>
                <a:latin typeface="OpenDyslexic" pitchFamily="2" charset="77"/>
                <a:ea typeface="Calibri" panose="020F0502020204030204" pitchFamily="34" charset="0"/>
                <a:cs typeface="Times New Roman" panose="02020603050405020304" pitchFamily="18" charset="0"/>
              </a:rPr>
              <a:t>What do you think the text is about?</a:t>
            </a:r>
            <a:endParaRPr lang="fr-FR"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 8">
            <a:extLst>
              <a:ext uri="{FF2B5EF4-FFF2-40B4-BE49-F238E27FC236}">
                <a16:creationId xmlns:a16="http://schemas.microsoft.com/office/drawing/2014/main" id="{F8629BB6-4037-90CB-E4D7-3F8E894FD6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5321" y="2122699"/>
            <a:ext cx="3150508" cy="4453108"/>
          </a:xfrm>
          <a:prstGeom prst="rect">
            <a:avLst/>
          </a:prstGeom>
          <a:noFill/>
          <a:ln w="19050">
            <a:solidFill>
              <a:schemeClr val="tx1"/>
            </a:solidFill>
          </a:ln>
          <a:effectLst>
            <a:outerShdw blurRad="50800" dist="38100" dir="2700000" algn="tl" rotWithShape="0">
              <a:prstClr val="black">
                <a:alpha val="40000"/>
              </a:prstClr>
            </a:outerShdw>
          </a:effectLst>
        </p:spPr>
      </p:pic>
      <p:sp>
        <p:nvSpPr>
          <p:cNvPr id="10" name="ZoneTexte 9">
            <a:extLst>
              <a:ext uri="{FF2B5EF4-FFF2-40B4-BE49-F238E27FC236}">
                <a16:creationId xmlns:a16="http://schemas.microsoft.com/office/drawing/2014/main" id="{182A55CE-95D4-7C34-2013-FC80D7441749}"/>
              </a:ext>
            </a:extLst>
          </p:cNvPr>
          <p:cNvSpPr txBox="1"/>
          <p:nvPr/>
        </p:nvSpPr>
        <p:spPr>
          <a:xfrm>
            <a:off x="5388429" y="-1436914"/>
            <a:ext cx="184731" cy="369332"/>
          </a:xfrm>
          <a:prstGeom prst="rect">
            <a:avLst/>
          </a:prstGeom>
          <a:noFill/>
          <a:ln w="19050">
            <a:solidFill>
              <a:schemeClr val="tx1"/>
            </a:solidFill>
          </a:ln>
          <a:effectLst>
            <a:outerShdw blurRad="50800" dist="38100" dir="2700000" algn="tl" rotWithShape="0">
              <a:prstClr val="black">
                <a:alpha val="40000"/>
              </a:prstClr>
            </a:outerShdw>
          </a:effectLst>
        </p:spPr>
        <p:txBody>
          <a:bodyPr wrap="none" rtlCol="0">
            <a:spAutoFit/>
          </a:bodyPr>
          <a:lstStyle/>
          <a:p>
            <a:endParaRPr lang="fr-FR" dirty="0"/>
          </a:p>
        </p:txBody>
      </p:sp>
      <p:sp>
        <p:nvSpPr>
          <p:cNvPr id="11" name="ZoneTexte 10">
            <a:extLst>
              <a:ext uri="{FF2B5EF4-FFF2-40B4-BE49-F238E27FC236}">
                <a16:creationId xmlns:a16="http://schemas.microsoft.com/office/drawing/2014/main" id="{B27B8562-AE5A-92A9-000C-1A53D9BE7E9F}"/>
              </a:ext>
            </a:extLst>
          </p:cNvPr>
          <p:cNvSpPr txBox="1"/>
          <p:nvPr/>
        </p:nvSpPr>
        <p:spPr>
          <a:xfrm>
            <a:off x="3940629" y="2550074"/>
            <a:ext cx="6444343" cy="646331"/>
          </a:xfrm>
          <a:prstGeom prst="rect">
            <a:avLst/>
          </a:prstGeom>
          <a:noFill/>
        </p:spPr>
        <p:txBody>
          <a:bodyPr wrap="square" rtlCol="0">
            <a:spAutoFit/>
          </a:bodyPr>
          <a:lstStyle/>
          <a:p>
            <a:r>
              <a:rPr lang="fr-FR" i="1" dirty="0">
                <a:latin typeface="OpenDyslexic" pitchFamily="2" charset="77"/>
              </a:rPr>
              <a:t>The World That Made New Orleans: </a:t>
            </a:r>
            <a:r>
              <a:rPr lang="fr-FR" i="1" dirty="0" err="1">
                <a:latin typeface="OpenDyslexic" pitchFamily="2" charset="77"/>
              </a:rPr>
              <a:t>From</a:t>
            </a:r>
            <a:r>
              <a:rPr lang="fr-FR" i="1" dirty="0">
                <a:latin typeface="OpenDyslexic" pitchFamily="2" charset="77"/>
              </a:rPr>
              <a:t> </a:t>
            </a:r>
            <a:r>
              <a:rPr lang="fr-FR" i="1" dirty="0" err="1">
                <a:latin typeface="OpenDyslexic" pitchFamily="2" charset="77"/>
              </a:rPr>
              <a:t>Spanish</a:t>
            </a:r>
            <a:r>
              <a:rPr lang="fr-FR" i="1" dirty="0">
                <a:latin typeface="OpenDyslexic" pitchFamily="2" charset="77"/>
              </a:rPr>
              <a:t> Silver to Congo Square</a:t>
            </a:r>
            <a:r>
              <a:rPr lang="fr-FR" dirty="0">
                <a:latin typeface="OpenDyslexic" pitchFamily="2" charset="77"/>
              </a:rPr>
              <a:t>, Ned </a:t>
            </a:r>
            <a:r>
              <a:rPr lang="fr-FR" dirty="0" err="1">
                <a:latin typeface="OpenDyslexic" pitchFamily="2" charset="77"/>
              </a:rPr>
              <a:t>Sublette</a:t>
            </a:r>
            <a:r>
              <a:rPr lang="fr-FR" dirty="0">
                <a:latin typeface="OpenDyslexic" pitchFamily="2" charset="77"/>
              </a:rPr>
              <a:t>, 2008</a:t>
            </a:r>
          </a:p>
        </p:txBody>
      </p:sp>
    </p:spTree>
    <p:extLst>
      <p:ext uri="{BB962C8B-B14F-4D97-AF65-F5344CB8AC3E}">
        <p14:creationId xmlns:p14="http://schemas.microsoft.com/office/powerpoint/2010/main" val="2595676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17C64-9C17-A55C-E827-E7C1EBAFE5D7}"/>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A4AE0D03-8870-DCBD-C65F-190DE6F7EAE7}"/>
              </a:ext>
            </a:extLst>
          </p:cNvPr>
          <p:cNvSpPr txBox="1"/>
          <p:nvPr/>
        </p:nvSpPr>
        <p:spPr>
          <a:xfrm>
            <a:off x="5001986" y="117931"/>
            <a:ext cx="6047013" cy="646331"/>
          </a:xfrm>
          <a:custGeom>
            <a:avLst/>
            <a:gdLst>
              <a:gd name="csX0" fmla="*/ 0 w 6047013"/>
              <a:gd name="csY0" fmla="*/ 0 h 646331"/>
              <a:gd name="csX1" fmla="*/ 611420 w 6047013"/>
              <a:gd name="csY1" fmla="*/ 0 h 646331"/>
              <a:gd name="csX2" fmla="*/ 1101900 w 6047013"/>
              <a:gd name="csY2" fmla="*/ 0 h 646331"/>
              <a:gd name="csX3" fmla="*/ 1894731 w 6047013"/>
              <a:gd name="csY3" fmla="*/ 0 h 646331"/>
              <a:gd name="csX4" fmla="*/ 2506151 w 6047013"/>
              <a:gd name="csY4" fmla="*/ 0 h 646331"/>
              <a:gd name="csX5" fmla="*/ 3117571 w 6047013"/>
              <a:gd name="csY5" fmla="*/ 0 h 646331"/>
              <a:gd name="csX6" fmla="*/ 3910402 w 6047013"/>
              <a:gd name="csY6" fmla="*/ 0 h 646331"/>
              <a:gd name="csX7" fmla="*/ 4461352 w 6047013"/>
              <a:gd name="csY7" fmla="*/ 0 h 646331"/>
              <a:gd name="csX8" fmla="*/ 5254182 w 6047013"/>
              <a:gd name="csY8" fmla="*/ 0 h 646331"/>
              <a:gd name="csX9" fmla="*/ 6047013 w 6047013"/>
              <a:gd name="csY9" fmla="*/ 0 h 646331"/>
              <a:gd name="csX10" fmla="*/ 6047013 w 6047013"/>
              <a:gd name="csY10" fmla="*/ 646331 h 646331"/>
              <a:gd name="csX11" fmla="*/ 5375123 w 6047013"/>
              <a:gd name="csY11" fmla="*/ 646331 h 646331"/>
              <a:gd name="csX12" fmla="*/ 4763702 w 6047013"/>
              <a:gd name="csY12" fmla="*/ 646331 h 646331"/>
              <a:gd name="csX13" fmla="*/ 3970872 w 6047013"/>
              <a:gd name="csY13" fmla="*/ 646331 h 646331"/>
              <a:gd name="csX14" fmla="*/ 3178041 w 6047013"/>
              <a:gd name="csY14" fmla="*/ 646331 h 646331"/>
              <a:gd name="csX15" fmla="*/ 2627091 w 6047013"/>
              <a:gd name="csY15" fmla="*/ 646331 h 646331"/>
              <a:gd name="csX16" fmla="*/ 1955201 w 6047013"/>
              <a:gd name="csY16" fmla="*/ 646331 h 646331"/>
              <a:gd name="csX17" fmla="*/ 1162370 w 6047013"/>
              <a:gd name="csY17" fmla="*/ 646331 h 646331"/>
              <a:gd name="csX18" fmla="*/ 0 w 6047013"/>
              <a:gd name="csY18" fmla="*/ 646331 h 646331"/>
              <a:gd name="csX19" fmla="*/ 0 w 6047013"/>
              <a:gd name="csY19" fmla="*/ 0 h 6463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6047013" h="646331" extrusionOk="0">
                <a:moveTo>
                  <a:pt x="0" y="0"/>
                </a:moveTo>
                <a:cubicBezTo>
                  <a:pt x="200475" y="-2938"/>
                  <a:pt x="458728" y="12322"/>
                  <a:pt x="611420" y="0"/>
                </a:cubicBezTo>
                <a:cubicBezTo>
                  <a:pt x="764112" y="-12322"/>
                  <a:pt x="875018" y="-4427"/>
                  <a:pt x="1101900" y="0"/>
                </a:cubicBezTo>
                <a:cubicBezTo>
                  <a:pt x="1328782" y="4427"/>
                  <a:pt x="1647035" y="18437"/>
                  <a:pt x="1894731" y="0"/>
                </a:cubicBezTo>
                <a:cubicBezTo>
                  <a:pt x="2142427" y="-18437"/>
                  <a:pt x="2383740" y="20534"/>
                  <a:pt x="2506151" y="0"/>
                </a:cubicBezTo>
                <a:cubicBezTo>
                  <a:pt x="2628562" y="-20534"/>
                  <a:pt x="2867845" y="-13568"/>
                  <a:pt x="3117571" y="0"/>
                </a:cubicBezTo>
                <a:cubicBezTo>
                  <a:pt x="3367297" y="13568"/>
                  <a:pt x="3715749" y="-12918"/>
                  <a:pt x="3910402" y="0"/>
                </a:cubicBezTo>
                <a:cubicBezTo>
                  <a:pt x="4105055" y="12918"/>
                  <a:pt x="4203348" y="-5771"/>
                  <a:pt x="4461352" y="0"/>
                </a:cubicBezTo>
                <a:cubicBezTo>
                  <a:pt x="4719356" y="5771"/>
                  <a:pt x="5012736" y="-24421"/>
                  <a:pt x="5254182" y="0"/>
                </a:cubicBezTo>
                <a:cubicBezTo>
                  <a:pt x="5495628" y="24421"/>
                  <a:pt x="5883984" y="2861"/>
                  <a:pt x="6047013" y="0"/>
                </a:cubicBezTo>
                <a:cubicBezTo>
                  <a:pt x="6024429" y="248388"/>
                  <a:pt x="6037021" y="371654"/>
                  <a:pt x="6047013" y="646331"/>
                </a:cubicBezTo>
                <a:cubicBezTo>
                  <a:pt x="5813037" y="614514"/>
                  <a:pt x="5614242" y="621089"/>
                  <a:pt x="5375123" y="646331"/>
                </a:cubicBezTo>
                <a:cubicBezTo>
                  <a:pt x="5136004" y="671574"/>
                  <a:pt x="4955868" y="630112"/>
                  <a:pt x="4763702" y="646331"/>
                </a:cubicBezTo>
                <a:cubicBezTo>
                  <a:pt x="4571536" y="662550"/>
                  <a:pt x="4192892" y="659353"/>
                  <a:pt x="3970872" y="646331"/>
                </a:cubicBezTo>
                <a:cubicBezTo>
                  <a:pt x="3748852" y="633310"/>
                  <a:pt x="3507347" y="619879"/>
                  <a:pt x="3178041" y="646331"/>
                </a:cubicBezTo>
                <a:cubicBezTo>
                  <a:pt x="2848735" y="672783"/>
                  <a:pt x="2791877" y="619628"/>
                  <a:pt x="2627091" y="646331"/>
                </a:cubicBezTo>
                <a:cubicBezTo>
                  <a:pt x="2462305" y="673035"/>
                  <a:pt x="2110826" y="638642"/>
                  <a:pt x="1955201" y="646331"/>
                </a:cubicBezTo>
                <a:cubicBezTo>
                  <a:pt x="1799576" y="654021"/>
                  <a:pt x="1388641" y="625939"/>
                  <a:pt x="1162370" y="646331"/>
                </a:cubicBezTo>
                <a:cubicBezTo>
                  <a:pt x="936099" y="666723"/>
                  <a:pt x="429841" y="686784"/>
                  <a:pt x="0" y="646331"/>
                </a:cubicBezTo>
                <a:cubicBezTo>
                  <a:pt x="6772" y="390777"/>
                  <a:pt x="-11382" y="213855"/>
                  <a:pt x="0" y="0"/>
                </a:cubicBezTo>
                <a:close/>
              </a:path>
            </a:pathLst>
          </a:custGeom>
          <a:noFill/>
          <a:ln w="19050">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algn="ctr"/>
            <a:r>
              <a:rPr lang="fr-FR" b="1" dirty="0">
                <a:latin typeface="OpenDyslexic" pitchFamily="2" charset="77"/>
              </a:rPr>
              <a:t>II –  </a:t>
            </a:r>
            <a:r>
              <a:rPr lang="en-GB" b="1" dirty="0">
                <a:latin typeface="OpenDyslexic" pitchFamily="2" charset="77"/>
              </a:rPr>
              <a:t>The History and architecture of New Orleans and its link with slavery</a:t>
            </a:r>
            <a:r>
              <a:rPr lang="fr-FR" dirty="0">
                <a:latin typeface="OpenDyslexic" pitchFamily="2" charset="77"/>
              </a:rPr>
              <a:t> </a:t>
            </a:r>
            <a:endParaRPr lang="fr-FR" b="1" dirty="0">
              <a:latin typeface="OpenDyslexic" pitchFamily="2" charset="77"/>
            </a:endParaRPr>
          </a:p>
        </p:txBody>
      </p:sp>
      <p:sp>
        <p:nvSpPr>
          <p:cNvPr id="8" name="ZoneTexte 7">
            <a:extLst>
              <a:ext uri="{FF2B5EF4-FFF2-40B4-BE49-F238E27FC236}">
                <a16:creationId xmlns:a16="http://schemas.microsoft.com/office/drawing/2014/main" id="{631E7755-418A-68D4-3C34-BD250C9E29BA}"/>
              </a:ext>
            </a:extLst>
          </p:cNvPr>
          <p:cNvSpPr txBox="1"/>
          <p:nvPr/>
        </p:nvSpPr>
        <p:spPr>
          <a:xfrm>
            <a:off x="4542244" y="3220692"/>
            <a:ext cx="7127242" cy="1105944"/>
          </a:xfrm>
          <a:prstGeom prst="rect">
            <a:avLst/>
          </a:prstGeom>
          <a:noFill/>
        </p:spPr>
        <p:txBody>
          <a:bodyPr wrap="square">
            <a:spAutoFit/>
          </a:bodyPr>
          <a:lstStyle/>
          <a:p>
            <a:pPr>
              <a:lnSpc>
                <a:spcPct val="115000"/>
              </a:lnSpc>
              <a:spcAft>
                <a:spcPts val="800"/>
              </a:spcAft>
            </a:pPr>
            <a:r>
              <a:rPr lang="fr-FR" sz="1600" kern="100" dirty="0">
                <a:effectLst/>
                <a:latin typeface="OpenDyslexic" pitchFamily="2" charset="77"/>
                <a:ea typeface="Calibri" panose="020F0502020204030204" pitchFamily="34" charset="0"/>
                <a:cs typeface="Times New Roman" panose="02020603050405020304" pitchFamily="18" charset="0"/>
              </a:rPr>
              <a:t>2. </a:t>
            </a:r>
            <a:r>
              <a:rPr lang="en-GB" dirty="0">
                <a:latin typeface="OpenDyslexic" pitchFamily="2" charset="77"/>
              </a:rPr>
              <a:t>Read the text (l.1 to 29) and list words with capital letters. What do they refer to?</a:t>
            </a:r>
            <a:endParaRPr lang="fr-FR" dirty="0">
              <a:latin typeface="OpenDyslexic" pitchFamily="2" charset="77"/>
            </a:endParaRPr>
          </a:p>
          <a:p>
            <a:pPr lvl="0">
              <a:lnSpc>
                <a:spcPct val="115000"/>
              </a:lnSpc>
              <a:spcAft>
                <a:spcPts val="800"/>
              </a:spcAft>
            </a:pPr>
            <a:endParaRPr lang="fr-FR" sz="1600" kern="100" dirty="0">
              <a:effectLst/>
              <a:latin typeface="OpenDyslexic" pitchFamily="2" charset="77"/>
              <a:ea typeface="Calibri" panose="020F050202020403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C30C19F3-ACF7-C567-4DC3-24D7B6654BFD}"/>
              </a:ext>
            </a:extLst>
          </p:cNvPr>
          <p:cNvSpPr txBox="1"/>
          <p:nvPr/>
        </p:nvSpPr>
        <p:spPr>
          <a:xfrm>
            <a:off x="5388429" y="-1436914"/>
            <a:ext cx="184731" cy="369332"/>
          </a:xfrm>
          <a:prstGeom prst="rect">
            <a:avLst/>
          </a:prstGeom>
          <a:noFill/>
          <a:ln w="19050">
            <a:solidFill>
              <a:schemeClr val="tx1"/>
            </a:solidFill>
          </a:ln>
          <a:effectLst>
            <a:outerShdw blurRad="50800" dist="38100" dir="2700000" algn="tl" rotWithShape="0">
              <a:prstClr val="black">
                <a:alpha val="40000"/>
              </a:prstClr>
            </a:outerShdw>
          </a:effectLst>
        </p:spPr>
        <p:txBody>
          <a:bodyPr wrap="none" rtlCol="0">
            <a:spAutoFit/>
          </a:bodyPr>
          <a:lstStyle/>
          <a:p>
            <a:endParaRPr lang="fr-FR" dirty="0"/>
          </a:p>
        </p:txBody>
      </p:sp>
      <p:pic>
        <p:nvPicPr>
          <p:cNvPr id="2" name="Image 1">
            <a:extLst>
              <a:ext uri="{FF2B5EF4-FFF2-40B4-BE49-F238E27FC236}">
                <a16:creationId xmlns:a16="http://schemas.microsoft.com/office/drawing/2014/main" id="{9BED79FE-70A4-BBCC-74AF-E0C08D974C2C}"/>
              </a:ext>
            </a:extLst>
          </p:cNvPr>
          <p:cNvPicPr>
            <a:picLocks noChangeAspect="1"/>
          </p:cNvPicPr>
          <p:nvPr/>
        </p:nvPicPr>
        <p:blipFill>
          <a:blip r:embed="rId2"/>
          <a:stretch>
            <a:fillRect/>
          </a:stretch>
        </p:blipFill>
        <p:spPr>
          <a:xfrm>
            <a:off x="239484" y="0"/>
            <a:ext cx="4302760" cy="6731000"/>
          </a:xfrm>
          <a:prstGeom prst="rect">
            <a:avLst/>
          </a:prstGeom>
        </p:spPr>
      </p:pic>
      <p:pic>
        <p:nvPicPr>
          <p:cNvPr id="3" name="Image 2">
            <a:extLst>
              <a:ext uri="{FF2B5EF4-FFF2-40B4-BE49-F238E27FC236}">
                <a16:creationId xmlns:a16="http://schemas.microsoft.com/office/drawing/2014/main" id="{6A2E2FE9-5670-F676-90AE-C6C6DE3D112E}"/>
              </a:ext>
            </a:extLst>
          </p:cNvPr>
          <p:cNvPicPr>
            <a:picLocks noChangeAspect="1"/>
          </p:cNvPicPr>
          <p:nvPr/>
        </p:nvPicPr>
        <p:blipFill>
          <a:blip r:embed="rId3"/>
          <a:stretch>
            <a:fillRect/>
          </a:stretch>
        </p:blipFill>
        <p:spPr>
          <a:xfrm>
            <a:off x="4447177" y="5864225"/>
            <a:ext cx="5648960" cy="866775"/>
          </a:xfrm>
          <a:prstGeom prst="rect">
            <a:avLst/>
          </a:prstGeom>
        </p:spPr>
      </p:pic>
      <p:sp>
        <p:nvSpPr>
          <p:cNvPr id="5" name="Rectangle 4">
            <a:extLst>
              <a:ext uri="{FF2B5EF4-FFF2-40B4-BE49-F238E27FC236}">
                <a16:creationId xmlns:a16="http://schemas.microsoft.com/office/drawing/2014/main" id="{E5926263-A314-B0E9-1408-7D35A5EDD7D4}"/>
              </a:ext>
            </a:extLst>
          </p:cNvPr>
          <p:cNvSpPr/>
          <p:nvPr/>
        </p:nvSpPr>
        <p:spPr>
          <a:xfrm>
            <a:off x="5900057" y="6498771"/>
            <a:ext cx="4196080" cy="2322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9A563F4E-84F1-EEC3-E9A2-ED3576704F3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56573" y="351814"/>
            <a:ext cx="1095943" cy="1549069"/>
          </a:xfrm>
          <a:prstGeom prst="rect">
            <a:avLst/>
          </a:prstGeom>
          <a:noFill/>
          <a:ln w="19050">
            <a:solidFill>
              <a:schemeClr val="tx1"/>
            </a:solidFill>
          </a:ln>
          <a:effectLst>
            <a:outerShdw blurRad="50800" dist="38100" dir="2700000" algn="tl" rotWithShape="0">
              <a:prstClr val="black">
                <a:alpha val="40000"/>
              </a:prstClr>
            </a:outerShdw>
          </a:effectLst>
        </p:spPr>
      </p:pic>
      <p:sp>
        <p:nvSpPr>
          <p:cNvPr id="9" name="ZoneTexte 8">
            <a:extLst>
              <a:ext uri="{FF2B5EF4-FFF2-40B4-BE49-F238E27FC236}">
                <a16:creationId xmlns:a16="http://schemas.microsoft.com/office/drawing/2014/main" id="{2BEFBE1C-7A58-C1F1-153F-8402344E0E2A}"/>
              </a:ext>
            </a:extLst>
          </p:cNvPr>
          <p:cNvSpPr txBox="1"/>
          <p:nvPr/>
        </p:nvSpPr>
        <p:spPr>
          <a:xfrm>
            <a:off x="4626251" y="848253"/>
            <a:ext cx="6047013" cy="684803"/>
          </a:xfrm>
          <a:prstGeom prst="rect">
            <a:avLst/>
          </a:prstGeom>
          <a:noFill/>
        </p:spPr>
        <p:txBody>
          <a:bodyPr wrap="square">
            <a:spAutoFit/>
          </a:bodyPr>
          <a:lstStyle/>
          <a:p>
            <a:pPr>
              <a:lnSpc>
                <a:spcPct val="115000"/>
              </a:lnSpc>
              <a:spcAft>
                <a:spcPts val="800"/>
              </a:spcAft>
              <a:buNone/>
            </a:pPr>
            <a:r>
              <a:rPr lang="en-GB" sz="1800" kern="100" dirty="0">
                <a:effectLst/>
                <a:latin typeface="OpenDyslexic" pitchFamily="2" charset="77"/>
                <a:ea typeface="Calibri" panose="020F0502020204030204" pitchFamily="34" charset="0"/>
                <a:cs typeface="Times New Roman" panose="02020603050405020304" pitchFamily="18" charset="0"/>
              </a:rPr>
              <a:t>🎯</a:t>
            </a:r>
            <a:r>
              <a:rPr lang="en-GB" sz="1400" kern="100" dirty="0">
                <a:effectLst/>
                <a:latin typeface="OpenDyslexic" pitchFamily="2" charset="77"/>
                <a:ea typeface="Calibri" panose="020F0502020204030204" pitchFamily="34" charset="0"/>
                <a:cs typeface="Times New Roman" panose="02020603050405020304" pitchFamily="18" charset="0"/>
              </a:rPr>
              <a:t>#1</a:t>
            </a:r>
            <a:r>
              <a:rPr lang="en-GB" sz="1800" kern="100" dirty="0">
                <a:effectLst/>
                <a:latin typeface="OpenDyslexic" pitchFamily="2" charset="77"/>
                <a:ea typeface="Calibri" panose="020F0502020204030204" pitchFamily="34" charset="0"/>
                <a:cs typeface="Times New Roman" panose="02020603050405020304" pitchFamily="18" charset="0"/>
              </a:rPr>
              <a:t> : </a:t>
            </a:r>
            <a:r>
              <a:rPr lang="en-GB" sz="1600" kern="100" dirty="0">
                <a:effectLst/>
                <a:latin typeface="OpenDyslexic" pitchFamily="2" charset="77"/>
                <a:ea typeface="Calibri" panose="020F0502020204030204" pitchFamily="34" charset="0"/>
                <a:cs typeface="Times New Roman" panose="02020603050405020304" pitchFamily="18" charset="0"/>
              </a:rPr>
              <a:t>Explain the roots of multiculturalism in New Orleans p.286</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8789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34B8D-1A46-0EBE-AB41-BE2FAD73FF93}"/>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CBDD8847-0D3E-1E0A-F861-D040F8169657}"/>
              </a:ext>
            </a:extLst>
          </p:cNvPr>
          <p:cNvSpPr txBox="1"/>
          <p:nvPr/>
        </p:nvSpPr>
        <p:spPr>
          <a:xfrm>
            <a:off x="5001986" y="117931"/>
            <a:ext cx="6047013" cy="646331"/>
          </a:xfrm>
          <a:custGeom>
            <a:avLst/>
            <a:gdLst>
              <a:gd name="csX0" fmla="*/ 0 w 6047013"/>
              <a:gd name="csY0" fmla="*/ 0 h 646331"/>
              <a:gd name="csX1" fmla="*/ 611420 w 6047013"/>
              <a:gd name="csY1" fmla="*/ 0 h 646331"/>
              <a:gd name="csX2" fmla="*/ 1101900 w 6047013"/>
              <a:gd name="csY2" fmla="*/ 0 h 646331"/>
              <a:gd name="csX3" fmla="*/ 1894731 w 6047013"/>
              <a:gd name="csY3" fmla="*/ 0 h 646331"/>
              <a:gd name="csX4" fmla="*/ 2506151 w 6047013"/>
              <a:gd name="csY4" fmla="*/ 0 h 646331"/>
              <a:gd name="csX5" fmla="*/ 3117571 w 6047013"/>
              <a:gd name="csY5" fmla="*/ 0 h 646331"/>
              <a:gd name="csX6" fmla="*/ 3910402 w 6047013"/>
              <a:gd name="csY6" fmla="*/ 0 h 646331"/>
              <a:gd name="csX7" fmla="*/ 4461352 w 6047013"/>
              <a:gd name="csY7" fmla="*/ 0 h 646331"/>
              <a:gd name="csX8" fmla="*/ 5254182 w 6047013"/>
              <a:gd name="csY8" fmla="*/ 0 h 646331"/>
              <a:gd name="csX9" fmla="*/ 6047013 w 6047013"/>
              <a:gd name="csY9" fmla="*/ 0 h 646331"/>
              <a:gd name="csX10" fmla="*/ 6047013 w 6047013"/>
              <a:gd name="csY10" fmla="*/ 646331 h 646331"/>
              <a:gd name="csX11" fmla="*/ 5375123 w 6047013"/>
              <a:gd name="csY11" fmla="*/ 646331 h 646331"/>
              <a:gd name="csX12" fmla="*/ 4763702 w 6047013"/>
              <a:gd name="csY12" fmla="*/ 646331 h 646331"/>
              <a:gd name="csX13" fmla="*/ 3970872 w 6047013"/>
              <a:gd name="csY13" fmla="*/ 646331 h 646331"/>
              <a:gd name="csX14" fmla="*/ 3178041 w 6047013"/>
              <a:gd name="csY14" fmla="*/ 646331 h 646331"/>
              <a:gd name="csX15" fmla="*/ 2627091 w 6047013"/>
              <a:gd name="csY15" fmla="*/ 646331 h 646331"/>
              <a:gd name="csX16" fmla="*/ 1955201 w 6047013"/>
              <a:gd name="csY16" fmla="*/ 646331 h 646331"/>
              <a:gd name="csX17" fmla="*/ 1162370 w 6047013"/>
              <a:gd name="csY17" fmla="*/ 646331 h 646331"/>
              <a:gd name="csX18" fmla="*/ 0 w 6047013"/>
              <a:gd name="csY18" fmla="*/ 646331 h 646331"/>
              <a:gd name="csX19" fmla="*/ 0 w 6047013"/>
              <a:gd name="csY19" fmla="*/ 0 h 6463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6047013" h="646331" extrusionOk="0">
                <a:moveTo>
                  <a:pt x="0" y="0"/>
                </a:moveTo>
                <a:cubicBezTo>
                  <a:pt x="200475" y="-2938"/>
                  <a:pt x="458728" y="12322"/>
                  <a:pt x="611420" y="0"/>
                </a:cubicBezTo>
                <a:cubicBezTo>
                  <a:pt x="764112" y="-12322"/>
                  <a:pt x="875018" y="-4427"/>
                  <a:pt x="1101900" y="0"/>
                </a:cubicBezTo>
                <a:cubicBezTo>
                  <a:pt x="1328782" y="4427"/>
                  <a:pt x="1647035" y="18437"/>
                  <a:pt x="1894731" y="0"/>
                </a:cubicBezTo>
                <a:cubicBezTo>
                  <a:pt x="2142427" y="-18437"/>
                  <a:pt x="2383740" y="20534"/>
                  <a:pt x="2506151" y="0"/>
                </a:cubicBezTo>
                <a:cubicBezTo>
                  <a:pt x="2628562" y="-20534"/>
                  <a:pt x="2867845" y="-13568"/>
                  <a:pt x="3117571" y="0"/>
                </a:cubicBezTo>
                <a:cubicBezTo>
                  <a:pt x="3367297" y="13568"/>
                  <a:pt x="3715749" y="-12918"/>
                  <a:pt x="3910402" y="0"/>
                </a:cubicBezTo>
                <a:cubicBezTo>
                  <a:pt x="4105055" y="12918"/>
                  <a:pt x="4203348" y="-5771"/>
                  <a:pt x="4461352" y="0"/>
                </a:cubicBezTo>
                <a:cubicBezTo>
                  <a:pt x="4719356" y="5771"/>
                  <a:pt x="5012736" y="-24421"/>
                  <a:pt x="5254182" y="0"/>
                </a:cubicBezTo>
                <a:cubicBezTo>
                  <a:pt x="5495628" y="24421"/>
                  <a:pt x="5883984" y="2861"/>
                  <a:pt x="6047013" y="0"/>
                </a:cubicBezTo>
                <a:cubicBezTo>
                  <a:pt x="6024429" y="248388"/>
                  <a:pt x="6037021" y="371654"/>
                  <a:pt x="6047013" y="646331"/>
                </a:cubicBezTo>
                <a:cubicBezTo>
                  <a:pt x="5813037" y="614514"/>
                  <a:pt x="5614242" y="621089"/>
                  <a:pt x="5375123" y="646331"/>
                </a:cubicBezTo>
                <a:cubicBezTo>
                  <a:pt x="5136004" y="671574"/>
                  <a:pt x="4955868" y="630112"/>
                  <a:pt x="4763702" y="646331"/>
                </a:cubicBezTo>
                <a:cubicBezTo>
                  <a:pt x="4571536" y="662550"/>
                  <a:pt x="4192892" y="659353"/>
                  <a:pt x="3970872" y="646331"/>
                </a:cubicBezTo>
                <a:cubicBezTo>
                  <a:pt x="3748852" y="633310"/>
                  <a:pt x="3507347" y="619879"/>
                  <a:pt x="3178041" y="646331"/>
                </a:cubicBezTo>
                <a:cubicBezTo>
                  <a:pt x="2848735" y="672783"/>
                  <a:pt x="2791877" y="619628"/>
                  <a:pt x="2627091" y="646331"/>
                </a:cubicBezTo>
                <a:cubicBezTo>
                  <a:pt x="2462305" y="673035"/>
                  <a:pt x="2110826" y="638642"/>
                  <a:pt x="1955201" y="646331"/>
                </a:cubicBezTo>
                <a:cubicBezTo>
                  <a:pt x="1799576" y="654021"/>
                  <a:pt x="1388641" y="625939"/>
                  <a:pt x="1162370" y="646331"/>
                </a:cubicBezTo>
                <a:cubicBezTo>
                  <a:pt x="936099" y="666723"/>
                  <a:pt x="429841" y="686784"/>
                  <a:pt x="0" y="646331"/>
                </a:cubicBezTo>
                <a:cubicBezTo>
                  <a:pt x="6772" y="390777"/>
                  <a:pt x="-11382" y="213855"/>
                  <a:pt x="0" y="0"/>
                </a:cubicBezTo>
                <a:close/>
              </a:path>
            </a:pathLst>
          </a:custGeom>
          <a:noFill/>
          <a:ln w="19050">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algn="ctr"/>
            <a:r>
              <a:rPr lang="fr-FR" b="1" dirty="0">
                <a:latin typeface="OpenDyslexic" pitchFamily="2" charset="77"/>
              </a:rPr>
              <a:t>II –  </a:t>
            </a:r>
            <a:r>
              <a:rPr lang="en-GB" b="1" dirty="0">
                <a:latin typeface="OpenDyslexic" pitchFamily="2" charset="77"/>
              </a:rPr>
              <a:t>The History and architecture of New Orleans and its link with slavery</a:t>
            </a:r>
            <a:r>
              <a:rPr lang="fr-FR" dirty="0">
                <a:latin typeface="OpenDyslexic" pitchFamily="2" charset="77"/>
              </a:rPr>
              <a:t> </a:t>
            </a:r>
            <a:endParaRPr lang="fr-FR" b="1" dirty="0">
              <a:latin typeface="OpenDyslexic" pitchFamily="2" charset="77"/>
            </a:endParaRPr>
          </a:p>
        </p:txBody>
      </p:sp>
      <p:sp>
        <p:nvSpPr>
          <p:cNvPr id="8" name="ZoneTexte 7">
            <a:extLst>
              <a:ext uri="{FF2B5EF4-FFF2-40B4-BE49-F238E27FC236}">
                <a16:creationId xmlns:a16="http://schemas.microsoft.com/office/drawing/2014/main" id="{DC7D6B91-9C1B-2EBE-FB30-B84B4397B375}"/>
              </a:ext>
            </a:extLst>
          </p:cNvPr>
          <p:cNvSpPr txBox="1"/>
          <p:nvPr/>
        </p:nvSpPr>
        <p:spPr>
          <a:xfrm>
            <a:off x="4542244" y="1398808"/>
            <a:ext cx="7127242" cy="752001"/>
          </a:xfrm>
          <a:prstGeom prst="rect">
            <a:avLst/>
          </a:prstGeom>
          <a:noFill/>
        </p:spPr>
        <p:txBody>
          <a:bodyPr wrap="square">
            <a:spAutoFit/>
          </a:bodyPr>
          <a:lstStyle/>
          <a:p>
            <a:pPr lvl="0">
              <a:lnSpc>
                <a:spcPct val="115000"/>
              </a:lnSpc>
              <a:spcAft>
                <a:spcPts val="800"/>
              </a:spcAft>
            </a:pPr>
            <a:r>
              <a:rPr lang="fr-FR" sz="1600" kern="100" dirty="0">
                <a:effectLst/>
                <a:latin typeface="OpenDyslexic" pitchFamily="2" charset="77"/>
                <a:ea typeface="Calibri" panose="020F0502020204030204" pitchFamily="34" charset="0"/>
                <a:cs typeface="Times New Roman" panose="02020603050405020304" pitchFamily="18" charset="0"/>
              </a:rPr>
              <a:t>3. </a:t>
            </a:r>
            <a:r>
              <a:rPr lang="fr-FR" sz="1600" kern="100" dirty="0" err="1">
                <a:effectLst/>
                <a:latin typeface="OpenDyslexic" pitchFamily="2" charset="77"/>
                <a:ea typeface="Calibri" panose="020F0502020204030204" pitchFamily="34" charset="0"/>
                <a:cs typeface="Times New Roman" panose="02020603050405020304" pitchFamily="18" charset="0"/>
              </a:rPr>
              <a:t>Classify</a:t>
            </a:r>
            <a:r>
              <a:rPr lang="fr-FR" sz="1600" kern="100" dirty="0">
                <a:effectLst/>
                <a:latin typeface="OpenDyslexic" pitchFamily="2" charset="77"/>
                <a:ea typeface="Calibri" panose="020F0502020204030204" pitchFamily="34" charset="0"/>
                <a:cs typeface="Times New Roman" panose="02020603050405020304" pitchFamily="18" charset="0"/>
              </a:rPr>
              <a:t> the </a:t>
            </a:r>
            <a:r>
              <a:rPr lang="fr-FR" sz="1600" kern="100" dirty="0" err="1">
                <a:effectLst/>
                <a:latin typeface="OpenDyslexic" pitchFamily="2" charset="77"/>
                <a:ea typeface="Calibri" panose="020F0502020204030204" pitchFamily="34" charset="0"/>
                <a:cs typeface="Times New Roman" panose="02020603050405020304" pitchFamily="18" charset="0"/>
              </a:rPr>
              <a:t>street</a:t>
            </a:r>
            <a:r>
              <a:rPr lang="fr-FR" sz="1600" kern="100" dirty="0">
                <a:effectLst/>
                <a:latin typeface="OpenDyslexic" pitchFamily="2" charset="77"/>
                <a:ea typeface="Calibri" panose="020F0502020204030204" pitchFamily="34" charset="0"/>
                <a:cs typeface="Times New Roman" panose="02020603050405020304" pitchFamily="18" charset="0"/>
              </a:rPr>
              <a:t> </a:t>
            </a:r>
            <a:r>
              <a:rPr lang="fr-FR" sz="1600" kern="100" dirty="0" err="1">
                <a:effectLst/>
                <a:latin typeface="OpenDyslexic" pitchFamily="2" charset="77"/>
                <a:ea typeface="Calibri" panose="020F0502020204030204" pitchFamily="34" charset="0"/>
                <a:cs typeface="Times New Roman" panose="02020603050405020304" pitchFamily="18" charset="0"/>
              </a:rPr>
              <a:t>names</a:t>
            </a:r>
            <a:r>
              <a:rPr lang="fr-FR" sz="1600" kern="100" dirty="0">
                <a:effectLst/>
                <a:latin typeface="OpenDyslexic" pitchFamily="2" charset="77"/>
                <a:ea typeface="Calibri" panose="020F0502020204030204" pitchFamily="34" charset="0"/>
                <a:cs typeface="Times New Roman" panose="02020603050405020304" pitchFamily="18" charset="0"/>
              </a:rPr>
              <a:t> in </a:t>
            </a:r>
            <a:r>
              <a:rPr lang="fr-FR" sz="1600" kern="100" dirty="0" err="1">
                <a:effectLst/>
                <a:latin typeface="OpenDyslexic" pitchFamily="2" charset="77"/>
                <a:ea typeface="Calibri" panose="020F0502020204030204" pitchFamily="34" charset="0"/>
                <a:cs typeface="Times New Roman" panose="02020603050405020304" pitchFamily="18" charset="0"/>
              </a:rPr>
              <a:t>this</a:t>
            </a:r>
            <a:r>
              <a:rPr lang="fr-FR" sz="1600" kern="100" dirty="0">
                <a:effectLst/>
                <a:latin typeface="OpenDyslexic" pitchFamily="2" charset="77"/>
                <a:ea typeface="Calibri" panose="020F0502020204030204" pitchFamily="34" charset="0"/>
                <a:cs typeface="Times New Roman" panose="02020603050405020304" pitchFamily="18" charset="0"/>
              </a:rPr>
              <a:t> table</a:t>
            </a:r>
          </a:p>
          <a:p>
            <a:pPr lvl="0">
              <a:lnSpc>
                <a:spcPct val="115000"/>
              </a:lnSpc>
              <a:spcAft>
                <a:spcPts val="800"/>
              </a:spcAft>
            </a:pPr>
            <a:endParaRPr lang="fr-FR" sz="1600" kern="100" dirty="0">
              <a:effectLst/>
              <a:latin typeface="OpenDyslexic" pitchFamily="2" charset="77"/>
              <a:ea typeface="Calibri" panose="020F050202020403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D874A183-465E-EA19-A38A-A12EF20A6E98}"/>
              </a:ext>
            </a:extLst>
          </p:cNvPr>
          <p:cNvSpPr txBox="1"/>
          <p:nvPr/>
        </p:nvSpPr>
        <p:spPr>
          <a:xfrm>
            <a:off x="5388429" y="-1436914"/>
            <a:ext cx="184731" cy="369332"/>
          </a:xfrm>
          <a:prstGeom prst="rect">
            <a:avLst/>
          </a:prstGeom>
          <a:noFill/>
          <a:ln w="19050">
            <a:solidFill>
              <a:schemeClr val="tx1"/>
            </a:solidFill>
          </a:ln>
          <a:effectLst>
            <a:outerShdw blurRad="50800" dist="38100" dir="2700000" algn="tl" rotWithShape="0">
              <a:prstClr val="black">
                <a:alpha val="40000"/>
              </a:prstClr>
            </a:outerShdw>
          </a:effectLst>
        </p:spPr>
        <p:txBody>
          <a:bodyPr wrap="none" rtlCol="0">
            <a:spAutoFit/>
          </a:bodyPr>
          <a:lstStyle/>
          <a:p>
            <a:endParaRPr lang="fr-FR" dirty="0"/>
          </a:p>
        </p:txBody>
      </p:sp>
      <p:pic>
        <p:nvPicPr>
          <p:cNvPr id="2" name="Image 1">
            <a:extLst>
              <a:ext uri="{FF2B5EF4-FFF2-40B4-BE49-F238E27FC236}">
                <a16:creationId xmlns:a16="http://schemas.microsoft.com/office/drawing/2014/main" id="{B40332D7-8D4C-E395-89C3-479A4E227E09}"/>
              </a:ext>
            </a:extLst>
          </p:cNvPr>
          <p:cNvPicPr>
            <a:picLocks noChangeAspect="1"/>
          </p:cNvPicPr>
          <p:nvPr/>
        </p:nvPicPr>
        <p:blipFill>
          <a:blip r:embed="rId2"/>
          <a:stretch>
            <a:fillRect/>
          </a:stretch>
        </p:blipFill>
        <p:spPr>
          <a:xfrm>
            <a:off x="239484" y="0"/>
            <a:ext cx="4302760" cy="6731000"/>
          </a:xfrm>
          <a:prstGeom prst="rect">
            <a:avLst/>
          </a:prstGeom>
        </p:spPr>
      </p:pic>
      <p:pic>
        <p:nvPicPr>
          <p:cNvPr id="3" name="Image 2">
            <a:extLst>
              <a:ext uri="{FF2B5EF4-FFF2-40B4-BE49-F238E27FC236}">
                <a16:creationId xmlns:a16="http://schemas.microsoft.com/office/drawing/2014/main" id="{61371FF0-8770-CAD1-CE9D-B8B2C36B2F3F}"/>
              </a:ext>
            </a:extLst>
          </p:cNvPr>
          <p:cNvPicPr>
            <a:picLocks noChangeAspect="1"/>
          </p:cNvPicPr>
          <p:nvPr/>
        </p:nvPicPr>
        <p:blipFill>
          <a:blip r:embed="rId3"/>
          <a:stretch>
            <a:fillRect/>
          </a:stretch>
        </p:blipFill>
        <p:spPr>
          <a:xfrm>
            <a:off x="4447177" y="5864225"/>
            <a:ext cx="5648960" cy="866775"/>
          </a:xfrm>
          <a:prstGeom prst="rect">
            <a:avLst/>
          </a:prstGeom>
        </p:spPr>
      </p:pic>
      <p:sp>
        <p:nvSpPr>
          <p:cNvPr id="5" name="Rectangle 4">
            <a:extLst>
              <a:ext uri="{FF2B5EF4-FFF2-40B4-BE49-F238E27FC236}">
                <a16:creationId xmlns:a16="http://schemas.microsoft.com/office/drawing/2014/main" id="{2F60CDF7-F2B9-2CEB-CC27-8E594A5EAB54}"/>
              </a:ext>
            </a:extLst>
          </p:cNvPr>
          <p:cNvSpPr/>
          <p:nvPr/>
        </p:nvSpPr>
        <p:spPr>
          <a:xfrm>
            <a:off x="5900057" y="6498771"/>
            <a:ext cx="4196080" cy="2322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7" name="Tableau 6">
            <a:extLst>
              <a:ext uri="{FF2B5EF4-FFF2-40B4-BE49-F238E27FC236}">
                <a16:creationId xmlns:a16="http://schemas.microsoft.com/office/drawing/2014/main" id="{DC09FFAC-ED4A-D47C-4F7A-B4020B18EBD3}"/>
              </a:ext>
            </a:extLst>
          </p:cNvPr>
          <p:cNvGraphicFramePr>
            <a:graphicFrameLocks noGrp="1"/>
          </p:cNvGraphicFramePr>
          <p:nvPr>
            <p:extLst>
              <p:ext uri="{D42A27DB-BD31-4B8C-83A1-F6EECF244321}">
                <p14:modId xmlns:p14="http://schemas.microsoft.com/office/powerpoint/2010/main" val="2499162381"/>
              </p:ext>
            </p:extLst>
          </p:nvPr>
        </p:nvGraphicFramePr>
        <p:xfrm>
          <a:off x="5001986" y="2055543"/>
          <a:ext cx="6581132" cy="2506141"/>
        </p:xfrm>
        <a:graphic>
          <a:graphicData uri="http://schemas.openxmlformats.org/drawingml/2006/table">
            <a:tbl>
              <a:tblPr firstRow="1" firstCol="1" bandRow="1">
                <a:tableStyleId>{5C22544A-7EE6-4342-B048-85BDC9FD1C3A}</a:tableStyleId>
              </a:tblPr>
              <a:tblGrid>
                <a:gridCol w="1097600">
                  <a:extLst>
                    <a:ext uri="{9D8B030D-6E8A-4147-A177-3AD203B41FA5}">
                      <a16:colId xmlns:a16="http://schemas.microsoft.com/office/drawing/2014/main" val="1812123167"/>
                    </a:ext>
                  </a:extLst>
                </a:gridCol>
                <a:gridCol w="1742739">
                  <a:extLst>
                    <a:ext uri="{9D8B030D-6E8A-4147-A177-3AD203B41FA5}">
                      <a16:colId xmlns:a16="http://schemas.microsoft.com/office/drawing/2014/main" val="2650850140"/>
                    </a:ext>
                  </a:extLst>
                </a:gridCol>
                <a:gridCol w="2014229">
                  <a:extLst>
                    <a:ext uri="{9D8B030D-6E8A-4147-A177-3AD203B41FA5}">
                      <a16:colId xmlns:a16="http://schemas.microsoft.com/office/drawing/2014/main" val="303137558"/>
                    </a:ext>
                  </a:extLst>
                </a:gridCol>
                <a:gridCol w="1726564">
                  <a:extLst>
                    <a:ext uri="{9D8B030D-6E8A-4147-A177-3AD203B41FA5}">
                      <a16:colId xmlns:a16="http://schemas.microsoft.com/office/drawing/2014/main" val="620874586"/>
                    </a:ext>
                  </a:extLst>
                </a:gridCol>
              </a:tblGrid>
              <a:tr h="411816">
                <a:tc>
                  <a:txBody>
                    <a:bodyPr/>
                    <a:lstStyle/>
                    <a:p>
                      <a:pPr algn="ctr">
                        <a:lnSpc>
                          <a:spcPct val="115000"/>
                        </a:lnSpc>
                        <a:spcAft>
                          <a:spcPts val="800"/>
                        </a:spcAft>
                        <a:buNone/>
                      </a:pPr>
                      <a:r>
                        <a:rPr lang="en-GB" sz="1200" kern="100">
                          <a:solidFill>
                            <a:schemeClr val="tx1"/>
                          </a:solidFill>
                          <a:effectLst/>
                          <a:latin typeface="OpenDyslexic" pitchFamily="2" charset="77"/>
                        </a:rPr>
                        <a:t>Origins</a:t>
                      </a:r>
                      <a:endParaRPr lang="fr-FR" sz="12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6883" marR="668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6883" marR="668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6883" marR="668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6883" marR="668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4613231"/>
                  </a:ext>
                </a:extLst>
              </a:tr>
              <a:tr h="2094325">
                <a:tc>
                  <a:txBody>
                    <a:bodyPr/>
                    <a:lstStyle/>
                    <a:p>
                      <a:pPr algn="ctr">
                        <a:lnSpc>
                          <a:spcPct val="115000"/>
                        </a:lnSpc>
                        <a:spcAft>
                          <a:spcPts val="800"/>
                        </a:spcAft>
                        <a:buNone/>
                      </a:pPr>
                      <a:r>
                        <a:rPr lang="en-GB" sz="1200" kern="100" dirty="0">
                          <a:solidFill>
                            <a:schemeClr val="tx1"/>
                          </a:solidFill>
                          <a:effectLst/>
                          <a:latin typeface="OpenDyslexic" pitchFamily="2" charset="77"/>
                        </a:rPr>
                        <a:t>Street names</a:t>
                      </a:r>
                      <a:endParaRPr lang="fr-FR" sz="1200" kern="100" dirty="0">
                        <a:solidFill>
                          <a:schemeClr val="tx1"/>
                        </a:solidFill>
                        <a:effectLst/>
                        <a:latin typeface="OpenDyslexic" pitchFamily="2" charset="77"/>
                      </a:endParaRPr>
                    </a:p>
                    <a:p>
                      <a:pPr algn="ctr">
                        <a:lnSpc>
                          <a:spcPct val="115000"/>
                        </a:lnSpc>
                        <a:spcAft>
                          <a:spcPts val="800"/>
                        </a:spcAft>
                        <a:buNone/>
                      </a:pPr>
                      <a:r>
                        <a:rPr lang="en-GB" sz="1200" kern="100" dirty="0">
                          <a:solidFill>
                            <a:schemeClr val="tx1"/>
                          </a:solidFill>
                          <a:effectLst/>
                          <a:latin typeface="OpenDyslexic" pitchFamily="2" charset="77"/>
                        </a:rPr>
                        <a:t> </a:t>
                      </a: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6883" marR="668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endParaRPr lang="fr-FR" sz="1200" kern="100" dirty="0">
                        <a:solidFill>
                          <a:schemeClr val="tx1"/>
                        </a:solidFill>
                        <a:effectLst/>
                        <a:latin typeface="OpenDyslexic" pitchFamily="2" charset="77"/>
                      </a:endParaRPr>
                    </a:p>
                    <a:p>
                      <a:pPr>
                        <a:lnSpc>
                          <a:spcPct val="115000"/>
                        </a:lnSpc>
                        <a:spcAft>
                          <a:spcPts val="800"/>
                        </a:spcAft>
                        <a:buNone/>
                      </a:pPr>
                      <a:r>
                        <a:rPr lang="en-GB" sz="1200" kern="100" dirty="0">
                          <a:solidFill>
                            <a:schemeClr val="tx1"/>
                          </a:solidFill>
                          <a:effectLst/>
                          <a:latin typeface="OpenDyslexic" pitchFamily="2" charset="77"/>
                        </a:rPr>
                        <a:t> </a:t>
                      </a:r>
                      <a:endParaRPr lang="fr-FR" sz="1200" kern="100" dirty="0">
                        <a:solidFill>
                          <a:schemeClr val="tx1"/>
                        </a:solidFill>
                        <a:effectLst/>
                        <a:latin typeface="OpenDyslexic" pitchFamily="2" charset="77"/>
                      </a:endParaRPr>
                    </a:p>
                    <a:p>
                      <a:pPr>
                        <a:lnSpc>
                          <a:spcPct val="115000"/>
                        </a:lnSpc>
                        <a:spcAft>
                          <a:spcPts val="800"/>
                        </a:spcAft>
                        <a:buNone/>
                      </a:pPr>
                      <a:r>
                        <a:rPr lang="en-GB" sz="1200" kern="100" dirty="0">
                          <a:solidFill>
                            <a:schemeClr val="tx1"/>
                          </a:solidFill>
                          <a:effectLst/>
                          <a:latin typeface="OpenDyslexic" pitchFamily="2" charset="77"/>
                        </a:rPr>
                        <a:t> </a:t>
                      </a:r>
                      <a:endParaRPr lang="fr-FR" sz="1200" kern="100" dirty="0">
                        <a:solidFill>
                          <a:schemeClr val="tx1"/>
                        </a:solidFill>
                        <a:effectLst/>
                        <a:latin typeface="OpenDyslexic" pitchFamily="2" charset="77"/>
                      </a:endParaRPr>
                    </a:p>
                  </a:txBody>
                  <a:tcPr marL="66883" marR="668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6883" marR="668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800"/>
                        </a:spcAft>
                        <a:buNone/>
                      </a:pPr>
                      <a:r>
                        <a:rPr lang="en-GB" sz="1200" kern="100" dirty="0">
                          <a:solidFill>
                            <a:schemeClr val="tx1"/>
                          </a:solidFill>
                          <a:effectLst/>
                          <a:latin typeface="OpenDyslexic" pitchFamily="2" charset="77"/>
                        </a:rPr>
                        <a:t> </a:t>
                      </a:r>
                      <a:endParaRPr lang="fr-FR" sz="12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6883" marR="668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438646"/>
                  </a:ext>
                </a:extLst>
              </a:tr>
            </a:tbl>
          </a:graphicData>
        </a:graphic>
      </p:graphicFrame>
      <p:sp>
        <p:nvSpPr>
          <p:cNvPr id="9" name="ZoneTexte 8">
            <a:extLst>
              <a:ext uri="{FF2B5EF4-FFF2-40B4-BE49-F238E27FC236}">
                <a16:creationId xmlns:a16="http://schemas.microsoft.com/office/drawing/2014/main" id="{E2486608-73C5-79BF-C779-93E4E2B8A45B}"/>
              </a:ext>
            </a:extLst>
          </p:cNvPr>
          <p:cNvSpPr txBox="1"/>
          <p:nvPr/>
        </p:nvSpPr>
        <p:spPr>
          <a:xfrm>
            <a:off x="4542244" y="4907801"/>
            <a:ext cx="7649756" cy="1035155"/>
          </a:xfrm>
          <a:prstGeom prst="rect">
            <a:avLst/>
          </a:prstGeom>
          <a:noFill/>
        </p:spPr>
        <p:txBody>
          <a:bodyPr wrap="square">
            <a:spAutoFit/>
          </a:bodyPr>
          <a:lstStyle/>
          <a:p>
            <a:pPr>
              <a:lnSpc>
                <a:spcPct val="115000"/>
              </a:lnSpc>
              <a:spcAft>
                <a:spcPts val="800"/>
              </a:spcAft>
            </a:pPr>
            <a:r>
              <a:rPr lang="fr-FR" sz="1600" kern="100" dirty="0">
                <a:latin typeface="OpenDyslexic" pitchFamily="2" charset="77"/>
                <a:ea typeface="Calibri" panose="020F0502020204030204" pitchFamily="34" charset="0"/>
                <a:cs typeface="Times New Roman" panose="02020603050405020304" pitchFamily="18" charset="0"/>
              </a:rPr>
              <a:t>4</a:t>
            </a:r>
            <a:r>
              <a:rPr lang="fr-FR" sz="1600" kern="100" dirty="0">
                <a:effectLst/>
                <a:latin typeface="OpenDyslexic" pitchFamily="2" charset="77"/>
                <a:ea typeface="Calibri" panose="020F0502020204030204" pitchFamily="34" charset="0"/>
                <a:cs typeface="Times New Roman" panose="02020603050405020304" pitchFamily="18" charset="0"/>
              </a:rPr>
              <a:t>. </a:t>
            </a:r>
            <a:r>
              <a:rPr lang="en-GB" sz="1600" dirty="0">
                <a:latin typeface="OpenDyslexic" pitchFamily="2" charset="77"/>
              </a:rPr>
              <a:t>What can you guess about the history of New Orleans according to this variety of origins? </a:t>
            </a:r>
            <a:endParaRPr lang="fr-FR" sz="1600" kern="100" dirty="0">
              <a:effectLst/>
              <a:latin typeface="OpenDyslexic" pitchFamily="2" charset="77"/>
              <a:ea typeface="Calibri" panose="020F0502020204030204" pitchFamily="34" charset="0"/>
              <a:cs typeface="Times New Roman" panose="02020603050405020304" pitchFamily="18" charset="0"/>
            </a:endParaRPr>
          </a:p>
          <a:p>
            <a:pPr lvl="0">
              <a:lnSpc>
                <a:spcPct val="115000"/>
              </a:lnSpc>
              <a:spcAft>
                <a:spcPts val="800"/>
              </a:spcAft>
            </a:pPr>
            <a:endParaRPr lang="fr-FR" sz="1600" kern="100" dirty="0">
              <a:effectLst/>
              <a:latin typeface="OpenDyslexic" pitchFamily="2" charset="77"/>
              <a:ea typeface="Calibri" panose="020F0502020204030204" pitchFamily="34" charset="0"/>
              <a:cs typeface="Times New Roman" panose="02020603050405020304" pitchFamily="18" charset="0"/>
            </a:endParaRPr>
          </a:p>
        </p:txBody>
      </p:sp>
      <p:pic>
        <p:nvPicPr>
          <p:cNvPr id="12" name="Image 11">
            <a:extLst>
              <a:ext uri="{FF2B5EF4-FFF2-40B4-BE49-F238E27FC236}">
                <a16:creationId xmlns:a16="http://schemas.microsoft.com/office/drawing/2014/main" id="{9404E227-B5A7-ED87-747A-5648F1F6C54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56573" y="351814"/>
            <a:ext cx="1095943" cy="1549069"/>
          </a:xfrm>
          <a:prstGeom prst="rect">
            <a:avLst/>
          </a:prstGeom>
          <a:noFill/>
          <a:ln w="19050">
            <a:solidFill>
              <a:schemeClr val="tx1"/>
            </a:solidFill>
          </a:ln>
          <a:effectLst>
            <a:outerShdw blurRad="50800" dist="38100" dir="2700000" algn="tl" rotWithShape="0">
              <a:prstClr val="black">
                <a:alpha val="40000"/>
              </a:prstClr>
            </a:outerShdw>
          </a:effectLst>
        </p:spPr>
      </p:pic>
      <p:sp>
        <p:nvSpPr>
          <p:cNvPr id="6" name="ZoneTexte 5">
            <a:extLst>
              <a:ext uri="{FF2B5EF4-FFF2-40B4-BE49-F238E27FC236}">
                <a16:creationId xmlns:a16="http://schemas.microsoft.com/office/drawing/2014/main" id="{A6BB20B2-BB9A-82EE-07DA-C57CA002BF95}"/>
              </a:ext>
            </a:extLst>
          </p:cNvPr>
          <p:cNvSpPr txBox="1"/>
          <p:nvPr/>
        </p:nvSpPr>
        <p:spPr>
          <a:xfrm>
            <a:off x="4686020" y="750965"/>
            <a:ext cx="6526061" cy="400494"/>
          </a:xfrm>
          <a:prstGeom prst="rect">
            <a:avLst/>
          </a:prstGeom>
          <a:noFill/>
        </p:spPr>
        <p:txBody>
          <a:bodyPr wrap="square">
            <a:spAutoFit/>
          </a:bodyPr>
          <a:lstStyle/>
          <a:p>
            <a:pPr>
              <a:lnSpc>
                <a:spcPct val="115000"/>
              </a:lnSpc>
              <a:spcAft>
                <a:spcPts val="800"/>
              </a:spcAft>
              <a:buNone/>
            </a:pPr>
            <a:r>
              <a:rPr lang="en-GB" sz="1800" kern="100" dirty="0">
                <a:effectLst/>
                <a:latin typeface="OpenDyslexic" pitchFamily="2" charset="77"/>
                <a:ea typeface="Calibri" panose="020F0502020204030204" pitchFamily="34" charset="0"/>
                <a:cs typeface="Times New Roman" panose="02020603050405020304" pitchFamily="18" charset="0"/>
              </a:rPr>
              <a:t>🎯</a:t>
            </a:r>
            <a:r>
              <a:rPr lang="en-GB" sz="1400" kern="100" dirty="0">
                <a:effectLst/>
                <a:latin typeface="OpenDyslexic" pitchFamily="2" charset="77"/>
                <a:ea typeface="Calibri" panose="020F0502020204030204" pitchFamily="34" charset="0"/>
                <a:cs typeface="Times New Roman" panose="02020603050405020304" pitchFamily="18" charset="0"/>
              </a:rPr>
              <a:t>#1</a:t>
            </a:r>
            <a:r>
              <a:rPr lang="en-GB" sz="1800" kern="100" dirty="0">
                <a:effectLst/>
                <a:latin typeface="OpenDyslexic" pitchFamily="2" charset="77"/>
                <a:ea typeface="Calibri" panose="020F0502020204030204" pitchFamily="34" charset="0"/>
                <a:cs typeface="Times New Roman" panose="02020603050405020304" pitchFamily="18" charset="0"/>
              </a:rPr>
              <a:t> : </a:t>
            </a:r>
            <a:r>
              <a:rPr lang="en-GB" sz="1600" kern="100" dirty="0">
                <a:effectLst/>
                <a:latin typeface="OpenDyslexic" pitchFamily="2" charset="77"/>
                <a:ea typeface="Calibri" panose="020F0502020204030204" pitchFamily="34" charset="0"/>
                <a:cs typeface="Times New Roman" panose="02020603050405020304" pitchFamily="18" charset="0"/>
              </a:rPr>
              <a:t>Explain the roots of multiculturalism in NOLA</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800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6A72C-1A14-9F0A-A5CB-C83518DB0708}"/>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81A40BA3-2029-7ACB-308D-855C55B78493}"/>
              </a:ext>
            </a:extLst>
          </p:cNvPr>
          <p:cNvSpPr txBox="1"/>
          <p:nvPr/>
        </p:nvSpPr>
        <p:spPr>
          <a:xfrm>
            <a:off x="5001986" y="117931"/>
            <a:ext cx="6047013" cy="646331"/>
          </a:xfrm>
          <a:custGeom>
            <a:avLst/>
            <a:gdLst>
              <a:gd name="csX0" fmla="*/ 0 w 6047013"/>
              <a:gd name="csY0" fmla="*/ 0 h 646331"/>
              <a:gd name="csX1" fmla="*/ 611420 w 6047013"/>
              <a:gd name="csY1" fmla="*/ 0 h 646331"/>
              <a:gd name="csX2" fmla="*/ 1101900 w 6047013"/>
              <a:gd name="csY2" fmla="*/ 0 h 646331"/>
              <a:gd name="csX3" fmla="*/ 1894731 w 6047013"/>
              <a:gd name="csY3" fmla="*/ 0 h 646331"/>
              <a:gd name="csX4" fmla="*/ 2506151 w 6047013"/>
              <a:gd name="csY4" fmla="*/ 0 h 646331"/>
              <a:gd name="csX5" fmla="*/ 3117571 w 6047013"/>
              <a:gd name="csY5" fmla="*/ 0 h 646331"/>
              <a:gd name="csX6" fmla="*/ 3910402 w 6047013"/>
              <a:gd name="csY6" fmla="*/ 0 h 646331"/>
              <a:gd name="csX7" fmla="*/ 4461352 w 6047013"/>
              <a:gd name="csY7" fmla="*/ 0 h 646331"/>
              <a:gd name="csX8" fmla="*/ 5254182 w 6047013"/>
              <a:gd name="csY8" fmla="*/ 0 h 646331"/>
              <a:gd name="csX9" fmla="*/ 6047013 w 6047013"/>
              <a:gd name="csY9" fmla="*/ 0 h 646331"/>
              <a:gd name="csX10" fmla="*/ 6047013 w 6047013"/>
              <a:gd name="csY10" fmla="*/ 646331 h 646331"/>
              <a:gd name="csX11" fmla="*/ 5375123 w 6047013"/>
              <a:gd name="csY11" fmla="*/ 646331 h 646331"/>
              <a:gd name="csX12" fmla="*/ 4763702 w 6047013"/>
              <a:gd name="csY12" fmla="*/ 646331 h 646331"/>
              <a:gd name="csX13" fmla="*/ 3970872 w 6047013"/>
              <a:gd name="csY13" fmla="*/ 646331 h 646331"/>
              <a:gd name="csX14" fmla="*/ 3178041 w 6047013"/>
              <a:gd name="csY14" fmla="*/ 646331 h 646331"/>
              <a:gd name="csX15" fmla="*/ 2627091 w 6047013"/>
              <a:gd name="csY15" fmla="*/ 646331 h 646331"/>
              <a:gd name="csX16" fmla="*/ 1955201 w 6047013"/>
              <a:gd name="csY16" fmla="*/ 646331 h 646331"/>
              <a:gd name="csX17" fmla="*/ 1162370 w 6047013"/>
              <a:gd name="csY17" fmla="*/ 646331 h 646331"/>
              <a:gd name="csX18" fmla="*/ 0 w 6047013"/>
              <a:gd name="csY18" fmla="*/ 646331 h 646331"/>
              <a:gd name="csX19" fmla="*/ 0 w 6047013"/>
              <a:gd name="csY19" fmla="*/ 0 h 6463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6047013" h="646331" extrusionOk="0">
                <a:moveTo>
                  <a:pt x="0" y="0"/>
                </a:moveTo>
                <a:cubicBezTo>
                  <a:pt x="200475" y="-2938"/>
                  <a:pt x="458728" y="12322"/>
                  <a:pt x="611420" y="0"/>
                </a:cubicBezTo>
                <a:cubicBezTo>
                  <a:pt x="764112" y="-12322"/>
                  <a:pt x="875018" y="-4427"/>
                  <a:pt x="1101900" y="0"/>
                </a:cubicBezTo>
                <a:cubicBezTo>
                  <a:pt x="1328782" y="4427"/>
                  <a:pt x="1647035" y="18437"/>
                  <a:pt x="1894731" y="0"/>
                </a:cubicBezTo>
                <a:cubicBezTo>
                  <a:pt x="2142427" y="-18437"/>
                  <a:pt x="2383740" y="20534"/>
                  <a:pt x="2506151" y="0"/>
                </a:cubicBezTo>
                <a:cubicBezTo>
                  <a:pt x="2628562" y="-20534"/>
                  <a:pt x="2867845" y="-13568"/>
                  <a:pt x="3117571" y="0"/>
                </a:cubicBezTo>
                <a:cubicBezTo>
                  <a:pt x="3367297" y="13568"/>
                  <a:pt x="3715749" y="-12918"/>
                  <a:pt x="3910402" y="0"/>
                </a:cubicBezTo>
                <a:cubicBezTo>
                  <a:pt x="4105055" y="12918"/>
                  <a:pt x="4203348" y="-5771"/>
                  <a:pt x="4461352" y="0"/>
                </a:cubicBezTo>
                <a:cubicBezTo>
                  <a:pt x="4719356" y="5771"/>
                  <a:pt x="5012736" y="-24421"/>
                  <a:pt x="5254182" y="0"/>
                </a:cubicBezTo>
                <a:cubicBezTo>
                  <a:pt x="5495628" y="24421"/>
                  <a:pt x="5883984" y="2861"/>
                  <a:pt x="6047013" y="0"/>
                </a:cubicBezTo>
                <a:cubicBezTo>
                  <a:pt x="6024429" y="248388"/>
                  <a:pt x="6037021" y="371654"/>
                  <a:pt x="6047013" y="646331"/>
                </a:cubicBezTo>
                <a:cubicBezTo>
                  <a:pt x="5813037" y="614514"/>
                  <a:pt x="5614242" y="621089"/>
                  <a:pt x="5375123" y="646331"/>
                </a:cubicBezTo>
                <a:cubicBezTo>
                  <a:pt x="5136004" y="671574"/>
                  <a:pt x="4955868" y="630112"/>
                  <a:pt x="4763702" y="646331"/>
                </a:cubicBezTo>
                <a:cubicBezTo>
                  <a:pt x="4571536" y="662550"/>
                  <a:pt x="4192892" y="659353"/>
                  <a:pt x="3970872" y="646331"/>
                </a:cubicBezTo>
                <a:cubicBezTo>
                  <a:pt x="3748852" y="633310"/>
                  <a:pt x="3507347" y="619879"/>
                  <a:pt x="3178041" y="646331"/>
                </a:cubicBezTo>
                <a:cubicBezTo>
                  <a:pt x="2848735" y="672783"/>
                  <a:pt x="2791877" y="619628"/>
                  <a:pt x="2627091" y="646331"/>
                </a:cubicBezTo>
                <a:cubicBezTo>
                  <a:pt x="2462305" y="673035"/>
                  <a:pt x="2110826" y="638642"/>
                  <a:pt x="1955201" y="646331"/>
                </a:cubicBezTo>
                <a:cubicBezTo>
                  <a:pt x="1799576" y="654021"/>
                  <a:pt x="1388641" y="625939"/>
                  <a:pt x="1162370" y="646331"/>
                </a:cubicBezTo>
                <a:cubicBezTo>
                  <a:pt x="936099" y="666723"/>
                  <a:pt x="429841" y="686784"/>
                  <a:pt x="0" y="646331"/>
                </a:cubicBezTo>
                <a:cubicBezTo>
                  <a:pt x="6772" y="390777"/>
                  <a:pt x="-11382" y="213855"/>
                  <a:pt x="0" y="0"/>
                </a:cubicBezTo>
                <a:close/>
              </a:path>
            </a:pathLst>
          </a:custGeom>
          <a:noFill/>
          <a:ln w="19050">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algn="ctr"/>
            <a:r>
              <a:rPr lang="fr-FR" b="1" dirty="0">
                <a:latin typeface="OpenDyslexic" pitchFamily="2" charset="77"/>
              </a:rPr>
              <a:t>II –  </a:t>
            </a:r>
            <a:r>
              <a:rPr lang="en-GB" b="1" dirty="0">
                <a:latin typeface="OpenDyslexic" pitchFamily="2" charset="77"/>
              </a:rPr>
              <a:t>The History and architecture of New Orleans and its link with slavery</a:t>
            </a:r>
            <a:r>
              <a:rPr lang="fr-FR" dirty="0">
                <a:latin typeface="OpenDyslexic" pitchFamily="2" charset="77"/>
              </a:rPr>
              <a:t> </a:t>
            </a:r>
            <a:endParaRPr lang="fr-FR" b="1" dirty="0">
              <a:latin typeface="OpenDyslexic" pitchFamily="2" charset="77"/>
            </a:endParaRPr>
          </a:p>
        </p:txBody>
      </p:sp>
      <p:sp>
        <p:nvSpPr>
          <p:cNvPr id="8" name="ZoneTexte 7">
            <a:extLst>
              <a:ext uri="{FF2B5EF4-FFF2-40B4-BE49-F238E27FC236}">
                <a16:creationId xmlns:a16="http://schemas.microsoft.com/office/drawing/2014/main" id="{5B80525C-36BB-EA20-B2FC-E6E31FC20EC1}"/>
              </a:ext>
            </a:extLst>
          </p:cNvPr>
          <p:cNvSpPr txBox="1"/>
          <p:nvPr/>
        </p:nvSpPr>
        <p:spPr>
          <a:xfrm>
            <a:off x="4542244" y="1624508"/>
            <a:ext cx="7527835" cy="920252"/>
          </a:xfrm>
          <a:prstGeom prst="rect">
            <a:avLst/>
          </a:prstGeom>
          <a:noFill/>
        </p:spPr>
        <p:txBody>
          <a:bodyPr wrap="square">
            <a:spAutoFit/>
          </a:bodyPr>
          <a:lstStyle/>
          <a:p>
            <a:pPr lvl="0" eaLnBrk="0" fontAlgn="base" hangingPunct="0">
              <a:spcBef>
                <a:spcPct val="0"/>
              </a:spcBef>
              <a:spcAft>
                <a:spcPct val="0"/>
              </a:spcAft>
            </a:pPr>
            <a:r>
              <a:rPr lang="fr-FR" sz="1600" kern="100" dirty="0">
                <a:latin typeface="OpenDyslexic" pitchFamily="2" charset="77"/>
                <a:ea typeface="Calibri" panose="020F0502020204030204" pitchFamily="34" charset="0"/>
                <a:cs typeface="Times New Roman" panose="02020603050405020304" pitchFamily="18" charset="0"/>
              </a:rPr>
              <a:t>5</a:t>
            </a:r>
            <a:r>
              <a:rPr lang="fr-FR" sz="1600" kern="100" dirty="0">
                <a:effectLst/>
                <a:latin typeface="OpenDyslexic" pitchFamily="2" charset="77"/>
                <a:ea typeface="Calibri" panose="020F0502020204030204" pitchFamily="34" charset="0"/>
                <a:cs typeface="Times New Roman" panose="02020603050405020304" pitchFamily="18" charset="0"/>
              </a:rPr>
              <a:t>. </a:t>
            </a:r>
            <a:r>
              <a:rPr lang="en-GB" altLang="fr-FR" dirty="0">
                <a:latin typeface="OpenDyslexic" pitchFamily="2" charset="77"/>
                <a:ea typeface="Calibri" panose="020F0502020204030204" pitchFamily="34" charset="0"/>
                <a:cs typeface="Times New Roman" panose="02020603050405020304" pitchFamily="18" charset="0"/>
              </a:rPr>
              <a:t>One origin is missing, try to find it out by reading the rest of the text (l.30 to 48) and complete the table.</a:t>
            </a:r>
            <a:endParaRPr kumimoji="0" lang="en-GB" altLang="fr-FR" sz="2800" i="0" u="none" strike="noStrike" cap="none" normalizeH="0" baseline="0" dirty="0">
              <a:ln>
                <a:noFill/>
              </a:ln>
              <a:solidFill>
                <a:schemeClr val="tx1"/>
              </a:solidFill>
              <a:effectLst/>
              <a:latin typeface="OpenDyslexic" pitchFamily="2" charset="77"/>
            </a:endParaRPr>
          </a:p>
          <a:p>
            <a:pPr lvl="0">
              <a:lnSpc>
                <a:spcPct val="115000"/>
              </a:lnSpc>
              <a:spcAft>
                <a:spcPts val="800"/>
              </a:spcAft>
            </a:pPr>
            <a:endParaRPr lang="fr-FR" sz="1600" kern="100" dirty="0">
              <a:effectLst/>
              <a:latin typeface="OpenDyslexic" pitchFamily="2" charset="77"/>
              <a:ea typeface="Calibri" panose="020F050202020403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76E2F18E-8D87-755A-04FB-0D9FBB31B77C}"/>
              </a:ext>
            </a:extLst>
          </p:cNvPr>
          <p:cNvSpPr txBox="1"/>
          <p:nvPr/>
        </p:nvSpPr>
        <p:spPr>
          <a:xfrm>
            <a:off x="5388429" y="-1436914"/>
            <a:ext cx="184731" cy="369332"/>
          </a:xfrm>
          <a:prstGeom prst="rect">
            <a:avLst/>
          </a:prstGeom>
          <a:noFill/>
          <a:ln w="19050">
            <a:solidFill>
              <a:schemeClr val="tx1"/>
            </a:solidFill>
          </a:ln>
          <a:effectLst>
            <a:outerShdw blurRad="50800" dist="38100" dir="2700000" algn="tl" rotWithShape="0">
              <a:prstClr val="black">
                <a:alpha val="40000"/>
              </a:prstClr>
            </a:outerShdw>
          </a:effectLst>
        </p:spPr>
        <p:txBody>
          <a:bodyPr wrap="none" rtlCol="0">
            <a:spAutoFit/>
          </a:bodyPr>
          <a:lstStyle/>
          <a:p>
            <a:endParaRPr lang="fr-FR" dirty="0"/>
          </a:p>
        </p:txBody>
      </p:sp>
      <p:pic>
        <p:nvPicPr>
          <p:cNvPr id="7" name="Image 6">
            <a:extLst>
              <a:ext uri="{FF2B5EF4-FFF2-40B4-BE49-F238E27FC236}">
                <a16:creationId xmlns:a16="http://schemas.microsoft.com/office/drawing/2014/main" id="{6AC5346E-A14A-77B0-4317-10D623C5F607}"/>
              </a:ext>
            </a:extLst>
          </p:cNvPr>
          <p:cNvPicPr>
            <a:picLocks noChangeAspect="1"/>
          </p:cNvPicPr>
          <p:nvPr/>
        </p:nvPicPr>
        <p:blipFill>
          <a:blip r:embed="rId2"/>
          <a:stretch>
            <a:fillRect/>
          </a:stretch>
        </p:blipFill>
        <p:spPr>
          <a:xfrm>
            <a:off x="0" y="11232"/>
            <a:ext cx="3797300" cy="1604645"/>
          </a:xfrm>
          <a:prstGeom prst="rect">
            <a:avLst/>
          </a:prstGeom>
        </p:spPr>
      </p:pic>
      <p:pic>
        <p:nvPicPr>
          <p:cNvPr id="9" name="Image 8">
            <a:extLst>
              <a:ext uri="{FF2B5EF4-FFF2-40B4-BE49-F238E27FC236}">
                <a16:creationId xmlns:a16="http://schemas.microsoft.com/office/drawing/2014/main" id="{7727D6F5-36ED-CC0D-9CA1-84A682B7EA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24508"/>
            <a:ext cx="3772535" cy="2828290"/>
          </a:xfrm>
          <a:prstGeom prst="rect">
            <a:avLst/>
          </a:prstGeom>
          <a:noFill/>
        </p:spPr>
      </p:pic>
      <p:sp>
        <p:nvSpPr>
          <p:cNvPr id="13" name="Rectangle 2">
            <a:extLst>
              <a:ext uri="{FF2B5EF4-FFF2-40B4-BE49-F238E27FC236}">
                <a16:creationId xmlns:a16="http://schemas.microsoft.com/office/drawing/2014/main" id="{914F69F5-0035-600A-39F5-3B6D70C37FB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graphicFrame>
        <p:nvGraphicFramePr>
          <p:cNvPr id="15" name="Tableau 14">
            <a:extLst>
              <a:ext uri="{FF2B5EF4-FFF2-40B4-BE49-F238E27FC236}">
                <a16:creationId xmlns:a16="http://schemas.microsoft.com/office/drawing/2014/main" id="{67835CAA-9442-C7FF-A9B8-B9F5B5940614}"/>
              </a:ext>
            </a:extLst>
          </p:cNvPr>
          <p:cNvGraphicFramePr>
            <a:graphicFrameLocks noGrp="1"/>
          </p:cNvGraphicFramePr>
          <p:nvPr>
            <p:extLst>
              <p:ext uri="{D42A27DB-BD31-4B8C-83A1-F6EECF244321}">
                <p14:modId xmlns:p14="http://schemas.microsoft.com/office/powerpoint/2010/main" val="2776132313"/>
              </p:ext>
            </p:extLst>
          </p:nvPr>
        </p:nvGraphicFramePr>
        <p:xfrm>
          <a:off x="5207613" y="2307994"/>
          <a:ext cx="5648960" cy="1862582"/>
        </p:xfrm>
        <a:graphic>
          <a:graphicData uri="http://schemas.openxmlformats.org/drawingml/2006/table">
            <a:tbl>
              <a:tblPr firstRow="1" firstCol="1" bandRow="1">
                <a:tableStyleId>{5C22544A-7EE6-4342-B048-85BDC9FD1C3A}</a:tableStyleId>
              </a:tblPr>
              <a:tblGrid>
                <a:gridCol w="1403259">
                  <a:extLst>
                    <a:ext uri="{9D8B030D-6E8A-4147-A177-3AD203B41FA5}">
                      <a16:colId xmlns:a16="http://schemas.microsoft.com/office/drawing/2014/main" val="2698213553"/>
                    </a:ext>
                  </a:extLst>
                </a:gridCol>
                <a:gridCol w="4245701">
                  <a:extLst>
                    <a:ext uri="{9D8B030D-6E8A-4147-A177-3AD203B41FA5}">
                      <a16:colId xmlns:a16="http://schemas.microsoft.com/office/drawing/2014/main" val="3303732376"/>
                    </a:ext>
                  </a:extLst>
                </a:gridCol>
              </a:tblGrid>
              <a:tr h="0">
                <a:tc>
                  <a:txBody>
                    <a:bodyPr/>
                    <a:lstStyle/>
                    <a:p>
                      <a:pPr algn="r">
                        <a:lnSpc>
                          <a:spcPct val="115000"/>
                        </a:lnSpc>
                        <a:spcAft>
                          <a:spcPts val="800"/>
                        </a:spcAft>
                        <a:buNone/>
                      </a:pPr>
                      <a:r>
                        <a:rPr lang="en-GB" sz="1400" kern="100">
                          <a:solidFill>
                            <a:schemeClr val="tx1"/>
                          </a:solidFill>
                          <a:effectLst/>
                          <a:latin typeface="OpenDyslexic" pitchFamily="2" charset="77"/>
                        </a:rPr>
                        <a:t>Older street names</a:t>
                      </a:r>
                      <a:endParaRPr lang="fr-FR" sz="14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15000"/>
                        </a:lnSpc>
                        <a:spcAft>
                          <a:spcPts val="800"/>
                        </a:spcAft>
                        <a:buNone/>
                      </a:pPr>
                      <a:r>
                        <a:rPr lang="en-GB" sz="1400" kern="100" dirty="0">
                          <a:solidFill>
                            <a:schemeClr val="tx1"/>
                          </a:solidFill>
                          <a:effectLst/>
                          <a:latin typeface="OpenDyslexic" pitchFamily="2" charset="77"/>
                        </a:rPr>
                        <a:t> </a:t>
                      </a:r>
                      <a:endParaRPr lang="fr-FR" sz="1400" kern="100" dirty="0">
                        <a:solidFill>
                          <a:schemeClr val="tx1"/>
                        </a:solidFill>
                        <a:effectLst/>
                        <a:latin typeface="OpenDyslexic" pitchFamily="2" charset="77"/>
                      </a:endParaRPr>
                    </a:p>
                    <a:p>
                      <a:pPr algn="r">
                        <a:lnSpc>
                          <a:spcPct val="115000"/>
                        </a:lnSpc>
                        <a:spcAft>
                          <a:spcPts val="800"/>
                        </a:spcAft>
                        <a:buNone/>
                      </a:pPr>
                      <a:r>
                        <a:rPr lang="en-GB" sz="1400" kern="100" dirty="0">
                          <a:solidFill>
                            <a:schemeClr val="tx1"/>
                          </a:solidFill>
                          <a:effectLst/>
                          <a:latin typeface="OpenDyslexic" pitchFamily="2" charset="77"/>
                        </a:rPr>
                        <a:t> </a:t>
                      </a:r>
                      <a:endParaRPr lang="fr-FR" sz="1400" kern="100" dirty="0">
                        <a:solidFill>
                          <a:schemeClr val="tx1"/>
                        </a:solidFill>
                        <a:effectLst/>
                        <a:latin typeface="OpenDyslexic" pitchFamily="2" charset="77"/>
                      </a:endParaRPr>
                    </a:p>
                    <a:p>
                      <a:pPr algn="r">
                        <a:lnSpc>
                          <a:spcPct val="115000"/>
                        </a:lnSpc>
                        <a:spcAft>
                          <a:spcPts val="800"/>
                        </a:spcAft>
                        <a:buNone/>
                      </a:pPr>
                      <a:r>
                        <a:rPr lang="en-GB" sz="1400" kern="100" dirty="0">
                          <a:solidFill>
                            <a:schemeClr val="tx1"/>
                          </a:solidFill>
                          <a:effectLst/>
                          <a:latin typeface="OpenDyslexic" pitchFamily="2" charset="77"/>
                        </a:rPr>
                        <a:t>  </a:t>
                      </a:r>
                      <a:endParaRPr lang="fr-FR" sz="14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09105883"/>
                  </a:ext>
                </a:extLst>
              </a:tr>
              <a:tr h="0">
                <a:tc>
                  <a:txBody>
                    <a:bodyPr/>
                    <a:lstStyle/>
                    <a:p>
                      <a:pPr algn="r">
                        <a:lnSpc>
                          <a:spcPct val="115000"/>
                        </a:lnSpc>
                        <a:spcAft>
                          <a:spcPts val="800"/>
                        </a:spcAft>
                        <a:buNone/>
                      </a:pPr>
                      <a:r>
                        <a:rPr lang="en-GB" sz="1400" kern="100">
                          <a:solidFill>
                            <a:schemeClr val="tx1"/>
                          </a:solidFill>
                          <a:effectLst/>
                          <a:latin typeface="OpenDyslexic" pitchFamily="2" charset="77"/>
                        </a:rPr>
                        <a:t>Newer street names</a:t>
                      </a:r>
                      <a:endParaRPr lang="fr-FR" sz="1400" kern="10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15000"/>
                        </a:lnSpc>
                        <a:spcAft>
                          <a:spcPts val="800"/>
                        </a:spcAft>
                        <a:buNone/>
                      </a:pPr>
                      <a:r>
                        <a:rPr lang="en-GB" sz="1400" kern="100" dirty="0">
                          <a:solidFill>
                            <a:schemeClr val="tx1"/>
                          </a:solidFill>
                          <a:effectLst/>
                          <a:latin typeface="OpenDyslexic" pitchFamily="2" charset="77"/>
                        </a:rPr>
                        <a:t> </a:t>
                      </a:r>
                      <a:endParaRPr lang="fr-FR" sz="1400" kern="100" dirty="0">
                        <a:solidFill>
                          <a:schemeClr val="tx1"/>
                        </a:solidFill>
                        <a:effectLst/>
                        <a:latin typeface="OpenDyslexic" pitchFamily="2" charset="77"/>
                      </a:endParaRPr>
                    </a:p>
                    <a:p>
                      <a:pPr algn="r">
                        <a:lnSpc>
                          <a:spcPct val="115000"/>
                        </a:lnSpc>
                        <a:spcAft>
                          <a:spcPts val="800"/>
                        </a:spcAft>
                        <a:buNone/>
                      </a:pPr>
                      <a:r>
                        <a:rPr lang="en-GB" sz="1400" kern="100" dirty="0">
                          <a:solidFill>
                            <a:schemeClr val="tx1"/>
                          </a:solidFill>
                          <a:effectLst/>
                          <a:latin typeface="OpenDyslexic" pitchFamily="2" charset="77"/>
                        </a:rPr>
                        <a:t>  </a:t>
                      </a:r>
                      <a:endParaRPr lang="fr-FR" sz="1400" kern="100" dirty="0">
                        <a:solidFill>
                          <a:schemeClr val="tx1"/>
                        </a:solidFill>
                        <a:effectLst/>
                        <a:latin typeface="OpenDyslexic" pitchFamily="2" charset="77"/>
                      </a:endParaRPr>
                    </a:p>
                    <a:p>
                      <a:pPr algn="r">
                        <a:lnSpc>
                          <a:spcPct val="115000"/>
                        </a:lnSpc>
                        <a:spcAft>
                          <a:spcPts val="800"/>
                        </a:spcAft>
                        <a:buNone/>
                      </a:pPr>
                      <a:r>
                        <a:rPr lang="en-GB" sz="1400" kern="100" dirty="0">
                          <a:solidFill>
                            <a:schemeClr val="tx1"/>
                          </a:solidFill>
                          <a:effectLst/>
                          <a:latin typeface="OpenDyslexic" pitchFamily="2" charset="77"/>
                        </a:rPr>
                        <a:t> </a:t>
                      </a:r>
                      <a:endParaRPr lang="fr-FR" sz="1400" kern="100" dirty="0">
                        <a:solidFill>
                          <a:schemeClr val="tx1"/>
                        </a:solidFill>
                        <a:effectLst/>
                        <a:latin typeface="OpenDyslexic"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93293490"/>
                  </a:ext>
                </a:extLst>
              </a:tr>
            </a:tbl>
          </a:graphicData>
        </a:graphic>
      </p:graphicFrame>
      <p:sp>
        <p:nvSpPr>
          <p:cNvPr id="16" name="Rectangle 5">
            <a:extLst>
              <a:ext uri="{FF2B5EF4-FFF2-40B4-BE49-F238E27FC236}">
                <a16:creationId xmlns:a16="http://schemas.microsoft.com/office/drawing/2014/main" id="{0BEBDCD0-C06D-A002-6209-4719A66BB930}"/>
              </a:ext>
            </a:extLst>
          </p:cNvPr>
          <p:cNvSpPr>
            <a:spLocks noChangeArrowheads="1"/>
          </p:cNvSpPr>
          <p:nvPr/>
        </p:nvSpPr>
        <p:spPr bwMode="auto">
          <a:xfrm>
            <a:off x="3797299" y="4375688"/>
            <a:ext cx="8272779"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nSpc>
                <a:spcPct val="150000"/>
              </a:lnSpc>
            </a:pPr>
            <a:r>
              <a:rPr lang="en-GB" altLang="fr-FR" sz="1600" dirty="0">
                <a:latin typeface="OpenDyslexic" pitchFamily="2" charset="77"/>
                <a:ea typeface="Calibri" panose="020F0502020204030204" pitchFamily="34" charset="0"/>
                <a:cs typeface="Times New Roman" panose="02020603050405020304" pitchFamily="18" charset="0"/>
              </a:rPr>
              <a:t>6</a:t>
            </a:r>
            <a:r>
              <a:rPr kumimoji="0" lang="en-GB" altLang="fr-FR" sz="1600" i="0" u="none" strike="noStrike" cap="none" normalizeH="0" baseline="0" dirty="0">
                <a:ln>
                  <a:noFill/>
                </a:ln>
                <a:solidFill>
                  <a:schemeClr val="tx1"/>
                </a:solidFill>
                <a:effectLst/>
                <a:latin typeface="OpenDyslexic" pitchFamily="2" charset="77"/>
                <a:ea typeface="Calibri" panose="020F0502020204030204" pitchFamily="34" charset="0"/>
                <a:cs typeface="Times New Roman" panose="02020603050405020304" pitchFamily="18" charset="0"/>
              </a:rPr>
              <a:t>. What do you think about the sentence </a:t>
            </a:r>
            <a:r>
              <a:rPr kumimoji="0" lang="en-GB" altLang="fr-FR" sz="1600" b="1" i="0" u="none" strike="noStrike" cap="none" normalizeH="0" baseline="0" dirty="0">
                <a:ln>
                  <a:noFill/>
                </a:ln>
                <a:solidFill>
                  <a:schemeClr val="tx1"/>
                </a:solidFill>
                <a:effectLst/>
                <a:latin typeface="OpenDyslexic" pitchFamily="2" charset="77"/>
                <a:ea typeface="Calibri" panose="020F0502020204030204" pitchFamily="34" charset="0"/>
                <a:cs typeface="Times New Roman" panose="02020603050405020304" pitchFamily="18" charset="0"/>
              </a:rPr>
              <a:t>“We have no problems with Dr. King,” said the president of the Coliseum Square Association. “It’s just that he wasn’t a Greek muse” (</a:t>
            </a:r>
            <a:r>
              <a:rPr kumimoji="0" lang="en-GB" altLang="fr-FR" sz="1600" i="0" u="none" strike="noStrike" cap="none" normalizeH="0" baseline="0" dirty="0">
                <a:ln>
                  <a:noFill/>
                </a:ln>
                <a:solidFill>
                  <a:schemeClr val="tx1"/>
                </a:solidFill>
                <a:effectLst/>
                <a:latin typeface="OpenDyslexic" pitchFamily="2" charset="77"/>
                <a:ea typeface="Calibri" panose="020F0502020204030204" pitchFamily="34" charset="0"/>
                <a:cs typeface="Times New Roman" panose="02020603050405020304" pitchFamily="18" charset="0"/>
              </a:rPr>
              <a:t>l.39 to 41)  ➜ </a:t>
            </a:r>
            <a:r>
              <a:rPr lang="en-GB" altLang="fr-FR" sz="1600" dirty="0">
                <a:latin typeface="OpenDyslexic" pitchFamily="2" charset="77"/>
                <a:ea typeface="Calibri" panose="020F0502020204030204" pitchFamily="34" charset="0"/>
                <a:cs typeface="Times New Roman" panose="02020603050405020304" pitchFamily="18" charset="0"/>
              </a:rPr>
              <a:t>🗣️ </a:t>
            </a:r>
            <a:r>
              <a:rPr kumimoji="0" lang="en-GB" altLang="fr-FR" sz="1600" i="0" u="none" strike="noStrike" cap="none" normalizeH="0" baseline="0" dirty="0">
                <a:ln>
                  <a:noFill/>
                </a:ln>
                <a:solidFill>
                  <a:schemeClr val="tx1"/>
                </a:solidFill>
                <a:effectLst/>
                <a:latin typeface="OpenDyslexic" pitchFamily="2" charset="77"/>
                <a:ea typeface="Calibri" panose="020F0502020204030204" pitchFamily="34" charset="0"/>
                <a:cs typeface="Times New Roman" panose="02020603050405020304" pitchFamily="18" charset="0"/>
              </a:rPr>
              <a:t>share your opinion about the importance of street names.</a:t>
            </a:r>
            <a:endParaRPr lang="en-GB" altLang="fr-FR" sz="1600" dirty="0">
              <a:latin typeface="OpenDyslexic" pitchFamily="2" charset="77"/>
            </a:endParaRPr>
          </a:p>
        </p:txBody>
      </p:sp>
      <p:pic>
        <p:nvPicPr>
          <p:cNvPr id="9220" name="Image 3">
            <a:extLst>
              <a:ext uri="{FF2B5EF4-FFF2-40B4-BE49-F238E27FC236}">
                <a16:creationId xmlns:a16="http://schemas.microsoft.com/office/drawing/2014/main" id="{14C05CA3-115F-6E7B-A01A-A6FC6626EA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645" y="4452798"/>
            <a:ext cx="3555890" cy="218824"/>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 18">
            <a:extLst>
              <a:ext uri="{FF2B5EF4-FFF2-40B4-BE49-F238E27FC236}">
                <a16:creationId xmlns:a16="http://schemas.microsoft.com/office/drawing/2014/main" id="{7CB4DE14-D376-87D1-23CE-B48B869A0A5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952636" y="92250"/>
            <a:ext cx="1020625" cy="1442611"/>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2050" name="Picture 2">
            <a:extLst>
              <a:ext uri="{FF2B5EF4-FFF2-40B4-BE49-F238E27FC236}">
                <a16:creationId xmlns:a16="http://schemas.microsoft.com/office/drawing/2014/main" id="{3C56469A-3BB1-900D-78F5-F0A0255087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508" y="4812431"/>
            <a:ext cx="3262127" cy="1834947"/>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4CD6EE49-6B67-32C2-5B55-FD808D1643BD}"/>
              </a:ext>
            </a:extLst>
          </p:cNvPr>
          <p:cNvSpPr txBox="1"/>
          <p:nvPr/>
        </p:nvSpPr>
        <p:spPr>
          <a:xfrm>
            <a:off x="4686020" y="750965"/>
            <a:ext cx="6526061" cy="400494"/>
          </a:xfrm>
          <a:prstGeom prst="rect">
            <a:avLst/>
          </a:prstGeom>
          <a:noFill/>
        </p:spPr>
        <p:txBody>
          <a:bodyPr wrap="square">
            <a:spAutoFit/>
          </a:bodyPr>
          <a:lstStyle/>
          <a:p>
            <a:pPr>
              <a:lnSpc>
                <a:spcPct val="115000"/>
              </a:lnSpc>
              <a:spcAft>
                <a:spcPts val="800"/>
              </a:spcAft>
              <a:buNone/>
            </a:pPr>
            <a:r>
              <a:rPr lang="en-GB" sz="1800" kern="100" dirty="0">
                <a:effectLst/>
                <a:latin typeface="OpenDyslexic" pitchFamily="2" charset="77"/>
                <a:ea typeface="Calibri" panose="020F0502020204030204" pitchFamily="34" charset="0"/>
                <a:cs typeface="Times New Roman" panose="02020603050405020304" pitchFamily="18" charset="0"/>
              </a:rPr>
              <a:t>🎯</a:t>
            </a:r>
            <a:r>
              <a:rPr lang="en-GB" sz="1400" kern="100" dirty="0">
                <a:effectLst/>
                <a:latin typeface="OpenDyslexic" pitchFamily="2" charset="77"/>
                <a:ea typeface="Calibri" panose="020F0502020204030204" pitchFamily="34" charset="0"/>
                <a:cs typeface="Times New Roman" panose="02020603050405020304" pitchFamily="18" charset="0"/>
              </a:rPr>
              <a:t>#1</a:t>
            </a:r>
            <a:r>
              <a:rPr lang="en-GB" sz="1800" kern="100" dirty="0">
                <a:effectLst/>
                <a:latin typeface="OpenDyslexic" pitchFamily="2" charset="77"/>
                <a:ea typeface="Calibri" panose="020F0502020204030204" pitchFamily="34" charset="0"/>
                <a:cs typeface="Times New Roman" panose="02020603050405020304" pitchFamily="18" charset="0"/>
              </a:rPr>
              <a:t> : </a:t>
            </a:r>
            <a:r>
              <a:rPr lang="en-GB" sz="1600" kern="100" dirty="0">
                <a:effectLst/>
                <a:latin typeface="OpenDyslexic" pitchFamily="2" charset="77"/>
                <a:ea typeface="Calibri" panose="020F0502020204030204" pitchFamily="34" charset="0"/>
                <a:cs typeface="Times New Roman" panose="02020603050405020304" pitchFamily="18" charset="0"/>
              </a:rPr>
              <a:t>Explain the roots of multiculturalism in NOLA</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762727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2901</TotalTime>
  <Words>7726</Words>
  <Application>Microsoft Macintosh PowerPoint</Application>
  <PresentationFormat>Grand écran</PresentationFormat>
  <Paragraphs>1005</Paragraphs>
  <Slides>57</Slides>
  <Notes>11</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57</vt:i4>
      </vt:variant>
    </vt:vector>
  </HeadingPairs>
  <TitlesOfParts>
    <vt:vector size="64" baseType="lpstr">
      <vt:lpstr>Andale Mono</vt:lpstr>
      <vt:lpstr>Arial</vt:lpstr>
      <vt:lpstr>Calibri</vt:lpstr>
      <vt:lpstr>Calibri Light</vt:lpstr>
      <vt:lpstr>OpenDyslexic</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TG1</vt:lpstr>
      <vt:lpstr>TG5</vt:lpstr>
      <vt:lpstr>TG6</vt:lpstr>
      <vt:lpstr>French Heritage in NOLA</vt:lpstr>
      <vt:lpstr>African Heritage in NOLA</vt:lpstr>
      <vt:lpstr>Présentation PowerPoint</vt:lpstr>
      <vt:lpstr>Oral Comprehension (assessment)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Vocab challenge</vt:lpstr>
      <vt:lpstr>Vocab challenge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Checklist for the final task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aline courteille</dc:creator>
  <cp:lastModifiedBy>aline courteille</cp:lastModifiedBy>
  <cp:revision>29</cp:revision>
  <cp:lastPrinted>2026-02-05T21:13:40Z</cp:lastPrinted>
  <dcterms:created xsi:type="dcterms:W3CDTF">2026-01-10T13:04:00Z</dcterms:created>
  <dcterms:modified xsi:type="dcterms:W3CDTF">2026-02-05T22:02:56Z</dcterms:modified>
</cp:coreProperties>
</file>