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13" r:id="rId4"/>
    <p:sldId id="256" r:id="rId5"/>
    <p:sldId id="259" r:id="rId6"/>
    <p:sldId id="345" r:id="rId7"/>
    <p:sldId id="260" r:id="rId8"/>
    <p:sldId id="312" r:id="rId9"/>
    <p:sldId id="344" r:id="rId10"/>
    <p:sldId id="31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0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F29B4-8BBA-8E46-9175-0CACD7FD8F97}" type="doc">
      <dgm:prSet loTypeId="urn:microsoft.com/office/officeart/2005/8/layout/pyramid1" loCatId="" qsTypeId="urn:microsoft.com/office/officeart/2005/8/quickstyle/simple1" qsCatId="simple" csTypeId="urn:microsoft.com/office/officeart/2005/8/colors/accent0_2" csCatId="mainScheme" phldr="1"/>
      <dgm:spPr/>
    </dgm:pt>
    <dgm:pt modelId="{4D8F8824-91FC-D24D-A55C-0F6671C2ABA3}">
      <dgm:prSet phldrT="[Texte]" custT="1"/>
      <dgm:spPr/>
      <dgm:t>
        <a:bodyPr/>
        <a:lstStyle/>
        <a:p>
          <a:r>
            <a:rPr lang="fr-FR" sz="1400" dirty="0"/>
            <a:t>MIGHT</a:t>
          </a:r>
        </a:p>
      </dgm:t>
    </dgm:pt>
    <dgm:pt modelId="{57BA2C92-7A46-0245-AC84-2DB4FA776949}" type="parTrans" cxnId="{2FAE9546-E443-D24D-B4B0-39847D7A5D48}">
      <dgm:prSet/>
      <dgm:spPr/>
      <dgm:t>
        <a:bodyPr/>
        <a:lstStyle/>
        <a:p>
          <a:endParaRPr lang="fr-FR"/>
        </a:p>
      </dgm:t>
    </dgm:pt>
    <dgm:pt modelId="{191BAD6F-DBA7-8A46-BA0D-4890AED96E71}" type="sibTrans" cxnId="{2FAE9546-E443-D24D-B4B0-39847D7A5D48}">
      <dgm:prSet/>
      <dgm:spPr/>
      <dgm:t>
        <a:bodyPr/>
        <a:lstStyle/>
        <a:p>
          <a:endParaRPr lang="fr-FR"/>
        </a:p>
      </dgm:t>
    </dgm:pt>
    <dgm:pt modelId="{22AAD005-6D21-3846-A6C8-411B63422B87}">
      <dgm:prSet phldrT="[Texte]" custT="1"/>
      <dgm:spPr/>
      <dgm:t>
        <a:bodyPr/>
        <a:lstStyle/>
        <a:p>
          <a:r>
            <a:rPr lang="fr-FR" sz="1400" dirty="0"/>
            <a:t>MAY</a:t>
          </a:r>
        </a:p>
      </dgm:t>
    </dgm:pt>
    <dgm:pt modelId="{D4F083BE-4C46-FB47-AD1A-CEFD2CC3416A}" type="parTrans" cxnId="{6CA0C53E-CC6F-AD4E-A042-4B6786032665}">
      <dgm:prSet/>
      <dgm:spPr/>
      <dgm:t>
        <a:bodyPr/>
        <a:lstStyle/>
        <a:p>
          <a:endParaRPr lang="fr-FR"/>
        </a:p>
      </dgm:t>
    </dgm:pt>
    <dgm:pt modelId="{CF2F3EF8-C071-8046-9F5F-7948A19B1309}" type="sibTrans" cxnId="{6CA0C53E-CC6F-AD4E-A042-4B6786032665}">
      <dgm:prSet/>
      <dgm:spPr/>
      <dgm:t>
        <a:bodyPr/>
        <a:lstStyle/>
        <a:p>
          <a:endParaRPr lang="fr-FR"/>
        </a:p>
      </dgm:t>
    </dgm:pt>
    <dgm:pt modelId="{E9250F4B-07E2-7346-AF13-AE3794E3B10C}">
      <dgm:prSet phldrT="[Texte]" custT="1"/>
      <dgm:spPr/>
      <dgm:t>
        <a:bodyPr/>
        <a:lstStyle/>
        <a:p>
          <a:r>
            <a:rPr lang="fr-FR" sz="1400" dirty="0"/>
            <a:t>MUST</a:t>
          </a:r>
        </a:p>
      </dgm:t>
    </dgm:pt>
    <dgm:pt modelId="{80B1907C-C64A-6F40-BBEE-FD4DF40707BA}" type="parTrans" cxnId="{7F62C997-FE98-F347-A4FB-6EC7D1692B83}">
      <dgm:prSet/>
      <dgm:spPr/>
      <dgm:t>
        <a:bodyPr/>
        <a:lstStyle/>
        <a:p>
          <a:endParaRPr lang="fr-FR"/>
        </a:p>
      </dgm:t>
    </dgm:pt>
    <dgm:pt modelId="{8306441F-1C89-1F44-882D-E07D6BE134C2}" type="sibTrans" cxnId="{7F62C997-FE98-F347-A4FB-6EC7D1692B83}">
      <dgm:prSet/>
      <dgm:spPr/>
      <dgm:t>
        <a:bodyPr/>
        <a:lstStyle/>
        <a:p>
          <a:endParaRPr lang="fr-FR"/>
        </a:p>
      </dgm:t>
    </dgm:pt>
    <dgm:pt modelId="{4AFDFB70-E890-4B41-8DEB-B46FB413B278}">
      <dgm:prSet custT="1"/>
      <dgm:spPr/>
      <dgm:t>
        <a:bodyPr/>
        <a:lstStyle/>
        <a:p>
          <a:r>
            <a:rPr lang="fr-FR" sz="1400" dirty="0"/>
            <a:t>COULD</a:t>
          </a:r>
        </a:p>
      </dgm:t>
    </dgm:pt>
    <dgm:pt modelId="{978175FE-7DAE-554D-8EC4-C6D6C2AEB385}" type="parTrans" cxnId="{7445FAAC-1CBD-D04B-B023-3F5AA0C34324}">
      <dgm:prSet/>
      <dgm:spPr/>
      <dgm:t>
        <a:bodyPr/>
        <a:lstStyle/>
        <a:p>
          <a:endParaRPr lang="fr-FR"/>
        </a:p>
      </dgm:t>
    </dgm:pt>
    <dgm:pt modelId="{99F6ECD2-3A2D-1048-A842-6EF4FBECD1FE}" type="sibTrans" cxnId="{7445FAAC-1CBD-D04B-B023-3F5AA0C34324}">
      <dgm:prSet/>
      <dgm:spPr/>
      <dgm:t>
        <a:bodyPr/>
        <a:lstStyle/>
        <a:p>
          <a:endParaRPr lang="fr-FR"/>
        </a:p>
      </dgm:t>
    </dgm:pt>
    <dgm:pt modelId="{6BB84F19-B210-0048-982E-37C9B85FD0F1}" type="pres">
      <dgm:prSet presAssocID="{6A6F29B4-8BBA-8E46-9175-0CACD7FD8F97}" presName="Name0" presStyleCnt="0">
        <dgm:presLayoutVars>
          <dgm:dir/>
          <dgm:animLvl val="lvl"/>
          <dgm:resizeHandles val="exact"/>
        </dgm:presLayoutVars>
      </dgm:prSet>
      <dgm:spPr/>
    </dgm:pt>
    <dgm:pt modelId="{C56AC548-9B66-B540-B9ED-36826CD65C6C}" type="pres">
      <dgm:prSet presAssocID="{4D8F8824-91FC-D24D-A55C-0F6671C2ABA3}" presName="Name8" presStyleCnt="0"/>
      <dgm:spPr/>
    </dgm:pt>
    <dgm:pt modelId="{0443D093-6908-F448-8E58-6E422954DE6A}" type="pres">
      <dgm:prSet presAssocID="{4D8F8824-91FC-D24D-A55C-0F6671C2ABA3}" presName="level" presStyleLbl="node1" presStyleIdx="0" presStyleCnt="4">
        <dgm:presLayoutVars>
          <dgm:chMax val="1"/>
          <dgm:bulletEnabled val="1"/>
        </dgm:presLayoutVars>
      </dgm:prSet>
      <dgm:spPr/>
    </dgm:pt>
    <dgm:pt modelId="{90D3C2A5-3F02-094E-ACA4-2E8354190083}" type="pres">
      <dgm:prSet presAssocID="{4D8F8824-91FC-D24D-A55C-0F6671C2ABA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E937B-7F60-9B42-8081-1B090996436B}" type="pres">
      <dgm:prSet presAssocID="{4AFDFB70-E890-4B41-8DEB-B46FB413B278}" presName="Name8" presStyleCnt="0"/>
      <dgm:spPr/>
    </dgm:pt>
    <dgm:pt modelId="{D1A68889-F6B8-F446-BFEC-F71069B19647}" type="pres">
      <dgm:prSet presAssocID="{4AFDFB70-E890-4B41-8DEB-B46FB413B278}" presName="level" presStyleLbl="node1" presStyleIdx="1" presStyleCnt="4">
        <dgm:presLayoutVars>
          <dgm:chMax val="1"/>
          <dgm:bulletEnabled val="1"/>
        </dgm:presLayoutVars>
      </dgm:prSet>
      <dgm:spPr/>
    </dgm:pt>
    <dgm:pt modelId="{28420B1D-0C33-5E4D-95EA-14ACD7599BA5}" type="pres">
      <dgm:prSet presAssocID="{4AFDFB70-E890-4B41-8DEB-B46FB413B2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36CF2B-E9B6-5F47-BE89-6CD0980C40ED}" type="pres">
      <dgm:prSet presAssocID="{22AAD005-6D21-3846-A6C8-411B63422B87}" presName="Name8" presStyleCnt="0"/>
      <dgm:spPr/>
    </dgm:pt>
    <dgm:pt modelId="{68740C5E-4108-F146-9F5B-D57D84B6423E}" type="pres">
      <dgm:prSet presAssocID="{22AAD005-6D21-3846-A6C8-411B63422B87}" presName="level" presStyleLbl="node1" presStyleIdx="2" presStyleCnt="4">
        <dgm:presLayoutVars>
          <dgm:chMax val="1"/>
          <dgm:bulletEnabled val="1"/>
        </dgm:presLayoutVars>
      </dgm:prSet>
      <dgm:spPr/>
    </dgm:pt>
    <dgm:pt modelId="{6EEF663D-FA47-0549-82C0-AEE0CC6147D7}" type="pres">
      <dgm:prSet presAssocID="{22AAD005-6D21-3846-A6C8-411B63422B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F383C2-2360-9A4C-A3F5-E4E5F776B541}" type="pres">
      <dgm:prSet presAssocID="{E9250F4B-07E2-7346-AF13-AE3794E3B10C}" presName="Name8" presStyleCnt="0"/>
      <dgm:spPr/>
    </dgm:pt>
    <dgm:pt modelId="{673F2406-6162-4C43-939C-AA434FC9E916}" type="pres">
      <dgm:prSet presAssocID="{E9250F4B-07E2-7346-AF13-AE3794E3B10C}" presName="level" presStyleLbl="node1" presStyleIdx="3" presStyleCnt="4" custLinFactY="200000" custLinFactNeighborX="3215" custLinFactNeighborY="296055">
        <dgm:presLayoutVars>
          <dgm:chMax val="1"/>
          <dgm:bulletEnabled val="1"/>
        </dgm:presLayoutVars>
      </dgm:prSet>
      <dgm:spPr/>
    </dgm:pt>
    <dgm:pt modelId="{A321FB21-41A6-0740-A917-129C4D268EED}" type="pres">
      <dgm:prSet presAssocID="{E9250F4B-07E2-7346-AF13-AE3794E3B10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4ECD423-10CB-B24A-9058-C2591800C8FB}" type="presOf" srcId="{4D8F8824-91FC-D24D-A55C-0F6671C2ABA3}" destId="{0443D093-6908-F448-8E58-6E422954DE6A}" srcOrd="0" destOrd="0" presId="urn:microsoft.com/office/officeart/2005/8/layout/pyramid1"/>
    <dgm:cxn modelId="{AF0F4327-6056-6F4C-8941-EE039343ADEA}" type="presOf" srcId="{4AFDFB70-E890-4B41-8DEB-B46FB413B278}" destId="{28420B1D-0C33-5E4D-95EA-14ACD7599BA5}" srcOrd="1" destOrd="0" presId="urn:microsoft.com/office/officeart/2005/8/layout/pyramid1"/>
    <dgm:cxn modelId="{5C44543E-D229-2E4E-B896-4A4193E54D82}" type="presOf" srcId="{6A6F29B4-8BBA-8E46-9175-0CACD7FD8F97}" destId="{6BB84F19-B210-0048-982E-37C9B85FD0F1}" srcOrd="0" destOrd="0" presId="urn:microsoft.com/office/officeart/2005/8/layout/pyramid1"/>
    <dgm:cxn modelId="{6CA0C53E-CC6F-AD4E-A042-4B6786032665}" srcId="{6A6F29B4-8BBA-8E46-9175-0CACD7FD8F97}" destId="{22AAD005-6D21-3846-A6C8-411B63422B87}" srcOrd="2" destOrd="0" parTransId="{D4F083BE-4C46-FB47-AD1A-CEFD2CC3416A}" sibTransId="{CF2F3EF8-C071-8046-9F5F-7948A19B1309}"/>
    <dgm:cxn modelId="{2FAE9546-E443-D24D-B4B0-39847D7A5D48}" srcId="{6A6F29B4-8BBA-8E46-9175-0CACD7FD8F97}" destId="{4D8F8824-91FC-D24D-A55C-0F6671C2ABA3}" srcOrd="0" destOrd="0" parTransId="{57BA2C92-7A46-0245-AC84-2DB4FA776949}" sibTransId="{191BAD6F-DBA7-8A46-BA0D-4890AED96E71}"/>
    <dgm:cxn modelId="{6014B86B-4FEA-BD40-8DF8-070917A602F3}" type="presOf" srcId="{4AFDFB70-E890-4B41-8DEB-B46FB413B278}" destId="{D1A68889-F6B8-F446-BFEC-F71069B19647}" srcOrd="0" destOrd="0" presId="urn:microsoft.com/office/officeart/2005/8/layout/pyramid1"/>
    <dgm:cxn modelId="{7F62C997-FE98-F347-A4FB-6EC7D1692B83}" srcId="{6A6F29B4-8BBA-8E46-9175-0CACD7FD8F97}" destId="{E9250F4B-07E2-7346-AF13-AE3794E3B10C}" srcOrd="3" destOrd="0" parTransId="{80B1907C-C64A-6F40-BBEE-FD4DF40707BA}" sibTransId="{8306441F-1C89-1F44-882D-E07D6BE134C2}"/>
    <dgm:cxn modelId="{7445FAAC-1CBD-D04B-B023-3F5AA0C34324}" srcId="{6A6F29B4-8BBA-8E46-9175-0CACD7FD8F97}" destId="{4AFDFB70-E890-4B41-8DEB-B46FB413B278}" srcOrd="1" destOrd="0" parTransId="{978175FE-7DAE-554D-8EC4-C6D6C2AEB385}" sibTransId="{99F6ECD2-3A2D-1048-A842-6EF4FBECD1FE}"/>
    <dgm:cxn modelId="{CC7CC1B8-F7A0-6946-8EDB-7C823DB32C19}" type="presOf" srcId="{22AAD005-6D21-3846-A6C8-411B63422B87}" destId="{68740C5E-4108-F146-9F5B-D57D84B6423E}" srcOrd="0" destOrd="0" presId="urn:microsoft.com/office/officeart/2005/8/layout/pyramid1"/>
    <dgm:cxn modelId="{FE2BBACD-4E00-A44D-AB25-CEA36F659621}" type="presOf" srcId="{22AAD005-6D21-3846-A6C8-411B63422B87}" destId="{6EEF663D-FA47-0549-82C0-AEE0CC6147D7}" srcOrd="1" destOrd="0" presId="urn:microsoft.com/office/officeart/2005/8/layout/pyramid1"/>
    <dgm:cxn modelId="{6BB98AD8-A546-924E-BF72-A01577621430}" type="presOf" srcId="{E9250F4B-07E2-7346-AF13-AE3794E3B10C}" destId="{673F2406-6162-4C43-939C-AA434FC9E916}" srcOrd="0" destOrd="0" presId="urn:microsoft.com/office/officeart/2005/8/layout/pyramid1"/>
    <dgm:cxn modelId="{79EBF6DE-A1D3-8D4D-80CA-D6D5095ED666}" type="presOf" srcId="{4D8F8824-91FC-D24D-A55C-0F6671C2ABA3}" destId="{90D3C2A5-3F02-094E-ACA4-2E8354190083}" srcOrd="1" destOrd="0" presId="urn:microsoft.com/office/officeart/2005/8/layout/pyramid1"/>
    <dgm:cxn modelId="{6FC216EC-A2A1-7D4C-8FED-5A05E6B3F974}" type="presOf" srcId="{E9250F4B-07E2-7346-AF13-AE3794E3B10C}" destId="{A321FB21-41A6-0740-A917-129C4D268EED}" srcOrd="1" destOrd="0" presId="urn:microsoft.com/office/officeart/2005/8/layout/pyramid1"/>
    <dgm:cxn modelId="{6463006A-FC40-CA42-BBDF-435B456A6726}" type="presParOf" srcId="{6BB84F19-B210-0048-982E-37C9B85FD0F1}" destId="{C56AC548-9B66-B540-B9ED-36826CD65C6C}" srcOrd="0" destOrd="0" presId="urn:microsoft.com/office/officeart/2005/8/layout/pyramid1"/>
    <dgm:cxn modelId="{CACCE57A-BBD9-0142-97EB-BC01D170370D}" type="presParOf" srcId="{C56AC548-9B66-B540-B9ED-36826CD65C6C}" destId="{0443D093-6908-F448-8E58-6E422954DE6A}" srcOrd="0" destOrd="0" presId="urn:microsoft.com/office/officeart/2005/8/layout/pyramid1"/>
    <dgm:cxn modelId="{9EE6D4E7-49FB-7D43-9363-25566703D4A3}" type="presParOf" srcId="{C56AC548-9B66-B540-B9ED-36826CD65C6C}" destId="{90D3C2A5-3F02-094E-ACA4-2E8354190083}" srcOrd="1" destOrd="0" presId="urn:microsoft.com/office/officeart/2005/8/layout/pyramid1"/>
    <dgm:cxn modelId="{5A81F199-3146-6F46-BE12-2E076AD73804}" type="presParOf" srcId="{6BB84F19-B210-0048-982E-37C9B85FD0F1}" destId="{ACCE937B-7F60-9B42-8081-1B090996436B}" srcOrd="1" destOrd="0" presId="urn:microsoft.com/office/officeart/2005/8/layout/pyramid1"/>
    <dgm:cxn modelId="{FC4C1F54-FE85-3E4B-A32F-6E98E597796E}" type="presParOf" srcId="{ACCE937B-7F60-9B42-8081-1B090996436B}" destId="{D1A68889-F6B8-F446-BFEC-F71069B19647}" srcOrd="0" destOrd="0" presId="urn:microsoft.com/office/officeart/2005/8/layout/pyramid1"/>
    <dgm:cxn modelId="{1A2C5F1F-0894-1043-A03B-D2F9872A831A}" type="presParOf" srcId="{ACCE937B-7F60-9B42-8081-1B090996436B}" destId="{28420B1D-0C33-5E4D-95EA-14ACD7599BA5}" srcOrd="1" destOrd="0" presId="urn:microsoft.com/office/officeart/2005/8/layout/pyramid1"/>
    <dgm:cxn modelId="{695D0288-80D5-BB4A-B87F-AE166400386D}" type="presParOf" srcId="{6BB84F19-B210-0048-982E-37C9B85FD0F1}" destId="{7F36CF2B-E9B6-5F47-BE89-6CD0980C40ED}" srcOrd="2" destOrd="0" presId="urn:microsoft.com/office/officeart/2005/8/layout/pyramid1"/>
    <dgm:cxn modelId="{69DCD59F-795F-5E46-8906-3E4BADB6CB16}" type="presParOf" srcId="{7F36CF2B-E9B6-5F47-BE89-6CD0980C40ED}" destId="{68740C5E-4108-F146-9F5B-D57D84B6423E}" srcOrd="0" destOrd="0" presId="urn:microsoft.com/office/officeart/2005/8/layout/pyramid1"/>
    <dgm:cxn modelId="{37299581-535A-CD45-A279-6437D058BF21}" type="presParOf" srcId="{7F36CF2B-E9B6-5F47-BE89-6CD0980C40ED}" destId="{6EEF663D-FA47-0549-82C0-AEE0CC6147D7}" srcOrd="1" destOrd="0" presId="urn:microsoft.com/office/officeart/2005/8/layout/pyramid1"/>
    <dgm:cxn modelId="{20CD5301-085A-5949-953D-7968CA3C35F5}" type="presParOf" srcId="{6BB84F19-B210-0048-982E-37C9B85FD0F1}" destId="{8BF383C2-2360-9A4C-A3F5-E4E5F776B541}" srcOrd="3" destOrd="0" presId="urn:microsoft.com/office/officeart/2005/8/layout/pyramid1"/>
    <dgm:cxn modelId="{2F5BD9CA-D1CD-A247-B68B-000E682E4BC3}" type="presParOf" srcId="{8BF383C2-2360-9A4C-A3F5-E4E5F776B541}" destId="{673F2406-6162-4C43-939C-AA434FC9E916}" srcOrd="0" destOrd="0" presId="urn:microsoft.com/office/officeart/2005/8/layout/pyramid1"/>
    <dgm:cxn modelId="{46E5271F-12D7-294C-84A4-8D5CF92CDA75}" type="presParOf" srcId="{8BF383C2-2360-9A4C-A3F5-E4E5F776B541}" destId="{A321FB21-41A6-0740-A917-129C4D268EED}" srcOrd="1" destOrd="0" presId="urn:microsoft.com/office/officeart/2005/8/layout/pyramid1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D093-6908-F448-8E58-6E422954DE6A}">
      <dsp:nvSpPr>
        <dsp:cNvPr id="0" name=""/>
        <dsp:cNvSpPr/>
      </dsp:nvSpPr>
      <dsp:spPr>
        <a:xfrm>
          <a:off x="1802506" y="0"/>
          <a:ext cx="1201670" cy="715259"/>
        </a:xfrm>
        <a:prstGeom prst="trapezoid">
          <a:avLst>
            <a:gd name="adj" fmla="val 840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MIGHT</a:t>
          </a:r>
        </a:p>
      </dsp:txBody>
      <dsp:txXfrm>
        <a:off x="1802506" y="0"/>
        <a:ext cx="1201670" cy="715259"/>
      </dsp:txXfrm>
    </dsp:sp>
    <dsp:sp modelId="{D1A68889-F6B8-F446-BFEC-F71069B19647}">
      <dsp:nvSpPr>
        <dsp:cNvPr id="0" name=""/>
        <dsp:cNvSpPr/>
      </dsp:nvSpPr>
      <dsp:spPr>
        <a:xfrm>
          <a:off x="1201670" y="715259"/>
          <a:ext cx="2403341" cy="715259"/>
        </a:xfrm>
        <a:prstGeom prst="trapezoid">
          <a:avLst>
            <a:gd name="adj" fmla="val 840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COULD</a:t>
          </a:r>
        </a:p>
      </dsp:txBody>
      <dsp:txXfrm>
        <a:off x="1622255" y="715259"/>
        <a:ext cx="1562171" cy="715259"/>
      </dsp:txXfrm>
    </dsp:sp>
    <dsp:sp modelId="{68740C5E-4108-F146-9F5B-D57D84B6423E}">
      <dsp:nvSpPr>
        <dsp:cNvPr id="0" name=""/>
        <dsp:cNvSpPr/>
      </dsp:nvSpPr>
      <dsp:spPr>
        <a:xfrm>
          <a:off x="600835" y="1430519"/>
          <a:ext cx="3605012" cy="715259"/>
        </a:xfrm>
        <a:prstGeom prst="trapezoid">
          <a:avLst>
            <a:gd name="adj" fmla="val 840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MAY</a:t>
          </a:r>
        </a:p>
      </dsp:txBody>
      <dsp:txXfrm>
        <a:off x="1231712" y="1430519"/>
        <a:ext cx="2343257" cy="715259"/>
      </dsp:txXfrm>
    </dsp:sp>
    <dsp:sp modelId="{673F2406-6162-4C43-939C-AA434FC9E916}">
      <dsp:nvSpPr>
        <dsp:cNvPr id="0" name=""/>
        <dsp:cNvSpPr/>
      </dsp:nvSpPr>
      <dsp:spPr>
        <a:xfrm>
          <a:off x="0" y="2145778"/>
          <a:ext cx="4806683" cy="715259"/>
        </a:xfrm>
        <a:prstGeom prst="trapezoid">
          <a:avLst>
            <a:gd name="adj" fmla="val 840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MUST</a:t>
          </a:r>
        </a:p>
      </dsp:txBody>
      <dsp:txXfrm>
        <a:off x="841169" y="2145778"/>
        <a:ext cx="3124343" cy="71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0BE30-2EB1-CC47-BEB1-FD7C655F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EBB1E8-126A-D940-AEEA-3D92275EC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914F5-1137-8A4E-A1CE-8670287A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3B123-A6F1-574D-8699-0D8AF8B3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F03DC-E8F3-A246-B847-FF568B8A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01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EC58F-A350-CA4D-A2F4-2BA9E7BA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5B6E04-7330-8741-926E-9F55EC488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BBE55B-6C94-3747-B3AA-36AFAD14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39C286-FC33-3948-BEB1-7B97659C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E124AC-58FF-144B-87DC-4AE706C8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872466-3B64-3E4B-A16B-79714A2C7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725A4F-52A3-4547-BE52-81CA976C4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CFE878-2458-034F-89AC-DE548492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1A1D-3A46-3F4D-8C51-FD1117AF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324ED1-036D-7A4E-8FD0-D66E555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61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858A9-FAAB-924E-B7A5-AD32A5BF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169E8-3B85-9F48-8C20-9379E047D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E4A9C6-9F28-364E-ACB7-3CFD462C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3F0AD3-ACA3-924F-98D1-1E3FF426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F17AA-1483-F24C-A4F1-021BFB01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3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C77A0-8F69-494F-86B1-A0C87AA0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0ACC4C-B40E-AB48-93AC-F271A74F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EFDD08-F1B5-3745-83A8-408087C1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0BEEE5-B369-544E-87D5-41B34A67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AE5C99-832A-4A43-A095-DFADC80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6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B6554-7984-BA4D-A518-5D14BEDE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08EFA0-C5EE-DE48-9038-57D16E42B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E3DFE6-6AEC-F244-A231-7B24C2E95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D8F39A-F2E3-4846-92F3-8485FB5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AA00AC-0ED7-A340-ABAF-555EAD7C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EEA4F-9109-CC4E-A33E-8B9555DE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6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73EA3-AC49-6545-B5ED-DC56C53E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FDF54A-6AB1-C643-AA8A-968040DA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93D678-60E9-4B42-9133-13D9121D4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F8A9BD-C6E3-4B44-993C-2D95ECA1D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D1B06F-9502-B343-9EB5-307D51E95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A50180-D826-9947-96D1-E76DA145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6691EB-5586-304D-99E3-95C4634E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D0AF2D-066D-F841-9398-3C7545DF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7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9CF01-EFC0-C546-BD64-181DEC47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A153C2-0168-2443-A9A5-1FEFBDC7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25DEFA-ABC8-A244-8BC5-DF5F0A91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2617A7-3BE5-114E-B025-00079AD8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5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77B79E-C396-1747-B1BF-F4C3238A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0CA8CF-E630-9D4D-871C-DAEC0BC6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3A2E4A-85D9-1E43-8FDC-EDFAE1A7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3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F26BB-D70E-E945-A17A-CA9E12B4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5D167-C4A4-9544-9ABB-C324BE7F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B412E5-4675-1B4F-A79E-E3FCE9AEB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3FF043-42D1-C94F-B460-5E9049E6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C0BF60-8219-574A-9EF9-42D42C84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56759A-8DCC-2148-9970-D788A31F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4155A-622E-914D-B78B-9525FD5C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2067D4-DF4E-1247-B73F-655592CD5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C20B54-BFB1-3549-92A0-AF0430227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4B62F3-8223-2848-8DB2-50170D6A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0D4E48-B07F-A744-B15C-C20D67A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548281-6F5F-814D-8EC5-75BC4101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379FEB-16AC-FC41-8EFB-E24D822B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FD5229-B29D-BD4F-8251-4D3449BD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9033C-82E9-E14B-B5A6-E37B0D30F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5160-BB7B-5147-9644-305CDB675AE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BB713-5CD1-DA4A-B142-2108DD9C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FE633-3AD9-B246-813D-D37E7BB33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A119-2DCF-5641-B762-B45BFEA39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9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0PTxdsqfs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0PTxdsqf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985B80-5F9C-D947-B6AC-4D823805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080"/>
            <a:ext cx="12192000" cy="24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F703CD-4D6B-43D7-A4E2-A869A91A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36" y="4483296"/>
            <a:ext cx="1781039" cy="2331658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ED09E3F-39CE-422E-9848-F38D0AABE131}"/>
              </a:ext>
            </a:extLst>
          </p:cNvPr>
          <p:cNvGraphicFramePr>
            <a:graphicFrameLocks noGrp="1"/>
          </p:cNvGraphicFramePr>
          <p:nvPr/>
        </p:nvGraphicFramePr>
        <p:xfrm>
          <a:off x="151201" y="497784"/>
          <a:ext cx="5705647" cy="28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21">
                  <a:extLst>
                    <a:ext uri="{9D8B030D-6E8A-4147-A177-3AD203B41FA5}">
                      <a16:colId xmlns:a16="http://schemas.microsoft.com/office/drawing/2014/main" val="239685740"/>
                    </a:ext>
                  </a:extLst>
                </a:gridCol>
                <a:gridCol w="3527626">
                  <a:extLst>
                    <a:ext uri="{9D8B030D-6E8A-4147-A177-3AD203B41FA5}">
                      <a16:colId xmlns:a16="http://schemas.microsoft.com/office/drawing/2014/main" val="1479984269"/>
                    </a:ext>
                  </a:extLst>
                </a:gridCol>
              </a:tblGrid>
              <a:tr h="526503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Picture #....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4736"/>
                  </a:ext>
                </a:extLst>
              </a:tr>
              <a:tr h="1163455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Person’s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</a:p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clothes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attitude…)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454282"/>
                  </a:ext>
                </a:extLst>
              </a:tr>
              <a:tr h="598972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 can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</a:t>
                      </a:r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56420"/>
                  </a:ext>
                </a:extLst>
              </a:tr>
              <a:tr h="526503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15392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AD6B081E-E4C5-49C4-9C6B-4EEC6233D71F}"/>
              </a:ext>
            </a:extLst>
          </p:cNvPr>
          <p:cNvSpPr/>
          <p:nvPr/>
        </p:nvSpPr>
        <p:spPr>
          <a:xfrm>
            <a:off x="5537886" y="4333777"/>
            <a:ext cx="478301" cy="58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BBAACC-9BC1-E84D-93F9-9B186C125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" y="3541820"/>
            <a:ext cx="2049326" cy="233585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9CFEA2E-BB5D-43A1-8032-B28722D7F533}"/>
              </a:ext>
            </a:extLst>
          </p:cNvPr>
          <p:cNvSpPr/>
          <p:nvPr/>
        </p:nvSpPr>
        <p:spPr>
          <a:xfrm>
            <a:off x="1755511" y="3459241"/>
            <a:ext cx="464356" cy="58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1EA4CE0-70D7-5D46-B969-45217C3A0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54" y="4044669"/>
            <a:ext cx="1864803" cy="229655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8EB1D8B6-0E8F-433D-9FD4-AC376F5CEC7D}"/>
              </a:ext>
            </a:extLst>
          </p:cNvPr>
          <p:cNvSpPr/>
          <p:nvPr/>
        </p:nvSpPr>
        <p:spPr>
          <a:xfrm>
            <a:off x="3650943" y="3824619"/>
            <a:ext cx="478301" cy="58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985E24E-70BF-ED4E-B7EE-AF0497AC0CE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97784"/>
          <a:ext cx="5908568" cy="293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482">
                  <a:extLst>
                    <a:ext uri="{9D8B030D-6E8A-4147-A177-3AD203B41FA5}">
                      <a16:colId xmlns:a16="http://schemas.microsoft.com/office/drawing/2014/main" val="239685740"/>
                    </a:ext>
                  </a:extLst>
                </a:gridCol>
                <a:gridCol w="3653086">
                  <a:extLst>
                    <a:ext uri="{9D8B030D-6E8A-4147-A177-3AD203B41FA5}">
                      <a16:colId xmlns:a16="http://schemas.microsoft.com/office/drawing/2014/main" val="1479984269"/>
                    </a:ext>
                  </a:extLst>
                </a:gridCol>
              </a:tblGrid>
              <a:tr h="562637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Picture #....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4736"/>
                  </a:ext>
                </a:extLst>
              </a:tr>
              <a:tr h="1243304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Person’s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</a:p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clothes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attitude…)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454282"/>
                  </a:ext>
                </a:extLst>
              </a:tr>
              <a:tr h="562637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 can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</a:t>
                      </a:r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56420"/>
                  </a:ext>
                </a:extLst>
              </a:tr>
              <a:tr h="562637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15392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BA3A1A04-58FB-7745-A6AB-9A4D3512F762}"/>
              </a:ext>
            </a:extLst>
          </p:cNvPr>
          <p:cNvGraphicFramePr>
            <a:graphicFrameLocks noGrp="1"/>
          </p:cNvGraphicFramePr>
          <p:nvPr/>
        </p:nvGraphicFramePr>
        <p:xfrm>
          <a:off x="6175815" y="3751955"/>
          <a:ext cx="5908568" cy="293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482">
                  <a:extLst>
                    <a:ext uri="{9D8B030D-6E8A-4147-A177-3AD203B41FA5}">
                      <a16:colId xmlns:a16="http://schemas.microsoft.com/office/drawing/2014/main" val="239685740"/>
                    </a:ext>
                  </a:extLst>
                </a:gridCol>
                <a:gridCol w="3653086">
                  <a:extLst>
                    <a:ext uri="{9D8B030D-6E8A-4147-A177-3AD203B41FA5}">
                      <a16:colId xmlns:a16="http://schemas.microsoft.com/office/drawing/2014/main" val="1479984269"/>
                    </a:ext>
                  </a:extLst>
                </a:gridCol>
              </a:tblGrid>
              <a:tr h="562637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Picture #....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4736"/>
                  </a:ext>
                </a:extLst>
              </a:tr>
              <a:tr h="1243304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Person’s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</a:p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clothes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attitude…)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454282"/>
                  </a:ext>
                </a:extLst>
              </a:tr>
              <a:tr h="562637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 can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</a:t>
                      </a:r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56420"/>
                  </a:ext>
                </a:extLst>
              </a:tr>
              <a:tr h="562637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15392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C8323FD-07BC-FB4F-8E0E-9234A889E568}"/>
              </a:ext>
            </a:extLst>
          </p:cNvPr>
          <p:cNvSpPr txBox="1"/>
          <p:nvPr/>
        </p:nvSpPr>
        <p:spPr>
          <a:xfrm>
            <a:off x="2092258" y="-64462"/>
            <a:ext cx="883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Types of </a:t>
            </a:r>
            <a:r>
              <a:rPr lang="fr-FR" sz="3200" dirty="0" err="1"/>
              <a:t>artists</a:t>
            </a:r>
            <a:r>
              <a:rPr lang="fr-FR" sz="3200" dirty="0"/>
              <a:t> in the 1920s and 1930s in Harlem</a:t>
            </a:r>
          </a:p>
        </p:txBody>
      </p:sp>
    </p:spTree>
    <p:extLst>
      <p:ext uri="{BB962C8B-B14F-4D97-AF65-F5344CB8AC3E}">
        <p14:creationId xmlns:p14="http://schemas.microsoft.com/office/powerpoint/2010/main" val="29865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3194A7-AB53-4540-930A-AE2FE7A2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813"/>
            <a:ext cx="12192000" cy="812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E49349-39ED-4C06-BDCA-DF058B3F5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454" y="-289344"/>
            <a:ext cx="9144000" cy="973723"/>
          </a:xfrm>
        </p:spPr>
        <p:txBody>
          <a:bodyPr/>
          <a:lstStyle/>
          <a:p>
            <a:r>
              <a:rPr lang="fr-FR" dirty="0" err="1">
                <a:latin typeface="Berlin Sans FB Demi" panose="020E0802020502020306" pitchFamily="34" charset="0"/>
              </a:rPr>
              <a:t>Today’s</a:t>
            </a:r>
            <a:r>
              <a:rPr lang="fr-FR" dirty="0">
                <a:latin typeface="Berlin Sans FB Demi" panose="020E0802020502020306" pitchFamily="34" charset="0"/>
              </a:rPr>
              <a:t> menu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3FDC07-F6DF-4B94-846D-65E6EE58B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31" y="712301"/>
            <a:ext cx="11639096" cy="416920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210000"/>
              </a:lnSpc>
              <a:buFontTx/>
              <a:buChar char="-"/>
            </a:pPr>
            <a:r>
              <a:rPr lang="fr-FR" sz="3600" dirty="0">
                <a:latin typeface="Comic Sans MS" panose="030F0702030302020204" pitchFamily="66" charset="0"/>
              </a:rPr>
              <a:t>Guess: </a:t>
            </a:r>
            <a:r>
              <a:rPr lang="fr-FR" sz="3600" dirty="0" err="1">
                <a:latin typeface="Comic Sans MS" panose="030F0702030302020204" pitchFamily="66" charset="0"/>
              </a:rPr>
              <a:t>what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was</a:t>
            </a:r>
            <a:r>
              <a:rPr lang="fr-FR" sz="3600" dirty="0">
                <a:latin typeface="Comic Sans MS" panose="030F0702030302020204" pitchFamily="66" charset="0"/>
              </a:rPr>
              <a:t> the Harlem Renaissance?</a:t>
            </a:r>
          </a:p>
          <a:p>
            <a:pPr marL="342900" indent="-342900" algn="l">
              <a:lnSpc>
                <a:spcPct val="210000"/>
              </a:lnSpc>
              <a:buFontTx/>
              <a:buChar char="-"/>
            </a:pPr>
            <a:r>
              <a:rPr lang="fr-FR" sz="3600" dirty="0">
                <a:latin typeface="Comic Sans MS" panose="030F0702030302020204" pitchFamily="66" charset="0"/>
              </a:rPr>
              <a:t>Watch a </a:t>
            </a:r>
            <a:r>
              <a:rPr lang="fr-FR" sz="3600" dirty="0" err="1">
                <a:latin typeface="Comic Sans MS" panose="030F0702030302020204" pitchFamily="66" charset="0"/>
              </a:rPr>
              <a:t>video</a:t>
            </a:r>
            <a:r>
              <a:rPr lang="fr-FR" sz="3600" dirty="0">
                <a:latin typeface="Comic Sans MS" panose="030F0702030302020204" pitchFamily="66" charset="0"/>
              </a:rPr>
              <a:t> and select information</a:t>
            </a:r>
          </a:p>
          <a:p>
            <a:pPr marL="342900" indent="-342900" algn="l">
              <a:lnSpc>
                <a:spcPct val="210000"/>
              </a:lnSpc>
              <a:buFontTx/>
              <a:buChar char="-"/>
            </a:pPr>
            <a:r>
              <a:rPr lang="fr-FR" sz="3600" dirty="0">
                <a:latin typeface="Comic Sans MS" panose="030F0702030302020204" pitchFamily="66" charset="0"/>
              </a:rPr>
              <a:t>Exchange information</a:t>
            </a:r>
          </a:p>
          <a:p>
            <a:pPr marL="342900" indent="-342900" algn="l">
              <a:lnSpc>
                <a:spcPct val="210000"/>
              </a:lnSpc>
              <a:buFontTx/>
              <a:buChar char="-"/>
            </a:pP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412B09-0C9F-4661-9309-0BA13F4CDEB6}"/>
              </a:ext>
            </a:extLst>
          </p:cNvPr>
          <p:cNvSpPr txBox="1"/>
          <p:nvPr/>
        </p:nvSpPr>
        <p:spPr>
          <a:xfrm>
            <a:off x="0" y="56001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è"/>
            </a:pPr>
            <a:r>
              <a:rPr lang="fr-FR" sz="3600" dirty="0">
                <a:solidFill>
                  <a:srgbClr val="002060"/>
                </a:solidFill>
                <a:sym typeface="Wingdings" panose="05000000000000000000" pitchFamily="2" charset="2"/>
              </a:rPr>
              <a:t>Be able to 👂</a:t>
            </a:r>
            <a:r>
              <a:rPr lang="fr-FR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listen</a:t>
            </a:r>
            <a:r>
              <a:rPr lang="fr-FR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3600" dirty="0">
                <a:sym typeface="Wingdings" panose="05000000000000000000" pitchFamily="2" charset="2"/>
              </a:rPr>
              <a:t>and</a:t>
            </a:r>
            <a:r>
              <a:rPr lang="fr-FR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✅ </a:t>
            </a:r>
            <a:r>
              <a:rPr lang="fr-FR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understand</a:t>
            </a:r>
            <a:r>
              <a:rPr lang="fr-FR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3600" dirty="0">
                <a:solidFill>
                  <a:srgbClr val="002060"/>
                </a:solidFill>
                <a:sym typeface="Wingdings" panose="05000000000000000000" pitchFamily="2" charset="2"/>
              </a:rPr>
              <a:t>information in a </a:t>
            </a:r>
            <a:r>
              <a:rPr lang="fr-FR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video</a:t>
            </a:r>
            <a:r>
              <a:rPr lang="fr-FR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  <a:endParaRPr lang="fr-FR" sz="36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395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C3A476-8F3F-CE40-89EC-356ABAE1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1" y="39138"/>
            <a:ext cx="9084623" cy="68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22192-55E7-5641-BAE7-102B8E73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86452" cy="2303813"/>
          </a:xfrm>
        </p:spPr>
        <p:txBody>
          <a:bodyPr>
            <a:noAutofit/>
          </a:bodyPr>
          <a:lstStyle/>
          <a:p>
            <a:pPr algn="l"/>
            <a:r>
              <a:rPr lang="en-A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Renaissance</a:t>
            </a: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period of new development of interest and activity in the areas of </a:t>
            </a:r>
            <a:r>
              <a:rPr lang="en-A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</a:t>
            </a: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A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</a:t>
            </a: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A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Europe during the 15th and 16th centuries.</a:t>
            </a:r>
          </a:p>
        </p:txBody>
      </p:sp>
      <p:pic>
        <p:nvPicPr>
          <p:cNvPr id="1026" name="Picture 2" descr="Renaissance - Best of History Web Sites">
            <a:extLst>
              <a:ext uri="{FF2B5EF4-FFF2-40B4-BE49-F238E27FC236}">
                <a16:creationId xmlns:a16="http://schemas.microsoft.com/office/drawing/2014/main" id="{19CD2A17-6E94-9E4C-8C57-F7EC40F7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0"/>
            <a:ext cx="4805548" cy="36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lem Renaissance Walking Tour with Lunch 2021 - New York City">
            <a:extLst>
              <a:ext uri="{FF2B5EF4-FFF2-40B4-BE49-F238E27FC236}">
                <a16:creationId xmlns:a16="http://schemas.microsoft.com/office/drawing/2014/main" id="{6F283E70-7DD8-604C-96A4-BBFF5F23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3030517"/>
            <a:ext cx="5741225" cy="38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7087528-AB8B-2B46-AFB2-72BFACD3F781}"/>
              </a:ext>
            </a:extLst>
          </p:cNvPr>
          <p:cNvSpPr txBox="1">
            <a:spLocks/>
          </p:cNvSpPr>
          <p:nvPr/>
        </p:nvSpPr>
        <p:spPr>
          <a:xfrm>
            <a:off x="5892635" y="4390241"/>
            <a:ext cx="6299365" cy="2303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Harlem Renaissance: </a:t>
            </a:r>
          </a:p>
          <a:p>
            <a:pPr algn="l"/>
            <a:endParaRPr lang="fr-F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fr-F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031CC6C-0C36-FD4B-996F-DB6E9F1C228A}"/>
              </a:ext>
            </a:extLst>
          </p:cNvPr>
          <p:cNvCxnSpPr>
            <a:cxnSpLocks/>
          </p:cNvCxnSpPr>
          <p:nvPr/>
        </p:nvCxnSpPr>
        <p:spPr>
          <a:xfrm>
            <a:off x="4405745" y="534389"/>
            <a:ext cx="2861954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0CBE4A7-7710-F14A-8BAE-35226E2BC72F}"/>
              </a:ext>
            </a:extLst>
          </p:cNvPr>
          <p:cNvCxnSpPr>
            <a:cxnSpLocks/>
          </p:cNvCxnSpPr>
          <p:nvPr/>
        </p:nvCxnSpPr>
        <p:spPr>
          <a:xfrm flipH="1" flipV="1">
            <a:off x="5892635" y="4597894"/>
            <a:ext cx="1125682" cy="3463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2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9ACD2-411B-784C-A760-1A202C50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2" y="0"/>
            <a:ext cx="12078195" cy="853891"/>
          </a:xfrm>
        </p:spPr>
        <p:txBody>
          <a:bodyPr>
            <a:noAutofit/>
          </a:bodyPr>
          <a:lstStyle/>
          <a:p>
            <a:r>
              <a:rPr lang="fr-FR" sz="2800" dirty="0"/>
              <a:t>1. Watch </a:t>
            </a:r>
            <a:r>
              <a:rPr lang="fr-FR" sz="2800" dirty="0" err="1"/>
              <a:t>your</a:t>
            </a:r>
            <a:r>
              <a:rPr lang="fr-FR" sz="2800" dirty="0"/>
              <a:t> part of </a:t>
            </a:r>
            <a:r>
              <a:rPr lang="fr-FR" sz="2800" dirty="0">
                <a:hlinkClick r:id="rId2"/>
              </a:rPr>
              <a:t>the video </a:t>
            </a:r>
            <a:r>
              <a:rPr lang="fr-FR" sz="2800" dirty="0"/>
              <a:t>and </a:t>
            </a:r>
            <a:r>
              <a:rPr lang="fr-FR" sz="2800" dirty="0" err="1"/>
              <a:t>take</a:t>
            </a:r>
            <a:r>
              <a:rPr lang="fr-FR" sz="2800" dirty="0"/>
              <a:t> notes of </a:t>
            </a:r>
            <a:r>
              <a:rPr lang="fr-FR" sz="2800" dirty="0" err="1"/>
              <a:t>everything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understand</a:t>
            </a:r>
            <a:r>
              <a:rPr lang="fr-FR" sz="2800" dirty="0"/>
              <a:t>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B97C005-C5BE-304D-9299-E9515B747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0787"/>
              </p:ext>
            </p:extLst>
          </p:nvPr>
        </p:nvGraphicFramePr>
        <p:xfrm>
          <a:off x="493818" y="853891"/>
          <a:ext cx="10515597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432444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715112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21127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 1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0’00 to 0’50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 2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0’50 to 1’19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 3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1’20 to 2’06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59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Characteristics</a:t>
                      </a:r>
                      <a:r>
                        <a:rPr lang="fr-FR" b="1" dirty="0"/>
                        <a:t> of Harlem</a:t>
                      </a:r>
                    </a:p>
                    <a:p>
                      <a:pPr algn="ctr"/>
                      <a:r>
                        <a:rPr lang="fr-FR" b="1" dirty="0" err="1"/>
                        <a:t>Why</a:t>
                      </a:r>
                      <a:r>
                        <a:rPr lang="fr-FR" b="1" dirty="0"/>
                        <a:t> Harlem?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Music and </a:t>
                      </a:r>
                      <a:r>
                        <a:rPr lang="fr-FR" b="1" dirty="0" err="1"/>
                        <a:t>musicians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The impacts of the Harlem Renaissance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0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Lilou</a:t>
                      </a:r>
                      <a:endParaRPr lang="fr-FR" dirty="0"/>
                    </a:p>
                    <a:p>
                      <a:r>
                        <a:rPr lang="fr-FR" dirty="0"/>
                        <a:t>Gaspard</a:t>
                      </a:r>
                    </a:p>
                    <a:p>
                      <a:r>
                        <a:rPr lang="fr-FR" dirty="0" err="1"/>
                        <a:t>Léanne</a:t>
                      </a:r>
                      <a:endParaRPr lang="fr-FR" dirty="0"/>
                    </a:p>
                    <a:p>
                      <a:r>
                        <a:rPr lang="fr-FR" dirty="0"/>
                        <a:t>Jules</a:t>
                      </a:r>
                    </a:p>
                    <a:p>
                      <a:r>
                        <a:rPr lang="fr-FR" dirty="0" err="1"/>
                        <a:t>Célya</a:t>
                      </a:r>
                      <a:endParaRPr lang="fr-FR" dirty="0"/>
                    </a:p>
                    <a:p>
                      <a:r>
                        <a:rPr lang="fr-FR" dirty="0" err="1"/>
                        <a:t>Séréna</a:t>
                      </a:r>
                      <a:endParaRPr lang="fr-FR" dirty="0"/>
                    </a:p>
                    <a:p>
                      <a:r>
                        <a:rPr lang="fr-FR" dirty="0"/>
                        <a:t>Quentin</a:t>
                      </a:r>
                    </a:p>
                    <a:p>
                      <a:r>
                        <a:rPr lang="fr-FR" dirty="0"/>
                        <a:t>Yann</a:t>
                      </a:r>
                    </a:p>
                    <a:p>
                      <a:r>
                        <a:rPr lang="fr-FR" dirty="0"/>
                        <a:t>Coline</a:t>
                      </a:r>
                    </a:p>
                    <a:p>
                      <a:r>
                        <a:rPr lang="fr-FR" dirty="0" err="1"/>
                        <a:t>Kolya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Elouan</a:t>
                      </a:r>
                    </a:p>
                    <a:p>
                      <a:r>
                        <a:rPr lang="fr-FR" dirty="0"/>
                        <a:t>Louisa</a:t>
                      </a:r>
                    </a:p>
                    <a:p>
                      <a:r>
                        <a:rPr lang="fr-FR" dirty="0"/>
                        <a:t>Lucie</a:t>
                      </a:r>
                    </a:p>
                    <a:p>
                      <a:r>
                        <a:rPr lang="fr-FR" dirty="0"/>
                        <a:t>Albane</a:t>
                      </a:r>
                    </a:p>
                    <a:p>
                      <a:r>
                        <a:rPr lang="fr-FR" dirty="0"/>
                        <a:t>Téo</a:t>
                      </a:r>
                    </a:p>
                    <a:p>
                      <a:r>
                        <a:rPr lang="fr-FR" dirty="0"/>
                        <a:t>Alexis</a:t>
                      </a:r>
                    </a:p>
                    <a:p>
                      <a:r>
                        <a:rPr lang="fr-FR" dirty="0"/>
                        <a:t>Noé</a:t>
                      </a:r>
                    </a:p>
                    <a:p>
                      <a:r>
                        <a:rPr lang="fr-FR" dirty="0"/>
                        <a:t>Loan </a:t>
                      </a:r>
                    </a:p>
                    <a:p>
                      <a:r>
                        <a:rPr lang="fr-FR" dirty="0"/>
                        <a:t>Théa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Terry</a:t>
                      </a:r>
                    </a:p>
                    <a:p>
                      <a:r>
                        <a:rPr lang="fr-FR" dirty="0"/>
                        <a:t>Lucas</a:t>
                      </a:r>
                    </a:p>
                    <a:p>
                      <a:r>
                        <a:rPr lang="fr-FR" dirty="0"/>
                        <a:t>Emma</a:t>
                      </a:r>
                    </a:p>
                    <a:p>
                      <a:r>
                        <a:rPr lang="fr-FR" dirty="0" err="1"/>
                        <a:t>Mairon</a:t>
                      </a:r>
                      <a:endParaRPr lang="fr-FR" dirty="0"/>
                    </a:p>
                    <a:p>
                      <a:r>
                        <a:rPr lang="fr-FR" dirty="0"/>
                        <a:t>Gabrielle</a:t>
                      </a:r>
                    </a:p>
                    <a:p>
                      <a:r>
                        <a:rPr lang="fr-FR" dirty="0"/>
                        <a:t>Maelle</a:t>
                      </a:r>
                    </a:p>
                    <a:p>
                      <a:r>
                        <a:rPr lang="fr-FR" dirty="0"/>
                        <a:t>Noa</a:t>
                      </a:r>
                    </a:p>
                    <a:p>
                      <a:r>
                        <a:rPr lang="fr-FR" dirty="0"/>
                        <a:t>Alicia</a:t>
                      </a:r>
                    </a:p>
                    <a:p>
                      <a:r>
                        <a:rPr lang="fr-FR" dirty="0" err="1"/>
                        <a:t>Manishpal</a:t>
                      </a:r>
                      <a:endParaRPr lang="fr-FR" dirty="0"/>
                    </a:p>
                    <a:p>
                      <a:r>
                        <a:rPr lang="fr-FR" dirty="0"/>
                        <a:t>Lohan </a:t>
                      </a:r>
                      <a:r>
                        <a:rPr lang="fr-FR" dirty="0" err="1"/>
                        <a:t>T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20566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0722A07-21EF-5E4D-8750-0A5E3D97DC0B}"/>
              </a:ext>
            </a:extLst>
          </p:cNvPr>
          <p:cNvSpPr txBox="1">
            <a:spLocks/>
          </p:cNvSpPr>
          <p:nvPr/>
        </p:nvSpPr>
        <p:spPr>
          <a:xfrm>
            <a:off x="113805" y="5343632"/>
            <a:ext cx="11607140" cy="151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2. Use </a:t>
            </a:r>
            <a:r>
              <a:rPr lang="fr-FR" sz="2800" dirty="0" err="1"/>
              <a:t>your</a:t>
            </a:r>
            <a:r>
              <a:rPr lang="fr-FR" sz="2800" dirty="0"/>
              <a:t> notes to </a:t>
            </a:r>
            <a:r>
              <a:rPr lang="fr-FR" sz="2800" dirty="0" err="1"/>
              <a:t>complete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worksheet</a:t>
            </a:r>
            <a:r>
              <a:rPr lang="fr-FR" sz="2800" dirty="0"/>
              <a:t>.</a:t>
            </a:r>
          </a:p>
          <a:p>
            <a:r>
              <a:rPr lang="fr-FR" sz="2800" dirty="0"/>
              <a:t>3. </a:t>
            </a:r>
            <a:r>
              <a:rPr lang="fr-FR" sz="2800" dirty="0" err="1"/>
              <a:t>Prepare</a:t>
            </a:r>
            <a:r>
              <a:rPr lang="fr-FR" sz="2800" dirty="0"/>
              <a:t> questions for the </a:t>
            </a:r>
            <a:r>
              <a:rPr lang="fr-FR" sz="2800" dirty="0" err="1"/>
              <a:t>missing</a:t>
            </a:r>
            <a:r>
              <a:rPr lang="fr-FR" sz="2800" dirty="0"/>
              <a:t> </a:t>
            </a:r>
            <a:r>
              <a:rPr lang="fr-FR" sz="2800" dirty="0" err="1"/>
              <a:t>elements</a:t>
            </a:r>
            <a:r>
              <a:rPr lang="fr-FR" sz="2800" dirty="0"/>
              <a:t> of the </a:t>
            </a:r>
            <a:r>
              <a:rPr lang="fr-FR" sz="2800" dirty="0" err="1"/>
              <a:t>worksheet</a:t>
            </a:r>
            <a:r>
              <a:rPr lang="fr-FR" sz="2800" dirty="0"/>
              <a:t>.</a:t>
            </a:r>
          </a:p>
          <a:p>
            <a:r>
              <a:rPr lang="fr-FR" sz="2800" dirty="0"/>
              <a:t>4. Exchange information and </a:t>
            </a:r>
            <a:r>
              <a:rPr lang="fr-FR" sz="2800" dirty="0" err="1"/>
              <a:t>complete</a:t>
            </a:r>
            <a:r>
              <a:rPr lang="fr-FR" sz="2800" dirty="0"/>
              <a:t> the </a:t>
            </a:r>
            <a:r>
              <a:rPr lang="fr-FR" sz="2800" dirty="0" err="1"/>
              <a:t>worksheet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10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9ACD2-411B-784C-A760-1A202C50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2" y="0"/>
            <a:ext cx="12078195" cy="853891"/>
          </a:xfrm>
        </p:spPr>
        <p:txBody>
          <a:bodyPr>
            <a:noAutofit/>
          </a:bodyPr>
          <a:lstStyle/>
          <a:p>
            <a:r>
              <a:rPr lang="fr-FR" sz="2800" dirty="0"/>
              <a:t>1. Watch </a:t>
            </a:r>
            <a:r>
              <a:rPr lang="fr-FR" sz="2800" dirty="0" err="1"/>
              <a:t>your</a:t>
            </a:r>
            <a:r>
              <a:rPr lang="fr-FR" sz="2800" dirty="0"/>
              <a:t> part of </a:t>
            </a:r>
            <a:r>
              <a:rPr lang="fr-FR" sz="2800" dirty="0">
                <a:hlinkClick r:id="rId2"/>
              </a:rPr>
              <a:t>the video </a:t>
            </a:r>
            <a:r>
              <a:rPr lang="fr-FR" sz="2800" dirty="0"/>
              <a:t>and </a:t>
            </a:r>
            <a:r>
              <a:rPr lang="fr-FR" sz="2800" dirty="0" err="1"/>
              <a:t>take</a:t>
            </a:r>
            <a:r>
              <a:rPr lang="fr-FR" sz="2800" dirty="0"/>
              <a:t> notes of </a:t>
            </a:r>
            <a:r>
              <a:rPr lang="fr-FR" sz="2800" dirty="0" err="1"/>
              <a:t>everything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understand</a:t>
            </a:r>
            <a:r>
              <a:rPr lang="fr-FR" sz="2800" dirty="0"/>
              <a:t>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B97C005-C5BE-304D-9299-E9515B747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103169"/>
              </p:ext>
            </p:extLst>
          </p:nvPr>
        </p:nvGraphicFramePr>
        <p:xfrm>
          <a:off x="493818" y="853891"/>
          <a:ext cx="1051559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432444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715112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21127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 1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0’00 to 0’50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 2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0’50 to 1’19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 3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1’20 to 2’06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59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Characteristics</a:t>
                      </a:r>
                      <a:r>
                        <a:rPr lang="fr-FR" b="1" dirty="0"/>
                        <a:t> of Harlem</a:t>
                      </a:r>
                    </a:p>
                    <a:p>
                      <a:pPr algn="ctr"/>
                      <a:r>
                        <a:rPr lang="fr-FR" b="1" dirty="0" err="1"/>
                        <a:t>Why</a:t>
                      </a:r>
                      <a:r>
                        <a:rPr lang="fr-FR" b="1" dirty="0"/>
                        <a:t> Harlem?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Music and </a:t>
                      </a:r>
                      <a:r>
                        <a:rPr lang="fr-FR" b="1" dirty="0" err="1"/>
                        <a:t>musicians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The impacts of the Harlem Renaissance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0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Léa B</a:t>
                      </a:r>
                    </a:p>
                    <a:p>
                      <a:r>
                        <a:rPr lang="fr-FR" dirty="0"/>
                        <a:t>Hana</a:t>
                      </a:r>
                    </a:p>
                    <a:p>
                      <a:r>
                        <a:rPr lang="fr-FR" dirty="0"/>
                        <a:t>Maxence</a:t>
                      </a:r>
                    </a:p>
                    <a:p>
                      <a:r>
                        <a:rPr lang="fr-FR" dirty="0"/>
                        <a:t>Léa E.</a:t>
                      </a:r>
                    </a:p>
                    <a:p>
                      <a:r>
                        <a:rPr lang="fr-FR" dirty="0"/>
                        <a:t>Axel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Kévin</a:t>
                      </a:r>
                    </a:p>
                    <a:p>
                      <a:r>
                        <a:rPr lang="fr-FR" dirty="0"/>
                        <a:t>Sarah</a:t>
                      </a:r>
                    </a:p>
                    <a:p>
                      <a:r>
                        <a:rPr lang="fr-FR" dirty="0" err="1"/>
                        <a:t>Loic</a:t>
                      </a:r>
                      <a:endParaRPr lang="fr-FR" dirty="0"/>
                    </a:p>
                    <a:p>
                      <a:r>
                        <a:rPr lang="fr-FR" dirty="0"/>
                        <a:t>Capucine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Thibaud</a:t>
                      </a:r>
                    </a:p>
                    <a:p>
                      <a:r>
                        <a:rPr lang="fr-FR" dirty="0"/>
                        <a:t>Emilien</a:t>
                      </a:r>
                    </a:p>
                    <a:p>
                      <a:r>
                        <a:rPr lang="fr-FR" dirty="0"/>
                        <a:t>Baptiste</a:t>
                      </a:r>
                    </a:p>
                    <a:p>
                      <a:r>
                        <a:rPr lang="fr-FR" dirty="0"/>
                        <a:t>Myrtille</a:t>
                      </a:r>
                    </a:p>
                    <a:p>
                      <a:r>
                        <a:rPr lang="fr-FR" dirty="0" err="1"/>
                        <a:t>Loïne</a:t>
                      </a:r>
                      <a:endParaRPr lang="fr-FR" dirty="0"/>
                    </a:p>
                    <a:p>
                      <a:r>
                        <a:rPr lang="fr-FR" dirty="0"/>
                        <a:t>Mariella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Mathis Barre</a:t>
                      </a:r>
                    </a:p>
                    <a:p>
                      <a:r>
                        <a:rPr lang="fr-FR" dirty="0"/>
                        <a:t>Sonia</a:t>
                      </a:r>
                    </a:p>
                    <a:p>
                      <a:r>
                        <a:rPr lang="fr-FR" dirty="0"/>
                        <a:t>Aaron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Kailyah</a:t>
                      </a: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Zoé </a:t>
                      </a:r>
                    </a:p>
                    <a:p>
                      <a:r>
                        <a:rPr lang="fr-FR" dirty="0"/>
                        <a:t>Anouk</a:t>
                      </a:r>
                    </a:p>
                    <a:p>
                      <a:r>
                        <a:rPr lang="fr-FR" dirty="0"/>
                        <a:t>Alix</a:t>
                      </a:r>
                    </a:p>
                    <a:p>
                      <a:r>
                        <a:rPr lang="fr-FR" dirty="0"/>
                        <a:t>Léonie</a:t>
                      </a:r>
                    </a:p>
                    <a:p>
                      <a:r>
                        <a:rPr lang="fr-FR" dirty="0"/>
                        <a:t>Lucas</a:t>
                      </a:r>
                    </a:p>
                    <a:p>
                      <a:r>
                        <a:rPr lang="fr-FR" dirty="0"/>
                        <a:t>Théo</a:t>
                      </a:r>
                    </a:p>
                    <a:p>
                      <a:r>
                        <a:rPr lang="fr-FR" dirty="0"/>
                        <a:t>Mathis Bouillard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Evan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20566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0722A07-21EF-5E4D-8750-0A5E3D97DC0B}"/>
              </a:ext>
            </a:extLst>
          </p:cNvPr>
          <p:cNvSpPr txBox="1">
            <a:spLocks/>
          </p:cNvSpPr>
          <p:nvPr/>
        </p:nvSpPr>
        <p:spPr>
          <a:xfrm>
            <a:off x="292429" y="4892370"/>
            <a:ext cx="11607140" cy="151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2. Use </a:t>
            </a:r>
            <a:r>
              <a:rPr lang="fr-FR" sz="2800" dirty="0" err="1"/>
              <a:t>your</a:t>
            </a:r>
            <a:r>
              <a:rPr lang="fr-FR" sz="2800" dirty="0"/>
              <a:t> notes to </a:t>
            </a:r>
            <a:r>
              <a:rPr lang="fr-FR" sz="2800" dirty="0" err="1"/>
              <a:t>complete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worksheet</a:t>
            </a:r>
            <a:r>
              <a:rPr lang="fr-FR" sz="2800" dirty="0"/>
              <a:t>.</a:t>
            </a:r>
          </a:p>
          <a:p>
            <a:r>
              <a:rPr lang="fr-FR" sz="2800" dirty="0"/>
              <a:t>3. </a:t>
            </a:r>
            <a:r>
              <a:rPr lang="fr-FR" sz="2800" dirty="0" err="1"/>
              <a:t>Prepare</a:t>
            </a:r>
            <a:r>
              <a:rPr lang="fr-FR" sz="2800" dirty="0"/>
              <a:t> questions for the </a:t>
            </a:r>
            <a:r>
              <a:rPr lang="fr-FR" sz="2800" dirty="0" err="1"/>
              <a:t>missing</a:t>
            </a:r>
            <a:r>
              <a:rPr lang="fr-FR" sz="2800" dirty="0"/>
              <a:t> </a:t>
            </a:r>
            <a:r>
              <a:rPr lang="fr-FR" sz="2800" dirty="0" err="1"/>
              <a:t>elements</a:t>
            </a:r>
            <a:r>
              <a:rPr lang="fr-FR" sz="2800" dirty="0"/>
              <a:t> of the </a:t>
            </a:r>
            <a:r>
              <a:rPr lang="fr-FR" sz="2800" dirty="0" err="1"/>
              <a:t>worksheet</a:t>
            </a:r>
            <a:r>
              <a:rPr lang="fr-FR" sz="2800" dirty="0"/>
              <a:t>.</a:t>
            </a:r>
          </a:p>
          <a:p>
            <a:r>
              <a:rPr lang="fr-FR" sz="2800" dirty="0"/>
              <a:t>4. Exchange information and </a:t>
            </a:r>
            <a:r>
              <a:rPr lang="fr-FR" sz="2800" dirty="0" err="1"/>
              <a:t>complete</a:t>
            </a:r>
            <a:r>
              <a:rPr lang="fr-FR" sz="2800" dirty="0"/>
              <a:t> the </a:t>
            </a:r>
            <a:r>
              <a:rPr lang="fr-FR" sz="2800" dirty="0" err="1"/>
              <a:t>worksheet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03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02EF332-9350-C845-A37F-F477C4D36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86032"/>
              </p:ext>
            </p:extLst>
          </p:nvPr>
        </p:nvGraphicFramePr>
        <p:xfrm>
          <a:off x="0" y="820965"/>
          <a:ext cx="12192000" cy="5954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621">
                  <a:extLst>
                    <a:ext uri="{9D8B030D-6E8A-4147-A177-3AD203B41FA5}">
                      <a16:colId xmlns:a16="http://schemas.microsoft.com/office/drawing/2014/main" val="1843244455"/>
                    </a:ext>
                  </a:extLst>
                </a:gridCol>
                <a:gridCol w="3710379">
                  <a:extLst>
                    <a:ext uri="{9D8B030D-6E8A-4147-A177-3AD203B41FA5}">
                      <a16:colId xmlns:a16="http://schemas.microsoft.com/office/drawing/2014/main" val="21715112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11274480"/>
                    </a:ext>
                  </a:extLst>
                </a:gridCol>
              </a:tblGrid>
              <a:tr h="643968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Characteristics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of Harlem</a:t>
                      </a:r>
                    </a:p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Harlem?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Music and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musicians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The impacts of the Harlem Renaissance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00284"/>
                  </a:ext>
                </a:extLst>
              </a:tr>
              <a:tr h="5310933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? ..........................................................</a:t>
                      </a:r>
                    </a:p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? 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communities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 .....................................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African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-American people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migrated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to Harlem in 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(time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period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....................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Harlem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became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as ................................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Types of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professionals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involved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(type of music)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......................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became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and (t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ype of audience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 .............................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listened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New instrument: ...............................</a:t>
                      </a:r>
                    </a:p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instruments: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...............................................................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? ......................... and .....................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American a_ _ _ _ _ _,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m_ _ _ _ _  _ _ _, and w_ _ _ _ _ _ began to be respected on an international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in music practices: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world’s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perception of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African-Americans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before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1920: .........................................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1920: .........................................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20566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CACDA64-BCB8-9546-B550-3E44BEBF811B}"/>
              </a:ext>
            </a:extLst>
          </p:cNvPr>
          <p:cNvSpPr txBox="1"/>
          <p:nvPr/>
        </p:nvSpPr>
        <p:spPr>
          <a:xfrm>
            <a:off x="149171" y="82134"/>
            <a:ext cx="924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Throughout the 19_ _s, Harlem experienced a c_ _ _ _ _ _ _ and </a:t>
            </a:r>
            <a:r>
              <a:rPr lang="en-US" dirty="0" err="1"/>
              <a:t>i</a:t>
            </a:r>
            <a:r>
              <a:rPr lang="en-US" dirty="0"/>
              <a:t> _ _ _ _ _ _ _ _ _ _ _ explosion that became</a:t>
            </a:r>
            <a:r>
              <a:rPr lang="fr-FR" dirty="0"/>
              <a:t> </a:t>
            </a:r>
            <a:r>
              <a:rPr lang="en-US" dirty="0"/>
              <a:t>known as the H_ _ _ _ _ R_ _ _ _ _ _ _ _ _ _.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7 Prominent Artists Of The Harlem Renaissance In NYC">
            <a:extLst>
              <a:ext uri="{FF2B5EF4-FFF2-40B4-BE49-F238E27FC236}">
                <a16:creationId xmlns:a16="http://schemas.microsoft.com/office/drawing/2014/main" id="{4E23AF6E-D97B-164F-8ABE-11741F76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1" y="2173198"/>
            <a:ext cx="2826329" cy="18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B05446F-8D92-484A-9188-99B3FD5F9EDE}"/>
              </a:ext>
            </a:extLst>
          </p:cNvPr>
          <p:cNvGrpSpPr/>
          <p:nvPr/>
        </p:nvGrpSpPr>
        <p:grpSpPr>
          <a:xfrm>
            <a:off x="4854385" y="2298689"/>
            <a:ext cx="2826329" cy="3360300"/>
            <a:chOff x="4523035" y="1390303"/>
            <a:chExt cx="3241448" cy="3769583"/>
          </a:xfrm>
        </p:grpSpPr>
        <p:pic>
          <p:nvPicPr>
            <p:cNvPr id="2052" name="Picture 4" descr="Duke Ellington | Discographie | Discogs">
              <a:extLst>
                <a:ext uri="{FF2B5EF4-FFF2-40B4-BE49-F238E27FC236}">
                  <a16:creationId xmlns:a16="http://schemas.microsoft.com/office/drawing/2014/main" id="{16E4FA65-64CB-294D-88A5-B73D77726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035" y="1405567"/>
              <a:ext cx="1274478" cy="151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Louis Armstrong | Spotify">
              <a:extLst>
                <a:ext uri="{FF2B5EF4-FFF2-40B4-BE49-F238E27FC236}">
                  <a16:creationId xmlns:a16="http://schemas.microsoft.com/office/drawing/2014/main" id="{D6B365CD-DC58-F747-8D6F-DB8EF5CF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036" y="3274791"/>
              <a:ext cx="1288750" cy="15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Fats Waller — Wikipédia">
              <a:extLst>
                <a:ext uri="{FF2B5EF4-FFF2-40B4-BE49-F238E27FC236}">
                  <a16:creationId xmlns:a16="http://schemas.microsoft.com/office/drawing/2014/main" id="{10DA47B5-6F2E-9A45-8BB7-300A44D83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180" y="1427958"/>
              <a:ext cx="1217523" cy="151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Jelly Roll Morton and Frog-i-More | Bibliolore">
              <a:extLst>
                <a:ext uri="{FF2B5EF4-FFF2-40B4-BE49-F238E27FC236}">
                  <a16:creationId xmlns:a16="http://schemas.microsoft.com/office/drawing/2014/main" id="{6B8419CF-F405-1C48-9601-63EF35CC2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181" y="3313216"/>
              <a:ext cx="1239628" cy="147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775697C-EA47-FA4D-B511-696FA7ABA319}"/>
                </a:ext>
              </a:extLst>
            </p:cNvPr>
            <p:cNvSpPr txBox="1"/>
            <p:nvPr/>
          </p:nvSpPr>
          <p:spPr>
            <a:xfrm>
              <a:off x="4523035" y="4790554"/>
              <a:ext cx="12744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C5D8981-738B-D342-AE1A-9984DDC5D586}"/>
                </a:ext>
              </a:extLst>
            </p:cNvPr>
            <p:cNvSpPr txBox="1"/>
            <p:nvPr/>
          </p:nvSpPr>
          <p:spPr>
            <a:xfrm>
              <a:off x="6433180" y="4790554"/>
              <a:ext cx="12744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922342D-D178-7341-A52C-0A912B3CADD0}"/>
                </a:ext>
              </a:extLst>
            </p:cNvPr>
            <p:cNvSpPr txBox="1"/>
            <p:nvPr/>
          </p:nvSpPr>
          <p:spPr>
            <a:xfrm>
              <a:off x="4530172" y="2913395"/>
              <a:ext cx="12744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5B713F8-A066-6F40-BFB8-9A0FDEBD360D}"/>
                </a:ext>
              </a:extLst>
            </p:cNvPr>
            <p:cNvSpPr txBox="1"/>
            <p:nvPr/>
          </p:nvSpPr>
          <p:spPr>
            <a:xfrm>
              <a:off x="6419270" y="2943884"/>
              <a:ext cx="12744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07E5461-6835-C746-BF78-85A24AC0C8F0}"/>
                </a:ext>
              </a:extLst>
            </p:cNvPr>
            <p:cNvSpPr/>
            <p:nvPr/>
          </p:nvSpPr>
          <p:spPr>
            <a:xfrm>
              <a:off x="5676405" y="1427958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FE69FD5-34EC-8B49-9D1B-91CDCDFAC662}"/>
                </a:ext>
              </a:extLst>
            </p:cNvPr>
            <p:cNvSpPr/>
            <p:nvPr/>
          </p:nvSpPr>
          <p:spPr>
            <a:xfrm>
              <a:off x="7526976" y="1390303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CB2C2FC-6621-2444-A85B-0742307B9F23}"/>
                </a:ext>
              </a:extLst>
            </p:cNvPr>
            <p:cNvSpPr/>
            <p:nvPr/>
          </p:nvSpPr>
          <p:spPr>
            <a:xfrm>
              <a:off x="5665260" y="3313216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58DDF81-21A3-7240-8806-2D95C41D1EFC}"/>
                </a:ext>
              </a:extLst>
            </p:cNvPr>
            <p:cNvSpPr/>
            <p:nvPr/>
          </p:nvSpPr>
          <p:spPr>
            <a:xfrm>
              <a:off x="7470151" y="3313053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5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02EF332-9350-C845-A37F-F477C4D36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30037"/>
              </p:ext>
            </p:extLst>
          </p:nvPr>
        </p:nvGraphicFramePr>
        <p:xfrm>
          <a:off x="0" y="820965"/>
          <a:ext cx="12192000" cy="609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621">
                  <a:extLst>
                    <a:ext uri="{9D8B030D-6E8A-4147-A177-3AD203B41FA5}">
                      <a16:colId xmlns:a16="http://schemas.microsoft.com/office/drawing/2014/main" val="1843244455"/>
                    </a:ext>
                  </a:extLst>
                </a:gridCol>
                <a:gridCol w="3710379">
                  <a:extLst>
                    <a:ext uri="{9D8B030D-6E8A-4147-A177-3AD203B41FA5}">
                      <a16:colId xmlns:a16="http://schemas.microsoft.com/office/drawing/2014/main" val="21715112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11274480"/>
                    </a:ext>
                  </a:extLst>
                </a:gridCol>
              </a:tblGrid>
              <a:tr h="643968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Characteristics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of Harlem</a:t>
                      </a:r>
                    </a:p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Harlem?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Music and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musicians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The impacts of the Harlem Renaissance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00284"/>
                  </a:ext>
                </a:extLst>
              </a:tr>
              <a:tr h="5310933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? .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Harlem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is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a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neighbourhood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of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Manhattant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, NYC, USA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? 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communities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 .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Many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African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Americans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live in Harlem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African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-American people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migrated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to Harlem in 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(time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period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the 1900s.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Harlem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became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African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American cultural centre.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Types of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professionals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involved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Musicians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-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artists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- 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writers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- 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philosophers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- 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poets</a:t>
                      </a:r>
                      <a:endParaRPr lang="fr-FR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(type of music)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Jazz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became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and (t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ype of audience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) ....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white people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listened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New instrument: ....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the piano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was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introduced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to the Jazz bands </a:t>
                      </a:r>
                    </a:p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instruments: </a:t>
                      </a: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fr-FR" sz="1400" dirty="0">
                          <a:solidFill>
                            <a:srgbClr val="7030A0"/>
                          </a:solidFill>
                        </a:rPr>
                        <a:t>Jazz </a:t>
                      </a:r>
                      <a:r>
                        <a:rPr lang="fr-FR" sz="1400" dirty="0" err="1">
                          <a:solidFill>
                            <a:srgbClr val="7030A0"/>
                          </a:solidFill>
                        </a:rPr>
                        <a:t>was</a:t>
                      </a:r>
                      <a:r>
                        <a:rPr lang="fr-FR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7030A0"/>
                          </a:solidFill>
                        </a:rPr>
                        <a:t>played</a:t>
                      </a:r>
                      <a:r>
                        <a:rPr lang="fr-FR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7030A0"/>
                          </a:solidFill>
                        </a:rPr>
                        <a:t>with</a:t>
                      </a:r>
                      <a:r>
                        <a:rPr lang="fr-FR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7030A0"/>
                          </a:solidFill>
                        </a:rPr>
                        <a:t>brass</a:t>
                      </a:r>
                      <a:r>
                        <a:rPr lang="fr-FR" sz="1400" dirty="0">
                          <a:solidFill>
                            <a:srgbClr val="7030A0"/>
                          </a:solidFill>
                        </a:rPr>
                        <a:t> instruments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? .The Harlem Renaissance large impacts ...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in the USA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..... and .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</a:rPr>
                        <a:t>around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</a:rPr>
                        <a:t> the world..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American 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_, </a:t>
                      </a:r>
                    </a:p>
                    <a:p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musicians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writers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began to be respected on an international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in music practices: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musicians integrated jazz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rythms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their music.</a:t>
                      </a:r>
                    </a:p>
                    <a:p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White people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listened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and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enjoyed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jazz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world’s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perception of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African-Americans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before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1920: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They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were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considered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as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uneducated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farmers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1920: 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the world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considered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African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Americans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as </a:t>
                      </a:r>
                      <a:r>
                        <a:rPr lang="fr-FR" sz="1600" dirty="0" err="1">
                          <a:solidFill>
                            <a:srgbClr val="7030A0"/>
                          </a:solidFill>
                          <a:effectLst/>
                        </a:rPr>
                        <a:t>sophisticated</a:t>
                      </a:r>
                      <a:r>
                        <a:rPr lang="fr-FR" sz="1600" dirty="0">
                          <a:solidFill>
                            <a:srgbClr val="7030A0"/>
                          </a:solidFill>
                          <a:effectLst/>
                        </a:rPr>
                        <a:t> and intellection people.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20566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CACDA64-BCB8-9546-B550-3E44BEBF811B}"/>
              </a:ext>
            </a:extLst>
          </p:cNvPr>
          <p:cNvSpPr txBox="1"/>
          <p:nvPr/>
        </p:nvSpPr>
        <p:spPr>
          <a:xfrm>
            <a:off x="149171" y="82134"/>
            <a:ext cx="924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Throughout the 19</a:t>
            </a:r>
            <a:r>
              <a:rPr lang="en-US" dirty="0">
                <a:solidFill>
                  <a:srgbClr val="7030A0"/>
                </a:solidFill>
              </a:rPr>
              <a:t>20</a:t>
            </a:r>
            <a:r>
              <a:rPr lang="en-US" dirty="0"/>
              <a:t>s, Harlem experienced a </a:t>
            </a:r>
            <a:r>
              <a:rPr lang="en-US" dirty="0">
                <a:solidFill>
                  <a:srgbClr val="7030A0"/>
                </a:solidFill>
              </a:rPr>
              <a:t>cultural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intellectua</a:t>
            </a:r>
            <a:r>
              <a:rPr lang="en-US" dirty="0"/>
              <a:t>l explosion that became</a:t>
            </a:r>
            <a:r>
              <a:rPr lang="fr-FR" dirty="0"/>
              <a:t> </a:t>
            </a:r>
            <a:r>
              <a:rPr lang="en-US" dirty="0"/>
              <a:t>known as the </a:t>
            </a:r>
            <a:r>
              <a:rPr lang="en-US" dirty="0">
                <a:solidFill>
                  <a:srgbClr val="7030A0"/>
                </a:solidFill>
              </a:rPr>
              <a:t>HARLEM RENAISSANCE</a:t>
            </a:r>
            <a:r>
              <a:rPr lang="en-US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7 Prominent Artists Of The Harlem Renaissance In NYC">
            <a:extLst>
              <a:ext uri="{FF2B5EF4-FFF2-40B4-BE49-F238E27FC236}">
                <a16:creationId xmlns:a16="http://schemas.microsoft.com/office/drawing/2014/main" id="{4E23AF6E-D97B-164F-8ABE-11741F76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5" y="2539513"/>
            <a:ext cx="2207529" cy="14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B05446F-8D92-484A-9188-99B3FD5F9EDE}"/>
              </a:ext>
            </a:extLst>
          </p:cNvPr>
          <p:cNvGrpSpPr/>
          <p:nvPr/>
        </p:nvGrpSpPr>
        <p:grpSpPr>
          <a:xfrm>
            <a:off x="4854385" y="2298689"/>
            <a:ext cx="2826329" cy="3554289"/>
            <a:chOff x="4523035" y="1390303"/>
            <a:chExt cx="3241448" cy="3987199"/>
          </a:xfrm>
        </p:grpSpPr>
        <p:pic>
          <p:nvPicPr>
            <p:cNvPr id="2052" name="Picture 4" descr="Duke Ellington | Discographie | Discogs">
              <a:extLst>
                <a:ext uri="{FF2B5EF4-FFF2-40B4-BE49-F238E27FC236}">
                  <a16:creationId xmlns:a16="http://schemas.microsoft.com/office/drawing/2014/main" id="{16E4FA65-64CB-294D-88A5-B73D77726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035" y="1405567"/>
              <a:ext cx="1274478" cy="151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Louis Armstrong | Spotify">
              <a:extLst>
                <a:ext uri="{FF2B5EF4-FFF2-40B4-BE49-F238E27FC236}">
                  <a16:creationId xmlns:a16="http://schemas.microsoft.com/office/drawing/2014/main" id="{D6B365CD-DC58-F747-8D6F-DB8EF5CF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036" y="3274791"/>
              <a:ext cx="1288750" cy="15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Fats Waller — Wikipédia">
              <a:extLst>
                <a:ext uri="{FF2B5EF4-FFF2-40B4-BE49-F238E27FC236}">
                  <a16:creationId xmlns:a16="http://schemas.microsoft.com/office/drawing/2014/main" id="{10DA47B5-6F2E-9A45-8BB7-300A44D83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180" y="1427958"/>
              <a:ext cx="1217523" cy="151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Jelly Roll Morton and Frog-i-More | Bibliolore">
              <a:extLst>
                <a:ext uri="{FF2B5EF4-FFF2-40B4-BE49-F238E27FC236}">
                  <a16:creationId xmlns:a16="http://schemas.microsoft.com/office/drawing/2014/main" id="{6B8419CF-F405-1C48-9601-63EF35CC2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181" y="3313216"/>
              <a:ext cx="1239628" cy="147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775697C-EA47-FA4D-B511-696FA7ABA319}"/>
                </a:ext>
              </a:extLst>
            </p:cNvPr>
            <p:cNvSpPr txBox="1"/>
            <p:nvPr/>
          </p:nvSpPr>
          <p:spPr>
            <a:xfrm>
              <a:off x="4523035" y="4790554"/>
              <a:ext cx="1274478" cy="5869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7030A0"/>
                  </a:solidFill>
                </a:rPr>
                <a:t>Louis Armstrong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C5D8981-738B-D342-AE1A-9984DDC5D586}"/>
                </a:ext>
              </a:extLst>
            </p:cNvPr>
            <p:cNvSpPr txBox="1"/>
            <p:nvPr/>
          </p:nvSpPr>
          <p:spPr>
            <a:xfrm>
              <a:off x="6433181" y="4790554"/>
              <a:ext cx="1274478" cy="5869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7030A0"/>
                  </a:solidFill>
                </a:rPr>
                <a:t>Jelly Roll Morton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922342D-D178-7341-A52C-0A912B3CADD0}"/>
                </a:ext>
              </a:extLst>
            </p:cNvPr>
            <p:cNvSpPr txBox="1"/>
            <p:nvPr/>
          </p:nvSpPr>
          <p:spPr>
            <a:xfrm>
              <a:off x="4530172" y="2913395"/>
              <a:ext cx="1274478" cy="3107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7030A0"/>
                  </a:solidFill>
                </a:rPr>
                <a:t>Duke Ellington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5B713F8-A066-6F40-BFB8-9A0FDEBD360D}"/>
                </a:ext>
              </a:extLst>
            </p:cNvPr>
            <p:cNvSpPr txBox="1"/>
            <p:nvPr/>
          </p:nvSpPr>
          <p:spPr>
            <a:xfrm>
              <a:off x="6419270" y="2943884"/>
              <a:ext cx="1274478" cy="345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7030A0"/>
                  </a:solidFill>
                </a:rPr>
                <a:t>Fats Waller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07E5461-6835-C746-BF78-85A24AC0C8F0}"/>
                </a:ext>
              </a:extLst>
            </p:cNvPr>
            <p:cNvSpPr/>
            <p:nvPr/>
          </p:nvSpPr>
          <p:spPr>
            <a:xfrm>
              <a:off x="5676405" y="1427958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FE69FD5-34EC-8B49-9D1B-91CDCDFAC662}"/>
                </a:ext>
              </a:extLst>
            </p:cNvPr>
            <p:cNvSpPr/>
            <p:nvPr/>
          </p:nvSpPr>
          <p:spPr>
            <a:xfrm>
              <a:off x="7526976" y="1390303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CB2C2FC-6621-2444-A85B-0742307B9F23}"/>
                </a:ext>
              </a:extLst>
            </p:cNvPr>
            <p:cNvSpPr/>
            <p:nvPr/>
          </p:nvSpPr>
          <p:spPr>
            <a:xfrm>
              <a:off x="5665260" y="3313216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58DDF81-21A3-7240-8806-2D95C41D1EFC}"/>
                </a:ext>
              </a:extLst>
            </p:cNvPr>
            <p:cNvSpPr/>
            <p:nvPr/>
          </p:nvSpPr>
          <p:spPr>
            <a:xfrm>
              <a:off x="7470151" y="3313053"/>
              <a:ext cx="237507" cy="270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6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6D806AF-94AC-4DF7-B2DD-E6165740E611}"/>
              </a:ext>
            </a:extLst>
          </p:cNvPr>
          <p:cNvSpPr txBox="1"/>
          <p:nvPr/>
        </p:nvSpPr>
        <p:spPr>
          <a:xfrm>
            <a:off x="151200" y="52755"/>
            <a:ext cx="712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Observe the </a:t>
            </a:r>
            <a:r>
              <a:rPr lang="fr-FR" sz="2400" dirty="0" err="1"/>
              <a:t>pictures</a:t>
            </a:r>
            <a:r>
              <a:rPr lang="fr-FR" sz="2400" dirty="0"/>
              <a:t> and </a:t>
            </a:r>
            <a:r>
              <a:rPr lang="fr-FR" sz="2400" dirty="0" err="1"/>
              <a:t>identify</a:t>
            </a:r>
            <a:r>
              <a:rPr lang="fr-FR" sz="2400" dirty="0"/>
              <a:t> clues.</a:t>
            </a:r>
          </a:p>
          <a:p>
            <a:endParaRPr lang="fr-FR" sz="24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ED09E3F-39CE-422E-9848-F38D0AABE131}"/>
              </a:ext>
            </a:extLst>
          </p:cNvPr>
          <p:cNvGraphicFramePr>
            <a:graphicFrameLocks noGrp="1"/>
          </p:cNvGraphicFramePr>
          <p:nvPr/>
        </p:nvGraphicFramePr>
        <p:xfrm>
          <a:off x="151201" y="497784"/>
          <a:ext cx="6069295" cy="307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836">
                  <a:extLst>
                    <a:ext uri="{9D8B030D-6E8A-4147-A177-3AD203B41FA5}">
                      <a16:colId xmlns:a16="http://schemas.microsoft.com/office/drawing/2014/main" val="239685740"/>
                    </a:ext>
                  </a:extLst>
                </a:gridCol>
                <a:gridCol w="3752459">
                  <a:extLst>
                    <a:ext uri="{9D8B030D-6E8A-4147-A177-3AD203B41FA5}">
                      <a16:colId xmlns:a16="http://schemas.microsoft.com/office/drawing/2014/main" val="1479984269"/>
                    </a:ext>
                  </a:extLst>
                </a:gridCol>
              </a:tblGrid>
              <a:tr h="627954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Picture </a:t>
                      </a:r>
                      <a:r>
                        <a:rPr lang="fr-FR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4736"/>
                  </a:ext>
                </a:extLst>
              </a:tr>
              <a:tr h="1083867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Person’s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description</a:t>
                      </a:r>
                    </a:p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clothes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attitude…)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man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wearing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blacksuit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He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sitting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playing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the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playing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454282"/>
                  </a:ext>
                </a:extLst>
              </a:tr>
              <a:tr h="627954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Objects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 can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</a:t>
                      </a:r>
                      <a:endParaRPr lang="fr-FR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piano.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56420"/>
                  </a:ext>
                </a:extLst>
              </a:tr>
              <a:tr h="627954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must </a:t>
                      </a:r>
                      <a:r>
                        <a:rPr lang="fr-FR" b="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pianist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1539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4E81BE8-00AA-4E41-8065-4FA2E629579C}"/>
              </a:ext>
            </a:extLst>
          </p:cNvPr>
          <p:cNvSpPr txBox="1"/>
          <p:nvPr/>
        </p:nvSpPr>
        <p:spPr>
          <a:xfrm>
            <a:off x="8103337" y="191254"/>
            <a:ext cx="3697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What</a:t>
            </a:r>
            <a:r>
              <a:rPr lang="fr-FR" sz="2800" dirty="0"/>
              <a:t> types of </a:t>
            </a:r>
            <a:r>
              <a:rPr lang="fr-FR" sz="2800" dirty="0" err="1"/>
              <a:t>artists</a:t>
            </a:r>
            <a:r>
              <a:rPr lang="fr-FR" sz="2800" dirty="0"/>
              <a:t> </a:t>
            </a:r>
            <a:r>
              <a:rPr lang="fr-FR" sz="2800" dirty="0" err="1"/>
              <a:t>were</a:t>
            </a:r>
            <a:r>
              <a:rPr lang="fr-FR" sz="2800" dirty="0"/>
              <a:t> </a:t>
            </a:r>
            <a:r>
              <a:rPr lang="fr-FR" sz="2800" dirty="0" err="1"/>
              <a:t>there</a:t>
            </a:r>
            <a:r>
              <a:rPr lang="fr-FR" sz="2800" dirty="0"/>
              <a:t> in Harlem in the 1920s and 30s?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109791-8F11-5544-B2E7-E3F6A1356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70" y="1668361"/>
            <a:ext cx="3197529" cy="220629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83E06E4-88A3-3343-9155-6879FD0847EE}"/>
              </a:ext>
            </a:extLst>
          </p:cNvPr>
          <p:cNvSpPr/>
          <p:nvPr/>
        </p:nvSpPr>
        <p:spPr>
          <a:xfrm>
            <a:off x="11308378" y="1576249"/>
            <a:ext cx="478301" cy="58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FBC761-33D5-4B44-8002-58EC32DCB7E1}"/>
              </a:ext>
            </a:extLst>
          </p:cNvPr>
          <p:cNvSpPr txBox="1"/>
          <p:nvPr/>
        </p:nvSpPr>
        <p:spPr>
          <a:xfrm>
            <a:off x="373706" y="4816655"/>
            <a:ext cx="405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Ces modaux expriment la probabilité.</a:t>
            </a:r>
          </a:p>
          <a:p>
            <a:r>
              <a:rPr lang="fr-FR" dirty="0"/>
              <a:t>MIGHT + BV ➔ le moins certain,  MUST+BV ➔ le plus certain.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0C12FD9C-F66D-6043-B43C-1FD19F1D9E90}"/>
              </a:ext>
            </a:extLst>
          </p:cNvPr>
          <p:cNvGraphicFramePr/>
          <p:nvPr/>
        </p:nvGraphicFramePr>
        <p:xfrm>
          <a:off x="4430551" y="3966768"/>
          <a:ext cx="4806683" cy="28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439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887</Words>
  <Application>Microsoft Macintosh PowerPoint</Application>
  <PresentationFormat>Grand écran</PresentationFormat>
  <Paragraphs>247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Berlin Sans FB Demi</vt:lpstr>
      <vt:lpstr>Calibri</vt:lpstr>
      <vt:lpstr>Calibri Light</vt:lpstr>
      <vt:lpstr>Comic Sans MS</vt:lpstr>
      <vt:lpstr>Verdana</vt:lpstr>
      <vt:lpstr>Wingdings</vt:lpstr>
      <vt:lpstr>Thème Office</vt:lpstr>
      <vt:lpstr>Présentation PowerPoint</vt:lpstr>
      <vt:lpstr>Today’s menu</vt:lpstr>
      <vt:lpstr>Présentation PowerPoint</vt:lpstr>
      <vt:lpstr>The Renaissance:  the period of new development of interest and activity in the areas of art, literature, and ideas in Europe during the 15th and 16th centuries.</vt:lpstr>
      <vt:lpstr>1. Watch your part of the video and take notes of everything your understand.</vt:lpstr>
      <vt:lpstr>1. Watch your part of the video and take notes of everything your understand.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courteille</dc:creator>
  <cp:lastModifiedBy>aline courteille</cp:lastModifiedBy>
  <cp:revision>13</cp:revision>
  <dcterms:created xsi:type="dcterms:W3CDTF">2021-03-31T18:05:57Z</dcterms:created>
  <dcterms:modified xsi:type="dcterms:W3CDTF">2022-05-24T06:09:54Z</dcterms:modified>
</cp:coreProperties>
</file>