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82" r:id="rId2"/>
    <p:sldId id="281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howGuides="1">
      <p:cViewPr>
        <p:scale>
          <a:sx n="110" d="100"/>
          <a:sy n="110" d="100"/>
        </p:scale>
        <p:origin x="2920" y="-11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17BC6-A229-2844-8B24-29DB59A76AB1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2DCC3-45DD-DB40-9AA9-7C376C9D5D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295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2DCC3-45DD-DB40-9AA9-7C376C9D5D9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7793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851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12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0252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dt" idx="25"/>
          </p:nvPr>
        </p:nvSpPr>
        <p:spPr>
          <a:xfrm>
            <a:off x="471600" y="9181440"/>
            <a:ext cx="1542600" cy="527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&lt;date/heure&gt;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26"/>
          </p:nvPr>
        </p:nvSpPr>
        <p:spPr>
          <a:xfrm>
            <a:off x="2271600" y="9181440"/>
            <a:ext cx="2314080" cy="527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sldNum" idx="27"/>
          </p:nvPr>
        </p:nvSpPr>
        <p:spPr>
          <a:xfrm>
            <a:off x="4843440" y="9181440"/>
            <a:ext cx="1542600" cy="527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8BD4F47-0B71-4891-8A15-EDB586518ADD}" type="slidenum">
              <a:rPr lang="fr-FR" sz="9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‹N°›</a:t>
            </a:fld>
            <a:endParaRPr lang="fr-FR" sz="9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éditer le format du texte-titre</a:t>
            </a: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3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3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Septième niveau de plan</a:t>
            </a:r>
          </a:p>
        </p:txBody>
      </p:sp>
    </p:spTree>
    <p:extLst>
      <p:ext uri="{BB962C8B-B14F-4D97-AF65-F5344CB8AC3E}">
        <p14:creationId xmlns:p14="http://schemas.microsoft.com/office/powerpoint/2010/main" val="387377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63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07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252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32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55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872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336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544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FEC83-1133-D343-AB58-317202619C54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A7F52-DE0B-724C-87E9-C89B1F686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6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D00B6A73-08A8-F70E-D400-45E6806A1733}"/>
              </a:ext>
            </a:extLst>
          </p:cNvPr>
          <p:cNvSpPr/>
          <p:nvPr/>
        </p:nvSpPr>
        <p:spPr>
          <a:xfrm>
            <a:off x="127321" y="109111"/>
            <a:ext cx="6529019" cy="88875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400" kern="1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OpenDyslexic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Situation : You are a museum curator for the Historic New Orleans Collection</a:t>
            </a:r>
            <a:endParaRPr lang="fr-FR" sz="1400" kern="100" dirty="0">
              <a:latin typeface="OpenDyslexic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400" kern="100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OpenDyslexic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Task : Write a text panel for one corner of the exhibition</a:t>
            </a:r>
            <a:endParaRPr lang="fr-FR" sz="1400" kern="100" dirty="0">
              <a:latin typeface="OpenDyslexic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8F52501-410B-914D-57C9-FC96573E2CF4}"/>
              </a:ext>
            </a:extLst>
          </p:cNvPr>
          <p:cNvSpPr txBox="1"/>
          <p:nvPr/>
        </p:nvSpPr>
        <p:spPr>
          <a:xfrm>
            <a:off x="178191" y="2067594"/>
            <a:ext cx="6427278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noProof="0" dirty="0">
                <a:latin typeface="OpenDyslexic" pitchFamily="2" charset="77"/>
              </a:rPr>
              <a:t>Checklist to succeed: 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GB" noProof="0" dirty="0">
                <a:latin typeface="OpenDyslexic" pitchFamily="2" charset="77"/>
              </a:rPr>
              <a:t>answer your key issue / defend your given argument about New Orleans’ heritage.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GB" noProof="0" dirty="0">
                <a:latin typeface="OpenDyslexic" pitchFamily="2" charset="77"/>
              </a:rPr>
              <a:t>use historical facts from class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GB" noProof="0" dirty="0">
                <a:latin typeface="OpenDyslexic" pitchFamily="2" charset="77"/>
              </a:rPr>
              <a:t>explain cultural influences clearly 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GB" noProof="0" dirty="0">
                <a:latin typeface="OpenDyslexic" pitchFamily="2" charset="77"/>
              </a:rPr>
              <a:t>Use argument and counter argument ( to show both sides of your argument) (➜ link words)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GB" noProof="0" dirty="0">
                <a:latin typeface="OpenDyslexic" pitchFamily="2" charset="77"/>
              </a:rPr>
              <a:t>respect the methodology of a panel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GB" noProof="0" dirty="0">
                <a:latin typeface="OpenDyslexic" pitchFamily="2" charset="77"/>
              </a:rPr>
              <a:t>organize your ideas.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GB" noProof="0" dirty="0">
                <a:latin typeface="OpenDyslexic" pitchFamily="2" charset="77"/>
              </a:rPr>
              <a:t> write about 200 words.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GB" noProof="0" dirty="0">
                <a:latin typeface="OpenDyslexic" pitchFamily="2" charset="77"/>
              </a:rPr>
              <a:t>Use grammar and vocab from the unit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endParaRPr lang="en-GB" noProof="0" dirty="0">
              <a:latin typeface="OpenDyslexic" pitchFamily="2" charset="77"/>
            </a:endParaRPr>
          </a:p>
          <a:p>
            <a:pPr marL="800100" lvl="1" indent="-342900">
              <a:buFont typeface="Wingdings" pitchFamily="2" charset="2"/>
              <a:buChar char="q"/>
            </a:pPr>
            <a:endParaRPr lang="en-GB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FCDCF3-40CA-AA4B-7797-EAAFBBC4E05E}"/>
              </a:ext>
            </a:extLst>
          </p:cNvPr>
          <p:cNvSpPr/>
          <p:nvPr/>
        </p:nvSpPr>
        <p:spPr>
          <a:xfrm>
            <a:off x="520861" y="1178840"/>
            <a:ext cx="5856790" cy="888754"/>
          </a:xfrm>
          <a:prstGeom prst="rect">
            <a:avLst/>
          </a:prstGeom>
          <a:solidFill>
            <a:schemeClr val="bg2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OpenDyslexic" pitchFamily="2" charset="77"/>
              </a:rPr>
              <a:t>Glue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  <a:latin typeface="OpenDyslexic" pitchFamily="2" charset="77"/>
              </a:rPr>
              <a:t>your</a:t>
            </a:r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OpenDyslexic" pitchFamily="2" charset="77"/>
              </a:rPr>
              <a:t> key issue </a:t>
            </a:r>
            <a:r>
              <a:rPr lang="fr-FR" dirty="0" err="1">
                <a:solidFill>
                  <a:schemeClr val="bg2">
                    <a:lumMod val="25000"/>
                  </a:schemeClr>
                </a:solidFill>
                <a:latin typeface="OpenDyslexic" pitchFamily="2" charset="77"/>
              </a:rPr>
              <a:t>here</a:t>
            </a:r>
            <a:endParaRPr lang="fr-FR" dirty="0">
              <a:solidFill>
                <a:schemeClr val="bg2">
                  <a:lumMod val="25000"/>
                </a:schemeClr>
              </a:solidFill>
              <a:latin typeface="OpenDyslexic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21681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5" name="Tableau 1"/>
          <p:cNvGraphicFramePr/>
          <p:nvPr>
            <p:extLst>
              <p:ext uri="{D42A27DB-BD31-4B8C-83A1-F6EECF244321}">
                <p14:modId xmlns:p14="http://schemas.microsoft.com/office/powerpoint/2010/main" val="2381817541"/>
              </p:ext>
            </p:extLst>
          </p:nvPr>
        </p:nvGraphicFramePr>
        <p:xfrm>
          <a:off x="1799" y="0"/>
          <a:ext cx="6856201" cy="9826337"/>
        </p:xfrm>
        <a:graphic>
          <a:graphicData uri="http://schemas.openxmlformats.org/drawingml/2006/table">
            <a:tbl>
              <a:tblPr/>
              <a:tblGrid>
                <a:gridCol w="117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9270">
                  <a:extLst>
                    <a:ext uri="{9D8B030D-6E8A-4147-A177-3AD203B41FA5}">
                      <a16:colId xmlns:a16="http://schemas.microsoft.com/office/drawing/2014/main" val="705258984"/>
                    </a:ext>
                  </a:extLst>
                </a:gridCol>
                <a:gridCol w="497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8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345">
                  <a:extLst>
                    <a:ext uri="{9D8B030D-6E8A-4147-A177-3AD203B41FA5}">
                      <a16:colId xmlns:a16="http://schemas.microsoft.com/office/drawing/2014/main" val="1712047234"/>
                    </a:ext>
                  </a:extLst>
                </a:gridCol>
                <a:gridCol w="887956">
                  <a:extLst>
                    <a:ext uri="{9D8B030D-6E8A-4147-A177-3AD203B41FA5}">
                      <a16:colId xmlns:a16="http://schemas.microsoft.com/office/drawing/2014/main" val="3194717621"/>
                    </a:ext>
                  </a:extLst>
                </a:gridCol>
                <a:gridCol w="21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97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5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029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51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0899">
                <a:tc gridSpan="1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Respect de la consigne &amp; Cohérence culturelle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358">
                <a:tc gridSpan="2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 pitchFamily="2" charset="77"/>
                        </a:rPr>
                        <a:t>Ecrire un panneau explicatif pour un musée, tout en exprimant les différents points de vue sur le sujet.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OpenDyslexic" pitchFamily="2" charset="77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 pitchFamily="2" charset="77"/>
                        </a:rPr>
                        <a:t>Hors sujet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OpenDyslexic" pitchFamily="2" charset="77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0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OpenDyslexic"/>
                        <a:ea typeface="Calibri"/>
                      </a:endParaRPr>
                    </a:p>
                  </a:txBody>
                  <a:tcPr marL="49680" marR="49680" marT="0" marB="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OpenDyslexic" pitchFamily="2" charset="77"/>
                        </a:rPr>
                        <a:t>0</a:t>
                      </a: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fr-FR" sz="1100" dirty="0">
                        <a:latin typeface="OpenDyslexic" pitchFamily="2" charset="77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OpenDyslexic"/>
                        <a:ea typeface="Calibri"/>
                      </a:endParaRPr>
                    </a:p>
                  </a:txBody>
                  <a:tcPr marL="49680" marR="49680" marT="0" marB="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OpenDyslexic" pitchFamily="2" charset="77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OpenDyslexic" pitchFamily="2" charset="77"/>
                        <a:ea typeface="Calibri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 pitchFamily="2" charset="77"/>
                        </a:rPr>
                        <a:t>1</a:t>
                      </a:r>
                    </a:p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 pitchFamily="2" charset="77"/>
                        </a:rPr>
                        <a:t>-</a:t>
                      </a:r>
                    </a:p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 pitchFamily="2" charset="77"/>
                        </a:rPr>
                        <a:t>2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OpenDyslexic" pitchFamily="2" charset="77"/>
                      </a:endParaRPr>
                    </a:p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 pitchFamily="2" charset="77"/>
                        </a:rPr>
                        <a:t> 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OpenDyslexic" pitchFamily="2" charset="77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7252">
                <a:tc gridSpan="2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OpenDyslexic" pitchFamily="2" charset="77"/>
                        </a:rPr>
                        <a:t>Le travail répond à la problématique culturelle imposée.</a:t>
                      </a: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OpenDyslexic" pitchFamily="2" charset="77"/>
                          <a:ea typeface="+mn-ea"/>
                          <a:cs typeface="+mn-cs"/>
                        </a:rPr>
                        <a:t>Non, trop d’éléments ne répondent pas directement à la question imposée.</a:t>
                      </a:r>
                      <a:r>
                        <a:rPr lang="fr-FR" sz="1100" dirty="0">
                          <a:effectLst/>
                          <a:latin typeface="OpenDyslexic" pitchFamily="2" charset="77"/>
                        </a:rPr>
                        <a:t> 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OpenDyslexic" pitchFamily="2" charset="77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3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Non, trop d’éléments ne répondent pas directement à la question imposée.</a:t>
                      </a:r>
                      <a:r>
                        <a:rPr lang="fr-FR" sz="1100" dirty="0">
                          <a:effectLst/>
                        </a:rPr>
                        <a:t> 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lang="fr-FR" sz="11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OpenDyslexic"/>
                        <a:ea typeface="Calibri"/>
                      </a:endParaRPr>
                    </a:p>
                  </a:txBody>
                  <a:tcPr marL="49680" marR="49680" marT="0" marB="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OpenDyslexic" pitchFamily="2" charset="77"/>
                        </a:rPr>
                        <a:t>0</a:t>
                      </a:r>
                      <a:endParaRPr lang="fr-FR" sz="11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OpenDyslexic" pitchFamily="2" charset="77"/>
                        <a:ea typeface="Calibri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OpenDyslexic" pitchFamily="2" charset="77"/>
                          <a:ea typeface="+mn-ea"/>
                          <a:cs typeface="+mn-cs"/>
                        </a:rPr>
                        <a:t>Oui, mais certains éléments manquent de clarté.</a:t>
                      </a:r>
                      <a:r>
                        <a:rPr lang="fr-FR" sz="1100" dirty="0">
                          <a:effectLst/>
                          <a:latin typeface="OpenDyslexic" pitchFamily="2" charset="77"/>
                        </a:rPr>
                        <a:t> </a:t>
                      </a:r>
                      <a:endParaRPr lang="fr-FR" sz="1100" dirty="0">
                        <a:latin typeface="OpenDyslexic" pitchFamily="2" charset="77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OpenDyslexic"/>
                        <a:ea typeface="Calibri"/>
                      </a:endParaRPr>
                    </a:p>
                  </a:txBody>
                  <a:tcPr marL="49680" marR="49680" marT="0" marB="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OpenDyslexic" pitchFamily="2" charset="77"/>
                        </a:rPr>
                        <a:t>1</a:t>
                      </a:r>
                    </a:p>
                    <a:p>
                      <a:endParaRPr lang="fr-FR" sz="1100" dirty="0">
                        <a:latin typeface="OpenDyslexic" pitchFamily="2" charset="77"/>
                      </a:endParaRPr>
                    </a:p>
                    <a:p>
                      <a:r>
                        <a:rPr lang="fr-FR" sz="1100" dirty="0">
                          <a:latin typeface="OpenDyslexic" pitchFamily="2" charset="77"/>
                        </a:rPr>
                        <a:t>-</a:t>
                      </a:r>
                    </a:p>
                    <a:p>
                      <a:endParaRPr lang="fr-FR" sz="1100" dirty="0">
                        <a:latin typeface="OpenDyslexic" pitchFamily="2" charset="77"/>
                      </a:endParaRPr>
                    </a:p>
                    <a:p>
                      <a:r>
                        <a:rPr lang="fr-FR" sz="1100" dirty="0">
                          <a:latin typeface="OpenDyslexic" pitchFamily="2" charset="77"/>
                        </a:rPr>
                        <a:t>2</a:t>
                      </a: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OpenDyslexic" pitchFamily="2" charset="77"/>
                          <a:ea typeface="+mn-ea"/>
                          <a:cs typeface="+mn-cs"/>
                        </a:rPr>
                        <a:t>Eléments clairs, des exemples sont proposés. Connaissances culturelles riches.</a:t>
                      </a:r>
                      <a:r>
                        <a:rPr lang="fr-FR" sz="1100" dirty="0">
                          <a:effectLst/>
                          <a:latin typeface="OpenDyslexic" pitchFamily="2" charset="77"/>
                        </a:rPr>
                        <a:t> </a:t>
                      </a:r>
                      <a:endParaRPr lang="fr-FR" sz="11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OpenDyslexic" pitchFamily="2" charset="77"/>
                        <a:ea typeface="Calibri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OpenDyslexic" pitchFamily="2" charset="77"/>
                        </a:rPr>
                        <a:t>3</a:t>
                      </a:r>
                    </a:p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OpenDyslexic" pitchFamily="2" charset="77"/>
                        </a:rPr>
                        <a:t>-</a:t>
                      </a:r>
                    </a:p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OpenDyslexic" pitchFamily="2" charset="77"/>
                        </a:rPr>
                        <a:t>4</a:t>
                      </a: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266076"/>
                  </a:ext>
                </a:extLst>
              </a:tr>
              <a:tr h="180899">
                <a:tc gridSpan="1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Langue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0364">
                <a:tc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Lexique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(Très) limité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0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 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0.5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Varié mais manque de précision,  recours aux périphrases et répétitions.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1</a:t>
                      </a:r>
                    </a:p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-</a:t>
                      </a:r>
                    </a:p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2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Précis et varié/utilisation du vocabulaire de la séquence.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3</a:t>
                      </a:r>
                    </a:p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-</a:t>
                      </a:r>
                    </a:p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4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8150">
                <a:tc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Grammaire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La compréhension est rendue difficile en raison de nombreuses erreurs.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0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 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0.5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Quelques erreurs mais la compréhension est aisée grâce à la bonne maîtrise des structures simples.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1</a:t>
                      </a:r>
                    </a:p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-</a:t>
                      </a:r>
                    </a:p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2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Très peu d’erreurs et une compréhension fluide. Utilisation de structures complexes.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3 -</a:t>
                      </a:r>
                    </a:p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4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20623">
                <a:tc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orthographe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Compréhension difficile car de nombreuses erreurs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0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Compréhension aisée malgré des erreurs d’orthographe.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 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1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Pas ou très peu d’erreurs.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  <a:ea typeface="Calibri"/>
                        </a:rPr>
                        <a:t>2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68150">
                <a:tc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Cohésion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Explication difficile à suivre. Utilisation de quelques connecteurs élémentaires.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0</a:t>
                      </a:r>
                    </a:p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OpenDyslexic"/>
                      </a:endParaRPr>
                    </a:p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0,5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Des efforts pour organiser l’explication (marqueurs de temps, mots de liaison) mais reste parfois confus.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1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Explication bien structurée, bonne utilisation de mots de liaison, lecture fluide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2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899">
                <a:tc gridSpan="1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Connaissances linguistiques acquises lors de la séquence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0434"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La voix passive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Non acquis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0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En cours d’acquisition 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1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Acquis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2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 anchor="ctr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0899">
                <a:tc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TOTAL</a:t>
                      </a:r>
                      <a:endParaRPr lang="fr-FR" sz="11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>
                    <a:lnL w="12240">
                      <a:solidFill>
                        <a:srgbClr val="000000"/>
                      </a:solidFill>
                      <a:prstDash val="soli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11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 /20</a:t>
                      </a:r>
                      <a:endParaRPr lang="fr-FR" sz="11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49680" marR="49680" marT="0" marB="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54410">
                <a:tc gridSpan="12">
                  <a:txBody>
                    <a:bodyPr/>
                    <a:lstStyle/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fr-FR" sz="11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OpenDyslexic"/>
                        </a:rPr>
                        <a:t>Remarques et conseils:</a:t>
                      </a:r>
                    </a:p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1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OpenDyslexic"/>
                      </a:endParaRPr>
                    </a:p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1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OpenDyslexic"/>
                      </a:endParaRPr>
                    </a:p>
                    <a:p>
                      <a:pPr defTabSz="685800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endParaRPr lang="fr-FR" sz="1100" b="1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OpenDyslexic"/>
                      </a:endParaRPr>
                    </a:p>
                  </a:txBody>
                  <a:tcPr marL="49680" marR="49680" marT="0" marB="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</TotalTime>
  <Words>372</Words>
  <Application>Microsoft Macintosh PowerPoint</Application>
  <PresentationFormat>Format A4 (210 x 297 mm)</PresentationFormat>
  <Paragraphs>89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OpenDyslexic</vt:lpstr>
      <vt:lpstr>Symbol</vt:lpstr>
      <vt:lpstr>Times New Roman</vt:lpstr>
      <vt:lpstr>Wingdings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aline courteille</dc:creator>
  <cp:lastModifiedBy>aline courteille</cp:lastModifiedBy>
  <cp:revision>3</cp:revision>
  <dcterms:created xsi:type="dcterms:W3CDTF">2026-02-05T21:16:06Z</dcterms:created>
  <dcterms:modified xsi:type="dcterms:W3CDTF">2026-02-05T21:54:51Z</dcterms:modified>
</cp:coreProperties>
</file>