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"/>
  </p:notesMasterIdLst>
  <p:sldIdLst>
    <p:sldId id="256" r:id="rId2"/>
    <p:sldId id="257" r:id="rId3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09"/>
    <p:restoredTop sz="94719"/>
  </p:normalViewPr>
  <p:slideViewPr>
    <p:cSldViewPr snapToGrid="0" showGuides="1">
      <p:cViewPr>
        <p:scale>
          <a:sx n="180" d="100"/>
          <a:sy n="180" d="100"/>
        </p:scale>
        <p:origin x="144" y="-16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DE278C-6E32-DB4F-B7AF-04F4A1D128CE}" type="datetimeFigureOut">
              <a:rPr lang="fr-FR" smtClean="0"/>
              <a:t>23/08/2025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F7D775-E7D8-0D4C-BB12-2F65090476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9019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F7D775-E7D8-0D4C-BB12-2F650904763F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86364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7637C3-D666-324A-E4FF-4413A4856E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E66AD41F-8CBA-353C-15DB-5B1D14CFB3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AC3F861B-E4F8-C72F-E931-C0852065DF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87F330A-7601-7F13-3C10-A9594E65C8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F7D775-E7D8-0D4C-BB12-2F650904763F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481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D7DC2-F818-8844-805B-36FB144531D9}" type="datetimeFigureOut">
              <a:rPr lang="fr-FR" smtClean="0"/>
              <a:t>23/08/2025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AD142-607F-854A-94FE-FC6C2B867E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9777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D7DC2-F818-8844-805B-36FB144531D9}" type="datetimeFigureOut">
              <a:rPr lang="fr-FR" smtClean="0"/>
              <a:t>23/08/2025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AD142-607F-854A-94FE-FC6C2B867E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2418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D7DC2-F818-8844-805B-36FB144531D9}" type="datetimeFigureOut">
              <a:rPr lang="fr-FR" smtClean="0"/>
              <a:t>23/08/2025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AD142-607F-854A-94FE-FC6C2B867E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8540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D7DC2-F818-8844-805B-36FB144531D9}" type="datetimeFigureOut">
              <a:rPr lang="fr-FR" smtClean="0"/>
              <a:t>23/08/2025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AD142-607F-854A-94FE-FC6C2B867E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7277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D7DC2-F818-8844-805B-36FB144531D9}" type="datetimeFigureOut">
              <a:rPr lang="fr-FR" smtClean="0"/>
              <a:t>23/08/2025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AD142-607F-854A-94FE-FC6C2B867E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4305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D7DC2-F818-8844-805B-36FB144531D9}" type="datetimeFigureOut">
              <a:rPr lang="fr-FR" smtClean="0"/>
              <a:t>23/08/2025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AD142-607F-854A-94FE-FC6C2B867E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7359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D7DC2-F818-8844-805B-36FB144531D9}" type="datetimeFigureOut">
              <a:rPr lang="fr-FR" smtClean="0"/>
              <a:t>23/08/2025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AD142-607F-854A-94FE-FC6C2B867E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2728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D7DC2-F818-8844-805B-36FB144531D9}" type="datetimeFigureOut">
              <a:rPr lang="fr-FR" smtClean="0"/>
              <a:t>23/08/2025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AD142-607F-854A-94FE-FC6C2B867E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9176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D7DC2-F818-8844-805B-36FB144531D9}" type="datetimeFigureOut">
              <a:rPr lang="fr-FR" smtClean="0"/>
              <a:t>23/08/2025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AD142-607F-854A-94FE-FC6C2B867E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3350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D7DC2-F818-8844-805B-36FB144531D9}" type="datetimeFigureOut">
              <a:rPr lang="fr-FR" smtClean="0"/>
              <a:t>23/08/2025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AD142-607F-854A-94FE-FC6C2B867E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446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D7DC2-F818-8844-805B-36FB144531D9}" type="datetimeFigureOut">
              <a:rPr lang="fr-FR" smtClean="0"/>
              <a:t>23/08/2025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AD142-607F-854A-94FE-FC6C2B867E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4023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2D7DC2-F818-8844-805B-36FB144531D9}" type="datetimeFigureOut">
              <a:rPr lang="fr-FR" smtClean="0"/>
              <a:t>23/08/2025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AD142-607F-854A-94FE-FC6C2B867E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8254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ableau 13">
            <a:extLst>
              <a:ext uri="{FF2B5EF4-FFF2-40B4-BE49-F238E27FC236}">
                <a16:creationId xmlns:a16="http://schemas.microsoft.com/office/drawing/2014/main" id="{270C7770-90CC-FDED-F147-BF3EAFBF89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9076380"/>
              </p:ext>
            </p:extLst>
          </p:nvPr>
        </p:nvGraphicFramePr>
        <p:xfrm>
          <a:off x="7937874" y="2648556"/>
          <a:ext cx="1981200" cy="340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6153">
                  <a:extLst>
                    <a:ext uri="{9D8B030D-6E8A-4147-A177-3AD203B41FA5}">
                      <a16:colId xmlns:a16="http://schemas.microsoft.com/office/drawing/2014/main" val="3606956270"/>
                    </a:ext>
                  </a:extLst>
                </a:gridCol>
                <a:gridCol w="1385047">
                  <a:extLst>
                    <a:ext uri="{9D8B030D-6E8A-4147-A177-3AD203B41FA5}">
                      <a16:colId xmlns:a16="http://schemas.microsoft.com/office/drawing/2014/main" val="21580393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1200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Date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Country </a:t>
                      </a:r>
                      <a:r>
                        <a:rPr lang="fr-FR" sz="1200" dirty="0" err="1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that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 </a:t>
                      </a:r>
                      <a:r>
                        <a:rPr lang="fr-FR" sz="1200" dirty="0" err="1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owned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 </a:t>
                      </a:r>
                      <a:r>
                        <a:rPr lang="fr-FR" sz="1200" dirty="0" err="1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Louisiana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 </a:t>
                      </a:r>
                      <a:r>
                        <a:rPr lang="fr-FR" sz="1200" dirty="0" err="1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territory</a:t>
                      </a:r>
                      <a:endParaRPr lang="fr-FR" sz="1200" dirty="0">
                        <a:solidFill>
                          <a:schemeClr val="tx1"/>
                        </a:solidFill>
                        <a:latin typeface="OpenDyslexic" pitchFamily="2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42547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200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1718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chemeClr val="tx1"/>
                        </a:solidFill>
                        <a:latin typeface="OpenDyslexic" pitchFamily="2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01699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200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1762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200">
                        <a:solidFill>
                          <a:schemeClr val="tx1"/>
                        </a:solidFill>
                        <a:latin typeface="OpenDyslexic" pitchFamily="2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39848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200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1802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200">
                        <a:solidFill>
                          <a:schemeClr val="tx1"/>
                        </a:solidFill>
                        <a:latin typeface="OpenDyslexic" pitchFamily="2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88977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200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1803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200">
                        <a:solidFill>
                          <a:schemeClr val="tx1"/>
                        </a:solidFill>
                        <a:latin typeface="OpenDyslexic" pitchFamily="2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1515975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Reason for </a:t>
                      </a:r>
                      <a:r>
                        <a:rPr lang="fr-FR" sz="1200" dirty="0" err="1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purchasing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 </a:t>
                      </a:r>
                      <a:r>
                        <a:rPr lang="fr-FR" sz="1200" dirty="0" err="1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Louisiana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 </a:t>
                      </a:r>
                      <a:r>
                        <a:rPr lang="fr-FR" sz="1200" dirty="0" err="1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Territory</a:t>
                      </a:r>
                      <a:endParaRPr lang="fr-FR" sz="1200" dirty="0">
                        <a:solidFill>
                          <a:schemeClr val="tx1"/>
                        </a:solidFill>
                        <a:latin typeface="OpenDyslexic" pitchFamily="2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200" dirty="0">
                        <a:solidFill>
                          <a:schemeClr val="tx1"/>
                        </a:solidFill>
                        <a:latin typeface="OpenDyslexic" pitchFamily="2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9190053"/>
                  </a:ext>
                </a:extLst>
              </a:tr>
              <a:tr h="427384">
                <a:tc gridSpan="2">
                  <a:txBody>
                    <a:bodyPr/>
                    <a:lstStyle/>
                    <a:p>
                      <a:endParaRPr lang="fr-FR" sz="1200" dirty="0">
                        <a:solidFill>
                          <a:schemeClr val="tx1"/>
                        </a:solidFill>
                        <a:latin typeface="OpenDyslexic" pitchFamily="2" charset="77"/>
                      </a:endParaRPr>
                    </a:p>
                    <a:p>
                      <a:endParaRPr lang="fr-FR" sz="1200" dirty="0">
                        <a:solidFill>
                          <a:schemeClr val="tx1"/>
                        </a:solidFill>
                        <a:latin typeface="OpenDyslexic" pitchFamily="2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sz="1200" dirty="0">
                        <a:solidFill>
                          <a:schemeClr val="tx1"/>
                        </a:solidFill>
                        <a:latin typeface="OpenDyslexic" pitchFamily="2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1466033"/>
                  </a:ext>
                </a:extLst>
              </a:tr>
            </a:tbl>
          </a:graphicData>
        </a:graphic>
      </p:graphicFrame>
      <p:grpSp>
        <p:nvGrpSpPr>
          <p:cNvPr id="21" name="Groupe 20">
            <a:extLst>
              <a:ext uri="{FF2B5EF4-FFF2-40B4-BE49-F238E27FC236}">
                <a16:creationId xmlns:a16="http://schemas.microsoft.com/office/drawing/2014/main" id="{92BB4F5F-370F-3192-4360-6503A67C0456}"/>
              </a:ext>
            </a:extLst>
          </p:cNvPr>
          <p:cNvGrpSpPr/>
          <p:nvPr/>
        </p:nvGrpSpPr>
        <p:grpSpPr>
          <a:xfrm>
            <a:off x="139700" y="1390650"/>
            <a:ext cx="7772400" cy="5252442"/>
            <a:chOff x="76200" y="107950"/>
            <a:chExt cx="7772400" cy="5252442"/>
          </a:xfrm>
        </p:grpSpPr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21C7BEE3-F6F7-434F-8B89-BD86BE4C4D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200" y="107950"/>
              <a:ext cx="7772400" cy="5252442"/>
            </a:xfrm>
            <a:prstGeom prst="rect">
              <a:avLst/>
            </a:prstGeom>
          </p:spPr>
        </p:pic>
        <p:sp>
          <p:nvSpPr>
            <p:cNvPr id="6" name="Ellipse 5">
              <a:extLst>
                <a:ext uri="{FF2B5EF4-FFF2-40B4-BE49-F238E27FC236}">
                  <a16:creationId xmlns:a16="http://schemas.microsoft.com/office/drawing/2014/main" id="{06D38558-C068-14D8-39EC-05897516CF90}"/>
                </a:ext>
              </a:extLst>
            </p:cNvPr>
            <p:cNvSpPr/>
            <p:nvPr/>
          </p:nvSpPr>
          <p:spPr>
            <a:xfrm>
              <a:off x="4839789" y="4075612"/>
              <a:ext cx="113211" cy="12192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86D15CA-C0E7-978D-4486-9CAFF887B976}"/>
                </a:ext>
              </a:extLst>
            </p:cNvPr>
            <p:cNvSpPr/>
            <p:nvPr/>
          </p:nvSpPr>
          <p:spPr>
            <a:xfrm>
              <a:off x="2757800" y="2283367"/>
              <a:ext cx="1861265" cy="152400"/>
            </a:xfrm>
            <a:prstGeom prst="rect">
              <a:avLst/>
            </a:prstGeom>
            <a:solidFill>
              <a:schemeClr val="bg1"/>
            </a:solidFill>
            <a:ln w="127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50" dirty="0">
                  <a:solidFill>
                    <a:schemeClr val="tx1"/>
                  </a:solidFill>
                </a:rPr>
                <a:t>(country) </a:t>
              </a:r>
              <a:r>
                <a:rPr lang="fr-FR" sz="1200" dirty="0" err="1">
                  <a:solidFill>
                    <a:schemeClr val="tx1"/>
                  </a:solidFill>
                </a:rPr>
                <a:t>from</a:t>
              </a:r>
              <a:r>
                <a:rPr lang="fr-FR" sz="1200" dirty="0">
                  <a:solidFill>
                    <a:schemeClr val="tx1"/>
                  </a:solidFill>
                </a:rPr>
                <a:t> _ _ _ _ _ _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38B029D-9289-E55B-3911-F1E2A8CCD424}"/>
                </a:ext>
              </a:extLst>
            </p:cNvPr>
            <p:cNvSpPr/>
            <p:nvPr/>
          </p:nvSpPr>
          <p:spPr>
            <a:xfrm>
              <a:off x="3404346" y="2485846"/>
              <a:ext cx="961466" cy="152401"/>
            </a:xfrm>
            <a:prstGeom prst="rect">
              <a:avLst/>
            </a:prstGeom>
            <a:solidFill>
              <a:schemeClr val="bg1"/>
            </a:solidFill>
            <a:ln w="127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50" dirty="0">
                  <a:solidFill>
                    <a:schemeClr val="tx1"/>
                  </a:solidFill>
                </a:rPr>
                <a:t>(date</a:t>
              </a:r>
              <a:r>
                <a:rPr lang="fr-FR" sz="1100" dirty="0">
                  <a:solidFill>
                    <a:schemeClr val="tx1"/>
                  </a:solidFill>
                </a:rPr>
                <a:t>)_ _ _ _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07B622C-EFA4-75AA-727E-E64CBE4ACB61}"/>
                </a:ext>
              </a:extLst>
            </p:cNvPr>
            <p:cNvSpPr/>
            <p:nvPr/>
          </p:nvSpPr>
          <p:spPr>
            <a:xfrm>
              <a:off x="5040405" y="4056018"/>
              <a:ext cx="775447" cy="121920"/>
            </a:xfrm>
            <a:prstGeom prst="rect">
              <a:avLst/>
            </a:prstGeom>
            <a:solidFill>
              <a:schemeClr val="bg1"/>
            </a:solidFill>
            <a:ln w="127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3FEC3E4A-251F-7BB0-ADF3-B8C352B8FEFA}"/>
                </a:ext>
              </a:extLst>
            </p:cNvPr>
            <p:cNvSpPr/>
            <p:nvPr/>
          </p:nvSpPr>
          <p:spPr>
            <a:xfrm>
              <a:off x="4619065" y="3657600"/>
              <a:ext cx="618564" cy="73286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8" name="Connecteur en arc 17">
              <a:extLst>
                <a:ext uri="{FF2B5EF4-FFF2-40B4-BE49-F238E27FC236}">
                  <a16:creationId xmlns:a16="http://schemas.microsoft.com/office/drawing/2014/main" id="{8B324EC7-3D8B-5994-306B-E9E6BF975F3D}"/>
                </a:ext>
              </a:extLst>
            </p:cNvPr>
            <p:cNvCxnSpPr/>
            <p:nvPr/>
          </p:nvCxnSpPr>
          <p:spPr>
            <a:xfrm flipV="1">
              <a:off x="5156947" y="4024032"/>
              <a:ext cx="2691653" cy="279027"/>
            </a:xfrm>
            <a:prstGeom prst="curvedConnector3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ZoneTexte 18">
            <a:extLst>
              <a:ext uri="{FF2B5EF4-FFF2-40B4-BE49-F238E27FC236}">
                <a16:creationId xmlns:a16="http://schemas.microsoft.com/office/drawing/2014/main" id="{BA82E8BB-1F79-CD07-D518-44BA69A7D506}"/>
              </a:ext>
            </a:extLst>
          </p:cNvPr>
          <p:cNvSpPr txBox="1"/>
          <p:nvPr/>
        </p:nvSpPr>
        <p:spPr>
          <a:xfrm>
            <a:off x="139700" y="455037"/>
            <a:ext cx="8851900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fr-FR" sz="1200" dirty="0">
                <a:latin typeface="OpenDyslexic" pitchFamily="2" charset="77"/>
              </a:rPr>
              <a:t>Watch and </a:t>
            </a:r>
            <a:r>
              <a:rPr lang="fr-FR" sz="1200" dirty="0" err="1">
                <a:latin typeface="OpenDyslexic" pitchFamily="2" charset="77"/>
              </a:rPr>
              <a:t>complete</a:t>
            </a:r>
            <a:r>
              <a:rPr lang="fr-FR" sz="1200" dirty="0">
                <a:latin typeface="OpenDyslexic" pitchFamily="2" charset="77"/>
              </a:rPr>
              <a:t> the </a:t>
            </a:r>
            <a:r>
              <a:rPr lang="fr-FR" sz="1200" dirty="0" err="1">
                <a:latin typeface="OpenDyslexic" pitchFamily="2" charset="77"/>
              </a:rPr>
              <a:t>map</a:t>
            </a:r>
            <a:r>
              <a:rPr lang="fr-FR" sz="1200" dirty="0">
                <a:latin typeface="OpenDyslexic" pitchFamily="2" charset="77"/>
              </a:rPr>
              <a:t> (boxes on the </a:t>
            </a:r>
            <a:r>
              <a:rPr lang="fr-FR" sz="1200" dirty="0" err="1">
                <a:latin typeface="OpenDyslexic" pitchFamily="2" charset="77"/>
              </a:rPr>
              <a:t>map</a:t>
            </a:r>
            <a:r>
              <a:rPr lang="fr-FR" sz="1200" dirty="0">
                <a:latin typeface="OpenDyslexic" pitchFamily="2" charset="77"/>
              </a:rPr>
              <a:t> + table)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fr-FR" sz="1200" dirty="0">
                <a:latin typeface="OpenDyslexic" pitchFamily="2" charset="77"/>
              </a:rPr>
              <a:t>Share </a:t>
            </a:r>
            <a:r>
              <a:rPr lang="fr-FR" sz="1200" dirty="0" err="1">
                <a:latin typeface="OpenDyslexic" pitchFamily="2" charset="77"/>
              </a:rPr>
              <a:t>with</a:t>
            </a:r>
            <a:r>
              <a:rPr lang="fr-FR" sz="1200" dirty="0">
                <a:latin typeface="OpenDyslexic" pitchFamily="2" charset="77"/>
              </a:rPr>
              <a:t> </a:t>
            </a:r>
            <a:r>
              <a:rPr lang="fr-FR" sz="1200" dirty="0" err="1">
                <a:latin typeface="OpenDyslexic" pitchFamily="2" charset="77"/>
              </a:rPr>
              <a:t>your</a:t>
            </a:r>
            <a:r>
              <a:rPr lang="fr-FR" sz="1200" dirty="0">
                <a:latin typeface="OpenDyslexic" pitchFamily="2" charset="77"/>
              </a:rPr>
              <a:t> </a:t>
            </a:r>
            <a:r>
              <a:rPr lang="fr-FR" sz="1200" dirty="0" err="1">
                <a:latin typeface="OpenDyslexic" pitchFamily="2" charset="77"/>
              </a:rPr>
              <a:t>groupmates</a:t>
            </a:r>
            <a:r>
              <a:rPr lang="fr-FR" sz="1200" dirty="0">
                <a:latin typeface="OpenDyslexic" pitchFamily="2" charset="77"/>
              </a:rPr>
              <a:t> and </a:t>
            </a:r>
            <a:r>
              <a:rPr lang="fr-FR" sz="1200" dirty="0" err="1">
                <a:latin typeface="OpenDyslexic" pitchFamily="2" charset="77"/>
              </a:rPr>
              <a:t>complete</a:t>
            </a:r>
            <a:r>
              <a:rPr lang="fr-FR" sz="1200" dirty="0">
                <a:latin typeface="OpenDyslexic" pitchFamily="2" charset="77"/>
              </a:rPr>
              <a:t> </a:t>
            </a:r>
            <a:r>
              <a:rPr lang="fr-FR" sz="1200" dirty="0" err="1">
                <a:latin typeface="OpenDyslexic" pitchFamily="2" charset="77"/>
              </a:rPr>
              <a:t>missing</a:t>
            </a:r>
            <a:r>
              <a:rPr lang="fr-FR" sz="1200" dirty="0">
                <a:latin typeface="OpenDyslexic" pitchFamily="2" charset="77"/>
              </a:rPr>
              <a:t> information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fr-FR" sz="1200" dirty="0" err="1">
                <a:latin typeface="OpenDyslexic" pitchFamily="2" charset="77"/>
              </a:rPr>
              <a:t>Get</a:t>
            </a:r>
            <a:r>
              <a:rPr lang="fr-FR" sz="1200" dirty="0">
                <a:latin typeface="OpenDyslexic" pitchFamily="2" charset="77"/>
              </a:rPr>
              <a:t> </a:t>
            </a:r>
            <a:r>
              <a:rPr lang="fr-FR" sz="1200" dirty="0" err="1">
                <a:latin typeface="OpenDyslexic" pitchFamily="2" charset="77"/>
              </a:rPr>
              <a:t>ready</a:t>
            </a:r>
            <a:r>
              <a:rPr lang="fr-FR" sz="1200" dirty="0">
                <a:latin typeface="OpenDyslexic" pitchFamily="2" charset="77"/>
              </a:rPr>
              <a:t> to </a:t>
            </a:r>
            <a:r>
              <a:rPr lang="fr-FR" sz="1200" dirty="0" err="1">
                <a:latin typeface="OpenDyslexic" pitchFamily="2" charset="77"/>
              </a:rPr>
              <a:t>explain</a:t>
            </a:r>
            <a:r>
              <a:rPr lang="fr-FR" sz="1200" dirty="0">
                <a:latin typeface="OpenDyslexic" pitchFamily="2" charset="77"/>
              </a:rPr>
              <a:t> the </a:t>
            </a:r>
            <a:r>
              <a:rPr lang="fr-FR" sz="1200" b="1" dirty="0" err="1">
                <a:latin typeface="OpenDyslexic" pitchFamily="2" charset="77"/>
              </a:rPr>
              <a:t>Louisiana</a:t>
            </a:r>
            <a:r>
              <a:rPr lang="fr-FR" sz="1200" b="1" dirty="0">
                <a:latin typeface="OpenDyslexic" pitchFamily="2" charset="77"/>
              </a:rPr>
              <a:t> </a:t>
            </a:r>
            <a:r>
              <a:rPr lang="fr-FR" sz="1200" b="1" dirty="0" err="1">
                <a:latin typeface="OpenDyslexic" pitchFamily="2" charset="77"/>
              </a:rPr>
              <a:t>Purchase</a:t>
            </a:r>
            <a:r>
              <a:rPr lang="fr-FR" sz="1200" b="1" dirty="0">
                <a:latin typeface="OpenDyslexic" pitchFamily="2" charset="77"/>
              </a:rPr>
              <a:t> </a:t>
            </a:r>
            <a:r>
              <a:rPr lang="fr-FR" sz="1200" dirty="0">
                <a:latin typeface="OpenDyslexic" pitchFamily="2" charset="77"/>
              </a:rPr>
              <a:t>(</a:t>
            </a:r>
            <a:r>
              <a:rPr lang="fr-FR" sz="1200" dirty="0" err="1">
                <a:latin typeface="OpenDyslexic" pitchFamily="2" charset="77"/>
              </a:rPr>
              <a:t>What</a:t>
            </a:r>
            <a:r>
              <a:rPr lang="fr-FR" sz="1200" dirty="0">
                <a:latin typeface="OpenDyslexic" pitchFamily="2" charset="77"/>
              </a:rPr>
              <a:t>? </a:t>
            </a:r>
            <a:r>
              <a:rPr lang="fr-FR" sz="1200" dirty="0" err="1">
                <a:latin typeface="OpenDyslexic" pitchFamily="2" charset="77"/>
              </a:rPr>
              <a:t>Where</a:t>
            </a:r>
            <a:r>
              <a:rPr lang="fr-FR" sz="1200" dirty="0">
                <a:latin typeface="OpenDyslexic" pitchFamily="2" charset="77"/>
              </a:rPr>
              <a:t>? </a:t>
            </a:r>
            <a:r>
              <a:rPr lang="fr-FR" sz="1200" dirty="0" err="1">
                <a:latin typeface="OpenDyslexic" pitchFamily="2" charset="77"/>
              </a:rPr>
              <a:t>When</a:t>
            </a:r>
            <a:r>
              <a:rPr lang="fr-FR" sz="1200" dirty="0">
                <a:latin typeface="OpenDyslexic" pitchFamily="2" charset="77"/>
              </a:rPr>
              <a:t>? </a:t>
            </a:r>
            <a:r>
              <a:rPr lang="fr-FR" sz="1200" dirty="0" err="1">
                <a:latin typeface="OpenDyslexic" pitchFamily="2" charset="77"/>
              </a:rPr>
              <a:t>Why</a:t>
            </a:r>
            <a:r>
              <a:rPr lang="fr-FR" sz="1200" dirty="0">
                <a:latin typeface="OpenDyslexic" pitchFamily="2" charset="77"/>
              </a:rPr>
              <a:t>? How? )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CD6F0168-EA63-A786-8846-67BA29062D27}"/>
              </a:ext>
            </a:extLst>
          </p:cNvPr>
          <p:cNvSpPr txBox="1"/>
          <p:nvPr/>
        </p:nvSpPr>
        <p:spPr>
          <a:xfrm>
            <a:off x="2716305" y="57844"/>
            <a:ext cx="477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OpenDyslexic" pitchFamily="2" charset="77"/>
              </a:rPr>
              <a:t>The </a:t>
            </a:r>
            <a:r>
              <a:rPr lang="fr-FR" b="1" dirty="0" err="1">
                <a:latin typeface="OpenDyslexic" pitchFamily="2" charset="77"/>
              </a:rPr>
              <a:t>Louisiana</a:t>
            </a:r>
            <a:r>
              <a:rPr lang="fr-FR" b="1" dirty="0">
                <a:latin typeface="OpenDyslexic" pitchFamily="2" charset="77"/>
              </a:rPr>
              <a:t> </a:t>
            </a:r>
            <a:r>
              <a:rPr lang="fr-FR" b="1" dirty="0" err="1">
                <a:latin typeface="OpenDyslexic" pitchFamily="2" charset="77"/>
              </a:rPr>
              <a:t>Purchase</a:t>
            </a:r>
            <a:endParaRPr lang="fr-FR" b="1" dirty="0">
              <a:latin typeface="OpenDyslexic" pitchFamily="2" charset="77"/>
            </a:endParaRPr>
          </a:p>
        </p:txBody>
      </p:sp>
      <p:pic>
        <p:nvPicPr>
          <p:cNvPr id="1026" name="Picture 2" descr="Scan me!">
            <a:extLst>
              <a:ext uri="{FF2B5EF4-FFF2-40B4-BE49-F238E27FC236}">
                <a16:creationId xmlns:a16="http://schemas.microsoft.com/office/drawing/2014/main" id="{24D8A238-5707-D522-7F8F-650767C217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4900" y="352255"/>
            <a:ext cx="924485" cy="924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ZoneTexte 23">
            <a:extLst>
              <a:ext uri="{FF2B5EF4-FFF2-40B4-BE49-F238E27FC236}">
                <a16:creationId xmlns:a16="http://schemas.microsoft.com/office/drawing/2014/main" id="{B4A42E91-4924-8982-37D6-0CC50D74ABE0}"/>
              </a:ext>
            </a:extLst>
          </p:cNvPr>
          <p:cNvSpPr txBox="1"/>
          <p:nvPr/>
        </p:nvSpPr>
        <p:spPr>
          <a:xfrm>
            <a:off x="7163360" y="99492"/>
            <a:ext cx="497205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900" dirty="0"/>
              <a:t>https://</a:t>
            </a:r>
            <a:r>
              <a:rPr lang="fr-FR" sz="900" dirty="0" err="1"/>
              <a:t>ladigitale.dev</a:t>
            </a:r>
            <a:r>
              <a:rPr lang="fr-FR" sz="900" dirty="0"/>
              <a:t>/</a:t>
            </a:r>
            <a:r>
              <a:rPr lang="fr-FR" sz="900" dirty="0" err="1"/>
              <a:t>digiview</a:t>
            </a:r>
            <a:r>
              <a:rPr lang="fr-FR" sz="900" dirty="0"/>
              <a:t>/#/v/68a721ae9fb5c</a:t>
            </a:r>
          </a:p>
        </p:txBody>
      </p:sp>
    </p:spTree>
    <p:extLst>
      <p:ext uri="{BB962C8B-B14F-4D97-AF65-F5344CB8AC3E}">
        <p14:creationId xmlns:p14="http://schemas.microsoft.com/office/powerpoint/2010/main" val="2584862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896F95-1C65-FFA0-3B77-CF2AFB4996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ableau 13">
            <a:extLst>
              <a:ext uri="{FF2B5EF4-FFF2-40B4-BE49-F238E27FC236}">
                <a16:creationId xmlns:a16="http://schemas.microsoft.com/office/drawing/2014/main" id="{49893251-02DC-51DA-4120-71E1E7FAD3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5775979"/>
              </p:ext>
            </p:extLst>
          </p:nvPr>
        </p:nvGraphicFramePr>
        <p:xfrm>
          <a:off x="7937874" y="2648556"/>
          <a:ext cx="1981200" cy="395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6153">
                  <a:extLst>
                    <a:ext uri="{9D8B030D-6E8A-4147-A177-3AD203B41FA5}">
                      <a16:colId xmlns:a16="http://schemas.microsoft.com/office/drawing/2014/main" val="3606956270"/>
                    </a:ext>
                  </a:extLst>
                </a:gridCol>
                <a:gridCol w="1385047">
                  <a:extLst>
                    <a:ext uri="{9D8B030D-6E8A-4147-A177-3AD203B41FA5}">
                      <a16:colId xmlns:a16="http://schemas.microsoft.com/office/drawing/2014/main" val="21580393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1200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Date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Country </a:t>
                      </a:r>
                      <a:r>
                        <a:rPr lang="fr-FR" sz="1200" dirty="0" err="1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that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 </a:t>
                      </a:r>
                      <a:r>
                        <a:rPr lang="fr-FR" sz="1200" dirty="0" err="1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owned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 </a:t>
                      </a:r>
                      <a:r>
                        <a:rPr lang="fr-FR" sz="1200" dirty="0" err="1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Louisiana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 </a:t>
                      </a:r>
                      <a:r>
                        <a:rPr lang="fr-FR" sz="1200" dirty="0" err="1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territory</a:t>
                      </a:r>
                      <a:endParaRPr lang="fr-FR" sz="1200" dirty="0">
                        <a:solidFill>
                          <a:schemeClr val="tx1"/>
                        </a:solidFill>
                        <a:latin typeface="OpenDyslexic" pitchFamily="2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42547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200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1718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OpenDyslexic" pitchFamily="2" charset="77"/>
                        </a:rPr>
                        <a:t>France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01699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200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1762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OpenDyslexic" pitchFamily="2" charset="77"/>
                        </a:rPr>
                        <a:t>Spain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39848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200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1802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OpenDyslexic" pitchFamily="2" charset="77"/>
                        </a:rPr>
                        <a:t>France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88977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200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1803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OpenDyslexic" pitchFamily="2" charset="77"/>
                        </a:rPr>
                        <a:t>The USA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1515975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Reason for </a:t>
                      </a:r>
                      <a:r>
                        <a:rPr lang="fr-FR" sz="1200" dirty="0" err="1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purchasing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 </a:t>
                      </a:r>
                      <a:r>
                        <a:rPr lang="fr-FR" sz="1200" dirty="0" err="1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Louisiana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 </a:t>
                      </a:r>
                      <a:r>
                        <a:rPr lang="fr-FR" sz="1200" dirty="0" err="1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Territory</a:t>
                      </a:r>
                      <a:endParaRPr lang="fr-FR" sz="1200" dirty="0">
                        <a:solidFill>
                          <a:schemeClr val="tx1"/>
                        </a:solidFill>
                        <a:latin typeface="OpenDyslexic" pitchFamily="2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200" dirty="0">
                        <a:solidFill>
                          <a:schemeClr val="tx1"/>
                        </a:solidFill>
                        <a:latin typeface="OpenDyslexic" pitchFamily="2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9190053"/>
                  </a:ext>
                </a:extLst>
              </a:tr>
              <a:tr h="427384">
                <a:tc gridSpan="2">
                  <a:txBody>
                    <a:bodyPr/>
                    <a:lstStyle/>
                    <a:p>
                      <a:endParaRPr lang="fr-FR" sz="1200" dirty="0">
                        <a:solidFill>
                          <a:schemeClr val="tx1"/>
                        </a:solidFill>
                        <a:latin typeface="OpenDyslexic" pitchFamily="2" charset="77"/>
                      </a:endParaRPr>
                    </a:p>
                    <a:p>
                      <a:pPr algn="ctr"/>
                      <a:r>
                        <a:rPr lang="fr-FR" sz="12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OpenDyslexic" pitchFamily="2" charset="77"/>
                        </a:rPr>
                        <a:t>NOLA </a:t>
                      </a:r>
                      <a:r>
                        <a:rPr lang="fr-FR" sz="1200" dirty="0" err="1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OpenDyslexic" pitchFamily="2" charset="77"/>
                        </a:rPr>
                        <a:t>was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OpenDyslexic" pitchFamily="2" charset="77"/>
                        </a:rPr>
                        <a:t> a good trading location as </a:t>
                      </a:r>
                      <a:r>
                        <a:rPr lang="fr-FR" sz="1200" dirty="0" err="1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OpenDyslexic" pitchFamily="2" charset="77"/>
                        </a:rPr>
                        <a:t>it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OpenDyslexic" pitchFamily="2" charset="77"/>
                        </a:rPr>
                        <a:t> </a:t>
                      </a:r>
                      <a:r>
                        <a:rPr lang="fr-FR" sz="1200" dirty="0" err="1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OpenDyslexic" pitchFamily="2" charset="77"/>
                        </a:rPr>
                        <a:t>was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OpenDyslexic" pitchFamily="2" charset="77"/>
                        </a:rPr>
                        <a:t> at the end of Mississippi river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sz="1200" dirty="0">
                        <a:solidFill>
                          <a:schemeClr val="tx1"/>
                        </a:solidFill>
                        <a:latin typeface="OpenDyslexic" pitchFamily="2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1466033"/>
                  </a:ext>
                </a:extLst>
              </a:tr>
            </a:tbl>
          </a:graphicData>
        </a:graphic>
      </p:graphicFrame>
      <p:grpSp>
        <p:nvGrpSpPr>
          <p:cNvPr id="21" name="Groupe 20">
            <a:extLst>
              <a:ext uri="{FF2B5EF4-FFF2-40B4-BE49-F238E27FC236}">
                <a16:creationId xmlns:a16="http://schemas.microsoft.com/office/drawing/2014/main" id="{46328277-583E-BE24-50F1-A81D6007E676}"/>
              </a:ext>
            </a:extLst>
          </p:cNvPr>
          <p:cNvGrpSpPr/>
          <p:nvPr/>
        </p:nvGrpSpPr>
        <p:grpSpPr>
          <a:xfrm>
            <a:off x="200794" y="1547046"/>
            <a:ext cx="7711306" cy="5053750"/>
            <a:chOff x="76200" y="107950"/>
            <a:chExt cx="7772400" cy="5252442"/>
          </a:xfrm>
        </p:grpSpPr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78A27ACA-2D8F-96EC-5555-FBF4B824D0F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200" y="107950"/>
              <a:ext cx="7772400" cy="5252442"/>
            </a:xfrm>
            <a:prstGeom prst="rect">
              <a:avLst/>
            </a:prstGeom>
          </p:spPr>
        </p:pic>
        <p:sp>
          <p:nvSpPr>
            <p:cNvPr id="6" name="Ellipse 5">
              <a:extLst>
                <a:ext uri="{FF2B5EF4-FFF2-40B4-BE49-F238E27FC236}">
                  <a16:creationId xmlns:a16="http://schemas.microsoft.com/office/drawing/2014/main" id="{FED218AD-D401-5D45-04B7-ED404E357AC3}"/>
                </a:ext>
              </a:extLst>
            </p:cNvPr>
            <p:cNvSpPr/>
            <p:nvPr/>
          </p:nvSpPr>
          <p:spPr>
            <a:xfrm>
              <a:off x="4839789" y="4075612"/>
              <a:ext cx="113211" cy="12192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B87B88E-081D-CEDB-1364-5083DCC9FAB4}"/>
                </a:ext>
              </a:extLst>
            </p:cNvPr>
            <p:cNvSpPr/>
            <p:nvPr/>
          </p:nvSpPr>
          <p:spPr>
            <a:xfrm>
              <a:off x="2757800" y="2283367"/>
              <a:ext cx="1861265" cy="152400"/>
            </a:xfrm>
            <a:prstGeom prst="rect">
              <a:avLst/>
            </a:prstGeom>
            <a:solidFill>
              <a:schemeClr val="bg1"/>
            </a:solidFill>
            <a:ln w="127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50" dirty="0">
                  <a:solidFill>
                    <a:schemeClr val="tx1"/>
                  </a:solidFill>
                </a:rPr>
                <a:t>(country) </a:t>
              </a:r>
              <a:r>
                <a:rPr lang="fr-FR" sz="1200" dirty="0" err="1">
                  <a:solidFill>
                    <a:schemeClr val="tx1"/>
                  </a:solidFill>
                </a:rPr>
                <a:t>from</a:t>
              </a:r>
              <a:r>
                <a:rPr lang="fr-FR" sz="1200" dirty="0">
                  <a:solidFill>
                    <a:schemeClr val="tx1"/>
                  </a:solidFill>
                </a:rPr>
                <a:t> </a:t>
              </a:r>
              <a:r>
                <a:rPr lang="fr-FR" sz="1200" dirty="0">
                  <a:solidFill>
                    <a:schemeClr val="tx1"/>
                  </a:solidFill>
                  <a:highlight>
                    <a:srgbClr val="FFFF00"/>
                  </a:highlight>
                </a:rPr>
                <a:t>FRANCE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A6640BC-23F9-A2E7-E275-DE59BCA4B308}"/>
                </a:ext>
              </a:extLst>
            </p:cNvPr>
            <p:cNvSpPr/>
            <p:nvPr/>
          </p:nvSpPr>
          <p:spPr>
            <a:xfrm>
              <a:off x="3404346" y="2485846"/>
              <a:ext cx="961466" cy="152401"/>
            </a:xfrm>
            <a:prstGeom prst="rect">
              <a:avLst/>
            </a:prstGeom>
            <a:solidFill>
              <a:schemeClr val="bg1"/>
            </a:solidFill>
            <a:ln w="127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 dirty="0">
                  <a:solidFill>
                    <a:schemeClr val="tx1"/>
                  </a:solidFill>
                  <a:highlight>
                    <a:srgbClr val="FFFF00"/>
                  </a:highlight>
                </a:rPr>
                <a:t>1803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44448AF-F264-8512-C1A0-0448B9640C30}"/>
                </a:ext>
              </a:extLst>
            </p:cNvPr>
            <p:cNvSpPr/>
            <p:nvPr/>
          </p:nvSpPr>
          <p:spPr>
            <a:xfrm>
              <a:off x="5040405" y="4056018"/>
              <a:ext cx="1271495" cy="141514"/>
            </a:xfrm>
            <a:prstGeom prst="rect">
              <a:avLst/>
            </a:prstGeom>
            <a:solidFill>
              <a:schemeClr val="bg1"/>
            </a:solidFill>
            <a:ln w="127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>
                  <a:solidFill>
                    <a:schemeClr val="tx1"/>
                  </a:solidFill>
                  <a:highlight>
                    <a:srgbClr val="FFFF00"/>
                  </a:highlight>
                </a:rPr>
                <a:t>New Orleans</a:t>
              </a:r>
            </a:p>
          </p:txBody>
        </p:sp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AB117032-CF42-425D-AB51-25597F59BEF8}"/>
                </a:ext>
              </a:extLst>
            </p:cNvPr>
            <p:cNvSpPr/>
            <p:nvPr/>
          </p:nvSpPr>
          <p:spPr>
            <a:xfrm>
              <a:off x="4619065" y="3657600"/>
              <a:ext cx="618564" cy="73286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8" name="Connecteur en arc 17">
              <a:extLst>
                <a:ext uri="{FF2B5EF4-FFF2-40B4-BE49-F238E27FC236}">
                  <a16:creationId xmlns:a16="http://schemas.microsoft.com/office/drawing/2014/main" id="{EF4F8620-F550-B71E-C4BC-C579CFB2E028}"/>
                </a:ext>
              </a:extLst>
            </p:cNvPr>
            <p:cNvCxnSpPr/>
            <p:nvPr/>
          </p:nvCxnSpPr>
          <p:spPr>
            <a:xfrm flipV="1">
              <a:off x="5156947" y="4024032"/>
              <a:ext cx="2691653" cy="279027"/>
            </a:xfrm>
            <a:prstGeom prst="curvedConnector3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ZoneTexte 18">
            <a:extLst>
              <a:ext uri="{FF2B5EF4-FFF2-40B4-BE49-F238E27FC236}">
                <a16:creationId xmlns:a16="http://schemas.microsoft.com/office/drawing/2014/main" id="{D5E2B09E-8CD0-8517-4FD3-353DDCB56E4B}"/>
              </a:ext>
            </a:extLst>
          </p:cNvPr>
          <p:cNvSpPr txBox="1"/>
          <p:nvPr/>
        </p:nvSpPr>
        <p:spPr>
          <a:xfrm>
            <a:off x="139700" y="297755"/>
            <a:ext cx="8851900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200" dirty="0" err="1">
                <a:latin typeface="OpenDyslexic" pitchFamily="2" charset="77"/>
              </a:rPr>
              <a:t>Explain</a:t>
            </a:r>
            <a:r>
              <a:rPr lang="fr-FR" sz="1200" dirty="0">
                <a:latin typeface="OpenDyslexic" pitchFamily="2" charset="77"/>
              </a:rPr>
              <a:t> the </a:t>
            </a:r>
            <a:r>
              <a:rPr lang="fr-FR" sz="1200" b="1" dirty="0" err="1">
                <a:latin typeface="OpenDyslexic" pitchFamily="2" charset="77"/>
              </a:rPr>
              <a:t>Louisiana</a:t>
            </a:r>
            <a:r>
              <a:rPr lang="fr-FR" sz="1200" b="1" dirty="0">
                <a:latin typeface="OpenDyslexic" pitchFamily="2" charset="77"/>
              </a:rPr>
              <a:t> </a:t>
            </a:r>
            <a:r>
              <a:rPr lang="fr-FR" sz="1200" b="1" dirty="0" err="1">
                <a:latin typeface="OpenDyslexic" pitchFamily="2" charset="77"/>
              </a:rPr>
              <a:t>Purchase</a:t>
            </a:r>
            <a:r>
              <a:rPr lang="fr-FR" sz="1200" b="1" dirty="0">
                <a:latin typeface="OpenDyslexic" pitchFamily="2" charset="77"/>
              </a:rPr>
              <a:t> </a:t>
            </a:r>
            <a:r>
              <a:rPr lang="fr-FR" sz="1200" dirty="0">
                <a:latin typeface="OpenDyslexic" pitchFamily="2" charset="77"/>
              </a:rPr>
              <a:t>(</a:t>
            </a:r>
            <a:r>
              <a:rPr lang="fr-FR" sz="1200" dirty="0" err="1">
                <a:latin typeface="OpenDyslexic" pitchFamily="2" charset="77"/>
              </a:rPr>
              <a:t>What</a:t>
            </a:r>
            <a:r>
              <a:rPr lang="fr-FR" sz="1200" dirty="0">
                <a:latin typeface="OpenDyslexic" pitchFamily="2" charset="77"/>
              </a:rPr>
              <a:t>? </a:t>
            </a:r>
            <a:r>
              <a:rPr lang="fr-FR" sz="1200" dirty="0" err="1">
                <a:latin typeface="OpenDyslexic" pitchFamily="2" charset="77"/>
              </a:rPr>
              <a:t>Where</a:t>
            </a:r>
            <a:r>
              <a:rPr lang="fr-FR" sz="1200" dirty="0">
                <a:latin typeface="OpenDyslexic" pitchFamily="2" charset="77"/>
              </a:rPr>
              <a:t>? </a:t>
            </a:r>
            <a:r>
              <a:rPr lang="fr-FR" sz="1200" dirty="0" err="1">
                <a:latin typeface="OpenDyslexic" pitchFamily="2" charset="77"/>
              </a:rPr>
              <a:t>When</a:t>
            </a:r>
            <a:r>
              <a:rPr lang="fr-FR" sz="1200" dirty="0">
                <a:latin typeface="OpenDyslexic" pitchFamily="2" charset="77"/>
              </a:rPr>
              <a:t>? </a:t>
            </a:r>
            <a:r>
              <a:rPr lang="fr-FR" sz="1200" dirty="0" err="1">
                <a:latin typeface="OpenDyslexic" pitchFamily="2" charset="77"/>
              </a:rPr>
              <a:t>Why</a:t>
            </a:r>
            <a:r>
              <a:rPr lang="fr-FR" sz="1200" dirty="0">
                <a:latin typeface="OpenDyslexic" pitchFamily="2" charset="77"/>
              </a:rPr>
              <a:t>? </a:t>
            </a:r>
            <a:r>
              <a:rPr lang="fr-FR" sz="1200" dirty="0" err="1">
                <a:latin typeface="OpenDyslexic" pitchFamily="2" charset="77"/>
              </a:rPr>
              <a:t>Who</a:t>
            </a:r>
            <a:r>
              <a:rPr lang="fr-FR" sz="1200" dirty="0">
                <a:latin typeface="OpenDyslexic" pitchFamily="2" charset="77"/>
              </a:rPr>
              <a:t>? How? ):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D7B40828-A571-83BE-B292-B44236B796B3}"/>
              </a:ext>
            </a:extLst>
          </p:cNvPr>
          <p:cNvSpPr txBox="1"/>
          <p:nvPr/>
        </p:nvSpPr>
        <p:spPr>
          <a:xfrm>
            <a:off x="2716305" y="57844"/>
            <a:ext cx="477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OpenDyslexic" pitchFamily="2" charset="77"/>
              </a:rPr>
              <a:t>The </a:t>
            </a:r>
            <a:r>
              <a:rPr lang="fr-FR" b="1" dirty="0" err="1">
                <a:latin typeface="OpenDyslexic" pitchFamily="2" charset="77"/>
              </a:rPr>
              <a:t>Louisiana</a:t>
            </a:r>
            <a:r>
              <a:rPr lang="fr-FR" b="1" dirty="0">
                <a:latin typeface="OpenDyslexic" pitchFamily="2" charset="77"/>
              </a:rPr>
              <a:t> </a:t>
            </a:r>
            <a:r>
              <a:rPr lang="fr-FR" b="1" dirty="0" err="1">
                <a:latin typeface="OpenDyslexic" pitchFamily="2" charset="77"/>
              </a:rPr>
              <a:t>Purchase</a:t>
            </a:r>
            <a:endParaRPr lang="fr-FR" b="1" dirty="0">
              <a:latin typeface="OpenDyslexic" pitchFamily="2" charset="77"/>
            </a:endParaRPr>
          </a:p>
        </p:txBody>
      </p:sp>
      <p:pic>
        <p:nvPicPr>
          <p:cNvPr id="1026" name="Picture 2" descr="Scan me!">
            <a:extLst>
              <a:ext uri="{FF2B5EF4-FFF2-40B4-BE49-F238E27FC236}">
                <a16:creationId xmlns:a16="http://schemas.microsoft.com/office/drawing/2014/main" id="{AA12456F-1EBA-40E8-C49B-D012B5810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4900" y="352255"/>
            <a:ext cx="924485" cy="924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ZoneTexte 23">
            <a:extLst>
              <a:ext uri="{FF2B5EF4-FFF2-40B4-BE49-F238E27FC236}">
                <a16:creationId xmlns:a16="http://schemas.microsoft.com/office/drawing/2014/main" id="{FC6F2C24-B618-3B5C-7985-71D04FA52CF1}"/>
              </a:ext>
            </a:extLst>
          </p:cNvPr>
          <p:cNvSpPr txBox="1"/>
          <p:nvPr/>
        </p:nvSpPr>
        <p:spPr>
          <a:xfrm>
            <a:off x="7163360" y="99492"/>
            <a:ext cx="497205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900" dirty="0"/>
              <a:t>https://</a:t>
            </a:r>
            <a:r>
              <a:rPr lang="fr-FR" sz="900" dirty="0" err="1"/>
              <a:t>ladigitale.dev</a:t>
            </a:r>
            <a:r>
              <a:rPr lang="fr-FR" sz="900" dirty="0"/>
              <a:t>/</a:t>
            </a:r>
            <a:r>
              <a:rPr lang="fr-FR" sz="900" dirty="0" err="1"/>
              <a:t>digiview</a:t>
            </a:r>
            <a:r>
              <a:rPr lang="fr-FR" sz="900" dirty="0"/>
              <a:t>/#/v/68a721ae9fb5c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B709EC6-FA18-14E1-361C-16FE8C63F46C}"/>
              </a:ext>
            </a:extLst>
          </p:cNvPr>
          <p:cNvSpPr txBox="1"/>
          <p:nvPr/>
        </p:nvSpPr>
        <p:spPr>
          <a:xfrm>
            <a:off x="256615" y="608327"/>
            <a:ext cx="8412464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100" dirty="0">
                <a:latin typeface="OpenDyslexic" pitchFamily="2" charset="77"/>
              </a:rPr>
              <a:t>The </a:t>
            </a:r>
            <a:r>
              <a:rPr lang="fr-FR" sz="1100" b="1" dirty="0" err="1">
                <a:latin typeface="OpenDyslexic" pitchFamily="2" charset="77"/>
              </a:rPr>
              <a:t>Louisiana</a:t>
            </a:r>
            <a:r>
              <a:rPr lang="fr-FR" sz="1100" b="1" dirty="0">
                <a:latin typeface="OpenDyslexic" pitchFamily="2" charset="77"/>
              </a:rPr>
              <a:t> </a:t>
            </a:r>
            <a:r>
              <a:rPr lang="fr-FR" sz="1100" b="1" dirty="0" err="1">
                <a:latin typeface="OpenDyslexic" pitchFamily="2" charset="77"/>
              </a:rPr>
              <a:t>Purchase</a:t>
            </a:r>
            <a:r>
              <a:rPr lang="fr-FR" sz="1100" dirty="0">
                <a:latin typeface="OpenDyslexic" pitchFamily="2" charset="77"/>
              </a:rPr>
              <a:t> </a:t>
            </a:r>
            <a:r>
              <a:rPr lang="fr-FR" sz="1100" dirty="0" err="1">
                <a:latin typeface="OpenDyslexic" pitchFamily="2" charset="77"/>
              </a:rPr>
              <a:t>was</a:t>
            </a:r>
            <a:r>
              <a:rPr lang="fr-FR" sz="1100" dirty="0">
                <a:latin typeface="OpenDyslexic" pitchFamily="2" charset="77"/>
              </a:rPr>
              <a:t> the 1803 land deal in </a:t>
            </a:r>
            <a:r>
              <a:rPr lang="fr-FR" sz="1100" dirty="0" err="1">
                <a:latin typeface="OpenDyslexic" pitchFamily="2" charset="77"/>
              </a:rPr>
              <a:t>which</a:t>
            </a:r>
            <a:r>
              <a:rPr lang="fr-FR" sz="1100" dirty="0">
                <a:latin typeface="OpenDyslexic" pitchFamily="2" charset="77"/>
              </a:rPr>
              <a:t> the United States </a:t>
            </a:r>
            <a:r>
              <a:rPr lang="fr-FR" sz="1100" dirty="0" err="1">
                <a:latin typeface="OpenDyslexic" pitchFamily="2" charset="77"/>
              </a:rPr>
              <a:t>acquired</a:t>
            </a:r>
            <a:r>
              <a:rPr lang="fr-FR" sz="1100" dirty="0">
                <a:latin typeface="OpenDyslexic" pitchFamily="2" charset="77"/>
              </a:rPr>
              <a:t> a </a:t>
            </a:r>
            <a:r>
              <a:rPr lang="fr-FR" sz="1100" dirty="0" err="1">
                <a:latin typeface="OpenDyslexic" pitchFamily="2" charset="77"/>
              </a:rPr>
              <a:t>huge</a:t>
            </a:r>
            <a:r>
              <a:rPr lang="fr-FR" sz="1100" dirty="0">
                <a:latin typeface="OpenDyslexic" pitchFamily="2" charset="77"/>
              </a:rPr>
              <a:t> </a:t>
            </a:r>
            <a:r>
              <a:rPr lang="fr-FR" sz="1100" dirty="0" err="1">
                <a:latin typeface="OpenDyslexic" pitchFamily="2" charset="77"/>
              </a:rPr>
              <a:t>territory</a:t>
            </a:r>
            <a:r>
              <a:rPr lang="fr-FR" sz="1100" dirty="0">
                <a:latin typeface="OpenDyslexic" pitchFamily="2" charset="77"/>
              </a:rPr>
              <a:t> </a:t>
            </a:r>
            <a:r>
              <a:rPr lang="fr-FR" sz="1100" dirty="0" err="1">
                <a:latin typeface="OpenDyslexic" pitchFamily="2" charset="77"/>
              </a:rPr>
              <a:t>from</a:t>
            </a:r>
            <a:r>
              <a:rPr lang="fr-FR" sz="1100" dirty="0">
                <a:latin typeface="OpenDyslexic" pitchFamily="2" charset="77"/>
              </a:rPr>
              <a:t> France, </a:t>
            </a:r>
            <a:r>
              <a:rPr lang="fr-FR" sz="1100" dirty="0" err="1">
                <a:latin typeface="OpenDyslexic" pitchFamily="2" charset="77"/>
              </a:rPr>
              <a:t>effectively</a:t>
            </a:r>
            <a:r>
              <a:rPr lang="fr-FR" sz="1100" dirty="0">
                <a:latin typeface="OpenDyslexic" pitchFamily="2" charset="77"/>
              </a:rPr>
              <a:t> </a:t>
            </a:r>
            <a:r>
              <a:rPr lang="fr-FR" sz="1100" dirty="0" err="1">
                <a:latin typeface="OpenDyslexic" pitchFamily="2" charset="77"/>
              </a:rPr>
              <a:t>doubling</a:t>
            </a:r>
            <a:r>
              <a:rPr lang="fr-FR" sz="1100" dirty="0">
                <a:latin typeface="OpenDyslexic" pitchFamily="2" charset="77"/>
              </a:rPr>
              <a:t> the size of the nation. </a:t>
            </a:r>
            <a:r>
              <a:rPr lang="fr-FR" sz="1100" dirty="0" err="1">
                <a:latin typeface="OpenDyslexic" pitchFamily="2" charset="77"/>
              </a:rPr>
              <a:t>It's</a:t>
            </a:r>
            <a:r>
              <a:rPr lang="fr-FR" sz="1100" dirty="0">
                <a:latin typeface="OpenDyslexic" pitchFamily="2" charset="77"/>
              </a:rPr>
              <a:t> </a:t>
            </a:r>
            <a:r>
              <a:rPr lang="fr-FR" sz="1100" dirty="0" err="1">
                <a:latin typeface="OpenDyslexic" pitchFamily="2" charset="77"/>
              </a:rPr>
              <a:t>considered</a:t>
            </a:r>
            <a:r>
              <a:rPr lang="fr-FR" sz="1100" dirty="0">
                <a:latin typeface="OpenDyslexic" pitchFamily="2" charset="77"/>
              </a:rPr>
              <a:t> one of the </a:t>
            </a:r>
            <a:r>
              <a:rPr lang="fr-FR" sz="1100" dirty="0" err="1">
                <a:latin typeface="OpenDyslexic" pitchFamily="2" charset="77"/>
              </a:rPr>
              <a:t>most</a:t>
            </a:r>
            <a:r>
              <a:rPr lang="fr-FR" sz="1100" dirty="0">
                <a:latin typeface="OpenDyslexic" pitchFamily="2" charset="77"/>
              </a:rPr>
              <a:t> </a:t>
            </a:r>
            <a:r>
              <a:rPr lang="fr-FR" sz="1100" dirty="0" err="1">
                <a:latin typeface="OpenDyslexic" pitchFamily="2" charset="77"/>
              </a:rPr>
              <a:t>significant</a:t>
            </a:r>
            <a:r>
              <a:rPr lang="fr-FR" sz="1100" dirty="0">
                <a:latin typeface="OpenDyslexic" pitchFamily="2" charset="77"/>
              </a:rPr>
              <a:t> </a:t>
            </a:r>
            <a:r>
              <a:rPr lang="fr-FR" sz="1100" dirty="0" err="1">
                <a:latin typeface="OpenDyslexic" pitchFamily="2" charset="77"/>
              </a:rPr>
              <a:t>events</a:t>
            </a:r>
            <a:r>
              <a:rPr lang="fr-FR" sz="1100" dirty="0">
                <a:latin typeface="OpenDyslexic" pitchFamily="2" charset="77"/>
              </a:rPr>
              <a:t> in U.S. </a:t>
            </a:r>
            <a:r>
              <a:rPr lang="fr-FR" sz="1100" dirty="0" err="1">
                <a:latin typeface="OpenDyslexic" pitchFamily="2" charset="77"/>
              </a:rPr>
              <a:t>history</a:t>
            </a:r>
            <a:r>
              <a:rPr lang="fr-FR" sz="1100" dirty="0">
                <a:latin typeface="OpenDyslexic" pitchFamily="2" charset="77"/>
              </a:rPr>
              <a:t>. </a:t>
            </a:r>
            <a:r>
              <a:rPr lang="fr-FR" sz="1100" dirty="0" err="1">
                <a:latin typeface="OpenDyslexic" pitchFamily="2" charset="77"/>
              </a:rPr>
              <a:t>President</a:t>
            </a:r>
            <a:r>
              <a:rPr lang="fr-FR" sz="1100" dirty="0">
                <a:latin typeface="OpenDyslexic" pitchFamily="2" charset="77"/>
              </a:rPr>
              <a:t> Jefferson sent </a:t>
            </a:r>
            <a:r>
              <a:rPr lang="fr-FR" sz="1100" dirty="0" err="1">
                <a:latin typeface="OpenDyslexic" pitchFamily="2" charset="77"/>
              </a:rPr>
              <a:t>two</a:t>
            </a:r>
            <a:r>
              <a:rPr lang="fr-FR" sz="1100" dirty="0">
                <a:latin typeface="OpenDyslexic" pitchFamily="2" charset="77"/>
              </a:rPr>
              <a:t> men to </a:t>
            </a:r>
            <a:r>
              <a:rPr lang="fr-FR" sz="1100" dirty="0" err="1">
                <a:latin typeface="OpenDyslexic" pitchFamily="2" charset="77"/>
              </a:rPr>
              <a:t>negotiate</a:t>
            </a:r>
            <a:r>
              <a:rPr lang="fr-FR" sz="1100" dirty="0">
                <a:latin typeface="OpenDyslexic" pitchFamily="2" charset="77"/>
              </a:rPr>
              <a:t> </a:t>
            </a:r>
            <a:r>
              <a:rPr lang="fr-FR" sz="1100" dirty="0" err="1">
                <a:latin typeface="OpenDyslexic" pitchFamily="2" charset="77"/>
              </a:rPr>
              <a:t>with</a:t>
            </a:r>
            <a:r>
              <a:rPr lang="fr-FR" sz="1100" dirty="0">
                <a:latin typeface="OpenDyslexic" pitchFamily="2" charset="77"/>
              </a:rPr>
              <a:t> the French to </a:t>
            </a:r>
            <a:r>
              <a:rPr lang="fr-FR" sz="1100" dirty="0" err="1">
                <a:latin typeface="OpenDyslexic" pitchFamily="2" charset="77"/>
              </a:rPr>
              <a:t>acquire</a:t>
            </a:r>
            <a:r>
              <a:rPr lang="fr-FR" sz="1100" dirty="0">
                <a:latin typeface="OpenDyslexic" pitchFamily="2" charset="77"/>
              </a:rPr>
              <a:t> NOLA or to </a:t>
            </a:r>
            <a:r>
              <a:rPr lang="fr-FR" sz="1100" dirty="0" err="1">
                <a:latin typeface="OpenDyslexic" pitchFamily="2" charset="77"/>
              </a:rPr>
              <a:t>obtain</a:t>
            </a:r>
            <a:r>
              <a:rPr lang="fr-FR" sz="1100" dirty="0">
                <a:latin typeface="OpenDyslexic" pitchFamily="2" charset="77"/>
              </a:rPr>
              <a:t> </a:t>
            </a:r>
            <a:r>
              <a:rPr lang="fr-FR" sz="1100" dirty="0" err="1">
                <a:latin typeface="OpenDyslexic" pitchFamily="2" charset="77"/>
              </a:rPr>
              <a:t>access</a:t>
            </a:r>
            <a:r>
              <a:rPr lang="fr-FR" sz="1100" dirty="0">
                <a:latin typeface="OpenDyslexic" pitchFamily="2" charset="77"/>
              </a:rPr>
              <a:t> to the Mississippi river port for $10 million. The French </a:t>
            </a:r>
            <a:r>
              <a:rPr lang="fr-FR" sz="1100" dirty="0" err="1">
                <a:latin typeface="OpenDyslexic" pitchFamily="2" charset="77"/>
              </a:rPr>
              <a:t>were</a:t>
            </a:r>
            <a:r>
              <a:rPr lang="fr-FR" sz="1100" dirty="0">
                <a:latin typeface="OpenDyslexic" pitchFamily="2" charset="77"/>
              </a:rPr>
              <a:t> not in a </a:t>
            </a:r>
            <a:r>
              <a:rPr lang="fr-FR" sz="1100" dirty="0" err="1">
                <a:latin typeface="OpenDyslexic" pitchFamily="2" charset="77"/>
              </a:rPr>
              <a:t>favourable</a:t>
            </a:r>
            <a:r>
              <a:rPr lang="fr-FR" sz="1100" dirty="0">
                <a:latin typeface="OpenDyslexic" pitchFamily="2" charset="77"/>
              </a:rPr>
              <a:t> position in America, </a:t>
            </a:r>
            <a:r>
              <a:rPr lang="fr-FR" sz="1100" dirty="0" err="1">
                <a:latin typeface="OpenDyslexic" pitchFamily="2" charset="77"/>
              </a:rPr>
              <a:t>so</a:t>
            </a:r>
            <a:r>
              <a:rPr lang="fr-FR" sz="1100" dirty="0">
                <a:latin typeface="OpenDyslexic" pitchFamily="2" charset="77"/>
              </a:rPr>
              <a:t> </a:t>
            </a:r>
            <a:r>
              <a:rPr lang="fr-FR" sz="1100" dirty="0" err="1">
                <a:latin typeface="OpenDyslexic" pitchFamily="2" charset="77"/>
              </a:rPr>
              <a:t>they</a:t>
            </a:r>
            <a:r>
              <a:rPr lang="fr-FR" sz="1100" dirty="0">
                <a:latin typeface="OpenDyslexic" pitchFamily="2" charset="77"/>
              </a:rPr>
              <a:t> </a:t>
            </a:r>
            <a:r>
              <a:rPr lang="fr-FR" sz="1100" dirty="0" err="1">
                <a:latin typeface="OpenDyslexic" pitchFamily="2" charset="77"/>
              </a:rPr>
              <a:t>offered</a:t>
            </a:r>
            <a:r>
              <a:rPr lang="fr-FR" sz="1100" dirty="0">
                <a:latin typeface="OpenDyslexic" pitchFamily="2" charset="77"/>
              </a:rPr>
              <a:t> the US a deal: $15 million dollar for the </a:t>
            </a:r>
            <a:r>
              <a:rPr lang="fr-FR" sz="1100" dirty="0" err="1">
                <a:latin typeface="OpenDyslexic" pitchFamily="2" charset="77"/>
              </a:rPr>
              <a:t>entire</a:t>
            </a:r>
            <a:r>
              <a:rPr lang="fr-FR" sz="1100" dirty="0">
                <a:latin typeface="OpenDyslexic" pitchFamily="2" charset="77"/>
              </a:rPr>
              <a:t> </a:t>
            </a:r>
            <a:r>
              <a:rPr lang="fr-FR" sz="1100" dirty="0" err="1">
                <a:latin typeface="OpenDyslexic" pitchFamily="2" charset="77"/>
              </a:rPr>
              <a:t>Louisiana</a:t>
            </a:r>
            <a:r>
              <a:rPr lang="fr-FR" sz="1100" dirty="0">
                <a:latin typeface="OpenDyslexic" pitchFamily="2" charset="77"/>
              </a:rPr>
              <a:t> </a:t>
            </a:r>
            <a:r>
              <a:rPr lang="fr-FR" sz="1100" dirty="0" err="1">
                <a:latin typeface="OpenDyslexic" pitchFamily="2" charset="77"/>
              </a:rPr>
              <a:t>Territory</a:t>
            </a:r>
            <a:r>
              <a:rPr lang="fr-FR" sz="1100" dirty="0">
                <a:latin typeface="OpenDyslexic" pitchFamily="2" charset="7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2552873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33</TotalTime>
  <Words>261</Words>
  <Application>Microsoft Macintosh PowerPoint</Application>
  <PresentationFormat>Format A4 (210 x 297 mm)</PresentationFormat>
  <Paragraphs>36</Paragraphs>
  <Slides>2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OpenDyslexic</vt:lpstr>
      <vt:lpstr>Thème Office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aline courteille</dc:creator>
  <cp:lastModifiedBy>aline courteille</cp:lastModifiedBy>
  <cp:revision>1</cp:revision>
  <dcterms:created xsi:type="dcterms:W3CDTF">2025-08-23T18:51:14Z</dcterms:created>
  <dcterms:modified xsi:type="dcterms:W3CDTF">2025-08-23T19:25:01Z</dcterms:modified>
</cp:coreProperties>
</file>