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2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C11"/>
    <a:srgbClr val="025E84"/>
    <a:srgbClr val="768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5F67E-993F-431F-A08C-E45B68AE6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906" y="1958008"/>
            <a:ext cx="7082382" cy="1558127"/>
          </a:xfrm>
        </p:spPr>
        <p:txBody>
          <a:bodyPr anchor="b"/>
          <a:lstStyle>
            <a:lvl1pPr algn="ctr"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94E5BA-3631-4350-B879-9E4D47590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8853" y="4124824"/>
            <a:ext cx="5694947" cy="95407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08278-D988-40BA-9D6E-30809762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E7A21-8122-4DEB-9367-1A8F2A85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B45FA-8D82-49B8-AF8C-62AC87B7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4ED08-9090-4A7B-A2A9-6DBCA386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EB1221-842C-403E-B1A1-91719B5A8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F001B2-1A7C-4CAD-8733-3AEADA4B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1A205-2616-4D1B-B0D4-48D4E243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ABEDE-B4BD-4D75-AE29-38DCED51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1DD495-9850-4117-BDA0-9C259257E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7B888-75AB-4F56-88DF-ED76C303B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0A6CAC-4F78-46F2-9AC6-1669A3B0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5F4FE-012B-4560-9DAC-0A43C520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A8C788-4EC8-4400-93A1-1160414F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65C3D-4FE4-4016-9516-175CB1F8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243" y="18616"/>
            <a:ext cx="9810202" cy="1069039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558D4-9753-40E4-B34D-D088F276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1500809"/>
            <a:ext cx="11658600" cy="467615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8B73C-8744-4547-AC4E-9445A425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94C85-328D-4160-AFB8-A0579446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C8B44-D09A-4DB2-AD13-4D1BCE2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BEFD3-42A7-40D4-AE15-06B41A69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D87512-81CE-43DD-83C1-0194C03D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38D8C-1E6C-4603-AE65-B38DD4F0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582A2-5E7D-485A-896E-2C84108A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ED6AD7-041E-463D-A9B6-DB4319A1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23234-07AF-4BD9-97F7-20AEF958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737C2-1435-4654-BF19-C417FA068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9B334-160F-4633-98A4-4BD9CCBBC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C676CA-5D96-4C8D-AF68-CA371403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4A252F-1666-4B65-9D54-C2223B07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768EB8-F2B8-41A7-A0EF-ED80B6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3AE1C-FF38-4BFE-B712-397DDBF6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B6923-74C8-4877-9899-406265B9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1ADBBF-CB3D-4567-9DF3-6CF4863A0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9527ED-4BFF-4259-83FB-62B134455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5884B-89B4-4FAF-BD14-55E24D360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CD5F7-DAB5-4B57-9579-83889F72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2A1D4F-1950-45D5-8F32-A72C3C45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38E15C-FDE6-42B0-B55A-DC3B0159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EA09-37D5-4D29-80A2-4F8DDAA3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4942A8-27BB-4326-8431-C941C67A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EBDD14-2718-4270-B20E-8D11D522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7EFBDD-443E-448A-ACF9-BBC243BE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C41FED-1608-4666-8886-8A38B1B1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495F25-D619-4BCD-8483-4AAD8A39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209007-F56F-4E5E-8170-15859EA4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41737-08AD-4EDB-9A9F-82017432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55DB0-9C64-4E83-8C0E-669DCF46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7EA21E-7F3C-4768-A0F4-5F92150CC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257C7-91F6-4D0B-A014-3BE165FB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57C62C-18AF-41D7-B700-5244780B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D2BE1-3656-432B-AB6C-4143BE91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21362-D3D5-4D33-893B-B8BF9C3D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92DC63-A57D-4768-AFCC-DC6F5A463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23BAF7-0E12-46CF-AE31-A6DB8A4B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EB881-C36E-4CE1-9451-D1D43F12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3163F-5E35-4B0E-848B-8A59A851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990EEA-544D-4BD6-A216-42BF5DB5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5F1F4-0E35-4F4C-824C-B92D65D3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0AF37-D72C-41CC-991F-A2CA399C7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12139C-4313-415D-96A1-88AD68ED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AA7C9-98E5-4D19-8D59-E95304CCA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9B958-4CDF-4A11-8B51-3F814BF3D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4321E36B-460C-25F7-1513-4EA0EE8C10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57FD0-E38D-44FB-923F-05E180AA0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809" y="320621"/>
            <a:ext cx="11656381" cy="1558127"/>
          </a:xfrm>
        </p:spPr>
        <p:txBody>
          <a:bodyPr>
            <a:normAutofit fontScale="90000"/>
          </a:bodyPr>
          <a:lstStyle/>
          <a:p>
            <a:pPr marR="53975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  учреждение «Детский сад №118 общеразвивающего вида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приоритетным осуществлением физического  развития  воспитанников «Дружба»  г. Орска»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D7A1108-9CF5-5B73-C75D-077CC9B9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9800" y="1941236"/>
            <a:ext cx="7644983" cy="279021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2800" b="1" kern="100" dirty="0">
                <a:solidFill>
                  <a:srgbClr val="002060"/>
                </a:solidFill>
                <a:effectLst/>
                <a:highlight>
                  <a:srgbClr val="E8AC11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2800" b="1" kern="100" dirty="0">
                <a:solidFill>
                  <a:srgbClr val="002060"/>
                </a:solidFill>
                <a:effectLst/>
                <a:highlight>
                  <a:srgbClr val="E8AC11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 финансовой грамотности</a:t>
            </a:r>
            <a:endParaRPr lang="ru-RU" sz="12800" kern="100" dirty="0">
              <a:solidFill>
                <a:srgbClr val="002060"/>
              </a:solidFill>
              <a:effectLst/>
              <a:highlight>
                <a:srgbClr val="E8AC11"/>
              </a:highligh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2800" b="1" u="sng" kern="100" dirty="0">
                <a:solidFill>
                  <a:srgbClr val="002060"/>
                </a:solidFill>
                <a:effectLst/>
                <a:highlight>
                  <a:srgbClr val="E8AC11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можно купить за деньги, а что нет»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2800" kern="100" dirty="0">
                <a:solidFill>
                  <a:srgbClr val="002060"/>
                </a:solidFill>
                <a:highlight>
                  <a:srgbClr val="E8AC11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(для детей старшего, дошкольного возраста)</a:t>
            </a:r>
            <a:endParaRPr lang="ru-RU" sz="12800" kern="100" dirty="0">
              <a:solidFill>
                <a:srgbClr val="002060"/>
              </a:solidFill>
              <a:effectLst/>
              <a:highlight>
                <a:srgbClr val="E8AC11"/>
              </a:highligh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A7636B-31D7-818F-61A0-661D5D6DF5D2}"/>
              </a:ext>
            </a:extLst>
          </p:cNvPr>
          <p:cNvSpPr/>
          <p:nvPr/>
        </p:nvSpPr>
        <p:spPr>
          <a:xfrm>
            <a:off x="6095999" y="5367828"/>
            <a:ext cx="6096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pPr algn="r"/>
            <a:endParaRPr lang="ru-RU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</a:t>
            </a:r>
          </a:p>
          <a:p>
            <a:pPr algn="r"/>
            <a:endParaRPr lang="ru-RU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Файзриева</a:t>
            </a:r>
            <a:r>
              <a:rPr lang="ru-RU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София Анатольевна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BE63BE-BF50-6B1F-47E6-5DECA0D32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7716" y="954698"/>
            <a:ext cx="3390733" cy="450221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280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A6E93-1A82-4EEB-ACA5-BF1631BA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92" y="534943"/>
            <a:ext cx="10564427" cy="106903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000" b="1" u="sng" kern="100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Вариант игры</a:t>
            </a:r>
            <a:r>
              <a:rPr lang="ru-RU" sz="2000" kern="100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000" kern="1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solidFill>
                  <a:srgbClr val="C00000"/>
                </a:solidFill>
                <a:effectLst/>
                <a:highlight>
                  <a:srgbClr val="E8AC11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kern="100" dirty="0">
                <a:solidFill>
                  <a:srgbClr val="000000"/>
                </a:solidFill>
                <a:effectLst/>
                <a:highlight>
                  <a:srgbClr val="E8AC11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показывает детям карточки-кошельки, а дети отмечают крестиком, что нельзя купить за деньги, объясняют свой ответ.</a:t>
            </a:r>
            <a:br>
              <a:rPr lang="ru-RU" sz="2000" kern="100" dirty="0">
                <a:effectLst/>
                <a:highlight>
                  <a:srgbClr val="E8AC11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dirty="0">
              <a:highlight>
                <a:srgbClr val="E8AC11"/>
              </a:highlight>
              <a:latin typeface="Monotype Corsiva" panose="03010101010201010101" pitchFamily="66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3678213-C47C-8F9E-89CF-ECF933040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1" y="1494929"/>
            <a:ext cx="5889264" cy="4435353"/>
          </a:xfrm>
          <a:ln w="28575">
            <a:solidFill>
              <a:srgbClr val="FFFF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255D1B-D351-C629-52C8-756F187E5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079" y="2633792"/>
            <a:ext cx="2213040" cy="27068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3A598E-F3FD-EC28-06BC-9B49E9FD6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05" y="1398180"/>
            <a:ext cx="3642805" cy="274348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6074B5-6201-434B-AA94-F437ED0BC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96" y="4169954"/>
            <a:ext cx="3425370" cy="257973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088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27A84-B571-40A6-9442-C07B6F60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262" y="0"/>
            <a:ext cx="10777491" cy="127205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000" b="1" u="sng" kern="100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Вариант игры</a:t>
            </a:r>
            <a:r>
              <a:rPr lang="ru-RU" sz="2000" b="1" kern="100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000" kern="1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kern="100" dirty="0">
                <a:solidFill>
                  <a:srgbClr val="000000"/>
                </a:solidFill>
                <a:effectLst/>
                <a:highlight>
                  <a:srgbClr val="E8AC11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предлагает комплект карточек-кошельков, сложенные стопкой. Ребенку предлагается двумя руками одновременно разложить карточки в разные стороны. В одну сторону, что можно купить за деньги, а в другую     сторону, что нельзя купить за деньги.</a:t>
            </a:r>
            <a:endParaRPr lang="ru-RU" sz="2000" kern="100" dirty="0">
              <a:effectLst/>
              <a:highlight>
                <a:srgbClr val="E8AC11"/>
              </a:highligh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3D3A40-2FE9-A9AA-D22B-61BE53DF2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r="14468"/>
          <a:stretch/>
        </p:blipFill>
        <p:spPr>
          <a:xfrm>
            <a:off x="3577047" y="1499133"/>
            <a:ext cx="2539014" cy="275148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271361-3CFC-A7AE-9BFD-832B92E57F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r="15823"/>
          <a:stretch/>
        </p:blipFill>
        <p:spPr>
          <a:xfrm>
            <a:off x="6676007" y="1420429"/>
            <a:ext cx="4918229" cy="527932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5E77CE-DB9C-6F6E-6BF2-06E0AA80DC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r="21217"/>
          <a:stretch/>
        </p:blipFill>
        <p:spPr>
          <a:xfrm>
            <a:off x="220635" y="1420429"/>
            <a:ext cx="2796466" cy="3199447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E6D075-31B1-2863-63CB-1AA8055B9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04" y="4418104"/>
            <a:ext cx="3239696" cy="243989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4CBB5A5-686A-CEF8-658A-8010F0CBE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64" y="4653980"/>
            <a:ext cx="1801935" cy="22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BD554-A168-40A3-9ABB-D970A531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28" y="18616"/>
            <a:ext cx="10636018" cy="106903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000" b="1" u="sng" kern="100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Вариант игры “Что лишнее”.</a:t>
            </a:r>
            <a:br>
              <a:rPr lang="ru-RU" sz="2000" kern="1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kern="100" dirty="0">
                <a:solidFill>
                  <a:srgbClr val="000000"/>
                </a:solidFill>
                <a:effectLst/>
                <a:highlight>
                  <a:srgbClr val="E8AC11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Предложите ребенку карточки. Из ряда картинок, нужно выделить лишний элемент.</a:t>
            </a:r>
            <a:endParaRPr lang="ru-RU" sz="2000" kern="100" dirty="0">
              <a:effectLst/>
              <a:highlight>
                <a:srgbClr val="E8AC11"/>
              </a:highligh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4CD31-6B9F-4D49-B8A2-B907F659B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C89BD0-4D52-DECE-BA5A-F2C383BA5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26" y="1393793"/>
            <a:ext cx="3881220" cy="515348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53B3D5-5386-3153-736E-A4E46D49D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" y="2489158"/>
            <a:ext cx="2325419" cy="308769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0D3E7C-AFFD-D9F3-895B-AE07A4DB5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80" y="1889047"/>
            <a:ext cx="5588757" cy="428791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5065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F16FA-3ECF-4BAF-9F3D-B7317D1B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40" y="631332"/>
            <a:ext cx="10742550" cy="106903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000" b="1" u="sng" kern="100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 Вариант игры.</a:t>
            </a:r>
            <a:r>
              <a:rPr lang="ru-RU" sz="2000" kern="100" dirty="0">
                <a:solidFill>
                  <a:srgbClr val="C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пространственных представлений.</a:t>
            </a:r>
            <a:br>
              <a:rPr lang="ru-RU" sz="2000" kern="1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Разложите кошельки обратной стороной в два ряда по 7 штук в каждом ряду. Педагог дает инструкцию: В первом ряду второй кошелек слева назови и определи, можно или нельзя купить это за деньги. Возьми кошелек- во втором ряду пятый справа. Назови и определи.</a:t>
            </a:r>
            <a:br>
              <a:rPr lang="ru-RU" sz="2000" kern="1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BF0EED55-FE1E-4D07-A485-2CF0E8D949AF}"/>
              </a:ext>
            </a:extLst>
          </p:cNvPr>
          <p:cNvSpPr txBox="1">
            <a:spLocks/>
          </p:cNvSpPr>
          <p:nvPr/>
        </p:nvSpPr>
        <p:spPr>
          <a:xfrm>
            <a:off x="1083076" y="1548148"/>
            <a:ext cx="9898602" cy="4027029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200" b="1" dirty="0"/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6EEE8B7E-965E-45E9-8CCF-D1EDC2F89D80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2C0FAD-DE67-045C-EBA3-2D3C8B35B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506" y="1407110"/>
            <a:ext cx="3745825" cy="282107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43136B-66F9-950A-4F45-1AFD47B2AB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r="18331"/>
          <a:stretch/>
        </p:blipFill>
        <p:spPr>
          <a:xfrm>
            <a:off x="252621" y="1540276"/>
            <a:ext cx="5230087" cy="50834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FE7AFE-F4E8-C681-835F-00968A500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751" y="3671055"/>
            <a:ext cx="4231628" cy="318694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160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212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Monotype Corsiva</vt:lpstr>
      <vt:lpstr>Times New Roman</vt:lpstr>
      <vt:lpstr>Тема Office</vt:lpstr>
      <vt:lpstr>Муниципальное дошкольное образовательное автономное  учреждение «Детский сад №118 общеразвивающего вида с приоритетным осуществлением физического  развития  воспитанников «Дружба»  г. Орска» </vt:lpstr>
      <vt:lpstr>1 Вариант игры    Педагог показывает детям карточки-кошельки, а дети отмечают крестиком, что нельзя купить за деньги, объясняют свой ответ. </vt:lpstr>
      <vt:lpstr>2 Вариант игры    Педагог предлагает комплект карточек-кошельков, сложенные стопкой. Ребенку предлагается двумя руками одновременно разложить карточки в разные стороны. В одну сторону, что можно купить за деньги, а в другую     сторону, что нельзя купить за деньги.</vt:lpstr>
      <vt:lpstr>3 Вариант игры “Что лишнее”.   Предложите ребенку карточки. Из ряда картинок, нужно выделить лишний элемент.</vt:lpstr>
      <vt:lpstr>4 Вариант игры. Развитие пространственных представлений.   Разложите кошельки обратной стороной в два ряда по 7 штук в каждом ряду. Педагог дает инструкцию: В первом ряду второй кошелек слева назови и определи, можно или нельзя купить это за деньги. Возьми кошелек- во втором ряду пятый справа. Назови и определи.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sofiya_rybak@mail.ru</cp:lastModifiedBy>
  <cp:revision>11</cp:revision>
  <dcterms:created xsi:type="dcterms:W3CDTF">2021-07-26T06:07:50Z</dcterms:created>
  <dcterms:modified xsi:type="dcterms:W3CDTF">2024-01-30T11:31:32Z</dcterms:modified>
</cp:coreProperties>
</file>