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5" r:id="rId4"/>
    <p:sldId id="259" r:id="rId5"/>
    <p:sldId id="260" r:id="rId6"/>
    <p:sldId id="261" r:id="rId7"/>
    <p:sldId id="277" r:id="rId8"/>
    <p:sldId id="271" r:id="rId9"/>
    <p:sldId id="278" r:id="rId10"/>
    <p:sldId id="264" r:id="rId11"/>
    <p:sldId id="266" r:id="rId12"/>
    <p:sldId id="265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355" autoAdjust="0"/>
    <p:restoredTop sz="94660"/>
  </p:normalViewPr>
  <p:slideViewPr>
    <p:cSldViewPr>
      <p:cViewPr>
        <p:scale>
          <a:sx n="100" d="100"/>
          <a:sy n="100" d="100"/>
        </p:scale>
        <p:origin x="-98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6AD85-5A71-469D-A817-3BC6EB1806A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CF74-07B3-42FB-AF91-B88973304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3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74168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YS Text"/>
              </a:rPr>
              <a:t>Формирование основ безопасного поведения у детей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YS Text"/>
              </a:rPr>
              <a:t>раннего и младшего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YS Text"/>
              </a:rPr>
              <a:t>дошкольного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YS Text"/>
              </a:rPr>
              <a:t>возраста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754" y="4509120"/>
            <a:ext cx="32696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b="1" dirty="0">
                <a:solidFill>
                  <a:srgbClr val="FF0000"/>
                </a:solidFill>
              </a:rPr>
              <a:t>МДОАУ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«Детский </a:t>
            </a:r>
            <a:r>
              <a:rPr lang="ru-RU" b="1" dirty="0" smtClean="0">
                <a:solidFill>
                  <a:srgbClr val="FF0000"/>
                </a:solidFill>
              </a:rPr>
              <a:t>сад» </a:t>
            </a:r>
            <a:r>
              <a:rPr lang="ru-RU" b="1" dirty="0">
                <a:solidFill>
                  <a:srgbClr val="FF0000"/>
                </a:solidFill>
              </a:rPr>
              <a:t>№ 103 г. </a:t>
            </a:r>
            <a:r>
              <a:rPr lang="ru-RU" b="1" dirty="0" smtClean="0">
                <a:solidFill>
                  <a:srgbClr val="FF0000"/>
                </a:solidFill>
              </a:rPr>
              <a:t>Орск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 Козлова И.В.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119123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2026 </a:t>
            </a:r>
            <a:r>
              <a:rPr lang="ru-RU" b="1" dirty="0">
                <a:solidFill>
                  <a:srgbClr val="FF0000"/>
                </a:solidFill>
              </a:rPr>
              <a:t>г</a:t>
            </a:r>
            <a:endParaRPr lang="ru-RU" dirty="0"/>
          </a:p>
        </p:txBody>
      </p:sp>
      <p:pic>
        <p:nvPicPr>
          <p:cNvPr id="1026" name="Picture 2" descr="D:\ит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63" y="2087245"/>
            <a:ext cx="5094881" cy="24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3427" y="445313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        Во </a:t>
            </a:r>
            <a:r>
              <a:rPr lang="ru-RU" sz="2800" b="1" i="1" dirty="0">
                <a:solidFill>
                  <a:srgbClr val="FF0000"/>
                </a:solidFill>
              </a:rPr>
              <a:t>время работы с раздаточными </a:t>
            </a:r>
            <a:r>
              <a:rPr lang="ru-RU" sz="2800" b="1" i="1" dirty="0" smtClean="0">
                <a:solidFill>
                  <a:srgbClr val="FF0000"/>
                </a:solidFill>
              </a:rPr>
              <a:t>                  материалами </a:t>
            </a:r>
            <a:r>
              <a:rPr lang="ru-RU" sz="2800" b="1" i="1" dirty="0">
                <a:solidFill>
                  <a:srgbClr val="FF0000"/>
                </a:solidFill>
              </a:rPr>
              <a:t>на занятиях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фото\IMG_20260126_0954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271" r="10175" b="-9271"/>
          <a:stretch/>
        </p:blipFill>
        <p:spPr bwMode="auto">
          <a:xfrm>
            <a:off x="1064593" y="1196752"/>
            <a:ext cx="3796356" cy="31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IMG_20260126_095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84756"/>
            <a:ext cx="3514326" cy="26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139942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Важные правила безопасности: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брать предметы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рот; не подносить карандаш, кисть,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счетные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палочки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собственным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глазам, уху и соседа, правильно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ими пользоваться.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335361"/>
            <a:ext cx="658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Безопасность в 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игровой деятельности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esktop\фото\Осень 24\ран.возр\20241015_092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68" y="855877"/>
            <a:ext cx="3526842" cy="26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фото\IMG_20260129_111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299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2868" y="3789040"/>
            <a:ext cx="2959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Дети постепенно усваивают правила безопасного взаимодействия со сверстниками: 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отнимать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других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детей игрушки;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драться, не толкаться, никого не обижать.</a:t>
            </a:r>
          </a:p>
        </p:txBody>
      </p:sp>
    </p:spTree>
    <p:extLst>
      <p:ext uri="{BB962C8B-B14F-4D97-AF65-F5344CB8AC3E}">
        <p14:creationId xmlns:p14="http://schemas.microsoft.com/office/powerpoint/2010/main" val="41918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1496" y="441538"/>
            <a:ext cx="542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Безопасность в</a:t>
            </a:r>
            <a:r>
              <a:rPr lang="ru-RU" sz="2400" b="1" i="1" dirty="0" smtClean="0">
                <a:solidFill>
                  <a:srgbClr val="FF0000"/>
                </a:solidFill>
              </a:rPr>
              <a:t> умывальной комнате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фото\Осень 24\ран.возр\20241004_093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582072" cy="26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\Осень 24\ран.возр\20241004_094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463322" cy="25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4127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процессе умывания напоминаю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детям правила пользования мылом,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водой: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22108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брать мыло в рот; не разбрызгивать воду, потому что можно поскользнуться и упасть.</a:t>
            </a:r>
          </a:p>
        </p:txBody>
      </p:sp>
    </p:spTree>
    <p:extLst>
      <p:ext uri="{BB962C8B-B14F-4D97-AF65-F5344CB8AC3E}">
        <p14:creationId xmlns:p14="http://schemas.microsoft.com/office/powerpoint/2010/main" val="23934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646" y="376757"/>
            <a:ext cx="786176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</a:rPr>
              <a:t>Безопасность поведения во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время </a:t>
            </a:r>
            <a:r>
              <a:rPr lang="ru-RU" sz="2400" b="1" i="1" dirty="0" smtClean="0">
                <a:solidFill>
                  <a:srgbClr val="FF0000"/>
                </a:solidFill>
              </a:rPr>
              <a:t>прогулок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8194" name="Picture 2" descr="D:\фото\IMG_20250515_103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6956"/>
            <a:ext cx="3570633" cy="26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\IMG_20250515_104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98072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улице напоминаю, что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нельзя брать в рот песок, снег, землю, цветы,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траву; не подносить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глазам ветки деревьев,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палочки;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обсыпать песком других детей, играть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мирно.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34" y="680502"/>
            <a:ext cx="867613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Безопасное поведение на лестнице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3843"/>
            <a:ext cx="3401962" cy="36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фото\IMG_20260224_091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08" y="1543843"/>
            <a:ext cx="3358084" cy="36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246315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Детей младшего возраста учим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осторожно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спускаться и подниматься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лестнице, держась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перила; не толкаться, не обгонять других ребят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454"/>
          </a:xfrm>
          <a:prstGeom prst="rect">
            <a:avLst/>
          </a:prstGeom>
        </p:spPr>
      </p:pic>
      <p:sp>
        <p:nvSpPr>
          <p:cNvPr id="3" name="AutoShape 2" descr="https://coolsen.ru/wp-content/uploads/2021/06/4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36939"/>
            <a:ext cx="70567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Актуальность</a:t>
            </a:r>
            <a:endParaRPr lang="ru-RU" sz="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Проблема безопасности жизнедеятельности человека признается во всем мире. Жизнь в современном обществе заставляет по-иному взглянуть на проблему безопасной жизнедеятельности детей. С учетом возрастных и индивидуальных особенностей развития в условиях социального и природного неблагополучия окружающий мир может стать для ребенка небезопасным. 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дошкольном возрасте закладывается фундамент жизненных ориентировок в окружающем мире, и все, что ребенок усвоит  прочно останется с ним навсегда.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Участившиеся в последнее время случаи травматизма детей в быту с трагическим исходом и анализ причин их возникновения убеждают в необходимости систематической работы с детьми дошкольного возраста и родителями по проблеме формирования основ безопасного поведения, профилактики травматизма.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1303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Методы работы с детьми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540" y="2780928"/>
            <a:ext cx="72818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</a:rPr>
              <a:t>ктивные </a:t>
            </a:r>
            <a:r>
              <a:rPr lang="ru-RU" sz="2400" b="1" dirty="0">
                <a:solidFill>
                  <a:srgbClr val="FF0000"/>
                </a:solidFill>
              </a:rPr>
              <a:t>приемы ознакомления детей с основами безопасности: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-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прием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сравнения – дети сравнивают: что плохо и что хорошо?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-     прием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моделирования ситуаций – Что произойдет, если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…?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прием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повторения – дети повторяют то, что они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усвоили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тренинги</a:t>
            </a:r>
          </a:p>
          <a:p>
            <a:pPr marL="342900" indent="-342900">
              <a:buFont typeface="Arial" charset="0"/>
              <a:buChar char="•"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496" y="1336254"/>
            <a:ext cx="6654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- Беседы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- Ознакомление с художественной литературой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- Игры (сюжетно-ролевые, дидактические, подвижные)</a:t>
            </a:r>
          </a:p>
        </p:txBody>
      </p:sp>
    </p:spTree>
    <p:extLst>
      <p:ext uri="{BB962C8B-B14F-4D97-AF65-F5344CB8AC3E}">
        <p14:creationId xmlns:p14="http://schemas.microsoft.com/office/powerpoint/2010/main" val="14372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029" y="542583"/>
            <a:ext cx="846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Задачи формирования норм безопасного поведения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с детьми раннего и младшего дошкольного возраста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213" y="1250905"/>
            <a:ext cx="76975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</a:rPr>
              <a:t>•	з</a:t>
            </a:r>
            <a:r>
              <a:rPr lang="ru-RU" b="1" dirty="0" smtClean="0">
                <a:solidFill>
                  <a:srgbClr val="002060"/>
                </a:solidFill>
              </a:rPr>
              <a:t>накомить </a:t>
            </a:r>
            <a:r>
              <a:rPr lang="ru-RU" b="1" dirty="0">
                <a:solidFill>
                  <a:srgbClr val="002060"/>
                </a:solidFill>
              </a:rPr>
              <a:t>с правилами безопасного поведения в природе (не есть дикорастущие растения, не трогать животных, не отходить от участка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</a:rPr>
              <a:t>•	</a:t>
            </a:r>
            <a:r>
              <a:rPr lang="ru-RU" b="1" dirty="0" smtClean="0">
                <a:solidFill>
                  <a:srgbClr val="002060"/>
                </a:solidFill>
              </a:rPr>
              <a:t>способствовать формированию первичных представлении </a:t>
            </a:r>
            <a:r>
              <a:rPr lang="ru-RU" b="1" dirty="0">
                <a:solidFill>
                  <a:srgbClr val="002060"/>
                </a:solidFill>
              </a:rPr>
              <a:t>о безопасном поведении на дорогах (переходить через дорогу только вместе со взрослым, держась за руку взрослого; не реагировать на отвлекающие факторы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</a:rPr>
              <a:t>•	</a:t>
            </a:r>
            <a:r>
              <a:rPr lang="ru-RU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b="1" dirty="0">
                <a:solidFill>
                  <a:srgbClr val="002060"/>
                </a:solidFill>
              </a:rPr>
              <a:t>навыки безопасного передвижения в помещении (осторожно спускаться и подниматься по лестнице, держась за перила; открывать и закрывать двери, держась за дверную ручку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</a:rPr>
              <a:t>•	</a:t>
            </a:r>
            <a:r>
              <a:rPr lang="ru-RU" b="1" dirty="0" smtClean="0">
                <a:solidFill>
                  <a:srgbClr val="002060"/>
                </a:solidFill>
              </a:rPr>
              <a:t>совершенствовать </a:t>
            </a:r>
            <a:r>
              <a:rPr lang="ru-RU" b="1" dirty="0">
                <a:solidFill>
                  <a:srgbClr val="002060"/>
                </a:solidFill>
              </a:rPr>
              <a:t>умение свободно ориентироваться в доступных помещениях и на участке детского </a:t>
            </a:r>
            <a:r>
              <a:rPr lang="ru-RU" b="1" dirty="0" smtClean="0">
                <a:solidFill>
                  <a:srgbClr val="002060"/>
                </a:solidFill>
              </a:rPr>
              <a:t>сада;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</a:rPr>
              <a:t>•	</a:t>
            </a:r>
            <a:r>
              <a:rPr lang="ru-RU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b="1" dirty="0">
                <a:solidFill>
                  <a:srgbClr val="002060"/>
                </a:solidFill>
              </a:rPr>
              <a:t>навыки безопасного поведения </a:t>
            </a:r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>
                <a:solidFill>
                  <a:srgbClr val="002060"/>
                </a:solidFill>
              </a:rPr>
              <a:t>играх с песком, водой, снегом; не засовывать </a:t>
            </a:r>
            <a:r>
              <a:rPr lang="ru-RU" b="1" dirty="0" smtClean="0">
                <a:solidFill>
                  <a:srgbClr val="002060"/>
                </a:solidFill>
              </a:rPr>
              <a:t>инородные предметы </a:t>
            </a:r>
            <a:r>
              <a:rPr lang="ru-RU" b="1" dirty="0">
                <a:solidFill>
                  <a:srgbClr val="002060"/>
                </a:solidFill>
              </a:rPr>
              <a:t>в ухо, </a:t>
            </a:r>
            <a:r>
              <a:rPr lang="ru-RU" b="1" dirty="0" smtClean="0">
                <a:solidFill>
                  <a:srgbClr val="002060"/>
                </a:solidFill>
              </a:rPr>
              <a:t>нос;</a:t>
            </a:r>
            <a:endParaRPr lang="ru-RU" b="1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</a:rPr>
              <a:t>•	</a:t>
            </a:r>
            <a:r>
              <a:rPr lang="ru-RU" b="1" dirty="0" smtClean="0">
                <a:solidFill>
                  <a:srgbClr val="002060"/>
                </a:solidFill>
              </a:rPr>
              <a:t>обсуждать </a:t>
            </a:r>
            <a:r>
              <a:rPr lang="ru-RU" b="1" dirty="0">
                <a:solidFill>
                  <a:srgbClr val="002060"/>
                </a:solidFill>
              </a:rPr>
              <a:t>с детьми, что произойдет, если не соблюдать правила безопасности. Развивать умение обращаться при необходимости за помощью к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3321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881" y="400943"/>
            <a:ext cx="83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Развивающая среда группы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Пользователь\Desktop\для обж\IMG_20260209_130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-28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8" y="836712"/>
            <a:ext cx="3985162" cy="2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для обж\IMG_20260209_130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75" y="3200957"/>
            <a:ext cx="3760441" cy="28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:\%D1%81%D0%BC%D0%B0%D0%B9%D0%B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5144" y="836712"/>
            <a:ext cx="373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группе оформлен центр ОБЖ, где собран разнообразный дидактический материал 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еме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 настольно-печатные игры, макеты, дидактические пособия, художественная литература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348" y="422108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Атрибуты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для   сюжетно-ролевых игр («Пожарные», «ГИБДД», «Скорая помощь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позволяют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проиграть всевозможные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424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1" y="1340768"/>
            <a:ext cx="2828311" cy="377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000"/>
                    </a14:imgEffect>
                    <a14:imgEffect>
                      <a14:brightnessContrast bright="-12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90" y="1700808"/>
            <a:ext cx="4316285" cy="323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740" y="68340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проблемно-игровых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ситуаций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фото\Осень 24\ран.возр\20241010_11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-3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1"/>
            <a:ext cx="3528392" cy="26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з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02660"/>
            <a:ext cx="4104456" cy="24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196751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предлагаемых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воспитателем проблемных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ситуациях закрепляются правила оказания элементарной медпомощи, дети знакомятся с опасными ситуациями дома, в детском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саду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улице.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1490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Уточняются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знания о правилах обращения и хранения острых, колющих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18769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110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2068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Настольно-печатные игры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:\для обж\IMG_20260210_102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73" y="108467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ля обж\IMG_20260210_103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4479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1195735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особенность настольно-печатных игр по ОБЖ состоит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том, что задание предлагается детям в игровой форме. Дети играют,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осваивая полезные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знания, овладевают навыками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действий в определенных условиях.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384994"/>
            <a:ext cx="568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       </a:t>
            </a:r>
            <a:r>
              <a:rPr lang="ru-RU" sz="2400" b="1" i="1" dirty="0" smtClean="0">
                <a:solidFill>
                  <a:srgbClr val="FF0000"/>
                </a:solidFill>
              </a:rPr>
              <a:t>Безопасность в процессе </a:t>
            </a:r>
            <a:r>
              <a:rPr lang="ru-RU" sz="2400" b="1" i="1" dirty="0">
                <a:solidFill>
                  <a:srgbClr val="FF0000"/>
                </a:solidFill>
              </a:rPr>
              <a:t>еды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4099" name="Picture 3" descr="D:\фото\IMG_20260112_084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IMG_20260112_084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7" y="836712"/>
            <a:ext cx="4274163" cy="32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6056" y="71069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 время еды напоминаю детям, что чашку следует держать за ушко, ложку – в правой руке, наклонять тарелку правильно в противоположную от себя сторону, чтобы не облиться самому и не облить соседа по столу, и т.п.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Учу детей, как правильно сидеть на стуле: спина ребенка, прислоненная к спинке стульчика, обе ножки касаются пола. </a:t>
            </a:r>
          </a:p>
        </p:txBody>
      </p:sp>
    </p:spTree>
    <p:extLst>
      <p:ext uri="{BB962C8B-B14F-4D97-AF65-F5344CB8AC3E}">
        <p14:creationId xmlns:p14="http://schemas.microsoft.com/office/powerpoint/2010/main" val="35834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560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65</cp:revision>
  <dcterms:created xsi:type="dcterms:W3CDTF">2022-09-11T19:22:07Z</dcterms:created>
  <dcterms:modified xsi:type="dcterms:W3CDTF">2026-02-24T10:39:54Z</dcterms:modified>
</cp:coreProperties>
</file>