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0" r:id="rId4"/>
    <p:sldId id="289" r:id="rId5"/>
    <p:sldId id="290" r:id="rId6"/>
    <p:sldId id="259" r:id="rId7"/>
    <p:sldId id="282" r:id="rId8"/>
    <p:sldId id="283" r:id="rId9"/>
    <p:sldId id="284" r:id="rId10"/>
    <p:sldId id="292" r:id="rId11"/>
    <p:sldId id="293" r:id="rId12"/>
    <p:sldId id="285" r:id="rId13"/>
    <p:sldId id="288" r:id="rId14"/>
    <p:sldId id="286" r:id="rId15"/>
    <p:sldId id="287" r:id="rId16"/>
    <p:sldId id="291" r:id="rId17"/>
    <p:sldId id="261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496" y="857232"/>
            <a:ext cx="45720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«</a:t>
            </a:r>
            <a:r>
              <a:rPr lang="ru-RU" sz="3000" b="1" i="1" dirty="0" smtClean="0"/>
              <a:t>Формирование безопасности собственной  </a:t>
            </a:r>
          </a:p>
          <a:p>
            <a:pPr algn="ctr"/>
            <a:r>
              <a:rPr lang="ru-RU" sz="3000" b="1" i="1" dirty="0" smtClean="0"/>
              <a:t>жизнедеятельности </a:t>
            </a:r>
          </a:p>
          <a:p>
            <a:pPr algn="ctr"/>
            <a:r>
              <a:rPr lang="ru-RU" sz="3000" b="1" i="1" dirty="0" smtClean="0"/>
              <a:t>через театрализацию»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3928" y="4077072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</a:t>
            </a:r>
            <a:r>
              <a:rPr lang="ru-RU" dirty="0" smtClean="0"/>
              <a:t>: воспитатель  </a:t>
            </a:r>
            <a:r>
              <a:rPr lang="ru-RU" dirty="0" smtClean="0"/>
              <a:t>Суслова О. И.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80" y="179348"/>
            <a:ext cx="390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МДОАУ «Детский сад № 118 г. Орска»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501090" cy="672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/>
              <a:t>Сказки «Лиса, заяц и петух» и «Три поросёнка»</a:t>
            </a:r>
            <a:endParaRPr lang="ru-RU" sz="2800" dirty="0"/>
          </a:p>
        </p:txBody>
      </p:sp>
      <p:pic>
        <p:nvPicPr>
          <p:cNvPr id="6" name="Рисунок 5" descr="IMG_20210319_1027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643050"/>
            <a:ext cx="3643338" cy="3929090"/>
          </a:xfrm>
          <a:prstGeom prst="rect">
            <a:avLst/>
          </a:prstGeom>
        </p:spPr>
      </p:pic>
      <p:pic>
        <p:nvPicPr>
          <p:cNvPr id="7" name="Рисунок 6" descr="IMG_20210319_1037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14488"/>
            <a:ext cx="4071966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501090" cy="672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/>
              <a:t>Сказка  «Красная шапочка»</a:t>
            </a:r>
            <a:endParaRPr lang="ru-RU" sz="2800" dirty="0"/>
          </a:p>
        </p:txBody>
      </p:sp>
      <p:pic>
        <p:nvPicPr>
          <p:cNvPr id="4" name="Рисунок 3" descr="IMG_20210319_1152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00108"/>
            <a:ext cx="4000528" cy="2786082"/>
          </a:xfrm>
          <a:prstGeom prst="rect">
            <a:avLst/>
          </a:prstGeom>
        </p:spPr>
      </p:pic>
      <p:pic>
        <p:nvPicPr>
          <p:cNvPr id="5" name="Рисунок 4" descr="IMG_20210319_1152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3946708"/>
            <a:ext cx="4286248" cy="2714644"/>
          </a:xfrm>
          <a:prstGeom prst="rect">
            <a:avLst/>
          </a:prstGeom>
        </p:spPr>
      </p:pic>
      <p:pic>
        <p:nvPicPr>
          <p:cNvPr id="6" name="Рисунок 5" descr="IMG_20210319_1154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000108"/>
            <a:ext cx="3000396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357166"/>
            <a:ext cx="6574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«Вовка в стране дорожных знаков»</a:t>
            </a:r>
            <a:endParaRPr lang="ru-RU" sz="2800" dirty="0"/>
          </a:p>
        </p:txBody>
      </p:sp>
      <p:pic>
        <p:nvPicPr>
          <p:cNvPr id="4" name="Рисунок 3" descr="IMG-3c35a8801e8aec2e7077fbb318ef00e3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54" y="1568698"/>
            <a:ext cx="4036318" cy="4500594"/>
          </a:xfrm>
          <a:prstGeom prst="rect">
            <a:avLst/>
          </a:prstGeom>
        </p:spPr>
      </p:pic>
      <p:pic>
        <p:nvPicPr>
          <p:cNvPr id="5" name="Рисунок 4" descr="IMG-1900f1b2f6fd7931a10aedac88bd6a4f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988840"/>
            <a:ext cx="3929090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501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</a:t>
            </a:r>
            <a:r>
              <a:rPr lang="ru-RU" sz="2800" dirty="0" smtClean="0"/>
              <a:t>Обсуждая действия сказочных персонажей, обсуждается и обыгрывается с детьми, как правильно себя вести</a:t>
            </a:r>
            <a:r>
              <a:rPr lang="ru-RU" sz="2800" b="1" dirty="0" smtClean="0"/>
              <a:t>»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12" name="Рисунок 11" descr="IMG_20210319_105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785926"/>
            <a:ext cx="3857652" cy="4714908"/>
          </a:xfrm>
          <a:prstGeom prst="rect">
            <a:avLst/>
          </a:prstGeom>
        </p:spPr>
      </p:pic>
      <p:pic>
        <p:nvPicPr>
          <p:cNvPr id="13" name="Рисунок 12" descr="IMG_20210319_101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785926"/>
            <a:ext cx="4143368" cy="4714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5011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/>
              <a:t>При подготовке сказки «Пожар в лесу» </a:t>
            </a:r>
            <a:endParaRPr lang="ru-RU" sz="2500" b="1" dirty="0" smtClean="0"/>
          </a:p>
          <a:p>
            <a:pPr algn="ctr"/>
            <a:r>
              <a:rPr lang="ru-RU" sz="2500" b="1" dirty="0" smtClean="0"/>
              <a:t>были </a:t>
            </a:r>
            <a:r>
              <a:rPr lang="ru-RU" sz="2500" b="1" dirty="0" smtClean="0"/>
              <a:t>привлечены родители</a:t>
            </a:r>
            <a:r>
              <a:rPr lang="ru-RU" sz="2500" dirty="0" smtClean="0"/>
              <a:t> .</a:t>
            </a:r>
            <a:endParaRPr lang="ru-RU" sz="2500" dirty="0"/>
          </a:p>
        </p:txBody>
      </p:sp>
      <p:pic>
        <p:nvPicPr>
          <p:cNvPr id="12" name="Рисунок 11" descr="IMG_20191009_163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214422"/>
            <a:ext cx="4357686" cy="2357454"/>
          </a:xfrm>
          <a:prstGeom prst="rect">
            <a:avLst/>
          </a:prstGeom>
        </p:spPr>
      </p:pic>
      <p:pic>
        <p:nvPicPr>
          <p:cNvPr id="13" name="Рисунок 12" descr="IMG_20191009_164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142984"/>
            <a:ext cx="4000560" cy="2357454"/>
          </a:xfrm>
          <a:prstGeom prst="rect">
            <a:avLst/>
          </a:prstGeom>
        </p:spPr>
      </p:pic>
      <p:pic>
        <p:nvPicPr>
          <p:cNvPr id="14" name="Рисунок 13" descr="IMG_20191009_1648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643314"/>
            <a:ext cx="4000528" cy="2928934"/>
          </a:xfrm>
          <a:prstGeom prst="rect">
            <a:avLst/>
          </a:prstGeom>
        </p:spPr>
      </p:pic>
      <p:pic>
        <p:nvPicPr>
          <p:cNvPr id="15" name="Рисунок 14" descr="IMG_20191009_1640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643314"/>
            <a:ext cx="4429156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285728"/>
            <a:ext cx="41825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«Пожар в лесу» </a:t>
            </a:r>
          </a:p>
          <a:p>
            <a:pPr algn="ctr"/>
            <a:r>
              <a:rPr lang="ru-RU" sz="2800" b="1" dirty="0" smtClean="0"/>
              <a:t>Работа с родителями.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12" name="Рисунок 11" descr="IMG_20191009_1652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844824"/>
            <a:ext cx="3643338" cy="3643338"/>
          </a:xfrm>
          <a:prstGeom prst="rect">
            <a:avLst/>
          </a:prstGeom>
        </p:spPr>
      </p:pic>
      <p:pic>
        <p:nvPicPr>
          <p:cNvPr id="13" name="Рисунок 12" descr="IMG_20191009_1646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844824"/>
            <a:ext cx="3929090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5010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/>
              <a:t>Театральные импровизации способствуют умению выплеснуть энергию, передать своё видение мира, а главное – заложению  фундамента безопасности.</a:t>
            </a:r>
            <a:endParaRPr lang="ru-RU" sz="2800" dirty="0"/>
          </a:p>
        </p:txBody>
      </p:sp>
      <p:pic>
        <p:nvPicPr>
          <p:cNvPr id="12" name="Рисунок 11" descr="hqdefault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143248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714356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ОСНОВЫ БЕЗОПАСНОСТИ</a:t>
            </a:r>
            <a:br>
              <a:rPr lang="ru-RU" sz="2800" dirty="0" smtClean="0"/>
            </a:br>
            <a:r>
              <a:rPr lang="ru-RU" sz="2800" dirty="0" smtClean="0"/>
              <a:t>ЖИЗНЕДЕЯТЕЛЬНОСТИ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«Чтобы руки были целы,</a:t>
            </a:r>
            <a:br>
              <a:rPr lang="ru-RU" sz="2800" dirty="0" smtClean="0"/>
            </a:br>
            <a:r>
              <a:rPr lang="ru-RU" sz="2800" dirty="0" smtClean="0"/>
              <a:t>Чтобы ноги были целы.</a:t>
            </a:r>
            <a:br>
              <a:rPr lang="ru-RU" sz="2800" dirty="0" smtClean="0"/>
            </a:br>
            <a:r>
              <a:rPr lang="ru-RU" sz="2800" dirty="0" smtClean="0"/>
              <a:t>Знаки эти надо знать, </a:t>
            </a:r>
            <a:br>
              <a:rPr lang="ru-RU" sz="2800" dirty="0" smtClean="0"/>
            </a:br>
            <a:r>
              <a:rPr lang="ru-RU" sz="2800" dirty="0" smtClean="0"/>
              <a:t>Надо знаки уважать»</a:t>
            </a:r>
            <a:endParaRPr lang="ru-RU" sz="2800" dirty="0"/>
          </a:p>
        </p:txBody>
      </p:sp>
      <p:pic>
        <p:nvPicPr>
          <p:cNvPr id="10" name="Рисунок 9" descr="IMG_20191015_1342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7" y="285728"/>
            <a:ext cx="3857652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D:\Света\Фото\2009\Пасха, май 2009\DSC0076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762" y="2924944"/>
            <a:ext cx="9112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Благодарим за внимание!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edu.cap.ru/home/4739/28948_2009041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2169" y="2794288"/>
            <a:ext cx="5060423" cy="404705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43608" y="116632"/>
            <a:ext cx="65527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«Дошкольный возраст – важнейший период, когда формируется личность и закладываются прочные основы безопасной жизнедеятельности и здорового образа жизни»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14414" y="642918"/>
            <a:ext cx="707236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/>
              <a:t>Работая над направлением театрализованной деятельности я поставила перед собой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цель</a:t>
            </a:r>
            <a:r>
              <a:rPr lang="ru-RU" sz="3200" dirty="0" smtClean="0"/>
              <a:t> – </a:t>
            </a:r>
            <a:r>
              <a:rPr lang="ru-RU" sz="3200" b="1" i="1" dirty="0" smtClean="0"/>
              <a:t>Сформировать навыки безопасности жизнедеятельности и детей дошкольного возраста, через театрализованную деятельность.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1052736"/>
            <a:ext cx="414340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solidFill>
                  <a:srgbClr val="7030A0"/>
                </a:solidFill>
              </a:rPr>
              <a:t>Л</a:t>
            </a:r>
            <a:r>
              <a:rPr lang="ru-RU" sz="2500" b="1" dirty="0" smtClean="0">
                <a:solidFill>
                  <a:srgbClr val="7030A0"/>
                </a:solidFill>
              </a:rPr>
              <a:t>. С. </a:t>
            </a:r>
            <a:r>
              <a:rPr lang="ru-RU" sz="2500" b="1" dirty="0" err="1" smtClean="0">
                <a:solidFill>
                  <a:srgbClr val="7030A0"/>
                </a:solidFill>
              </a:rPr>
              <a:t>Выготский</a:t>
            </a:r>
            <a:r>
              <a:rPr lang="ru-RU" sz="2500" b="1" dirty="0" smtClean="0">
                <a:solidFill>
                  <a:srgbClr val="7030A0"/>
                </a:solidFill>
              </a:rPr>
              <a:t> считал: чтобы создать достаточно прочные основы творческой деятельности, необходимо расширять опыт ребёнка. С помощью настольного, пальчикового театра, </a:t>
            </a:r>
            <a:r>
              <a:rPr lang="ru-RU" sz="2500" b="1" dirty="0" err="1" smtClean="0">
                <a:solidFill>
                  <a:srgbClr val="7030A0"/>
                </a:solidFill>
              </a:rPr>
              <a:t>фланелеграфа</a:t>
            </a:r>
            <a:r>
              <a:rPr lang="ru-RU" sz="2500" b="1" dirty="0" smtClean="0">
                <a:solidFill>
                  <a:srgbClr val="7030A0"/>
                </a:solidFill>
              </a:rPr>
              <a:t>, игр-драматизаций я пробуждала в детях желание быть артистами</a:t>
            </a:r>
            <a:endParaRPr lang="ru-RU" sz="25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изображение_viber_2021-03-17_15-14-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18294"/>
            <a:ext cx="3995936" cy="4384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285728"/>
            <a:ext cx="80010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dirty="0" smtClean="0"/>
              <a:t>Работа по </a:t>
            </a:r>
            <a:endParaRPr lang="ru-RU" sz="4000" dirty="0" smtClean="0"/>
          </a:p>
          <a:p>
            <a:pPr algn="ctr">
              <a:lnSpc>
                <a:spcPct val="150000"/>
              </a:lnSpc>
            </a:pPr>
            <a:r>
              <a:rPr lang="ru-RU" sz="4000" dirty="0" smtClean="0"/>
              <a:t>«</a:t>
            </a:r>
            <a:r>
              <a:rPr lang="ru-RU" sz="4000" dirty="0" smtClean="0"/>
              <a:t>Освоению правил безопасности жизнедеятельности через театральное искусство» </a:t>
            </a:r>
            <a:endParaRPr lang="ru-RU" sz="4000" dirty="0" smtClean="0"/>
          </a:p>
          <a:p>
            <a:pPr algn="ctr">
              <a:lnSpc>
                <a:spcPct val="150000"/>
              </a:lnSpc>
            </a:pPr>
            <a:r>
              <a:rPr lang="ru-RU" sz="4000" dirty="0" smtClean="0"/>
              <a:t>начинается </a:t>
            </a:r>
            <a:r>
              <a:rPr lang="ru-RU" sz="4000" dirty="0" smtClean="0"/>
              <a:t>с организации развивающей среды.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71472" y="428604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/>
              <a:t>«Театр - один из самых доступных видов искусства для дошкольников..»</a:t>
            </a:r>
            <a:endParaRPr lang="ru-RU" sz="2400" b="1" dirty="0"/>
          </a:p>
        </p:txBody>
      </p:sp>
      <p:pic>
        <p:nvPicPr>
          <p:cNvPr id="9" name="Рисунок 8" descr="P10809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00174"/>
            <a:ext cx="4143404" cy="4714908"/>
          </a:xfrm>
          <a:prstGeom prst="rect">
            <a:avLst/>
          </a:prstGeom>
        </p:spPr>
      </p:pic>
      <p:pic>
        <p:nvPicPr>
          <p:cNvPr id="10" name="Рисунок 9" descr="P10809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500174"/>
            <a:ext cx="4357718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642918"/>
            <a:ext cx="7605488" cy="369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/>
              <a:t>Главная задача </a:t>
            </a:r>
            <a:r>
              <a:rPr lang="ru-RU" sz="4000" i="1" dirty="0" smtClean="0"/>
              <a:t>– натолкнуть на мысль о переносе сказочных «спасительных» приёмов в повседневную жизнь. 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357166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Сказка «Колобок»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8" name="Рисунок 7" descr="изображение_viber_2021-03-17_15-14-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902970"/>
            <a:ext cx="4000528" cy="2597468"/>
          </a:xfrm>
          <a:prstGeom prst="rect">
            <a:avLst/>
          </a:prstGeom>
        </p:spPr>
      </p:pic>
      <p:pic>
        <p:nvPicPr>
          <p:cNvPr id="9" name="Рисунок 8" descr="изображение_viber_2021-03-17_15-14-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857232"/>
            <a:ext cx="3357586" cy="2714644"/>
          </a:xfrm>
          <a:prstGeom prst="rect">
            <a:avLst/>
          </a:prstGeom>
        </p:spPr>
      </p:pic>
      <p:pic>
        <p:nvPicPr>
          <p:cNvPr id="10" name="Рисунок 9" descr="изображение_viber_2021-03-17_15-14-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3789040"/>
            <a:ext cx="5237204" cy="2738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11663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Сказка «Репка»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13" name="Рисунок 12" descr="IMG_20210319_1158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714356"/>
            <a:ext cx="3857652" cy="2857520"/>
          </a:xfrm>
          <a:prstGeom prst="rect">
            <a:avLst/>
          </a:prstGeom>
        </p:spPr>
      </p:pic>
      <p:pic>
        <p:nvPicPr>
          <p:cNvPr id="14" name="Рисунок 13" descr="IMG_20210319_120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714752"/>
            <a:ext cx="4214842" cy="2857520"/>
          </a:xfrm>
          <a:prstGeom prst="rect">
            <a:avLst/>
          </a:prstGeom>
        </p:spPr>
      </p:pic>
      <p:pic>
        <p:nvPicPr>
          <p:cNvPr id="15" name="Рисунок 14" descr="IMG_20210319_1158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714356"/>
            <a:ext cx="3929090" cy="2714644"/>
          </a:xfrm>
          <a:prstGeom prst="rect">
            <a:avLst/>
          </a:prstGeom>
        </p:spPr>
      </p:pic>
      <p:pic>
        <p:nvPicPr>
          <p:cNvPr id="16" name="Рисунок 15" descr="IMG_20210319_1200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714752"/>
            <a:ext cx="4071934" cy="271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310</TotalTime>
  <Words>250</Words>
  <Application>Microsoft Office PowerPoint</Application>
  <PresentationFormat>Экран (4:3)</PresentationFormat>
  <Paragraphs>26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Компьютер</cp:lastModifiedBy>
  <cp:revision>28</cp:revision>
  <dcterms:created xsi:type="dcterms:W3CDTF">2014-03-10T07:07:51Z</dcterms:created>
  <dcterms:modified xsi:type="dcterms:W3CDTF">2021-03-23T06:14:33Z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1445646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