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7" r:id="rId19"/>
    <p:sldId id="276" r:id="rId20"/>
    <p:sldId id="272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747" autoAdjust="0"/>
  </p:normalViewPr>
  <p:slideViewPr>
    <p:cSldViewPr>
      <p:cViewPr>
        <p:scale>
          <a:sx n="100" d="100"/>
          <a:sy n="100" d="100"/>
        </p:scale>
        <p:origin x="-5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C78D5-0DF8-4C49-B8B9-5A99D3ACB325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EFCDF-6EC3-484F-8A47-8808DA3C4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14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EFCDF-6EC3-484F-8A47-8808DA3C483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468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C581-E5D5-4094-BA56-B9EDC095F3C7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1046-BFB1-4F42-B02D-59235CB16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23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C581-E5D5-4094-BA56-B9EDC095F3C7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1046-BFB1-4F42-B02D-59235CB16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71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C581-E5D5-4094-BA56-B9EDC095F3C7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1046-BFB1-4F42-B02D-59235CB16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31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C581-E5D5-4094-BA56-B9EDC095F3C7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1046-BFB1-4F42-B02D-59235CB16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62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C581-E5D5-4094-BA56-B9EDC095F3C7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1046-BFB1-4F42-B02D-59235CB16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19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C581-E5D5-4094-BA56-B9EDC095F3C7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1046-BFB1-4F42-B02D-59235CB16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8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C581-E5D5-4094-BA56-B9EDC095F3C7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1046-BFB1-4F42-B02D-59235CB16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46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C581-E5D5-4094-BA56-B9EDC095F3C7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1046-BFB1-4F42-B02D-59235CB16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26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C581-E5D5-4094-BA56-B9EDC095F3C7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1046-BFB1-4F42-B02D-59235CB16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98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C581-E5D5-4094-BA56-B9EDC095F3C7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1046-BFB1-4F42-B02D-59235CB16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088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C581-E5D5-4094-BA56-B9EDC095F3C7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1046-BFB1-4F42-B02D-59235CB16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71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BC581-E5D5-4094-BA56-B9EDC095F3C7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41046-BFB1-4F42-B02D-59235CB16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38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40" y="4585607"/>
            <a:ext cx="6725321" cy="22723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9612" y="260648"/>
            <a:ext cx="6984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«Детский сад №107 «Маячок» с приоритетным осуществлением художественно-эстетического развития воспитанников г. Орска»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3102" y="1772816"/>
            <a:ext cx="693779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cap="all" dirty="0" smtClean="0">
                <a:latin typeface="Times New Roman" panose="02020603050405020304" pitchFamily="18" charset="0"/>
              </a:rPr>
              <a:t>Мастер-класс</a:t>
            </a:r>
          </a:p>
          <a:p>
            <a:pPr algn="ctr"/>
            <a:endParaRPr lang="en-US" dirty="0" smtClean="0"/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вокальных навыков  через развивающие голосовые игры»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8224" y="3846943"/>
            <a:ext cx="23909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 </a:t>
            </a:r>
          </a:p>
          <a:p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Санова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43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40" y="4585607"/>
            <a:ext cx="6725321" cy="2272393"/>
          </a:xfrm>
          <a:prstGeom prst="rect">
            <a:avLst/>
          </a:prstGeom>
        </p:spPr>
      </p:pic>
      <p:pic>
        <p:nvPicPr>
          <p:cNvPr id="1027" name="Picture 3" descr="C:\Users\sanova\Desktop\фото к презентации\vorobei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660654" cy="252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00288"/>
            <a:ext cx="2858826" cy="16088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174" y="1512809"/>
            <a:ext cx="3244002" cy="18247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87824" y="332656"/>
            <a:ext cx="3024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</a:rPr>
              <a:t>Раскрытие рта (надо, чтобы во время упражнения рот раскрывался  в вертикальном направлении, опуская нижнюю челюсть примерно на 2 пальца): </a:t>
            </a:r>
            <a:r>
              <a:rPr lang="ru-RU" sz="1400" b="1" dirty="0">
                <a:latin typeface="Times New Roman" panose="02020603050405020304" pitchFamily="18" charset="0"/>
              </a:rPr>
              <a:t>«Лягушки»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54378" y="3428479"/>
            <a:ext cx="2957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Чьи там крики у пруда: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КВАсу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КВАсу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нам сюда!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КВАсу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КВАсу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простоКВАши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Надоела нам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3441" y="917431"/>
            <a:ext cx="2664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«Немые рыбки»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(Представим, что мы большие рыбы с огромными  эластичными ртами. Широко, довольно часто и ритмично раскрываем рты – снимаем зажимы нижней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челюсти,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закрывая, активно шлепаем губами)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1277" y="2900288"/>
            <a:ext cx="26025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сомкнутых выпяченных губ вперед и растягивание их затем в стороны (зубы при этом крепко сжаты):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«Песня воробья»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Чио-чио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Фью-фью-фью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Чик-чирик,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Чью-чью-чью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20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40" y="4585607"/>
            <a:ext cx="6725321" cy="22723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5032" y="548680"/>
            <a:ext cx="8667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Голосовые сигналы</a:t>
            </a:r>
          </a:p>
          <a:p>
            <a:pPr indent="45720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Греем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ладошки – ровный выдох, удлиняем дыхание.</a:t>
            </a:r>
          </a:p>
          <a:p>
            <a:pPr indent="45720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Перевести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беззвучный выдох в шипение горлом – h.</a:t>
            </a:r>
          </a:p>
          <a:p>
            <a:pPr indent="45720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«Волна»:  х-х-х-А, х-х-х-А..</a:t>
            </a:r>
          </a:p>
          <a:p>
            <a:pPr indent="45720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«Рано утром»</a:t>
            </a:r>
          </a:p>
          <a:p>
            <a:pPr indent="45720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«Говорящие рыбки»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пропевание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звуков А-Э-И-О-У, либо МА-МЭ-МИ-МО-МУ и аналогичные звуковые ряды. Ребенок «преувеличенными» движениями губ совершенствует свою артикуляцию и состояние речевого аппарата)</a:t>
            </a:r>
          </a:p>
        </p:txBody>
      </p:sp>
    </p:spTree>
    <p:extLst>
      <p:ext uri="{BB962C8B-B14F-4D97-AF65-F5344CB8AC3E}">
        <p14:creationId xmlns:p14="http://schemas.microsoft.com/office/powerpoint/2010/main" val="110201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40" y="4585607"/>
            <a:ext cx="6725321" cy="2272393"/>
          </a:xfrm>
          <a:prstGeom prst="rect">
            <a:avLst/>
          </a:prstGeom>
        </p:spPr>
      </p:pic>
      <p:pic>
        <p:nvPicPr>
          <p:cNvPr id="2050" name="Picture 2" descr="C:\Users\sanova\Desktop\фото к презентации\IMG_20220331_1201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7" t="32817" r="23832" b="35798"/>
          <a:stretch/>
        </p:blipFill>
        <p:spPr bwMode="auto">
          <a:xfrm>
            <a:off x="6278628" y="2132856"/>
            <a:ext cx="2648630" cy="175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5032" y="404664"/>
            <a:ext cx="8667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3.Расширяем диапазон.</a:t>
            </a:r>
          </a:p>
          <a:p>
            <a:pPr indent="45720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Звукоподражание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голосом разной высоты («Котенок  и кошка», «Собака и щенок»)</a:t>
            </a:r>
          </a:p>
          <a:p>
            <a:pPr indent="45720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Упражнение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«Кукушка»</a:t>
            </a:r>
          </a:p>
          <a:p>
            <a:pPr indent="45720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«Прятки с мишкой» (Повышение голоса при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пропевании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звуков «Ау-ау, ау-ау» на выдохе)</a:t>
            </a:r>
          </a:p>
          <a:p>
            <a:pPr indent="45720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«Воображаемые мячики» (Кидаем друг другу воображаемый мячик, активно «посылая» на звуки А-А, Э-Э, О-О и другие гласные  глиссандо вверх и вниз)</a:t>
            </a:r>
          </a:p>
          <a:p>
            <a:pPr indent="45720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Упражнение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Лифт»</a:t>
            </a:r>
          </a:p>
          <a:p>
            <a:pPr indent="45720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Упражнение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«Песенка про смех» (используем низкий регистр и фальцет)</a:t>
            </a:r>
          </a:p>
          <a:p>
            <a:pPr indent="45720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«Ветер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sanova\Desktop\фото к презентации\slide-16.jpgмишк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0" r="12450"/>
          <a:stretch/>
        </p:blipFill>
        <p:spPr bwMode="auto">
          <a:xfrm>
            <a:off x="5796136" y="3775424"/>
            <a:ext cx="2703132" cy="162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4031711" y="4605265"/>
            <a:ext cx="1942818" cy="25904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408" y="3508021"/>
            <a:ext cx="2097329" cy="20213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26" y="2558348"/>
            <a:ext cx="2103082" cy="189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2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40" y="4585607"/>
            <a:ext cx="6725321" cy="22723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18951" y="620688"/>
            <a:ext cx="1906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Расширяем диапазон</a:t>
            </a:r>
          </a:p>
        </p:txBody>
      </p:sp>
      <p:pic>
        <p:nvPicPr>
          <p:cNvPr id="3074" name="Picture 2" descr="C:\Users\sanova\Desktop\фото к презентации\IMG_20220331_1156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8759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nova\Desktop\фото к презентации\мишка на санках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14954" y="2491320"/>
            <a:ext cx="2714093" cy="214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anova\Desktop\фото к презентации\IMG_20220331_113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09710" y="926594"/>
            <a:ext cx="2052993" cy="273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04092" y="3481263"/>
            <a:ext cx="1864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«Три медведя»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3693" y="3730426"/>
            <a:ext cx="1365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«Репка»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1909" y="1474911"/>
            <a:ext cx="2320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«Мишка на санках»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(глиссандо сверху вниз)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5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40" y="4585607"/>
            <a:ext cx="6725321" cy="22723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7446" y="312910"/>
            <a:ext cx="38741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Ритмоинтонационные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 и ритм звукоподражания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Медленнее −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быстрее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sanova\Desktop\фото к презентации\400_F_48294987.jpgлягуш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17194"/>
            <a:ext cx="364589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nova\Desktop\фото к презентации\520345dddac299975919c23fb0ddad77--mice.jpgмышат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60848"/>
            <a:ext cx="305723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anova\Desktop\фото к презентации\ef377334750662413d84492446e8c42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98" y="3332248"/>
            <a:ext cx="255937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8958" y="2851377"/>
            <a:ext cx="2560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Ко… ко…, ко-ко-ко, </a:t>
            </a:r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кокококо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5689" y="1628800"/>
            <a:ext cx="2638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Пи… пи…, пи-пи-пи, </a:t>
            </a:r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пипипипи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2809386"/>
            <a:ext cx="28538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(Поём песенку различной протяжённости)</a:t>
            </a:r>
          </a:p>
          <a:p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-а-а-а, …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4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40" y="4585607"/>
            <a:ext cx="6725321" cy="22723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7161" y="332656"/>
            <a:ext cx="76328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ыстраиваем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унисон.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Унисон – это самое главное в ансамблевом и хоровом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пении.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упражнений, которые использую в работе.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1.Упражнение «Андрей-воробей» 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пропевание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одном звуке.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2.Попевка «По дороге Петя шел»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3.Распевалки – «а-э-и-о-у» - крещендо-диминуэндо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мэ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-ми-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4.Пропевание мелодии с повтором песни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А.Михеевой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«Песенка на каждый день»</a:t>
            </a:r>
          </a:p>
        </p:txBody>
      </p:sp>
      <p:pic>
        <p:nvPicPr>
          <p:cNvPr id="5122" name="Picture 2" descr="C:\Users\sanova\Desktop\фото к презентации\IMG_20220331_123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368" y="2060848"/>
            <a:ext cx="2385265" cy="178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68754" y="3961655"/>
            <a:ext cx="2406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па-</a:t>
            </a:r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ра-ру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3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40" y="4585607"/>
            <a:ext cx="6725321" cy="22723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1" y="332656"/>
            <a:ext cx="86409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у детей унисон становится уверенным, переходим к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двухголосию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каноном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«Снежок»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Попевка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«Майский жук»</a:t>
            </a:r>
          </a:p>
          <a:p>
            <a:pPr marL="342900" indent="-342900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пражнения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которых один голос «стоит» на одной ноте, а другой движется вверх/вниз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Попевка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«По дороге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етя шёл»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мелодия 1-го и 2-го голоса движется на сужение: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Попевка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лесу поет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кукушка»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араллельное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терциями,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секстами (Здесь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помогает такой прием, когда один голос «стоит», а второй переходит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терцию)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Ехали купчики с ярмарки» русская народная песня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селезня любила» русская народная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песня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образных игровых ситуаций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(помогают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осваивать 3-хголосное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пение)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«Караван», где 1 голос – вой ветра, 2-й голос – скрип песка, 3-й голос – песня погонщика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верблюдов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74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679" y="4557327"/>
            <a:ext cx="6725321" cy="2272393"/>
          </a:xfrm>
          <a:prstGeom prst="rect">
            <a:avLst/>
          </a:prstGeom>
        </p:spPr>
      </p:pic>
      <p:pic>
        <p:nvPicPr>
          <p:cNvPr id="2050" name="Picture 2" descr="G:\фото к презентации\IMG-8b24bd5627f9c18df4b993367279a0b4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788"/>
            <a:ext cx="2808312" cy="18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фото к презентации\IMG-20220301-WA0007.jpgфот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39" y="251028"/>
            <a:ext cx="2514522" cy="178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07\Downloads\20220404_1032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2808312" cy="194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07\Downloads\IMG-20220305-WA0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39" y="2594568"/>
            <a:ext cx="2592288" cy="194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107\Downloads\IMG_20191029_10574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8285"/>
            <a:ext cx="2952328" cy="197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107\Downloads\IMG_20200220_10270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2" y="226298"/>
            <a:ext cx="2952328" cy="18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97152"/>
            <a:ext cx="145808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14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40" y="4585607"/>
            <a:ext cx="6725321" cy="2272393"/>
          </a:xfrm>
          <a:prstGeom prst="rect">
            <a:avLst/>
          </a:prstGeom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513" y="0"/>
            <a:ext cx="3156606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1994" y="100980"/>
            <a:ext cx="3752453" cy="217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3312368" cy="24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374441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62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40" y="4585607"/>
            <a:ext cx="6725321" cy="2272393"/>
          </a:xfrm>
          <a:prstGeom prst="rect">
            <a:avLst/>
          </a:prstGeom>
        </p:spPr>
      </p:pic>
      <p:pic>
        <p:nvPicPr>
          <p:cNvPr id="3075" name="Picture 3" descr="C:\Users\107\Downloads\20220404_144750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081" y="155155"/>
            <a:ext cx="3363838" cy="399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07\Downloads\IMG-20220404-WA0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59" y="270562"/>
            <a:ext cx="1802501" cy="218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07\Downloads\IMG-20220404-WA0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368" y="270562"/>
            <a:ext cx="1869075" cy="224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07\Downloads\IMG-20220404-WA00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905287"/>
            <a:ext cx="1588777" cy="211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107\Downloads\IMG-20220404-WA00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261" y="2666831"/>
            <a:ext cx="1515301" cy="202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107\Downloads\IMG-20220404-WA000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065" y="4086488"/>
            <a:ext cx="1509869" cy="187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9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40" y="4585607"/>
            <a:ext cx="6725321" cy="22723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1600" y="548680"/>
            <a:ext cx="5162861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презентации: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Представить педагогам методы работы по развитию вокальных навыков дошкольников через развивающие голосовые игры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988840"/>
            <a:ext cx="7920880" cy="1992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презентации: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Продемонстрировать педагогам методы воспитания у детей интереса и любви к певческой деятельности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педагогов с приёмами работы по формированию у детей певческих навыков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педагогов с приёмами развития эмоциональной отзывчивости у детей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 содержание игр и упражнений по развитию певческих навыков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12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40" y="4585607"/>
            <a:ext cx="6725321" cy="22723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1456040"/>
            <a:ext cx="8640960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Хочется особенно подчеркнуть важность ансамблевого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хорового пения. Командный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дух, чувство локтя, традиции, совместные эмоции и радости – это очень сплачивает и преумножает успех.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«Хор – это прообраз идеального общества, основанного на едином устремлении и слаженном дыхании, общества, в котором важно услышать другого, прислушаться друг к другу, общества, в котором индивидуальность не подавляется, но раскрывается в полной мере».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6000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А. Струве,</a:t>
            </a:r>
          </a:p>
          <a:p>
            <a:pPr marL="576000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композитор,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хормейстер, дирижер, педагог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просветитель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8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40" y="4585607"/>
            <a:ext cx="6725321" cy="22723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2225482"/>
            <a:ext cx="864096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59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1187264" y="2197304"/>
            <a:ext cx="2396775" cy="58797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40" y="4585607"/>
            <a:ext cx="6725321" cy="22723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7564" y="548680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Пение, вокализация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приносят человеку в первую очередь удовольствие, радость, раскрывает его эмоциональную сферу. В процессе пения у детей развивается познавательный интерес – развиваются патриотические чувства, любовь к прекрасному миру, а так же развивается память, быстрое мышление. Пение - важная качественная составляющая разносторонне развитого человека.</a:t>
            </a:r>
          </a:p>
          <a:p>
            <a:pPr indent="45720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эти факты говорят об актуальности обучения детей этому прекрасному виду искусства.</a:t>
            </a:r>
          </a:p>
        </p:txBody>
      </p:sp>
      <p:sp>
        <p:nvSpPr>
          <p:cNvPr id="5" name="Овал 4"/>
          <p:cNvSpPr/>
          <p:nvPr/>
        </p:nvSpPr>
        <p:spPr>
          <a:xfrm>
            <a:off x="3743908" y="2060848"/>
            <a:ext cx="1656184" cy="864096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14447" y="2200507"/>
            <a:ext cx="1315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Пение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Вокализация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537886" y="2226111"/>
            <a:ext cx="2396775" cy="58797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 rot="1925829">
            <a:off x="5049093" y="3300754"/>
            <a:ext cx="2396775" cy="58797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Позитивный настрой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 rot="19494107">
            <a:off x="1648644" y="3252123"/>
            <a:ext cx="2396775" cy="58797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Духовность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 rot="16200000">
            <a:off x="3707905" y="3639067"/>
            <a:ext cx="1728192" cy="58797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Эстетика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93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40" y="4585607"/>
            <a:ext cx="6725321" cy="22723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7564" y="1196752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работе я руководствуюсь такой установкой: каждого ребенка можно научить петь, каждый ребенок – это талант, а внимательный и «зоркий» педагог должен разглядеть этот талант и дать ему развитие.  Дети нашего детского сада музыкальны, многие очень хорошо поют и часто принимают участие в городских конкурсах и фестивалях, завоевывая призовые места. И, конечно, без системной работы высоких результатов не добиться.</a:t>
            </a:r>
          </a:p>
          <a:p>
            <a:pPr indent="457200" algn="just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ведущим направлением в моей работе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 развитие певческих навыков через голосовые игры. Таким образом дети, играя, осваивают различные приёмы пения, развивают свой мелодический и ритмический слух, дыхание, речевой аппарат.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02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40" y="4585607"/>
            <a:ext cx="6725321" cy="22723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548680"/>
            <a:ext cx="5040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Начинаются занятия с </a:t>
            </a: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музыкальных приветствий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Здравствуй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солнце красное! (хлопки по три справа и  слева)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солнце ясное! (хлопки повторяются)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мои друзья! Как люблю вас я! (2 раза)</a:t>
            </a:r>
          </a:p>
          <a:p>
            <a:pPr algn="just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2.Здравствуй, друг, здравствуй, друг! Становись скорее в круг.</a:t>
            </a:r>
          </a:p>
          <a:p>
            <a:pPr algn="just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руку другу дай, хоровод свой начинай.</a:t>
            </a:r>
          </a:p>
          <a:p>
            <a:pPr algn="just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Поднимаем руки вверх, хорошо нам видно всех.</a:t>
            </a:r>
          </a:p>
          <a:p>
            <a:pPr algn="just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вниз мы опускаем и тихонько приседаем.</a:t>
            </a:r>
          </a:p>
          <a:p>
            <a:pPr algn="just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 за другом идем, не спешим, не отстаем</a:t>
            </a:r>
          </a:p>
          <a:p>
            <a:pPr algn="just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 за другом идем, не спешим, не отстаем.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остановились, руки наши расцепились.</a:t>
            </a:r>
          </a:p>
          <a:p>
            <a:pPr algn="just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бегом, не отставайте, себе пару выбирайте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07\Downloads\Screenshot_20220404-140612_Video Play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92696"/>
            <a:ext cx="3058666" cy="195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07\Downloads\Screenshot_20220404-141119_Galle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58" y="2852936"/>
            <a:ext cx="3159807" cy="207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88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40" y="4585607"/>
            <a:ext cx="6725321" cy="22723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548680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3.Здравствуйте, ладошки! Хлоп-хлоп, хлоп-хлоп.</a:t>
            </a:r>
          </a:p>
          <a:p>
            <a:pPr indent="457200" algn="just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ножки! Топ-топ, топ-топ.</a:t>
            </a:r>
          </a:p>
          <a:p>
            <a:pPr indent="457200" algn="just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щечки! Плюх-плюх, плюх-плюх</a:t>
            </a:r>
          </a:p>
          <a:p>
            <a:pPr indent="457200" algn="just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Пухленькие щечки! Плюх-плюх, плюх-плюх</a:t>
            </a:r>
          </a:p>
          <a:p>
            <a:pPr indent="457200" algn="just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Здравствуйте, губки! /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поцелуйчики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indent="457200" algn="just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Здравствуйте, зубки! /щелкать зубами/</a:t>
            </a:r>
          </a:p>
          <a:p>
            <a:pPr indent="457200" algn="just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Здравствуй, мой носик! Пик-пик, пик-пик.</a:t>
            </a:r>
          </a:p>
          <a:p>
            <a:pPr indent="457200" algn="just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Здравствуйте, малышки! Всем привет!</a:t>
            </a:r>
          </a:p>
          <a:p>
            <a:pPr indent="457200" algn="just">
              <a:lnSpc>
                <a:spcPct val="150000"/>
              </a:lnSpc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песенки сопровождаются движениями – это активизирует детей, собирает их внимание, поднимает настроение, улучшает эмоциональное состояние и, конечно, подготавливает детские голоса к пению. Песенки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пропеваем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сопровождения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a’capella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105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40" y="4585607"/>
            <a:ext cx="6725321" cy="22723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400" dirty="0">
                <a:latin typeface="Times New Roman" panose="02020603050405020304" pitchFamily="18" charset="0"/>
              </a:rPr>
              <a:t>В своих занятия я использую некоторые упражнения из </a:t>
            </a:r>
            <a:r>
              <a:rPr lang="ru-RU" sz="1400" b="1" i="1" u="sng" dirty="0">
                <a:latin typeface="Times New Roman" panose="02020603050405020304" pitchFamily="18" charset="0"/>
              </a:rPr>
              <a:t>дыхательной гимнастики</a:t>
            </a:r>
            <a:r>
              <a:rPr lang="ru-RU" sz="1400" dirty="0"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</a:rPr>
              <a:t>А.Стрельниковой</a:t>
            </a:r>
            <a:r>
              <a:rPr lang="ru-RU" sz="1400" dirty="0">
                <a:latin typeface="Times New Roman" panose="02020603050405020304" pitchFamily="18" charset="0"/>
              </a:rPr>
              <a:t>. Особенностями этой гимнастики является активный </a:t>
            </a:r>
            <a:r>
              <a:rPr lang="ru-RU" sz="1400" dirty="0" smtClean="0">
                <a:latin typeface="Times New Roman" panose="02020603050405020304" pitchFamily="18" charset="0"/>
              </a:rPr>
              <a:t>ф</a:t>
            </a:r>
            <a:r>
              <a:rPr lang="ru-RU" sz="1400" dirty="0">
                <a:latin typeface="Times New Roman" panose="02020603050405020304" pitchFamily="18" charset="0"/>
              </a:rPr>
              <a:t>о</a:t>
            </a:r>
            <a:r>
              <a:rPr lang="ru-RU" sz="1400" dirty="0" smtClean="0">
                <a:latin typeface="Times New Roman" panose="02020603050405020304" pitchFamily="18" charset="0"/>
              </a:rPr>
              <a:t>рсированный </a:t>
            </a:r>
            <a:r>
              <a:rPr lang="ru-RU" sz="1400" dirty="0">
                <a:latin typeface="Times New Roman" panose="02020603050405020304" pitchFamily="18" charset="0"/>
              </a:rPr>
              <a:t>вдох и практически незаметный  пассивный выдох. Эта гимнастика тренирует и укрепляет дыхательную мускулатуру, ликвидирует неврозы и заикание у детей. Вот эти упражнения:</a:t>
            </a:r>
          </a:p>
          <a:p>
            <a:r>
              <a:rPr lang="ru-RU" sz="1400" dirty="0">
                <a:latin typeface="Times New Roman" panose="02020603050405020304" pitchFamily="18" charset="0"/>
              </a:rPr>
              <a:t>- упражнение «Ладошки»</a:t>
            </a:r>
          </a:p>
          <a:p>
            <a:r>
              <a:rPr lang="ru-RU" sz="1400" dirty="0" smtClean="0">
                <a:latin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</a:rPr>
              <a:t>упражнение «Насос»</a:t>
            </a:r>
          </a:p>
          <a:p>
            <a:r>
              <a:rPr lang="ru-RU" sz="1400" dirty="0" smtClean="0">
                <a:latin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</a:rPr>
              <a:t>упражнение «Обними плечи»</a:t>
            </a:r>
          </a:p>
          <a:p>
            <a:r>
              <a:rPr lang="ru-RU" sz="1400" dirty="0" smtClean="0">
                <a:latin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</a:rPr>
              <a:t>упражнение «Паровозик» (с поворотом головы вправо-влево)</a:t>
            </a:r>
          </a:p>
          <a:p>
            <a:r>
              <a:rPr lang="ru-RU" sz="1400" dirty="0" smtClean="0">
                <a:latin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</a:rPr>
              <a:t>упражнение «Кошечка</a:t>
            </a:r>
            <a:r>
              <a:rPr lang="ru-RU" sz="1400" dirty="0" smtClean="0">
                <a:latin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</a:rPr>
              <a:t>- упражнение </a:t>
            </a:r>
            <a:r>
              <a:rPr lang="ru-RU" sz="1400" dirty="0">
                <a:latin typeface="Times New Roman" panose="02020603050405020304" pitchFamily="18" charset="0"/>
              </a:rPr>
              <a:t>«Ёжик</a:t>
            </a:r>
            <a:r>
              <a:rPr lang="ru-RU" sz="1400" dirty="0" smtClean="0">
                <a:latin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07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40" y="4585607"/>
            <a:ext cx="6725321" cy="22723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8640960" cy="42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00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</a:rPr>
              <a:t>А так же другие упражнения на дыхание</a:t>
            </a:r>
            <a:r>
              <a:rPr lang="ru-RU" sz="1400" dirty="0" smtClean="0">
                <a:latin typeface="Times New Roman" panose="02020603050405020304" pitchFamily="18" charset="0"/>
              </a:rPr>
              <a:t>:</a:t>
            </a:r>
          </a:p>
          <a:p>
            <a:pPr indent="720000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</a:rPr>
              <a:t>упражнение </a:t>
            </a:r>
            <a:r>
              <a:rPr lang="ru-RU" sz="1400" b="1" dirty="0">
                <a:latin typeface="Times New Roman" panose="02020603050405020304" pitchFamily="18" charset="0"/>
              </a:rPr>
              <a:t>«Надувала кошка шар»</a:t>
            </a:r>
            <a:r>
              <a:rPr lang="ru-RU" sz="1400" dirty="0">
                <a:latin typeface="Times New Roman" panose="02020603050405020304" pitchFamily="18" charset="0"/>
              </a:rPr>
              <a:t> (короткое и длинное дыхание)</a:t>
            </a:r>
          </a:p>
          <a:p>
            <a:pPr indent="720000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</a:rPr>
              <a:t>	Надувала </a:t>
            </a:r>
            <a:r>
              <a:rPr lang="ru-RU" sz="1400" dirty="0">
                <a:latin typeface="Times New Roman" panose="02020603050405020304" pitchFamily="18" charset="0"/>
              </a:rPr>
              <a:t>кошка шар (активные короткие  вдохи носом, при этом постепенно разводим руки </a:t>
            </a:r>
            <a:r>
              <a:rPr lang="ru-RU" sz="1400" dirty="0" smtClean="0">
                <a:latin typeface="Times New Roman" panose="02020603050405020304" pitchFamily="18" charset="0"/>
              </a:rPr>
              <a:t>в</a:t>
            </a:r>
          </a:p>
          <a:p>
            <a:pPr indent="720000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</a:rPr>
              <a:t>стороны</a:t>
            </a:r>
            <a:r>
              <a:rPr lang="ru-RU" sz="1400" dirty="0">
                <a:latin typeface="Times New Roman" panose="02020603050405020304" pitchFamily="18" charset="0"/>
              </a:rPr>
              <a:t>)</a:t>
            </a:r>
          </a:p>
          <a:p>
            <a:pPr indent="720000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</a:rPr>
              <a:t>	А котенок ей мешал (активно сжимаем и разжимаем кулачки)</a:t>
            </a:r>
          </a:p>
          <a:p>
            <a:pPr indent="720000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</a:rPr>
              <a:t>	Подошел и лапкой топ(топаем ногой)</a:t>
            </a:r>
          </a:p>
          <a:p>
            <a:pPr indent="720000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</a:rPr>
              <a:t>	А у кошки шарик – хлоп! (активный вдох и выдох)</a:t>
            </a:r>
          </a:p>
          <a:p>
            <a:pPr indent="720000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</a:rPr>
              <a:t> - упражнение </a:t>
            </a:r>
            <a:r>
              <a:rPr lang="ru-RU" sz="1400" b="1" dirty="0">
                <a:latin typeface="Times New Roman" panose="02020603050405020304" pitchFamily="18" charset="0"/>
              </a:rPr>
              <a:t>«Ветер и ветерок»</a:t>
            </a:r>
            <a:r>
              <a:rPr lang="ru-RU" sz="1400" dirty="0">
                <a:latin typeface="Times New Roman" panose="02020603050405020304" pitchFamily="18" charset="0"/>
              </a:rPr>
              <a:t> (короткое и длинное дыхание)</a:t>
            </a:r>
          </a:p>
          <a:p>
            <a:pPr indent="720000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</a:rPr>
              <a:t>	Дует слабый ветерок (дети делают слабый вдох носом)</a:t>
            </a:r>
          </a:p>
          <a:p>
            <a:pPr indent="720000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</a:rPr>
              <a:t>	И качается листок (дуют на ладонь, где лежит листочек с дерева)</a:t>
            </a:r>
          </a:p>
          <a:p>
            <a:pPr indent="720000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</a:rPr>
              <a:t>	Дует сильный ветерок (дети делают активный вдох носом)</a:t>
            </a:r>
          </a:p>
          <a:p>
            <a:pPr indent="720000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</a:rPr>
              <a:t>	И срывается листок! (сильно дуют на ладонь, чтобы листок слетел)</a:t>
            </a:r>
          </a:p>
          <a:p>
            <a:pPr indent="720000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</a:rPr>
              <a:t>- упражнение </a:t>
            </a:r>
            <a:r>
              <a:rPr lang="ru-RU" sz="1400" b="1" dirty="0">
                <a:latin typeface="Times New Roman" panose="02020603050405020304" pitchFamily="18" charset="0"/>
              </a:rPr>
              <a:t>«Осенние листочки</a:t>
            </a:r>
            <a:r>
              <a:rPr lang="ru-RU" sz="1400" b="1" dirty="0" smtClean="0">
                <a:latin typeface="Times New Roman" panose="02020603050405020304" pitchFamily="18" charset="0"/>
              </a:rPr>
              <a:t>»</a:t>
            </a:r>
            <a:r>
              <a:rPr lang="ru-RU" sz="1400" dirty="0" smtClean="0">
                <a:latin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</a:rPr>
              <a:t>(листочки на ниточке, дети на них дуют</a:t>
            </a:r>
            <a:r>
              <a:rPr lang="ru-RU" sz="1400" dirty="0" smtClean="0">
                <a:latin typeface="Times New Roman" panose="02020603050405020304" pitchFamily="18" charset="0"/>
              </a:rPr>
              <a:t>)</a:t>
            </a:r>
            <a:endParaRPr lang="ru-RU" sz="1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81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40" y="4585607"/>
            <a:ext cx="6725321" cy="22723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8640960" cy="38625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err="1" smtClean="0">
                <a:latin typeface="Times New Roman" panose="02020603050405020304" pitchFamily="18" charset="0"/>
              </a:rPr>
              <a:t>Фонопедический</a:t>
            </a:r>
            <a:r>
              <a:rPr lang="ru-RU" sz="1400" b="1" dirty="0" smtClean="0">
                <a:latin typeface="Times New Roman" panose="02020603050405020304" pitchFamily="18" charset="0"/>
              </a:rPr>
              <a:t> метод развития голоса</a:t>
            </a:r>
          </a:p>
          <a:p>
            <a:pPr indent="457200" algn="just"/>
            <a:r>
              <a:rPr lang="ru-RU" sz="1400" b="1" dirty="0" err="1">
                <a:latin typeface="Times New Roman" panose="02020603050405020304" pitchFamily="18" charset="0"/>
              </a:rPr>
              <a:t>Фонопедический</a:t>
            </a:r>
            <a:r>
              <a:rPr lang="ru-RU" sz="1400" b="1" dirty="0">
                <a:latin typeface="Times New Roman" panose="02020603050405020304" pitchFamily="18" charset="0"/>
              </a:rPr>
              <a:t> метод</a:t>
            </a:r>
            <a:r>
              <a:rPr lang="ru-RU" sz="1400" dirty="0">
                <a:latin typeface="Times New Roman" panose="02020603050405020304" pitchFamily="18" charset="0"/>
              </a:rPr>
              <a:t> развития голоса (автор </a:t>
            </a:r>
            <a:r>
              <a:rPr lang="ru-RU" sz="1400" dirty="0" err="1">
                <a:latin typeface="Times New Roman" panose="02020603050405020304" pitchFamily="18" charset="0"/>
              </a:rPr>
              <a:t>В.Емельянов</a:t>
            </a:r>
            <a:r>
              <a:rPr lang="ru-RU" sz="1400" dirty="0" smtClean="0">
                <a:latin typeface="Times New Roman" panose="02020603050405020304" pitchFamily="18" charset="0"/>
              </a:rPr>
              <a:t>) – </a:t>
            </a:r>
            <a:r>
              <a:rPr lang="ru-RU" sz="1400" dirty="0">
                <a:latin typeface="Times New Roman" panose="02020603050405020304" pitchFamily="18" charset="0"/>
              </a:rPr>
              <a:t>направлен на расширение возможностей человеческого голоса. И еще очень важное направление – оздоровление голосового аппарата, продление его службы. Все упражнения предусматривают игровые ситуации. Вот некоторые из них:</a:t>
            </a:r>
          </a:p>
          <a:p>
            <a:pPr indent="457200" algn="just"/>
            <a:r>
              <a:rPr lang="ru-RU" sz="1400" b="1" dirty="0">
                <a:latin typeface="Times New Roman" panose="02020603050405020304" pitchFamily="18" charset="0"/>
              </a:rPr>
              <a:t>1</a:t>
            </a:r>
            <a:r>
              <a:rPr lang="ru-RU" sz="1400" b="1" dirty="0" smtClean="0">
                <a:latin typeface="Times New Roman" panose="02020603050405020304" pitchFamily="18" charset="0"/>
              </a:rPr>
              <a:t>. Артикуляционная </a:t>
            </a:r>
            <a:r>
              <a:rPr lang="ru-RU" sz="1400" b="1" dirty="0">
                <a:latin typeface="Times New Roman" panose="02020603050405020304" pitchFamily="18" charset="0"/>
              </a:rPr>
              <a:t>гимнастика.</a:t>
            </a:r>
          </a:p>
          <a:p>
            <a:pPr indent="457200" algn="just"/>
            <a:r>
              <a:rPr lang="ru-RU" sz="1400" dirty="0">
                <a:latin typeface="Times New Roman" panose="02020603050405020304" pitchFamily="18" charset="0"/>
              </a:rPr>
              <a:t> - </a:t>
            </a:r>
            <a:r>
              <a:rPr lang="ru-RU" sz="1400" dirty="0" err="1">
                <a:latin typeface="Times New Roman" panose="02020603050405020304" pitchFamily="18" charset="0"/>
              </a:rPr>
              <a:t>Покусывание</a:t>
            </a:r>
            <a:r>
              <a:rPr lang="ru-RU" sz="1400" dirty="0">
                <a:latin typeface="Times New Roman" panose="02020603050405020304" pitchFamily="18" charset="0"/>
              </a:rPr>
              <a:t> язычка.</a:t>
            </a:r>
          </a:p>
          <a:p>
            <a:pPr indent="457200" algn="just"/>
            <a:r>
              <a:rPr lang="ru-RU" sz="1400" dirty="0">
                <a:latin typeface="Times New Roman" panose="02020603050405020304" pitchFamily="18" charset="0"/>
              </a:rPr>
              <a:t> - Прокалывание щек язычком.</a:t>
            </a:r>
          </a:p>
          <a:p>
            <a:pPr indent="457200" algn="just"/>
            <a:r>
              <a:rPr lang="ru-RU" sz="1400" dirty="0">
                <a:latin typeface="Times New Roman" panose="02020603050405020304" pitchFamily="18" charset="0"/>
              </a:rPr>
              <a:t> - Круговые движения языком, как будто очищаем </a:t>
            </a:r>
            <a:r>
              <a:rPr lang="ru-RU" sz="1400" dirty="0" smtClean="0">
                <a:latin typeface="Times New Roman" panose="02020603050405020304" pitchFamily="18" charset="0"/>
              </a:rPr>
              <a:t>зубы.</a:t>
            </a:r>
            <a:endParaRPr lang="ru-RU" sz="1400" dirty="0">
              <a:latin typeface="Times New Roman" panose="02020603050405020304" pitchFamily="18" charset="0"/>
            </a:endParaRPr>
          </a:p>
          <a:p>
            <a:pPr indent="457200" algn="just"/>
            <a:r>
              <a:rPr lang="ru-RU" sz="1400" dirty="0">
                <a:latin typeface="Times New Roman" panose="02020603050405020304" pitchFamily="18" charset="0"/>
              </a:rPr>
              <a:t> - Цоканье язычком </a:t>
            </a:r>
            <a:r>
              <a:rPr lang="ru-RU" sz="1400" i="1" u="sng" dirty="0">
                <a:latin typeface="Times New Roman" panose="02020603050405020304" pitchFamily="18" charset="0"/>
              </a:rPr>
              <a:t>«Лошадка»</a:t>
            </a:r>
            <a:r>
              <a:rPr lang="ru-RU" sz="1400" dirty="0">
                <a:latin typeface="Times New Roman" panose="02020603050405020304" pitchFamily="18" charset="0"/>
              </a:rPr>
              <a:t>, сначала на звук «и», затем на звук «о</a:t>
            </a:r>
            <a:r>
              <a:rPr lang="ru-RU" sz="1400" dirty="0" smtClean="0">
                <a:latin typeface="Times New Roman" panose="02020603050405020304" pitchFamily="18" charset="0"/>
              </a:rPr>
              <a:t>».</a:t>
            </a:r>
            <a:endParaRPr lang="ru-RU" sz="1400" dirty="0">
              <a:latin typeface="Times New Roman" panose="02020603050405020304" pitchFamily="18" charset="0"/>
            </a:endParaRPr>
          </a:p>
          <a:p>
            <a:pPr indent="457200" algn="just"/>
            <a:r>
              <a:rPr lang="ru-RU" sz="1400" dirty="0">
                <a:latin typeface="Times New Roman" panose="02020603050405020304" pitchFamily="18" charset="0"/>
              </a:rPr>
              <a:t> - Упражнение </a:t>
            </a:r>
            <a:r>
              <a:rPr lang="ru-RU" sz="1400" i="1" u="sng" dirty="0">
                <a:latin typeface="Times New Roman" panose="02020603050405020304" pitchFamily="18" charset="0"/>
              </a:rPr>
              <a:t>«Язычок»</a:t>
            </a:r>
            <a:r>
              <a:rPr lang="ru-RU" sz="1400" dirty="0">
                <a:latin typeface="Times New Roman" panose="02020603050405020304" pitchFamily="18" charset="0"/>
              </a:rPr>
              <a:t>:</a:t>
            </a:r>
          </a:p>
          <a:p>
            <a:pPr indent="457200" algn="just"/>
            <a:r>
              <a:rPr lang="ru-RU" sz="1400" dirty="0">
                <a:latin typeface="Times New Roman" panose="02020603050405020304" pitchFamily="18" charset="0"/>
              </a:rPr>
              <a:t>Зубки чистим мы умело (дети с закрытым ртом двигают языком)</a:t>
            </a:r>
          </a:p>
          <a:p>
            <a:pPr indent="457200" algn="just"/>
            <a:r>
              <a:rPr lang="ru-RU" sz="1400" dirty="0">
                <a:latin typeface="Times New Roman" panose="02020603050405020304" pitchFamily="18" charset="0"/>
              </a:rPr>
              <a:t>Вправо-влево, вправо-влево (в полости рта вправо-влево)</a:t>
            </a:r>
          </a:p>
          <a:p>
            <a:pPr indent="457200" algn="just"/>
            <a:r>
              <a:rPr lang="ru-RU" sz="1400" dirty="0">
                <a:latin typeface="Times New Roman" panose="02020603050405020304" pitchFamily="18" charset="0"/>
              </a:rPr>
              <a:t>Словно пчелки пожужжали (произносят звук «ж-ж-ж-ж»)</a:t>
            </a:r>
          </a:p>
          <a:p>
            <a:pPr indent="457200" algn="just"/>
            <a:r>
              <a:rPr lang="ru-RU" sz="1400" dirty="0">
                <a:latin typeface="Times New Roman" panose="02020603050405020304" pitchFamily="18" charset="0"/>
              </a:rPr>
              <a:t>Как машина порычали( произносят звук «р-р-р»)</a:t>
            </a:r>
          </a:p>
          <a:p>
            <a:pPr indent="457200" algn="just"/>
            <a:r>
              <a:rPr lang="ru-RU" sz="1400" dirty="0">
                <a:latin typeface="Times New Roman" panose="02020603050405020304" pitchFamily="18" charset="0"/>
              </a:rPr>
              <a:t>Как конфетку пожевали ( жуют язык . как сладкую, как кислую конфету)</a:t>
            </a:r>
          </a:p>
          <a:p>
            <a:pPr indent="457200" algn="just"/>
            <a:r>
              <a:rPr lang="ru-RU" sz="1400" dirty="0">
                <a:latin typeface="Times New Roman" panose="02020603050405020304" pitchFamily="18" charset="0"/>
              </a:rPr>
              <a:t>Как лошадки вскачь пустились (цокают языком)</a:t>
            </a:r>
          </a:p>
          <a:p>
            <a:pPr indent="457200" algn="just"/>
            <a:r>
              <a:rPr lang="ru-RU" sz="1400" dirty="0">
                <a:latin typeface="Times New Roman" panose="02020603050405020304" pitchFamily="18" charset="0"/>
              </a:rPr>
              <a:t>Вовремя остановились  (произносят «</a:t>
            </a:r>
            <a:r>
              <a:rPr lang="ru-RU" sz="1400" dirty="0" err="1">
                <a:latin typeface="Times New Roman" panose="02020603050405020304" pitchFamily="18" charset="0"/>
              </a:rPr>
              <a:t>тпр</a:t>
            </a:r>
            <a:r>
              <a:rPr lang="ru-RU" sz="1400" dirty="0">
                <a:latin typeface="Times New Roman" panose="02020603050405020304" pitchFamily="18" charset="0"/>
              </a:rPr>
              <a:t>-р-р</a:t>
            </a:r>
            <a:r>
              <a:rPr lang="ru-RU" sz="1400" dirty="0" smtClean="0">
                <a:latin typeface="Times New Roman" panose="02020603050405020304" pitchFamily="18" charset="0"/>
              </a:rPr>
              <a:t>»)</a:t>
            </a:r>
            <a:endParaRPr lang="ru-RU" sz="1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83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1337</Words>
  <Application>Microsoft Office PowerPoint</Application>
  <PresentationFormat>Экран (4:3)</PresentationFormat>
  <Paragraphs>148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sanova</dc:creator>
  <cp:lastModifiedBy>Sanova</cp:lastModifiedBy>
  <cp:revision>42</cp:revision>
  <dcterms:created xsi:type="dcterms:W3CDTF">2022-04-02T11:58:14Z</dcterms:created>
  <dcterms:modified xsi:type="dcterms:W3CDTF">2022-04-13T08:33:22Z</dcterms:modified>
</cp:coreProperties>
</file>