
<file path=[Content_Types].xml><?xml version="1.0" encoding="utf-8"?>
<Types xmlns="http://schemas.openxmlformats.org/package/2006/content-types">
  <Default Extension="crdownload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6" r:id="rId1"/>
  </p:sldMasterIdLst>
  <p:sldIdLst>
    <p:sldId id="256" r:id="rId2"/>
    <p:sldId id="278" r:id="rId3"/>
    <p:sldId id="280" r:id="rId4"/>
    <p:sldId id="279" r:id="rId5"/>
    <p:sldId id="261" r:id="rId6"/>
    <p:sldId id="262" r:id="rId7"/>
    <p:sldId id="263" r:id="rId8"/>
    <p:sldId id="265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46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8C93A-BD87-415C-B8A3-75B1D5F9C53B}" type="datetimeFigureOut">
              <a:rPr lang="ru-RU" smtClean="0"/>
              <a:t>11.03.2023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F3D3C-EB6D-4E5D-AC89-4E32A9C6FE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0473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8C93A-BD87-415C-B8A3-75B1D5F9C53B}" type="datetimeFigureOut">
              <a:rPr lang="ru-RU" smtClean="0"/>
              <a:t>11.03.2023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F3D3C-EB6D-4E5D-AC89-4E32A9C6FE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8840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8C93A-BD87-415C-B8A3-75B1D5F9C53B}" type="datetimeFigureOut">
              <a:rPr lang="ru-RU" smtClean="0"/>
              <a:t>11.03.2023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F3D3C-EB6D-4E5D-AC89-4E32A9C6FE2B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372060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8C93A-BD87-415C-B8A3-75B1D5F9C53B}" type="datetimeFigureOut">
              <a:rPr lang="ru-RU" smtClean="0"/>
              <a:t>11.03.2023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F3D3C-EB6D-4E5D-AC89-4E32A9C6FE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45386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8C93A-BD87-415C-B8A3-75B1D5F9C53B}" type="datetimeFigureOut">
              <a:rPr lang="ru-RU" smtClean="0"/>
              <a:t>11.03.2023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F3D3C-EB6D-4E5D-AC89-4E32A9C6FE2B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825139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8C93A-BD87-415C-B8A3-75B1D5F9C53B}" type="datetimeFigureOut">
              <a:rPr lang="ru-RU" smtClean="0"/>
              <a:t>11.03.2023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F3D3C-EB6D-4E5D-AC89-4E32A9C6FE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83566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8C93A-BD87-415C-B8A3-75B1D5F9C53B}" type="datetimeFigureOut">
              <a:rPr lang="ru-RU" smtClean="0"/>
              <a:t>11.03.2023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F3D3C-EB6D-4E5D-AC89-4E32A9C6FE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5819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8C93A-BD87-415C-B8A3-75B1D5F9C53B}" type="datetimeFigureOut">
              <a:rPr lang="ru-RU" smtClean="0"/>
              <a:t>11.03.2023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F3D3C-EB6D-4E5D-AC89-4E32A9C6FE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0699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8C93A-BD87-415C-B8A3-75B1D5F9C53B}" type="datetimeFigureOut">
              <a:rPr lang="ru-RU" smtClean="0"/>
              <a:t>11.03.2023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F3D3C-EB6D-4E5D-AC89-4E32A9C6FE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1648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8C93A-BD87-415C-B8A3-75B1D5F9C53B}" type="datetimeFigureOut">
              <a:rPr lang="ru-RU" smtClean="0"/>
              <a:t>11.03.2023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F3D3C-EB6D-4E5D-AC89-4E32A9C6FE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519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8C93A-BD87-415C-B8A3-75B1D5F9C53B}" type="datetimeFigureOut">
              <a:rPr lang="ru-RU" smtClean="0"/>
              <a:t>11.03.2023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F3D3C-EB6D-4E5D-AC89-4E32A9C6FE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0137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8C93A-BD87-415C-B8A3-75B1D5F9C53B}" type="datetimeFigureOut">
              <a:rPr lang="ru-RU" smtClean="0"/>
              <a:t>11.03.2023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F3D3C-EB6D-4E5D-AC89-4E32A9C6FE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6344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8C93A-BD87-415C-B8A3-75B1D5F9C53B}" type="datetimeFigureOut">
              <a:rPr lang="ru-RU" smtClean="0"/>
              <a:t>11.03.2023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F3D3C-EB6D-4E5D-AC89-4E32A9C6FE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2649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8C93A-BD87-415C-B8A3-75B1D5F9C53B}" type="datetimeFigureOut">
              <a:rPr lang="ru-RU" smtClean="0"/>
              <a:t>11.03.2023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F3D3C-EB6D-4E5D-AC89-4E32A9C6FE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6156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8C93A-BD87-415C-B8A3-75B1D5F9C53B}" type="datetimeFigureOut">
              <a:rPr lang="ru-RU" smtClean="0"/>
              <a:t>11.03.2023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F3D3C-EB6D-4E5D-AC89-4E32A9C6FE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9455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8C93A-BD87-415C-B8A3-75B1D5F9C53B}" type="datetimeFigureOut">
              <a:rPr lang="ru-RU" smtClean="0"/>
              <a:t>11.03.2023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F3D3C-EB6D-4E5D-AC89-4E32A9C6FE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9398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F8C93A-BD87-415C-B8A3-75B1D5F9C53B}" type="datetimeFigureOut">
              <a:rPr lang="ru-RU" smtClean="0"/>
              <a:t>11.03.2023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C3F3D3C-EB6D-4E5D-AC89-4E32A9C6FE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2876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78" r:id="rId12"/>
    <p:sldLayoutId id="2147483779" r:id="rId13"/>
    <p:sldLayoutId id="2147483780" r:id="rId14"/>
    <p:sldLayoutId id="2147483781" r:id="rId15"/>
    <p:sldLayoutId id="214748378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jpg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1.jpg"/><Relationship Id="rId4" Type="http://schemas.openxmlformats.org/officeDocument/2006/relationships/image" Target="../media/image40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5.jpg"/><Relationship Id="rId4" Type="http://schemas.openxmlformats.org/officeDocument/2006/relationships/image" Target="../media/image44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crdownload"/><Relationship Id="rId4" Type="http://schemas.openxmlformats.org/officeDocument/2006/relationships/image" Target="../media/image5.crdownload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crdownload"/><Relationship Id="rId2" Type="http://schemas.openxmlformats.org/officeDocument/2006/relationships/image" Target="../media/image47.crdownload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crdownload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CF3B31-11CD-146C-A881-0616C96801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152401"/>
            <a:ext cx="5052646" cy="2309446"/>
          </a:xfrm>
        </p:spPr>
        <p:txBody>
          <a:bodyPr/>
          <a:lstStyle/>
          <a:p>
            <a:pPr algn="ctr" eaLnBrk="1" hangingPunct="1"/>
            <a:r>
              <a:rPr lang="ru-RU" altLang="ru-RU" sz="2000" b="1" dirty="0">
                <a:solidFill>
                  <a:srgbClr val="B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 дошкольное                                                 образовательное автономное учреждение                                       «Центр развития ребенка – детский сад </a:t>
            </a:r>
            <a:br>
              <a:rPr lang="ru-RU" altLang="ru-RU" sz="2000" b="1" dirty="0">
                <a:solidFill>
                  <a:srgbClr val="B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dirty="0">
                <a:solidFill>
                  <a:srgbClr val="B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116 г. Орска «</a:t>
            </a:r>
            <a:r>
              <a:rPr lang="ru-RU" altLang="ru-RU" sz="2000" b="1" dirty="0" err="1">
                <a:solidFill>
                  <a:srgbClr val="B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Ералашка</a:t>
            </a:r>
            <a:r>
              <a:rPr lang="ru-RU" altLang="ru-RU" sz="2000" b="1" dirty="0">
                <a:solidFill>
                  <a:srgbClr val="B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altLang="ru-RU" sz="2000" dirty="0">
                <a:solidFill>
                  <a:srgbClr val="B00000"/>
                </a:solidFill>
              </a:rPr>
            </a:br>
            <a:endParaRPr lang="ru-RU" sz="20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E42CB09-9EE6-2F85-41E8-31A7788793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2838288"/>
            <a:ext cx="7097671" cy="1827498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ru-RU" sz="11200" b="1" dirty="0">
                <a:solidFill>
                  <a:srgbClr val="C00000"/>
                </a:solidFill>
              </a:rPr>
              <a:t>Формирование математической грамотности дошкольников посредством игровой деятельности</a:t>
            </a:r>
          </a:p>
          <a:p>
            <a:pPr algn="ctr"/>
            <a:endParaRPr lang="ru-RU" sz="2800" b="1" dirty="0">
              <a:solidFill>
                <a:srgbClr val="C00000"/>
              </a:solidFill>
            </a:endParaRPr>
          </a:p>
          <a:p>
            <a:pPr algn="ctr"/>
            <a:endParaRPr lang="ru-RU" sz="2800" b="1" dirty="0">
              <a:solidFill>
                <a:srgbClr val="C00000"/>
              </a:solidFill>
            </a:endParaRPr>
          </a:p>
          <a:p>
            <a:r>
              <a:rPr lang="ru-RU" sz="7200" b="1" dirty="0">
                <a:solidFill>
                  <a:srgbClr val="7030A0"/>
                </a:solidFill>
              </a:rPr>
              <a:t>Воспитатель</a:t>
            </a:r>
          </a:p>
          <a:p>
            <a:r>
              <a:rPr lang="ru-RU" sz="7200" b="1" dirty="0">
                <a:solidFill>
                  <a:srgbClr val="7030A0"/>
                </a:solidFill>
              </a:rPr>
              <a:t> Мозжухина Елена Ивановна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1EE605B-3939-C8DD-CB11-12C338CAF3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1715" y="246184"/>
            <a:ext cx="3062288" cy="2643188"/>
          </a:xfrm>
          <a:prstGeom prst="rect">
            <a:avLst/>
          </a:prstGeom>
          <a:noFill/>
          <a:ln>
            <a:noFill/>
          </a:ln>
          <a:effectLst>
            <a:outerShdw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BB73F3DF-9530-223A-0FFF-11FC90C5EC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8862" y="4149968"/>
            <a:ext cx="2708031" cy="2246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199513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979E7E-04F6-5B44-37FD-8B5754016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5908431"/>
          </a:xfrm>
        </p:spPr>
        <p:txBody>
          <a:bodyPr>
            <a:normAutofit/>
          </a:bodyPr>
          <a:lstStyle/>
          <a:p>
            <a:r>
              <a:rPr lang="ru-RU" sz="2600" b="1" dirty="0">
                <a:solidFill>
                  <a:srgbClr val="00B050"/>
                </a:solidFill>
              </a:rPr>
              <a:t>Стихи, загадки, считалки                                             с математическим содержанием</a:t>
            </a:r>
            <a:br>
              <a:rPr lang="ru-RU" sz="2600" b="1" dirty="0">
                <a:solidFill>
                  <a:srgbClr val="00B050"/>
                </a:solidFill>
              </a:rPr>
            </a:br>
            <a:r>
              <a:rPr lang="ru-RU" sz="1600" b="1" dirty="0">
                <a:solidFill>
                  <a:srgbClr val="0070C0"/>
                </a:solidFill>
              </a:rPr>
              <a:t>Такие задания не только знакомят с математическим понятиями, но и развивают память, речь, внимание и логическое мышление.</a:t>
            </a:r>
            <a:br>
              <a:rPr lang="ru-RU" sz="1600" b="1" dirty="0">
                <a:solidFill>
                  <a:srgbClr val="0070C0"/>
                </a:solidFill>
              </a:rPr>
            </a:br>
            <a:br>
              <a:rPr lang="ru-RU" sz="1600" b="1" dirty="0">
                <a:solidFill>
                  <a:srgbClr val="0070C0"/>
                </a:solidFill>
              </a:rPr>
            </a:br>
            <a:r>
              <a:rPr lang="ru-RU" sz="1600" b="1" i="1" dirty="0">
                <a:solidFill>
                  <a:srgbClr val="0070C0"/>
                </a:solidFill>
              </a:rPr>
              <a:t> </a:t>
            </a:r>
            <a:r>
              <a:rPr lang="ru-RU" sz="1600" b="1" u="sng" dirty="0">
                <a:solidFill>
                  <a:srgbClr val="0070C0"/>
                </a:solidFill>
              </a:rPr>
              <a:t>Загадка</a:t>
            </a:r>
            <a:r>
              <a:rPr lang="ru-RU" sz="1600" b="1" dirty="0">
                <a:solidFill>
                  <a:srgbClr val="0070C0"/>
                </a:solidFill>
              </a:rPr>
              <a:t>                                       </a:t>
            </a:r>
            <a:r>
              <a:rPr lang="ru-RU" sz="1600" b="1" u="sng" dirty="0">
                <a:solidFill>
                  <a:srgbClr val="0070C0"/>
                </a:solidFill>
              </a:rPr>
              <a:t>Считалка</a:t>
            </a:r>
            <a:br>
              <a:rPr lang="ru-RU" sz="1600" b="1" u="sng" dirty="0">
                <a:solidFill>
                  <a:srgbClr val="0070C0"/>
                </a:solidFill>
              </a:rPr>
            </a:br>
            <a:r>
              <a:rPr lang="ru-RU" sz="1600" b="1" i="1" dirty="0">
                <a:solidFill>
                  <a:srgbClr val="0070C0"/>
                </a:solidFill>
              </a:rPr>
              <a:t>Пять братцев –                    Один, два, три, четыре, пять,</a:t>
            </a:r>
            <a:br>
              <a:rPr lang="ru-RU" sz="1600" b="1" i="1" dirty="0">
                <a:solidFill>
                  <a:srgbClr val="0070C0"/>
                </a:solidFill>
              </a:rPr>
            </a:br>
            <a:r>
              <a:rPr lang="ru-RU" sz="1600" b="1" i="1" dirty="0">
                <a:solidFill>
                  <a:srgbClr val="0070C0"/>
                </a:solidFill>
              </a:rPr>
              <a:t>Всем одно имя.                     Мы собрались поиграть.</a:t>
            </a:r>
            <a:br>
              <a:rPr lang="ru-RU" sz="1600" b="1" i="1" dirty="0">
                <a:solidFill>
                  <a:srgbClr val="0070C0"/>
                </a:solidFill>
              </a:rPr>
            </a:br>
            <a:r>
              <a:rPr lang="ru-RU" sz="1600" b="1" i="1" dirty="0">
                <a:solidFill>
                  <a:srgbClr val="0070C0"/>
                </a:solidFill>
              </a:rPr>
              <a:t>          (пальцы)                     К нам сорока прилетела</a:t>
            </a:r>
            <a:br>
              <a:rPr lang="ru-RU" sz="1600" b="1" i="1" dirty="0">
                <a:solidFill>
                  <a:srgbClr val="0070C0"/>
                </a:solidFill>
              </a:rPr>
            </a:br>
            <a:r>
              <a:rPr lang="ru-RU" sz="1600" b="1" i="1" dirty="0">
                <a:solidFill>
                  <a:srgbClr val="0070C0"/>
                </a:solidFill>
              </a:rPr>
              <a:t>                                             И тебе водить велела.</a:t>
            </a:r>
            <a:br>
              <a:rPr lang="ru-RU" sz="1600" b="1" i="1" dirty="0">
                <a:solidFill>
                  <a:srgbClr val="0070C0"/>
                </a:solidFill>
              </a:rPr>
            </a:br>
            <a:r>
              <a:rPr lang="ru-RU" sz="1600" b="1" i="1" dirty="0">
                <a:solidFill>
                  <a:srgbClr val="0070C0"/>
                </a:solidFill>
              </a:rPr>
              <a:t>                                  </a:t>
            </a:r>
            <a:br>
              <a:rPr lang="ru-RU" sz="1600" b="1" i="1" dirty="0">
                <a:solidFill>
                  <a:srgbClr val="0070C0"/>
                </a:solidFill>
              </a:rPr>
            </a:br>
            <a:br>
              <a:rPr lang="ru-RU" sz="1600" b="1" i="1" dirty="0">
                <a:solidFill>
                  <a:srgbClr val="0070C0"/>
                </a:solidFill>
              </a:rPr>
            </a:br>
            <a:r>
              <a:rPr lang="ru-RU" sz="1600" b="1" i="1" dirty="0">
                <a:solidFill>
                  <a:srgbClr val="0070C0"/>
                </a:solidFill>
              </a:rPr>
              <a:t>                                  </a:t>
            </a:r>
            <a:r>
              <a:rPr lang="ru-RU" sz="1600" b="1" u="sng" dirty="0">
                <a:solidFill>
                  <a:srgbClr val="0070C0"/>
                </a:solidFill>
              </a:rPr>
              <a:t>Веселое стихотворение про цифру 2</a:t>
            </a:r>
            <a:br>
              <a:rPr lang="ru-RU" sz="1600" b="1" dirty="0">
                <a:solidFill>
                  <a:srgbClr val="0070C0"/>
                </a:solidFill>
              </a:rPr>
            </a:br>
            <a:r>
              <a:rPr lang="ru-RU" sz="1600" b="1" dirty="0">
                <a:solidFill>
                  <a:srgbClr val="0070C0"/>
                </a:solidFill>
              </a:rPr>
              <a:t>                                </a:t>
            </a:r>
            <a:r>
              <a:rPr lang="ru-RU" sz="1600" b="1" i="1" dirty="0">
                <a:solidFill>
                  <a:srgbClr val="0070C0"/>
                </a:solidFill>
              </a:rPr>
              <a:t>По воде скользит едва,</a:t>
            </a:r>
            <a:br>
              <a:rPr lang="ru-RU" sz="1600" b="1" i="1" dirty="0">
                <a:solidFill>
                  <a:srgbClr val="0070C0"/>
                </a:solidFill>
              </a:rPr>
            </a:br>
            <a:r>
              <a:rPr lang="ru-RU" sz="1600" b="1" i="1" dirty="0">
                <a:solidFill>
                  <a:srgbClr val="0070C0"/>
                </a:solidFill>
              </a:rPr>
              <a:t>                                Словно лебедь цифра 2.</a:t>
            </a:r>
            <a:br>
              <a:rPr lang="ru-RU" sz="1600" b="1" i="1" dirty="0">
                <a:solidFill>
                  <a:srgbClr val="0070C0"/>
                </a:solidFill>
              </a:rPr>
            </a:br>
            <a:r>
              <a:rPr lang="ru-RU" sz="1600" b="1" i="1" dirty="0">
                <a:solidFill>
                  <a:srgbClr val="0070C0"/>
                </a:solidFill>
              </a:rPr>
              <a:t>                                Шею выгнула дугой,</a:t>
            </a:r>
            <a:br>
              <a:rPr lang="ru-RU" sz="1600" b="1" i="1" dirty="0">
                <a:solidFill>
                  <a:srgbClr val="0070C0"/>
                </a:solidFill>
              </a:rPr>
            </a:br>
            <a:r>
              <a:rPr lang="ru-RU" sz="1600" b="1" i="1" dirty="0">
                <a:solidFill>
                  <a:srgbClr val="0070C0"/>
                </a:solidFill>
              </a:rPr>
              <a:t>                                Гонит волны за собой.</a:t>
            </a:r>
            <a:endParaRPr lang="ru-RU" sz="2600" b="1" dirty="0">
              <a:solidFill>
                <a:srgbClr val="00B05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84B3EB9-62D4-DED3-FA34-0FA7ACB30D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45" y="3429000"/>
            <a:ext cx="1716778" cy="141263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8575A04-D080-9E3F-EFCF-7C0F610A1D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937" y="2262555"/>
            <a:ext cx="2180493" cy="200464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1F06C7D-3355-9B06-E029-C879207803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446" y="4610103"/>
            <a:ext cx="2383448" cy="1310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2178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D4350D-CB02-69B2-45BA-41C01ABF2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896708"/>
          </a:xfrm>
        </p:spPr>
        <p:txBody>
          <a:bodyPr>
            <a:normAutofit/>
          </a:bodyPr>
          <a:lstStyle/>
          <a:p>
            <a:r>
              <a:rPr lang="ru-RU" sz="2600" b="1" dirty="0">
                <a:solidFill>
                  <a:srgbClr val="00B050"/>
                </a:solidFill>
              </a:rPr>
              <a:t>Дидактическая игра – </a:t>
            </a:r>
            <a:r>
              <a:rPr lang="ru-RU" sz="1800" b="1" dirty="0">
                <a:solidFill>
                  <a:srgbClr val="0070C0"/>
                </a:solidFill>
              </a:rPr>
              <a:t>один из основных методов воспитательно-образовательной работы. В дидактических играх ребенок наблюдает, сравнивает, сопоставляет, классифицирует предметы по тем или иным признакам. При этом у детей развивается произвольная память и внимание.</a:t>
            </a:r>
            <a:br>
              <a:rPr lang="ru-RU" sz="1800" b="1" dirty="0">
                <a:solidFill>
                  <a:srgbClr val="0070C0"/>
                </a:solidFill>
              </a:rPr>
            </a:br>
            <a:r>
              <a:rPr lang="ru-RU" sz="1600" b="1" dirty="0">
                <a:solidFill>
                  <a:srgbClr val="0070C0"/>
                </a:solidFill>
              </a:rPr>
              <a:t>                                       </a:t>
            </a:r>
            <a:r>
              <a:rPr lang="ru-RU" sz="1600" b="1" u="sng" dirty="0">
                <a:solidFill>
                  <a:srgbClr val="0070C0"/>
                </a:solidFill>
              </a:rPr>
              <a:t>Поиграем</a:t>
            </a:r>
            <a:br>
              <a:rPr lang="ru-RU" sz="1600" b="1" u="sng" dirty="0">
                <a:solidFill>
                  <a:srgbClr val="0070C0"/>
                </a:solidFill>
              </a:rPr>
            </a:br>
            <a:r>
              <a:rPr lang="ru-RU" sz="1600" b="1" dirty="0">
                <a:solidFill>
                  <a:srgbClr val="0070C0"/>
                </a:solidFill>
              </a:rPr>
              <a:t>«Три квадрата»</a:t>
            </a:r>
            <a:br>
              <a:rPr lang="ru-RU" sz="1600" b="1" dirty="0">
                <a:solidFill>
                  <a:srgbClr val="0070C0"/>
                </a:solidFill>
              </a:rPr>
            </a:br>
            <a:r>
              <a:rPr lang="ru-RU" sz="1600" b="1" u="sng" dirty="0">
                <a:solidFill>
                  <a:srgbClr val="0070C0"/>
                </a:solidFill>
              </a:rPr>
              <a:t>Цель: </a:t>
            </a:r>
            <a:r>
              <a:rPr lang="ru-RU" sz="1600" b="1" dirty="0">
                <a:solidFill>
                  <a:srgbClr val="0070C0"/>
                </a:solidFill>
              </a:rPr>
              <a:t>научить детей соотносить по величине три предмета и обозначить их отношения словами: «большой», «маленький», «средний», «самый большой», «самый маленький».</a:t>
            </a:r>
            <a:br>
              <a:rPr lang="ru-RU" sz="1600" b="1" dirty="0">
                <a:solidFill>
                  <a:srgbClr val="0070C0"/>
                </a:solidFill>
              </a:rPr>
            </a:br>
            <a:r>
              <a:rPr lang="ru-RU" sz="1600" b="1" u="sng" dirty="0">
                <a:solidFill>
                  <a:srgbClr val="0070C0"/>
                </a:solidFill>
              </a:rPr>
              <a:t>Игровое действие. </a:t>
            </a:r>
            <a:r>
              <a:rPr lang="ru-RU" sz="1600" b="1" dirty="0">
                <a:solidFill>
                  <a:srgbClr val="0070C0"/>
                </a:solidFill>
              </a:rPr>
              <a:t>Воспитатель показывает три квадрат, называет: это большой квадрат, этот поменьше, этот маленький. Дети также показывают. Далее предлагает построить башню из этих квадратов. Дети строят по образцу. Воспитатель обращает внимание, как надо выкладывать квадраты: внизу самый большой, наверху самый маленький.</a:t>
            </a:r>
            <a:br>
              <a:rPr lang="ru-RU" sz="1600" b="1" dirty="0">
                <a:solidFill>
                  <a:srgbClr val="0070C0"/>
                </a:solidFill>
              </a:rPr>
            </a:br>
            <a:endParaRPr lang="ru-RU" sz="1600" b="1" dirty="0">
              <a:solidFill>
                <a:srgbClr val="00B050"/>
              </a:solidFill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E78957A-8F5B-5BAB-14A0-F3C3C006F0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4622312"/>
            <a:ext cx="7077808" cy="2235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5227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A11E8A-D206-8468-EFDF-98810225A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6002215"/>
          </a:xfrm>
        </p:spPr>
        <p:txBody>
          <a:bodyPr>
            <a:normAutofit/>
          </a:bodyPr>
          <a:lstStyle/>
          <a:p>
            <a:pPr algn="ctr"/>
            <a:r>
              <a:rPr lang="ru-RU" sz="2600" b="1" dirty="0">
                <a:solidFill>
                  <a:srgbClr val="00B050"/>
                </a:solidFill>
              </a:rPr>
              <a:t>Совместная деятельность воспитателя и детей</a:t>
            </a:r>
            <a:br>
              <a:rPr lang="ru-RU" sz="2600" b="1" dirty="0">
                <a:solidFill>
                  <a:srgbClr val="00B050"/>
                </a:solidFill>
              </a:rPr>
            </a:br>
            <a:endParaRPr lang="ru-RU" sz="2600" b="1" dirty="0">
              <a:solidFill>
                <a:srgbClr val="00B05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39CA03E-F033-C7C7-09D7-7ED784FA31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27" y="1207477"/>
            <a:ext cx="3122735" cy="297766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177AC29-AA17-0A50-007B-05A290C2F8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398" y="3751386"/>
            <a:ext cx="3312817" cy="297766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F683421-E9E0-7719-027F-AA6A9746A5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4" y="1131277"/>
            <a:ext cx="3727938" cy="3429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9FB10A-6355-1A33-D478-58F18A14A1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349" y="4185139"/>
            <a:ext cx="2843895" cy="234461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F7EFF53-29D7-43F0-2053-5DC84F868A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7271" y="3610706"/>
            <a:ext cx="2293327" cy="255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7884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CB09F0-DDB2-E5FF-9CFF-D76DE8589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943600"/>
          </a:xfrm>
        </p:spPr>
        <p:txBody>
          <a:bodyPr>
            <a:normAutofit/>
          </a:bodyPr>
          <a:lstStyle/>
          <a:p>
            <a:r>
              <a:rPr lang="ru-RU" sz="2600" b="1" dirty="0">
                <a:solidFill>
                  <a:srgbClr val="00B050"/>
                </a:solidFill>
              </a:rPr>
              <a:t>Подвижные игры с математическим содержанием</a:t>
            </a:r>
            <a:br>
              <a:rPr lang="ru-RU" sz="2600" b="1" dirty="0">
                <a:solidFill>
                  <a:srgbClr val="00B050"/>
                </a:solidFill>
              </a:rPr>
            </a:br>
            <a:r>
              <a:rPr lang="ru-RU" sz="1800" b="1" dirty="0">
                <a:solidFill>
                  <a:srgbClr val="0070C0"/>
                </a:solidFill>
              </a:rPr>
              <a:t>Подвижная игра носит познавательный и игровой характер. В процессе проведения подвижных игр дети отрабатывают устный счет, способность ориентироваться в пространстве, во времени, сравнивать величины, развивать умение различать и называть геометрические фигуры.</a:t>
            </a:r>
            <a:br>
              <a:rPr lang="ru-RU" sz="1800" b="1" dirty="0">
                <a:solidFill>
                  <a:srgbClr val="0070C0"/>
                </a:solidFill>
              </a:rPr>
            </a:br>
            <a:br>
              <a:rPr lang="ru-RU" sz="1800" b="1" dirty="0">
                <a:solidFill>
                  <a:srgbClr val="0070C0"/>
                </a:solidFill>
              </a:rPr>
            </a:br>
            <a:r>
              <a:rPr lang="ru-RU" sz="1600" b="1" dirty="0">
                <a:solidFill>
                  <a:srgbClr val="0070C0"/>
                </a:solidFill>
              </a:rPr>
              <a:t>   </a:t>
            </a:r>
            <a:r>
              <a:rPr lang="ru-RU" sz="1600" b="1" u="sng" dirty="0">
                <a:solidFill>
                  <a:srgbClr val="0070C0"/>
                </a:solidFill>
              </a:rPr>
              <a:t>«Слушай, двигайся, считай»</a:t>
            </a:r>
            <a:br>
              <a:rPr lang="ru-RU" sz="1600" b="1" u="sng" dirty="0">
                <a:solidFill>
                  <a:srgbClr val="0070C0"/>
                </a:solidFill>
              </a:rPr>
            </a:br>
            <a:r>
              <a:rPr lang="ru-RU" sz="1600" b="1" u="sng" dirty="0">
                <a:solidFill>
                  <a:srgbClr val="0070C0"/>
                </a:solidFill>
              </a:rPr>
              <a:t>Цель: </a:t>
            </a:r>
            <a:r>
              <a:rPr lang="ru-RU" sz="1600" b="1" dirty="0">
                <a:solidFill>
                  <a:srgbClr val="0070C0"/>
                </a:solidFill>
              </a:rPr>
              <a:t>развивать слуховое внимание, закреплять количественный счет.</a:t>
            </a:r>
            <a:br>
              <a:rPr lang="ru-RU" sz="1600" b="1" dirty="0">
                <a:solidFill>
                  <a:srgbClr val="0070C0"/>
                </a:solidFill>
              </a:rPr>
            </a:br>
            <a:r>
              <a:rPr lang="ru-RU" sz="1600" b="1" u="sng" dirty="0">
                <a:solidFill>
                  <a:srgbClr val="0070C0"/>
                </a:solidFill>
              </a:rPr>
              <a:t>Игровые действия. </a:t>
            </a:r>
            <a:r>
              <a:rPr lang="ru-RU" sz="1600" b="1" dirty="0">
                <a:solidFill>
                  <a:srgbClr val="0070C0"/>
                </a:solidFill>
              </a:rPr>
              <a:t>Дети выстраиваются в линию. Воспитатель хлопает в ладоши (можно ударять в бубен). Дети считают хлопки и делают столько шагов вперед, сколько раз хлопнул воспитатель.</a:t>
            </a:r>
            <a:br>
              <a:rPr lang="ru-RU" sz="1600" b="1" dirty="0">
                <a:solidFill>
                  <a:srgbClr val="0070C0"/>
                </a:solidFill>
              </a:rPr>
            </a:br>
            <a:endParaRPr lang="ru-RU" sz="1600" b="1" dirty="0">
              <a:solidFill>
                <a:srgbClr val="00B05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A6D9FEA-6F1D-F7A5-E0B6-599E9E88D1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758" y="3814031"/>
            <a:ext cx="6030057" cy="2739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6161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9FC459-8BD9-1E28-8E08-031BE394E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5931877"/>
          </a:xfrm>
        </p:spPr>
        <p:txBody>
          <a:bodyPr>
            <a:normAutofit/>
          </a:bodyPr>
          <a:lstStyle/>
          <a:p>
            <a:r>
              <a:rPr lang="ru-RU" sz="2000" b="1" u="sng" dirty="0">
                <a:solidFill>
                  <a:srgbClr val="0070C0"/>
                </a:solidFill>
              </a:rPr>
              <a:t>Подвижная игра «День и ночь»</a:t>
            </a:r>
            <a:br>
              <a:rPr lang="ru-RU" sz="2000" b="1" u="sng" dirty="0">
                <a:solidFill>
                  <a:srgbClr val="0070C0"/>
                </a:solidFill>
              </a:rPr>
            </a:br>
            <a:r>
              <a:rPr lang="ru-RU" sz="2000" b="1" u="sng" dirty="0">
                <a:solidFill>
                  <a:srgbClr val="0070C0"/>
                </a:solidFill>
              </a:rPr>
              <a:t>Цель</a:t>
            </a:r>
            <a:r>
              <a:rPr lang="ru-RU" sz="2000" b="1" dirty="0">
                <a:solidFill>
                  <a:srgbClr val="0070C0"/>
                </a:solidFill>
              </a:rPr>
              <a:t>: закреплять знание последовательности в смене частей суток.</a:t>
            </a:r>
            <a:br>
              <a:rPr lang="ru-RU" sz="2000" b="1" dirty="0">
                <a:solidFill>
                  <a:srgbClr val="0070C0"/>
                </a:solidFill>
              </a:rPr>
            </a:br>
            <a:r>
              <a:rPr lang="ru-RU" sz="2000" b="1" i="1" dirty="0">
                <a:solidFill>
                  <a:srgbClr val="0070C0"/>
                </a:solidFill>
              </a:rPr>
              <a:t>Друг за дружкой чередой</a:t>
            </a:r>
            <a:br>
              <a:rPr lang="ru-RU" sz="2000" b="1" i="1" dirty="0">
                <a:solidFill>
                  <a:srgbClr val="0070C0"/>
                </a:solidFill>
              </a:rPr>
            </a:br>
            <a:r>
              <a:rPr lang="ru-RU" sz="2000" b="1" i="1" dirty="0">
                <a:solidFill>
                  <a:srgbClr val="0070C0"/>
                </a:solidFill>
              </a:rPr>
              <a:t>Мирно ходят брат с сестрой.</a:t>
            </a:r>
            <a:br>
              <a:rPr lang="ru-RU" sz="2000" b="1" i="1" dirty="0">
                <a:solidFill>
                  <a:srgbClr val="0070C0"/>
                </a:solidFill>
              </a:rPr>
            </a:br>
            <a:r>
              <a:rPr lang="ru-RU" sz="2000" b="1" i="1" dirty="0">
                <a:solidFill>
                  <a:srgbClr val="0070C0"/>
                </a:solidFill>
              </a:rPr>
              <a:t>Братец будит весь народ,</a:t>
            </a:r>
            <a:br>
              <a:rPr lang="ru-RU" sz="2000" b="1" i="1" dirty="0">
                <a:solidFill>
                  <a:srgbClr val="0070C0"/>
                </a:solidFill>
              </a:rPr>
            </a:br>
            <a:r>
              <a:rPr lang="ru-RU" sz="2000" b="1" i="1" dirty="0">
                <a:solidFill>
                  <a:srgbClr val="0070C0"/>
                </a:solidFill>
              </a:rPr>
              <a:t>А сестра наоборот</a:t>
            </a:r>
            <a:br>
              <a:rPr lang="ru-RU" sz="2000" b="1" i="1" dirty="0">
                <a:solidFill>
                  <a:srgbClr val="0070C0"/>
                </a:solidFill>
              </a:rPr>
            </a:br>
            <a:r>
              <a:rPr lang="ru-RU" sz="2000" b="1" i="1" dirty="0">
                <a:solidFill>
                  <a:srgbClr val="0070C0"/>
                </a:solidFill>
              </a:rPr>
              <a:t>Спать немедленно зовет.</a:t>
            </a:r>
            <a:endParaRPr lang="ru-RU" sz="2000" b="1" dirty="0">
              <a:solidFill>
                <a:srgbClr val="0070C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2887E9D-DFE9-7BD4-B289-5FEBB765C4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077" y="1383322"/>
            <a:ext cx="4737172" cy="411480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3409736-7994-5FF7-49B1-2097123294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151" y="3241432"/>
            <a:ext cx="3512109" cy="3006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1847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7A1B65-C1F7-B55B-5F76-01707BF01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920154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00B050"/>
                </a:solidFill>
              </a:rPr>
              <a:t>Самостоятельная деятельность детей, направленная на формирование математической грамотности</a:t>
            </a:r>
            <a:br>
              <a:rPr lang="ru-RU" sz="2400" b="1" dirty="0">
                <a:solidFill>
                  <a:srgbClr val="00B050"/>
                </a:solidFill>
              </a:rPr>
            </a:br>
            <a:r>
              <a:rPr lang="ru-RU" sz="1800" b="1" u="sng" dirty="0">
                <a:solidFill>
                  <a:srgbClr val="0070C0"/>
                </a:solidFill>
              </a:rPr>
              <a:t>Авторские игры</a:t>
            </a:r>
            <a:br>
              <a:rPr lang="ru-RU" sz="2400" b="1" dirty="0">
                <a:solidFill>
                  <a:srgbClr val="00B050"/>
                </a:solidFill>
              </a:rPr>
            </a:br>
            <a:endParaRPr lang="ru-RU" sz="2400" b="1" dirty="0">
              <a:solidFill>
                <a:srgbClr val="00B05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8EF8834-37E8-D21A-9A02-647AC44DFD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73" y="1758459"/>
            <a:ext cx="4095750" cy="400929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28F7F53-35A7-B92B-4CC5-A96BCAC3FC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962" y="1758459"/>
            <a:ext cx="4095750" cy="4009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349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0E4EAF-FCE8-762A-B7CB-ACB209B55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838092"/>
          </a:xfrm>
        </p:spPr>
        <p:txBody>
          <a:bodyPr>
            <a:normAutofit/>
          </a:bodyPr>
          <a:lstStyle/>
          <a:p>
            <a:r>
              <a:rPr lang="ru-RU" sz="1800" b="1" u="sng" dirty="0">
                <a:solidFill>
                  <a:srgbClr val="0070C0"/>
                </a:solidFill>
              </a:rPr>
              <a:t>Настольные и конструктивные игры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D5E58B5-5156-3B10-6D9B-6FE1308638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3" y="1172307"/>
            <a:ext cx="2895600" cy="286043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0543D8A-31DB-4ECC-E0AF-E1610D3BDF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2934" y="1178170"/>
            <a:ext cx="3178002" cy="285456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6C31481-2140-0DD9-F15F-E1F24EF1B5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347" y="1172307"/>
            <a:ext cx="2895600" cy="285456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2AE3692-9D07-A1D3-ACC5-7110FFD5D0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421" y="3786554"/>
            <a:ext cx="3868616" cy="245012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68B3521-4357-D5D1-F3BE-092E7BE076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716" y="3786553"/>
            <a:ext cx="3704491" cy="2450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1378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9CC908-B36D-40BF-816E-27B21EAEF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486400"/>
          </a:xfrm>
        </p:spPr>
        <p:txBody>
          <a:bodyPr>
            <a:normAutofit/>
          </a:bodyPr>
          <a:lstStyle/>
          <a:p>
            <a:br>
              <a:rPr lang="ru-RU" sz="2000" b="1" dirty="0">
                <a:solidFill>
                  <a:srgbClr val="0070C0"/>
                </a:solidFill>
              </a:rPr>
            </a:br>
            <a:r>
              <a:rPr lang="ru-RU" sz="2000" b="1" dirty="0">
                <a:solidFill>
                  <a:srgbClr val="0070C0"/>
                </a:solidFill>
              </a:rPr>
              <a:t>      </a:t>
            </a:r>
            <a:r>
              <a:rPr lang="ru-RU" sz="2800" b="1" dirty="0">
                <a:solidFill>
                  <a:srgbClr val="0070C0"/>
                </a:solidFill>
              </a:rPr>
              <a:t>Мы играем,                                    учимся.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68DEA24-DB19-A839-D0CC-6C2290491E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19" y="1629508"/>
            <a:ext cx="2886481" cy="264941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C5D64F5-6507-74CE-FE9F-3EAAC4175B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651" y="609599"/>
            <a:ext cx="2886482" cy="264941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3D6E10A-8348-9A54-DB30-9C425BA6F2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613" y="1629508"/>
            <a:ext cx="2869547" cy="264941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859671B-4E36-249C-A9CE-9DF63285F7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185" y="3223844"/>
            <a:ext cx="3868615" cy="2907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4946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A5A316-B02F-147E-5998-B12F1EFBB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861538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00B050"/>
                </a:solidFill>
              </a:rPr>
              <a:t>               Предметно-развивающая среда</a:t>
            </a:r>
            <a:br>
              <a:rPr lang="ru-RU" sz="2400" b="1" dirty="0">
                <a:solidFill>
                  <a:srgbClr val="00B050"/>
                </a:solidFill>
              </a:rPr>
            </a:br>
            <a:r>
              <a:rPr lang="ru-RU" sz="1800" b="1" dirty="0">
                <a:solidFill>
                  <a:srgbClr val="0070C0"/>
                </a:solidFill>
              </a:rPr>
              <a:t>Создание математической зоны в предметно-развивающей среде способствует организации самостоятельной математической деятельности детей, развитию самооценки, самоконтроля, самоорганизации детей.</a:t>
            </a:r>
            <a:endParaRPr lang="ru-RU" sz="2400" b="1" dirty="0">
              <a:solidFill>
                <a:srgbClr val="00B05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A3B06C8-14E2-C040-1BC0-B5F00BA15E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880" y="2121877"/>
            <a:ext cx="3380642" cy="461889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4FE0625-209E-4EED-C41D-09E6DB3605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95" y="2825262"/>
            <a:ext cx="2477967" cy="297766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DEAE9B7-4E34-2751-6865-C3D9944027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906" y="2121877"/>
            <a:ext cx="2788714" cy="203606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668B8D5-E083-5D2F-DF0A-CDAB6CEC79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140" y="4435075"/>
            <a:ext cx="2984901" cy="203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1562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F29A11-3F52-0DCB-C45B-AE0AF1650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791200"/>
          </a:xfrm>
        </p:spPr>
        <p:txBody>
          <a:bodyPr>
            <a:normAutofit/>
          </a:bodyPr>
          <a:lstStyle/>
          <a:p>
            <a:r>
              <a:rPr lang="ru-RU" sz="2600" b="1" dirty="0">
                <a:solidFill>
                  <a:srgbClr val="00B050"/>
                </a:solidFill>
              </a:rPr>
              <a:t>                    Работа с родителями</a:t>
            </a:r>
            <a:br>
              <a:rPr lang="ru-RU" sz="2600" b="1" dirty="0">
                <a:solidFill>
                  <a:srgbClr val="00B050"/>
                </a:solidFill>
              </a:rPr>
            </a:br>
            <a:br>
              <a:rPr lang="ru-RU" sz="2600" b="1" dirty="0">
                <a:solidFill>
                  <a:srgbClr val="00B050"/>
                </a:solidFill>
              </a:rPr>
            </a:br>
            <a:r>
              <a:rPr lang="ru-RU" sz="1800" b="1" dirty="0">
                <a:solidFill>
                  <a:srgbClr val="0070C0"/>
                </a:solidFill>
              </a:rPr>
              <a:t>   </a:t>
            </a:r>
            <a:r>
              <a:rPr lang="ru-RU" sz="1800" b="1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ru-RU" sz="18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еобходимо привлекать родителей к решению </a:t>
            </a:r>
            <a:br>
              <a:rPr lang="ru-RU" sz="18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 математического развития детей. Для этого </a:t>
            </a:r>
            <a:br>
              <a:rPr lang="ru-RU" sz="18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использовала разнообразные формы работы </a:t>
            </a:r>
            <a:br>
              <a:rPr lang="ru-RU" sz="18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 родителями. Проводила индивидуальные беседы, </a:t>
            </a:r>
            <a:br>
              <a:rPr lang="ru-RU" sz="18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консультации, привлекала родителей к организа</a:t>
            </a:r>
            <a:r>
              <a:rPr lang="ru-RU" sz="18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ции</a:t>
            </a:r>
            <a:br>
              <a:rPr lang="ru-RU" sz="18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математического уголка, знакомила родителей</a:t>
            </a:r>
            <a:br>
              <a:rPr lang="ru-RU" sz="18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 приемами руководства</a:t>
            </a:r>
            <a:r>
              <a:rPr lang="ru-RU" sz="18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играми, методикой их </a:t>
            </a:r>
            <a:br>
              <a:rPr lang="ru-RU" sz="18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проведения, напоминала, чтобы играли с детьми,</a:t>
            </a:r>
            <a:br>
              <a:rPr lang="ru-RU" sz="18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учили их последовательным</a:t>
            </a:r>
            <a:r>
              <a:rPr lang="ru-RU" sz="18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действиям, успешно </a:t>
            </a:r>
            <a:br>
              <a:rPr lang="ru-RU" sz="18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планировали в уме, приучали детей к умственному </a:t>
            </a:r>
            <a:br>
              <a:rPr lang="ru-RU" sz="18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труду. Чтобы родителям было легче</a:t>
            </a:r>
            <a:r>
              <a:rPr lang="ru-RU" sz="18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определить </a:t>
            </a:r>
            <a:br>
              <a:rPr lang="ru-RU" sz="18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какие игры и как играть с детьми, составила</a:t>
            </a:r>
            <a:br>
              <a:rPr lang="ru-RU" sz="18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буклет «Математические игры с детьми дома», </a:t>
            </a:r>
            <a:br>
              <a:rPr lang="ru-RU" sz="18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памятки «Играем дома», в которых была отражена </a:t>
            </a:r>
            <a:br>
              <a:rPr lang="ru-RU" sz="18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тематика игр по разделам Программы и возрастам </a:t>
            </a:r>
            <a:br>
              <a:rPr lang="ru-RU" sz="18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 содержанием игр.</a:t>
            </a:r>
            <a:br>
              <a:rPr lang="ru-RU" sz="18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600" b="1" dirty="0">
              <a:solidFill>
                <a:srgbClr val="0070C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9353E41-D6CB-3E60-9164-76A4B789F0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607526"/>
            <a:ext cx="3821723" cy="3773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73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1C00BA-6029-1FC7-C195-160FC86BA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92015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5C8ACF9-ADBB-0359-2BE1-BB89E33CFA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>
                <a:solidFill>
                  <a:srgbClr val="FF0000"/>
                </a:solidFill>
              </a:rPr>
              <a:t>Без игры нет и не может быть полноценного умственного развития. Игра – это огромное светлое окно, через которое в духовный мир ребенка вливается живительный поток представлений, понятий об окружающем мире. Игра – это искра, зажигающая огонек пытливости и любознательности.</a:t>
            </a:r>
          </a:p>
          <a:p>
            <a:pPr marL="0" indent="0" algn="ctr">
              <a:buNone/>
            </a:pPr>
            <a:r>
              <a:rPr lang="ru-RU" sz="2800" b="1" dirty="0">
                <a:solidFill>
                  <a:srgbClr val="FF0000"/>
                </a:solidFill>
              </a:rPr>
              <a:t>(В. А. Сухомлинский)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788671C-BAAB-0C78-7891-EE8DE72472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71" y="587812"/>
            <a:ext cx="2425627" cy="157277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48B2651-F909-5201-CFC6-4A67359E87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999" y="621530"/>
            <a:ext cx="2146355" cy="151727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89C8FB5-50CC-5B9D-4236-494069F630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998" y="488204"/>
            <a:ext cx="1875692" cy="155098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8FD6B62-0FC9-C95F-BD3E-2EB3C8A8DB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040" y="609599"/>
            <a:ext cx="2146355" cy="1529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2535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CE2F69-9A6E-4610-28E7-69F0DF188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87571"/>
            <a:ext cx="8596668" cy="6482860"/>
          </a:xfrm>
        </p:spPr>
        <p:txBody>
          <a:bodyPr>
            <a:normAutofit/>
          </a:bodyPr>
          <a:lstStyle/>
          <a:p>
            <a:r>
              <a:rPr lang="ru-RU" sz="2600" b="1" dirty="0">
                <a:solidFill>
                  <a:srgbClr val="00B050"/>
                </a:solidFill>
              </a:rPr>
              <a:t>                            Заключение</a:t>
            </a:r>
            <a:br>
              <a:rPr lang="ru-RU" sz="2600" b="1" dirty="0">
                <a:solidFill>
                  <a:srgbClr val="00B050"/>
                </a:solidFill>
              </a:rPr>
            </a:br>
            <a:br>
              <a:rPr lang="ru-RU" sz="2600" b="1" dirty="0">
                <a:solidFill>
                  <a:srgbClr val="00B050"/>
                </a:solidFill>
              </a:rPr>
            </a:br>
            <a:r>
              <a:rPr lang="ru-RU" sz="2600" b="1" dirty="0">
                <a:solidFill>
                  <a:srgbClr val="00B050"/>
                </a:solidFill>
              </a:rPr>
              <a:t>          </a:t>
            </a:r>
            <a:r>
              <a:rPr lang="ru-RU" sz="20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Используя различные дидактические игры, физкультминутки, пальчиковые игры в работе с детьми, я убедилась в том, что, играя, дети лучше усваивают программный материал по математике, правильно выполняют сложные задания. Применение игр повышает эффективность педагогического процесса, кроме того, они способствуют развитию памяти, мышления у детей, оказывая огромное влияние на умственное развитие ребенка. Обучая маленьких детей в процессе игры, стремлюсь к тому, чтобы радость от игр перешла в радость учения.</a:t>
            </a:r>
            <a:r>
              <a:rPr lang="ru-RU" sz="2000" b="1" u="sng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Благодаря использованию продуманной системы игровой деятельности в различных формах работы, дети усваивают математические знания и умения по программе без перегрузок и утомительных занятий. Систематическая, специально организованная работа по ознакомлению детей дошкольного возраста с математической грамотностью через игровую деятельность позволит качественно изменить уровень знаний детей.</a:t>
            </a:r>
            <a:endParaRPr lang="ru-RU" sz="2000" b="1" dirty="0">
              <a:solidFill>
                <a:srgbClr val="0070C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957589C-D238-D6E2-F979-DA57FDA651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87569"/>
            <a:ext cx="1090246" cy="128953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33CC8E0-B712-0F9A-BFFA-5CD972375E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492" y="5181598"/>
            <a:ext cx="2180493" cy="1488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4543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6910D5-6E02-CA30-D003-E964A6552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486400"/>
          </a:xfrm>
        </p:spPr>
        <p:txBody>
          <a:bodyPr/>
          <a:lstStyle/>
          <a:p>
            <a:pPr algn="ctr"/>
            <a:r>
              <a:rPr lang="ru-RU" sz="8000" b="1" dirty="0">
                <a:solidFill>
                  <a:srgbClr val="FF0000"/>
                </a:solidFill>
              </a:rPr>
              <a:t>Спасибо</a:t>
            </a:r>
            <a:br>
              <a:rPr lang="ru-RU" sz="8000" b="1" dirty="0">
                <a:solidFill>
                  <a:srgbClr val="FF0000"/>
                </a:solidFill>
              </a:rPr>
            </a:br>
            <a:r>
              <a:rPr lang="ru-RU" sz="8000" b="1" dirty="0">
                <a:solidFill>
                  <a:srgbClr val="FF0000"/>
                </a:solidFill>
              </a:rPr>
              <a:t>за внимание!</a:t>
            </a:r>
            <a:endParaRPr lang="ru-RU" sz="80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B843D38-5C0D-C035-7922-557C522AB4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754" y="3270738"/>
            <a:ext cx="4900246" cy="2977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835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A434F0-C3F7-20F9-599C-C1BAE36E6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431762"/>
          </a:xfrm>
        </p:spPr>
        <p:txBody>
          <a:bodyPr>
            <a:normAutofit/>
          </a:bodyPr>
          <a:lstStyle/>
          <a:p>
            <a:r>
              <a:rPr lang="ru-RU" sz="2400" b="1" u="sng" dirty="0">
                <a:solidFill>
                  <a:srgbClr val="00B050"/>
                </a:solidFill>
              </a:rPr>
              <a:t>Математическая грамотность </a:t>
            </a:r>
            <a:r>
              <a:rPr lang="ru-RU" sz="2400" b="1" dirty="0">
                <a:solidFill>
                  <a:srgbClr val="00B050"/>
                </a:solidFill>
              </a:rPr>
              <a:t>– способность человека определять и понимать роль математики в мире, в котором он живет, высказывать хорошо обоснованные математические суждения и использовать математику так, чтобы удовлетворять в настоящем и будущем потребности, присущие созидательному, заинтересованному и мыслящему гражданину.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CA85E12-A58D-AAA7-CD91-DF1661799E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483" y="3429000"/>
            <a:ext cx="5064370" cy="2744787"/>
          </a:xfrm>
        </p:spPr>
      </p:pic>
    </p:spTree>
    <p:extLst>
      <p:ext uri="{BB962C8B-B14F-4D97-AF65-F5344CB8AC3E}">
        <p14:creationId xmlns:p14="http://schemas.microsoft.com/office/powerpoint/2010/main" val="1994081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58B76F-F78F-8AEC-7A9D-2542E989C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79120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                                     </a:t>
            </a:r>
            <a:r>
              <a:rPr lang="ru-RU" sz="2800" b="1" dirty="0">
                <a:solidFill>
                  <a:srgbClr val="00B050"/>
                </a:solidFill>
              </a:rPr>
              <a:t>Задачи:</a:t>
            </a:r>
            <a:br>
              <a:rPr lang="ru-RU" sz="2800" b="1" dirty="0">
                <a:solidFill>
                  <a:srgbClr val="00B050"/>
                </a:solidFill>
              </a:rPr>
            </a:br>
            <a:r>
              <a:rPr lang="ru-RU" sz="1800" b="1" i="1" dirty="0">
                <a:solidFill>
                  <a:srgbClr val="0070C0"/>
                </a:solidFill>
              </a:rPr>
              <a:t>                                                                   * Создать оптимальные условия</a:t>
            </a:r>
            <a:br>
              <a:rPr lang="ru-RU" sz="1800" b="1" i="1" dirty="0">
                <a:solidFill>
                  <a:srgbClr val="0070C0"/>
                </a:solidFill>
              </a:rPr>
            </a:br>
            <a:r>
              <a:rPr lang="ru-RU" sz="1800" b="1" i="1" dirty="0">
                <a:solidFill>
                  <a:srgbClr val="0070C0"/>
                </a:solidFill>
              </a:rPr>
              <a:t>                                                                   для развития математической</a:t>
            </a:r>
            <a:br>
              <a:rPr lang="ru-RU" sz="1800" b="1" i="1" dirty="0">
                <a:solidFill>
                  <a:srgbClr val="0070C0"/>
                </a:solidFill>
              </a:rPr>
            </a:br>
            <a:r>
              <a:rPr lang="ru-RU" sz="1800" b="1" i="1" dirty="0">
                <a:solidFill>
                  <a:srgbClr val="0070C0"/>
                </a:solidFill>
              </a:rPr>
              <a:t>                                                                   грамотности детей;</a:t>
            </a:r>
            <a:br>
              <a:rPr lang="ru-RU" sz="1800" b="1" i="1" dirty="0">
                <a:solidFill>
                  <a:srgbClr val="0070C0"/>
                </a:solidFill>
              </a:rPr>
            </a:br>
            <a:r>
              <a:rPr lang="ru-RU" sz="1800" b="1" i="1" dirty="0">
                <a:solidFill>
                  <a:srgbClr val="0070C0"/>
                </a:solidFill>
              </a:rPr>
              <a:t>                                                                   * развивать у ребенка интерес</a:t>
            </a:r>
            <a:br>
              <a:rPr lang="ru-RU" sz="1800" b="1" i="1" dirty="0">
                <a:solidFill>
                  <a:srgbClr val="0070C0"/>
                </a:solidFill>
              </a:rPr>
            </a:br>
            <a:r>
              <a:rPr lang="ru-RU" sz="1800" b="1" i="1" dirty="0">
                <a:solidFill>
                  <a:srgbClr val="0070C0"/>
                </a:solidFill>
              </a:rPr>
              <a:t>                                                                    к математике в дошкольном</a:t>
            </a:r>
            <a:br>
              <a:rPr lang="ru-RU" sz="1800" b="1" i="1" dirty="0">
                <a:solidFill>
                  <a:srgbClr val="0070C0"/>
                </a:solidFill>
              </a:rPr>
            </a:br>
            <a:r>
              <a:rPr lang="ru-RU" sz="1800" b="1" i="1" dirty="0">
                <a:solidFill>
                  <a:srgbClr val="0070C0"/>
                </a:solidFill>
              </a:rPr>
              <a:t>                                                                    возрасте;</a:t>
            </a:r>
            <a:br>
              <a:rPr lang="ru-RU" sz="1800" b="1" i="1" dirty="0">
                <a:solidFill>
                  <a:srgbClr val="0070C0"/>
                </a:solidFill>
              </a:rPr>
            </a:br>
            <a:r>
              <a:rPr lang="ru-RU" sz="1800" b="1" i="1" dirty="0">
                <a:solidFill>
                  <a:srgbClr val="0070C0"/>
                </a:solidFill>
              </a:rPr>
              <a:t>                                                                    * приобщать к предмету в </a:t>
            </a:r>
            <a:br>
              <a:rPr lang="ru-RU" sz="1800" b="1" i="1" dirty="0">
                <a:solidFill>
                  <a:srgbClr val="0070C0"/>
                </a:solidFill>
              </a:rPr>
            </a:br>
            <a:r>
              <a:rPr lang="ru-RU" sz="1800" b="1" i="1" dirty="0">
                <a:solidFill>
                  <a:srgbClr val="0070C0"/>
                </a:solidFill>
              </a:rPr>
              <a:t>                                                                     игровой и занимательной </a:t>
            </a:r>
            <a:br>
              <a:rPr lang="ru-RU" sz="1800" b="1" i="1" dirty="0">
                <a:solidFill>
                  <a:srgbClr val="0070C0"/>
                </a:solidFill>
              </a:rPr>
            </a:br>
            <a:r>
              <a:rPr lang="ru-RU" sz="1800" b="1" i="1" dirty="0">
                <a:solidFill>
                  <a:srgbClr val="0070C0"/>
                </a:solidFill>
              </a:rPr>
              <a:t>                                                                    форме.                                             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58BDA55-7F00-1958-79F5-7E9EA099A2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r>
              <a:rPr lang="ru-RU" sz="2800" b="1" dirty="0">
                <a:solidFill>
                  <a:srgbClr val="00B050"/>
                </a:solidFill>
              </a:rPr>
              <a:t>Цель:                      </a:t>
            </a:r>
          </a:p>
          <a:p>
            <a:pPr marL="0" indent="0">
              <a:buNone/>
            </a:pPr>
            <a:r>
              <a:rPr lang="ru-RU" sz="2000" b="1" i="1" dirty="0">
                <a:solidFill>
                  <a:srgbClr val="0070C0"/>
                </a:solidFill>
              </a:rPr>
              <a:t>    Повышение уровня знаний</a:t>
            </a:r>
          </a:p>
          <a:p>
            <a:pPr marL="0" indent="0">
              <a:buNone/>
            </a:pPr>
            <a:r>
              <a:rPr lang="ru-RU" sz="2000" b="1" i="1" dirty="0">
                <a:solidFill>
                  <a:srgbClr val="0070C0"/>
                </a:solidFill>
              </a:rPr>
              <a:t> педагогов по формированию </a:t>
            </a:r>
          </a:p>
          <a:p>
            <a:pPr marL="0" indent="0">
              <a:buNone/>
            </a:pPr>
            <a:r>
              <a:rPr lang="ru-RU" sz="2000" b="1" i="1" dirty="0">
                <a:solidFill>
                  <a:srgbClr val="0070C0"/>
                </a:solidFill>
              </a:rPr>
              <a:t> математической грамотности</a:t>
            </a:r>
          </a:p>
          <a:p>
            <a:pPr marL="0" indent="0">
              <a:buNone/>
            </a:pPr>
            <a:r>
              <a:rPr lang="ru-RU" sz="2000" b="1" i="1" dirty="0">
                <a:solidFill>
                  <a:srgbClr val="0070C0"/>
                </a:solidFill>
              </a:rPr>
              <a:t> посредством игровой                                     </a:t>
            </a:r>
          </a:p>
          <a:p>
            <a:pPr marL="0" indent="0">
              <a:buNone/>
            </a:pPr>
            <a:r>
              <a:rPr lang="ru-RU" sz="2000" b="1" i="1" dirty="0">
                <a:solidFill>
                  <a:srgbClr val="0070C0"/>
                </a:solidFill>
              </a:rPr>
              <a:t> деятельности.</a:t>
            </a:r>
          </a:p>
          <a:p>
            <a:endParaRPr lang="ru-RU" sz="2800" b="1" dirty="0">
              <a:solidFill>
                <a:srgbClr val="00B05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7F41D6F-66C7-8DCA-63F3-4CB71AB289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609600"/>
            <a:ext cx="2942041" cy="186006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80F18EA-D49B-BE0F-3B8C-C47B89F88E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445" y="3774830"/>
            <a:ext cx="3423139" cy="2473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588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2C57FF-9253-DFFF-A3D0-6AAA07067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00B050"/>
                </a:solidFill>
              </a:rPr>
              <a:t>Актуальность выбранной темы</a:t>
            </a:r>
            <a:br>
              <a:rPr lang="ru-RU" b="1" dirty="0">
                <a:solidFill>
                  <a:srgbClr val="00B050"/>
                </a:solidFill>
              </a:rPr>
            </a:br>
            <a:r>
              <a:rPr lang="ru-RU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В математике заложены огромные возможности для развития мышления детей в процессе их обучения с самого раннего возраста.</a:t>
            </a:r>
            <a:br>
              <a:rPr lang="ru-RU" sz="22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Развитие умственных способностей детей дошкольного возраста – одна из актуальных проблем современности. Дошкольник с развитым интеллектом быстрее запоминает материал, более уверен в своих силах, лучше подготовлен к школе. Главная форма организации – игра. Игра способствует умственному развитию дошкольника.</a:t>
            </a:r>
            <a:br>
              <a:rPr lang="ru-RU" sz="22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Говоря об умственном развитии дошкольника, хотелось показать роль игры как средство формирования математической грамотности у детей дошкольного возраста.</a:t>
            </a:r>
            <a:br>
              <a:rPr lang="ru-RU" sz="22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Игры с математическим содержанием развивают логическое мышление, познавательные интересы, творческие способности, речь, воспитывают самостоятельность, инициативу, настойчивость в достижении цели, преодолении трудностей.</a:t>
            </a:r>
            <a:br>
              <a:rPr lang="ru-RU" sz="22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0025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8210F2-84F2-3CDA-EA9D-1E34292E0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50984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Пути реализации работы по формированию математической грамотности   посредством игровой деятельности</a:t>
            </a:r>
            <a:br>
              <a:rPr lang="ru-RU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Приёмы формирования математической грамотности                                          посредством игровой деятельности </a:t>
            </a:r>
            <a:br>
              <a:rPr lang="ru-RU" sz="20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Совместная деятельность воспитателя и детей.</a:t>
            </a:r>
            <a:br>
              <a:rPr lang="ru-RU" sz="18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Самостоятельная деятельность детей в игровой деятельности в центрах активности.</a:t>
            </a:r>
            <a:endParaRPr lang="ru-RU" sz="1800" b="1" dirty="0">
              <a:solidFill>
                <a:srgbClr val="0070C0"/>
              </a:solidFill>
            </a:endParaRPr>
          </a:p>
        </p:txBody>
      </p:sp>
      <p:graphicFrame>
        <p:nvGraphicFramePr>
          <p:cNvPr id="3" name="Таблица 3">
            <a:extLst>
              <a:ext uri="{FF2B5EF4-FFF2-40B4-BE49-F238E27FC236}">
                <a16:creationId xmlns:a16="http://schemas.microsoft.com/office/drawing/2014/main" id="{1BF2ECAC-E408-B8FB-DD05-A977DA9D38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2942243"/>
              </p:ext>
            </p:extLst>
          </p:nvPr>
        </p:nvGraphicFramePr>
        <p:xfrm>
          <a:off x="677334" y="1301263"/>
          <a:ext cx="8596668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9167">
                  <a:extLst>
                    <a:ext uri="{9D8B030D-6E8A-4147-A177-3AD203B41FA5}">
                      <a16:colId xmlns:a16="http://schemas.microsoft.com/office/drawing/2014/main" val="3883789137"/>
                    </a:ext>
                  </a:extLst>
                </a:gridCol>
                <a:gridCol w="2149167">
                  <a:extLst>
                    <a:ext uri="{9D8B030D-6E8A-4147-A177-3AD203B41FA5}">
                      <a16:colId xmlns:a16="http://schemas.microsoft.com/office/drawing/2014/main" val="3897488009"/>
                    </a:ext>
                  </a:extLst>
                </a:gridCol>
                <a:gridCol w="2149167">
                  <a:extLst>
                    <a:ext uri="{9D8B030D-6E8A-4147-A177-3AD203B41FA5}">
                      <a16:colId xmlns:a16="http://schemas.microsoft.com/office/drawing/2014/main" val="336482891"/>
                    </a:ext>
                  </a:extLst>
                </a:gridCol>
                <a:gridCol w="2149167">
                  <a:extLst>
                    <a:ext uri="{9D8B030D-6E8A-4147-A177-3AD203B41FA5}">
                      <a16:colId xmlns:a16="http://schemas.microsoft.com/office/drawing/2014/main" val="849111308"/>
                    </a:ext>
                  </a:extLst>
                </a:gridCol>
              </a:tblGrid>
              <a:tr h="960895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Повышение профессионального уровня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Создание условий в группе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Повышение педагогической грамотности родителей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           Дети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0749207"/>
                  </a:ext>
                </a:extLst>
              </a:tr>
              <a:tr h="2696705"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ru-RU" sz="1200" dirty="0"/>
                        <a:t>изучение литературы;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ru-RU" sz="1200" dirty="0"/>
                        <a:t>создание картотеки математических игр.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ru-RU" sz="1200" dirty="0"/>
                        <a:t>картотека дидактических игр по математике;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ru-RU" sz="1200" dirty="0"/>
                        <a:t>картотека пальчиковых игр с математическим содержанием;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ru-RU" sz="1200" dirty="0"/>
                        <a:t>приобретение книг с математическим содержанием;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ru-RU" sz="1200" dirty="0"/>
                        <a:t>подбор игрового материала;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ru-RU" sz="1200" dirty="0"/>
                        <a:t>создание дидактических игр.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ru-RU" sz="1200" dirty="0"/>
                        <a:t>консультация для родителей «Роль родителей в формировании математической грамотности детей»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ru-RU" sz="1200" dirty="0"/>
                        <a:t>буклет «Математические игры с ребенком дома»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ru-RU" sz="1200" dirty="0"/>
                        <a:t>памятки «Пальчиковые игры», «Как играть дома».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ru-RU" sz="1200" dirty="0"/>
                        <a:t>рассматривание книг с математическим содержанием;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ru-RU" sz="1200" dirty="0"/>
                        <a:t>обыгрывание пальчиковых игр с математическим содержанием;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ru-RU" sz="1200" dirty="0"/>
                        <a:t>организация игр и занятий;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ru-RU" sz="1200" dirty="0"/>
                        <a:t>развлечения, досуги.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68191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67873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064C9F-A1CB-8E28-9F27-DE587ABDE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610" y="609600"/>
            <a:ext cx="8596668" cy="586153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rgbClr val="00B050"/>
                </a:solidFill>
              </a:rPr>
              <a:t>           Играя, занимаемся математикой</a:t>
            </a:r>
            <a:br>
              <a:rPr lang="ru-RU" sz="2800" b="1" dirty="0">
                <a:solidFill>
                  <a:srgbClr val="00B050"/>
                </a:solidFill>
              </a:rPr>
            </a:br>
            <a:r>
              <a:rPr lang="ru-RU" sz="1800" b="1" u="sng" dirty="0">
                <a:solidFill>
                  <a:srgbClr val="00B050"/>
                </a:solidFill>
              </a:rPr>
              <a:t>1. Сказки и математика</a:t>
            </a:r>
            <a:br>
              <a:rPr lang="ru-RU" sz="1800" b="1" u="sng" dirty="0">
                <a:solidFill>
                  <a:srgbClr val="00B050"/>
                </a:solidFill>
              </a:rPr>
            </a:br>
            <a:r>
              <a:rPr lang="ru-RU" sz="16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Каждую сказку можно попробовать наполнить математическим содержанием, включая задания для героев посредством дидактических игр. </a:t>
            </a:r>
            <a:br>
              <a:rPr lang="ru-RU" sz="16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ru-RU" sz="1600" b="1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чистом поле вырос дом,</a:t>
            </a:r>
            <a:br>
              <a:rPr lang="ru-RU" sz="1600" b="1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b="1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Всех зверюшек спрятал он.</a:t>
            </a:r>
            <a:br>
              <a:rPr lang="ru-RU" sz="1600" b="1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b="1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Дом не низок, не высок.</a:t>
            </a:r>
            <a:br>
              <a:rPr lang="ru-RU" sz="1600" b="1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b="1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Что за домик? </a:t>
            </a:r>
            <a:br>
              <a:rPr lang="ru-RU" sz="1600" b="1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Бежала мышка по полю, а к теремку вели две дорожки.</a:t>
            </a:r>
            <a:br>
              <a:rPr lang="ru-RU" sz="16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Какие? Покажите длинную дорожку, покажите короткую</a:t>
            </a:r>
            <a:br>
              <a:rPr lang="ru-RU" sz="16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дорожку. Нарисуйте пальчиком в воздухе короткую</a:t>
            </a:r>
            <a:br>
              <a:rPr lang="ru-RU" sz="16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дорожку, а теперь длинную.</a:t>
            </a:r>
            <a:br>
              <a:rPr lang="ru-RU" sz="16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1600" b="1" i="1" u="sng" dirty="0">
              <a:solidFill>
                <a:srgbClr val="0070C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77768D9-CBD7-B2D7-727D-9443395576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138" y="1729153"/>
            <a:ext cx="3564864" cy="240909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746FF8B-E3F3-6770-3A3E-9E4D9773CC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492" y="4138246"/>
            <a:ext cx="5873262" cy="252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3292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B9145C-E763-E159-277D-604E9A50E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248400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rgbClr val="0070C0"/>
                </a:solidFill>
              </a:rPr>
              <a:t>Математическое начало заложено во многих сказках: «Репка», «Три медведя», «Теремок», «Колобок», «Волк и козлята» и др.</a:t>
            </a:r>
            <a:br>
              <a:rPr lang="ru-RU" sz="2000" b="1" dirty="0">
                <a:solidFill>
                  <a:srgbClr val="0070C0"/>
                </a:solidFill>
              </a:rPr>
            </a:br>
            <a:br>
              <a:rPr lang="ru-RU" sz="2000" b="1" dirty="0">
                <a:solidFill>
                  <a:srgbClr val="0070C0"/>
                </a:solidFill>
              </a:rPr>
            </a:br>
            <a:r>
              <a:rPr lang="ru-RU" sz="2000" b="1" dirty="0">
                <a:solidFill>
                  <a:srgbClr val="0070C0"/>
                </a:solidFill>
              </a:rPr>
              <a:t>Считаем, сравниваем на занятии по сказке «Репка»</a:t>
            </a:r>
            <a:br>
              <a:rPr lang="ru-RU" sz="2000" b="1" dirty="0">
                <a:solidFill>
                  <a:srgbClr val="0070C0"/>
                </a:solidFill>
              </a:rPr>
            </a:br>
            <a:br>
              <a:rPr lang="ru-RU" sz="2000" b="1" dirty="0">
                <a:solidFill>
                  <a:srgbClr val="0070C0"/>
                </a:solidFill>
              </a:rPr>
            </a:br>
            <a:endParaRPr lang="ru-RU" sz="2000" b="1" dirty="0">
              <a:solidFill>
                <a:srgbClr val="0070C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17E1C5A-33AA-289F-0572-4C0DE2E1D3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93" y="1969477"/>
            <a:ext cx="2520461" cy="248529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C006837-A54C-ECE1-AA2E-F91569497F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415" y="1998784"/>
            <a:ext cx="2684585" cy="245598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333D75D-0537-BD18-B26A-DB373BEF18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7352" y="1987061"/>
            <a:ext cx="2414956" cy="248529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8AF5CF6-FE22-F87F-F3A0-4514C2C00D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109" y="4056186"/>
            <a:ext cx="2684585" cy="248529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D8879DB-BE00-57C3-E232-DA9664D6AC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397" y="4056186"/>
            <a:ext cx="2825261" cy="2485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0086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62C6F3-94DD-3B4B-E674-625F17890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814646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u="sng" dirty="0">
                <a:solidFill>
                  <a:srgbClr val="00B050"/>
                </a:solidFill>
              </a:rPr>
              <a:t>2. Пальчиковые игры с математическим содержанием</a:t>
            </a:r>
            <a:br>
              <a:rPr lang="ru-RU" sz="2000" b="1" u="sng" dirty="0">
                <a:solidFill>
                  <a:srgbClr val="00B050"/>
                </a:solidFill>
              </a:rPr>
            </a:br>
            <a:br>
              <a:rPr lang="ru-RU" sz="2400" b="1" u="sng" dirty="0">
                <a:solidFill>
                  <a:srgbClr val="00B050"/>
                </a:solidFill>
              </a:rPr>
            </a:br>
            <a:r>
              <a:rPr lang="ru-RU" sz="16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Пальчиковые игры математического содержания помогают освоить порядковый счет в увлекательной форме, выучить названия пальцев, ориентироваться в счете в пределах 10, развивают память, внимание, координацию, мелкую моторику, речь.</a:t>
            </a:r>
            <a:br>
              <a:rPr lang="ru-RU" sz="16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16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b="1" i="1" u="sng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Пять пальцев</a:t>
            </a:r>
            <a:br>
              <a:rPr lang="ru-RU" sz="1600" b="1" i="1" u="sng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b="1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моей руке пять пальцев,</a:t>
            </a:r>
            <a:br>
              <a:rPr lang="ru-RU" sz="1600" b="1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b="1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Пять </a:t>
            </a:r>
            <a:r>
              <a:rPr lang="ru-RU" sz="1600" b="1" i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хватальцев</a:t>
            </a:r>
            <a:r>
              <a:rPr lang="ru-RU" sz="1600" b="1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пять </a:t>
            </a:r>
            <a:r>
              <a:rPr lang="ru-RU" sz="1600" b="1" i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держальцев</a:t>
            </a:r>
            <a:r>
              <a:rPr lang="ru-RU" sz="1600" b="1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ru-RU" sz="1600" b="1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b="1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Чтоб строгать и чтоб пилить,</a:t>
            </a:r>
            <a:br>
              <a:rPr lang="ru-RU" sz="1600" b="1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b="1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Чтобы брать и чтоб дарить.</a:t>
            </a:r>
            <a:br>
              <a:rPr lang="ru-RU" sz="1600" b="1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b="1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Их не трудно сосчитать:</a:t>
            </a:r>
            <a:br>
              <a:rPr lang="ru-RU" sz="1600" b="1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b="1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Раз, два, три, четыре, пять!</a:t>
            </a:r>
            <a:br>
              <a:rPr lang="ru-RU" sz="1600" b="1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b="1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(Ритмично сжимать и разжимать кулачки.</a:t>
            </a:r>
            <a:br>
              <a:rPr lang="ru-RU" sz="1600" b="1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b="1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На счет - поочередно загибать пальчики </a:t>
            </a:r>
            <a:br>
              <a:rPr lang="ru-RU" sz="1600" b="1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b="1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на обеих руках.)</a:t>
            </a:r>
            <a:br>
              <a:rPr lang="ru-RU" sz="1600" b="1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16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16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1600" b="1" u="sng" dirty="0">
              <a:solidFill>
                <a:srgbClr val="0070C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6D335C1-ED7E-1B03-3369-DBCDDB44C8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588" y="2309447"/>
            <a:ext cx="2538824" cy="25908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E63B012-0335-D38E-D363-DE1EBF5611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061" y="3833446"/>
            <a:ext cx="2538824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43959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587</TotalTime>
  <Words>1453</Words>
  <Application>Microsoft Office PowerPoint</Application>
  <PresentationFormat>Широкоэкранный</PresentationFormat>
  <Paragraphs>53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Calibri</vt:lpstr>
      <vt:lpstr>Times New Roman</vt:lpstr>
      <vt:lpstr>Trebuchet MS</vt:lpstr>
      <vt:lpstr>Wingdings 3</vt:lpstr>
      <vt:lpstr>Аспект</vt:lpstr>
      <vt:lpstr>Муниципальное  дошкольное                                                 образовательное автономное учреждение                                       «Центр развития ребенка – детский сад  № 116 г. Орска «Ералашка» </vt:lpstr>
      <vt:lpstr>Презентация PowerPoint</vt:lpstr>
      <vt:lpstr>Математическая грамотность – способность человека определять и понимать роль математики в мире, в котором он живет, высказывать хорошо обоснованные математические суждения и использовать математику так, чтобы удовлетворять в настоящем и будущем потребности, присущие созидательному, заинтересованному и мыслящему гражданину.</vt:lpstr>
      <vt:lpstr>                                     Задачи:                                                                    * Создать оптимальные условия                                                                    для развития математической                                                                    грамотности детей;                                                                    * развивать у ребенка интерес                                                                     к математике в дошкольном                                                                     возрасте;                                                                     * приобщать к предмету в                                                                       игровой и занимательной                                                                      форме.                                              </vt:lpstr>
      <vt:lpstr>Актуальность выбранной темы   В математике заложены огромные возможности для развития мышления детей в процессе их обучения с самого раннего возраста.     Развитие умственных способностей детей дошкольного возраста – одна из актуальных проблем современности. Дошкольник с развитым интеллектом быстрее запоминает материал, более уверен в своих силах, лучше подготовлен к школе. Главная форма организации – игра. Игра способствует умственному развитию дошкольника. Говоря об умственном развитии дошкольника, хотелось показать роль игры как средство формирования математической грамотности у детей дошкольного возраста. Игры с математическим содержанием развивают логическое мышление, познавательные интересы, творческие способности, речь, воспитывают самостоятельность, инициативу, настойчивость в достижении цели, преодолении трудностей. </vt:lpstr>
      <vt:lpstr>Пути реализации работы по формированию математической грамотности   посредством игровой деятельности               Приёмы формирования математической грамотности                                          посредством игровой деятельности  1. Совместная деятельность воспитателя и детей. 2. Самостоятельная деятельность детей в игровой деятельности в центрах активности.</vt:lpstr>
      <vt:lpstr>           Играя, занимаемся математикой 1. Сказки и математика Каждую сказку можно попробовать наполнить математическим содержанием, включая задания для героев посредством дидактических игр.   - В чистом поле вырос дом,    Всех зверюшек спрятал он.    Дом не низок, не высок.    Что за домик?  Бежала мышка по полю, а к теремку вели две дорожки. Какие? Покажите длинную дорожку, покажите короткую дорожку. Нарисуйте пальчиком в воздухе короткую дорожку, а теперь длинную. </vt:lpstr>
      <vt:lpstr>Математическое начало заложено во многих сказках: «Репка», «Три медведя», «Теремок», «Колобок», «Волк и козлята» и др.  Считаем, сравниваем на занятии по сказке «Репка»  </vt:lpstr>
      <vt:lpstr>2. Пальчиковые игры с математическим содержанием  Пальчиковые игры математического содержания помогают освоить порядковый счет в увлекательной форме, выучить названия пальцев, ориентироваться в счете в пределах 10, развивают память, внимание, координацию, мелкую моторику, речь.  Пять пальцев На моей руке пять пальцев, Пять хватальцев, пять держальцев. Чтоб строгать и чтоб пилить, Чтобы брать и чтоб дарить. Их не трудно сосчитать: Раз, два, три, четыре, пять! (Ритмично сжимать и разжимать кулачки.  На счет - поочередно загибать пальчики   на обеих руках.)   </vt:lpstr>
      <vt:lpstr>Стихи, загадки, считалки                                             с математическим содержанием Такие задания не только знакомят с математическим понятиями, но и развивают память, речь, внимание и логическое мышление.   Загадка                                       Считалка Пять братцев –                    Один, два, три, четыре, пять, Всем одно имя.                     Мы собрались поиграть.           (пальцы)                     К нам сорока прилетела                                              И тебе водить велела.                                                                       Веселое стихотворение про цифру 2                                 По воде скользит едва,                                 Словно лебедь цифра 2.                                 Шею выгнула дугой,                                 Гонит волны за собой.</vt:lpstr>
      <vt:lpstr>Дидактическая игра – один из основных методов воспитательно-образовательной работы. В дидактических играх ребенок наблюдает, сравнивает, сопоставляет, классифицирует предметы по тем или иным признакам. При этом у детей развивается произвольная память и внимание.                                        Поиграем «Три квадрата» Цель: научить детей соотносить по величине три предмета и обозначить их отношения словами: «большой», «маленький», «средний», «самый большой», «самый маленький». Игровое действие. Воспитатель показывает три квадрат, называет: это большой квадрат, этот поменьше, этот маленький. Дети также показывают. Далее предлагает построить башню из этих квадратов. Дети строят по образцу. Воспитатель обращает внимание, как надо выкладывать квадраты: внизу самый большой, наверху самый маленький. </vt:lpstr>
      <vt:lpstr>Совместная деятельность воспитателя и детей </vt:lpstr>
      <vt:lpstr>Подвижные игры с математическим содержанием Подвижная игра носит познавательный и игровой характер. В процессе проведения подвижных игр дети отрабатывают устный счет, способность ориентироваться в пространстве, во времени, сравнивать величины, развивать умение различать и называть геометрические фигуры.     «Слушай, двигайся, считай» Цель: развивать слуховое внимание, закреплять количественный счет. Игровые действия. Дети выстраиваются в линию. Воспитатель хлопает в ладоши (можно ударять в бубен). Дети считают хлопки и делают столько шагов вперед, сколько раз хлопнул воспитатель. </vt:lpstr>
      <vt:lpstr>Подвижная игра «День и ночь» Цель: закреплять знание последовательности в смене частей суток. Друг за дружкой чередой Мирно ходят брат с сестрой. Братец будит весь народ, А сестра наоборот Спать немедленно зовет.</vt:lpstr>
      <vt:lpstr>Самостоятельная деятельность детей, направленная на формирование математической грамотности Авторские игры </vt:lpstr>
      <vt:lpstr>Настольные и конструктивные игры</vt:lpstr>
      <vt:lpstr>       Мы играем,                                    учимся.</vt:lpstr>
      <vt:lpstr>               Предметно-развивающая среда Создание математической зоны в предметно-развивающей среде способствует организации самостоятельной математической деятельности детей, развитию самооценки, самоконтроля, самоорганизации детей.</vt:lpstr>
      <vt:lpstr>                    Работа с родителями     Необходимо привлекать родителей к решению  задач математического развития детей. Для этого  использовала разнообразные формы работы  с родителями. Проводила индивидуальные беседы,  консультации, привлекала родителей к организации  математического уголка, знакомила родителей с приемами руководства играми, методикой их  проведения, напоминала, чтобы играли с детьми,  учили их последовательным действиям, успешно  планировали в уме, приучали детей к умственному  труду. Чтобы родителям было легче определить  в какие игры и как играть с детьми, составила  буклет «Математические игры с детьми дома»,  памятки «Играем дома», в которых была отражена  тематика игр по разделам Программы и возрастам  с содержанием игр. </vt:lpstr>
      <vt:lpstr>                            Заключение            Используя различные дидактические игры, физкультминутки, пальчиковые игры в работе с детьми, я убедилась в том, что, играя, дети лучше усваивают программный материал по математике, правильно выполняют сложные задания. Применение игр повышает эффективность педагогического процесса, кроме того, они способствуют развитию памяти, мышления у детей, оказывая огромное влияние на умственное развитие ребенка. Обучая маленьких детей в процессе игры, стремлюсь к тому, чтобы радость от игр перешла в радость учения. Благодаря использованию продуманной системы игровой деятельности в различных формах работы, дети усваивают математические знания и умения по программе без перегрузок и утомительных занятий. Систематическая, специально организованная работа по ознакомлению детей дошкольного возраста с математической грамотностью через игровую деятельность позволит качественно изменить уровень знаний детей.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8</cp:revision>
  <dcterms:created xsi:type="dcterms:W3CDTF">2022-12-14T09:33:00Z</dcterms:created>
  <dcterms:modified xsi:type="dcterms:W3CDTF">2023-03-11T12:58:58Z</dcterms:modified>
</cp:coreProperties>
</file>