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7" r:id="rId20"/>
    <p:sldId id="274" r:id="rId21"/>
    <p:sldId id="275" r:id="rId22"/>
    <p:sldId id="276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88" d="100"/>
          <a:sy n="88" d="100"/>
        </p:scale>
        <p:origin x="65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BE3C1-DBE1-495D-B57B-2849774B866A}" type="datetimeFigureOut">
              <a:rPr lang="en-US" dirty="0"/>
              <a:t>3/23/2022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C117F-5CCF-4837-BE5F-2B92066CAFAF}" type="datetimeFigureOut">
              <a:rPr lang="en-US" dirty="0"/>
              <a:t>3/23/2022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B90BD-B6CE-46B7-997F-7313B992CCDC}" type="datetimeFigureOut">
              <a:rPr lang="en-US" dirty="0"/>
              <a:t>3/23/2022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9D11F-B188-461D-B23F-39381795C052}" type="datetimeFigureOut">
              <a:rPr lang="en-US" dirty="0"/>
              <a:t>3/23/2022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6D8D9-55A2-4063-B0F3-121F44549695}" type="datetimeFigureOut">
              <a:rPr lang="en-US" dirty="0"/>
              <a:t>3/23/2022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24536-994D-4021-A283-9F449C0DB509}" type="datetimeFigureOut">
              <a:rPr lang="en-US" dirty="0"/>
              <a:t>3/23/2022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BBB78-C96F-47B7-AB17-D852CA960AC9}" type="datetimeFigureOut">
              <a:rPr lang="en-US" dirty="0"/>
              <a:t>3/23/2022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3F48C-C7C6-4055-9F49-3777875E72AE}" type="datetimeFigureOut">
              <a:rPr lang="en-US" dirty="0"/>
              <a:t>3/23/2022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6178E61D-D431-422C-9764-11DAFE33AB63}" type="datetimeFigureOut">
              <a:rPr lang="en-US" dirty="0"/>
              <a:t>3/23/2022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E42F4-6EEF-4EF7-8ED4-2208F0F89A08}" type="datetimeFigureOut">
              <a:rPr lang="en-US" dirty="0"/>
              <a:t>3/23/2022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78ACC-22D6-47C1-A373-4FD133E34F3C}" type="datetimeFigureOut">
              <a:rPr lang="en-US" dirty="0"/>
              <a:t>3/23/2022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A6C69-6797-4E8A-BF37-F2C3751466E9}" type="datetimeFigureOut">
              <a:rPr lang="en-US" dirty="0"/>
              <a:t>3/23/2022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014A1-A632-4878-A0D3-F52BA7563730}" type="datetimeFigureOut">
              <a:rPr lang="en-US" dirty="0"/>
              <a:t>3/23/2022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9F462-093F-4566-844B-4C71F2739DA5}" type="datetimeFigureOut">
              <a:rPr lang="en-US" dirty="0"/>
              <a:t>3/23/2022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4A7AC-904D-4781-85BA-7D10C17ED021}" type="datetimeFigureOut">
              <a:rPr lang="en-US" dirty="0"/>
              <a:t>3/23/2022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1444B-B92B-4E27-8C94-BB93EAF5CB18}" type="datetimeFigureOut">
              <a:rPr lang="en-US" dirty="0"/>
              <a:t>3/23/2022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EFA5E-FA76-400D-B3DC-F0BA90E6D107}" type="datetimeFigureOut">
              <a:rPr lang="en-US" dirty="0"/>
              <a:t>3/23/2022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6E9DEC-419B-4CC5-A080-3B06BD5A8291}" type="datetimeFigureOut">
              <a:rPr lang="en-US" dirty="0"/>
              <a:t>3/23/2022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7" Type="http://schemas.openxmlformats.org/officeDocument/2006/relationships/image" Target="../media/image27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7" Type="http://schemas.openxmlformats.org/officeDocument/2006/relationships/image" Target="../media/image33.jpe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0322" y="152400"/>
            <a:ext cx="8144134" cy="3910836"/>
          </a:xfrm>
        </p:spPr>
        <p:txBody>
          <a:bodyPr/>
          <a:lstStyle/>
          <a:p>
            <a:r>
              <a:rPr lang="ru-RU" dirty="0" smtClean="0"/>
              <a:t>Адаптация детей посредством театрализованной деятельности.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832590"/>
          </a:xfrm>
        </p:spPr>
        <p:txBody>
          <a:bodyPr>
            <a:normAutofit fontScale="62500" lnSpcReduction="20000"/>
          </a:bodyPr>
          <a:lstStyle/>
          <a:p>
            <a:r>
              <a:rPr lang="ru-RU" dirty="0" smtClean="0"/>
              <a:t>Выполнила: </a:t>
            </a:r>
          </a:p>
          <a:p>
            <a:r>
              <a:rPr lang="ru-RU" dirty="0" smtClean="0"/>
              <a:t>воспитатель МДОАУ </a:t>
            </a:r>
          </a:p>
          <a:p>
            <a:r>
              <a:rPr lang="ru-RU" dirty="0" smtClean="0"/>
              <a:t>«Детский сад №40</a:t>
            </a:r>
          </a:p>
          <a:p>
            <a:r>
              <a:rPr lang="ru-RU" dirty="0" smtClean="0"/>
              <a:t> «Голубок» </a:t>
            </a:r>
            <a:r>
              <a:rPr lang="ru-RU" dirty="0" err="1" smtClean="0"/>
              <a:t>г.Орска</a:t>
            </a:r>
            <a:r>
              <a:rPr lang="ru-RU" dirty="0" smtClean="0"/>
              <a:t>» </a:t>
            </a:r>
          </a:p>
          <a:p>
            <a:r>
              <a:rPr lang="ru-RU" dirty="0" err="1" smtClean="0"/>
              <a:t>Стряпчева</a:t>
            </a:r>
            <a:r>
              <a:rPr lang="ru-RU" dirty="0" smtClean="0"/>
              <a:t> И.С.</a:t>
            </a:r>
          </a:p>
          <a:p>
            <a:endParaRPr lang="ru-RU" dirty="0" smtClean="0"/>
          </a:p>
          <a:p>
            <a:pPr algn="ctr"/>
            <a:r>
              <a:rPr lang="ru-RU" dirty="0" smtClean="0"/>
              <a:t>2022г.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566" y="4394039"/>
            <a:ext cx="3261643" cy="220202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5628" y="253236"/>
            <a:ext cx="2104369" cy="2205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8617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Настольный театр: конусный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0459" y="1834166"/>
            <a:ext cx="8305800" cy="4860548"/>
          </a:xfrm>
        </p:spPr>
      </p:pic>
    </p:spTree>
    <p:extLst>
      <p:ext uri="{BB962C8B-B14F-4D97-AF65-F5344CB8AC3E}">
        <p14:creationId xmlns:p14="http://schemas.microsoft.com/office/powerpoint/2010/main" val="2025985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Настольный театр игрушек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2155" y="1674697"/>
            <a:ext cx="3324054" cy="286294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286" y="2306068"/>
            <a:ext cx="5736771" cy="3701144"/>
          </a:xfrm>
          <a:prstGeom prst="rect">
            <a:avLst/>
          </a:prstGeom>
        </p:spPr>
      </p:pic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7963" y="3928040"/>
            <a:ext cx="3184525" cy="2575910"/>
          </a:xfrm>
        </p:spPr>
      </p:pic>
    </p:spTree>
    <p:extLst>
      <p:ext uri="{BB962C8B-B14F-4D97-AF65-F5344CB8AC3E}">
        <p14:creationId xmlns:p14="http://schemas.microsoft.com/office/powerpoint/2010/main" val="1101889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Настольный театр картинок на крышках и капсулах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6180" y="1436916"/>
            <a:ext cx="4779739" cy="3015342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8039" y="1436915"/>
            <a:ext cx="3432286" cy="424542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782" y="1556793"/>
            <a:ext cx="3456732" cy="4375922"/>
          </a:xfrm>
          <a:prstGeom prst="rect">
            <a:avLst/>
          </a:prstGeom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18058" y="4572135"/>
            <a:ext cx="3384376" cy="2016224"/>
          </a:xfrm>
          <a:prstGeom prst="rect">
            <a:avLst/>
          </a:prstGeom>
          <a:ln>
            <a:solidFill>
              <a:srgbClr val="FF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4" descr="https://downloader.disk.yandex.ru/preview/cefe6f426dd31ba1043f14659294814440fcfb970b55af4153a721f8bbe93fdd/60285b6b/2QM-l_jqesYRJCTnFzfDzqCXBtf1N27bvi0Jdq6Xz5N9gmoWhV2NZGom9TeE5UJtkkLYv4xqixMBo9Lce8KVpQ%3D%3D?uid=0&amp;filename=20210212_173009.heic&amp;disposition=inline&amp;hash=&amp;limit=0&amp;content_type=image%2Fjpeg&amp;owner_uid=0&amp;tknv=v2&amp;size=2048x204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05617" y="4561605"/>
            <a:ext cx="3408497" cy="2241476"/>
          </a:xfrm>
          <a:prstGeom prst="rect">
            <a:avLst/>
          </a:prstGeom>
          <a:ln>
            <a:solidFill>
              <a:srgbClr val="FF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37701" y="5251174"/>
            <a:ext cx="1914875" cy="13630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FF0000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797476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Настольный </a:t>
            </a:r>
            <a:r>
              <a:rPr lang="ru-RU" dirty="0" smtClean="0"/>
              <a:t>театр на палочках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519" y="1639277"/>
            <a:ext cx="4779739" cy="359886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0467" y="1834166"/>
            <a:ext cx="2219835" cy="287468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881" y="3777124"/>
            <a:ext cx="3395662" cy="292203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3095" y="522513"/>
            <a:ext cx="2446276" cy="3016840"/>
          </a:xfrm>
          <a:prstGeom prst="rect">
            <a:avLst/>
          </a:prstGeom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10712" y="4342656"/>
            <a:ext cx="1922772" cy="2356501"/>
          </a:xfrm>
          <a:prstGeom prst="rect">
            <a:avLst/>
          </a:prstGeom>
          <a:ln>
            <a:solidFill>
              <a:srgbClr val="FF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2" descr="https://downloader.disk.yandex.ru/preview/1bae703650a5845fc0c16f4b7376d55c9e663c0be2eebbd09d89f907b2af6817/60285b2e/JCwclYeXUXpZGwqgcSuuF61XowwdP4MLL4FwJVjkYvNMGgD_sVbw5RufkW7IGDYbFYwtGqfzXDsfduWssptmAA%3D%3D?uid=0&amp;filename=20210212_171007.heic&amp;disposition=inline&amp;hash=&amp;limit=0&amp;content_type=image%2Fjpeg&amp;owner_uid=0&amp;tknv=v2&amp;size=2048x204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16200000">
            <a:off x="1179717" y="4536959"/>
            <a:ext cx="1822357" cy="2502039"/>
          </a:xfrm>
          <a:prstGeom prst="rect">
            <a:avLst/>
          </a:prstGeom>
          <a:ln>
            <a:solidFill>
              <a:srgbClr val="FF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95843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Настольный театр на стаканчиках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8" y="2200012"/>
            <a:ext cx="4779739" cy="3623845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7688" y="4506686"/>
            <a:ext cx="3705055" cy="227511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4971" y="1621894"/>
            <a:ext cx="4909459" cy="2721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364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Театр «Би-ба-</a:t>
            </a:r>
            <a:r>
              <a:rPr lang="ru-RU" dirty="0" err="1" smtClean="0"/>
              <a:t>бо</a:t>
            </a:r>
            <a:r>
              <a:rPr lang="ru-RU" dirty="0" smtClean="0"/>
              <a:t>»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4593" y="2166257"/>
            <a:ext cx="7903029" cy="4498749"/>
          </a:xfrm>
        </p:spPr>
      </p:pic>
    </p:spTree>
    <p:extLst>
      <p:ext uri="{BB962C8B-B14F-4D97-AF65-F5344CB8AC3E}">
        <p14:creationId xmlns:p14="http://schemas.microsoft.com/office/powerpoint/2010/main" val="3046783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Театр масок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770" y="2282371"/>
            <a:ext cx="5889231" cy="4205515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4057" y="2481602"/>
            <a:ext cx="3810002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792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Настольная ширма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7886" y="1727199"/>
            <a:ext cx="5889171" cy="4989287"/>
          </a:xfrm>
        </p:spPr>
      </p:pic>
    </p:spTree>
    <p:extLst>
      <p:ext uri="{BB962C8B-B14F-4D97-AF65-F5344CB8AC3E}">
        <p14:creationId xmlns:p14="http://schemas.microsoft.com/office/powerpoint/2010/main" val="1459927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Методы работы с детьми.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Практические: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80323" y="3254829"/>
            <a:ext cx="3978764" cy="2383971"/>
          </a:xfrm>
        </p:spPr>
        <p:txBody>
          <a:bodyPr>
            <a:normAutofit/>
          </a:bodyPr>
          <a:lstStyle/>
          <a:p>
            <a:r>
              <a:rPr lang="ru-RU" dirty="0"/>
              <a:t>и</a:t>
            </a:r>
            <a:r>
              <a:rPr lang="ru-RU" dirty="0" smtClean="0"/>
              <a:t>гра</a:t>
            </a:r>
            <a:r>
              <a:rPr lang="ru-RU" dirty="0"/>
              <a:t>;</a:t>
            </a:r>
            <a:endParaRPr lang="ru-RU" dirty="0" smtClean="0"/>
          </a:p>
          <a:p>
            <a:r>
              <a:rPr lang="ru-RU" dirty="0" smtClean="0"/>
              <a:t>игра </a:t>
            </a:r>
            <a:r>
              <a:rPr lang="ru-RU" dirty="0"/>
              <a:t>-  </a:t>
            </a:r>
            <a:r>
              <a:rPr lang="ru-RU" dirty="0" smtClean="0"/>
              <a:t>импровизация</a:t>
            </a:r>
            <a:r>
              <a:rPr lang="ru-RU" dirty="0"/>
              <a:t>;</a:t>
            </a:r>
            <a:endParaRPr lang="ru-RU" dirty="0" smtClean="0"/>
          </a:p>
          <a:p>
            <a:r>
              <a:rPr lang="ru-RU" dirty="0" smtClean="0"/>
              <a:t>инсценировку;</a:t>
            </a:r>
          </a:p>
          <a:p>
            <a:r>
              <a:rPr lang="ru-RU" dirty="0" smtClean="0"/>
              <a:t>игра-драматизация.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ru-RU" dirty="0" smtClean="0"/>
              <a:t>Словесные:</a:t>
            </a:r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ru-RU" dirty="0"/>
              <a:t>р</a:t>
            </a:r>
            <a:r>
              <a:rPr lang="ru-RU" dirty="0" smtClean="0"/>
              <a:t>ассказ;</a:t>
            </a:r>
          </a:p>
          <a:p>
            <a:r>
              <a:rPr lang="ru-RU" dirty="0" smtClean="0"/>
              <a:t>чтение;</a:t>
            </a:r>
          </a:p>
          <a:p>
            <a:r>
              <a:rPr lang="ru-RU" dirty="0" smtClean="0"/>
              <a:t>рассказ детей;</a:t>
            </a:r>
          </a:p>
          <a:p>
            <a:r>
              <a:rPr lang="ru-RU" dirty="0"/>
              <a:t>б</a:t>
            </a:r>
            <a:r>
              <a:rPr lang="ru-RU" dirty="0" smtClean="0"/>
              <a:t>еседы;</a:t>
            </a:r>
          </a:p>
          <a:p>
            <a:r>
              <a:rPr lang="ru-RU" dirty="0" smtClean="0"/>
              <a:t>разучивание </a:t>
            </a:r>
            <a:r>
              <a:rPr lang="ru-RU" dirty="0"/>
              <a:t>произведений устного народного творчества.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52840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Визуализация сказочных персонажей посредством занятий рисованием, лепкой и аппликацией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555" y="2391568"/>
            <a:ext cx="3482816" cy="359886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6112" y="2242456"/>
            <a:ext cx="4602956" cy="389708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217" y="2677886"/>
            <a:ext cx="2860067" cy="2523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634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600" dirty="0" smtClean="0"/>
              <a:t>Цель:</a:t>
            </a:r>
            <a:endParaRPr lang="ru-RU" sz="6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4400" dirty="0"/>
              <a:t>создать условия для успешной адаптации детей через использование театральной деятельности.</a:t>
            </a:r>
          </a:p>
        </p:txBody>
      </p:sp>
    </p:spTree>
    <p:extLst>
      <p:ext uri="{BB962C8B-B14F-4D97-AF65-F5344CB8AC3E}">
        <p14:creationId xmlns:p14="http://schemas.microsoft.com/office/powerpoint/2010/main" val="26797447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Работа с родителями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hangingPunct="0"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ru-RU" altLang="ru-RU" b="1" i="1" dirty="0">
                <a:solidFill>
                  <a:srgbClr val="262699"/>
                </a:solidFill>
                <a:latin typeface="Times New Roman" pitchFamily="18" charset="0"/>
                <a:cs typeface="Times New Roman" pitchFamily="18" charset="0"/>
              </a:rPr>
              <a:t>Беседы «Играете ли вы с ребенком в театр».</a:t>
            </a:r>
          </a:p>
          <a:p>
            <a:pPr hangingPunct="0"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ru-RU" altLang="ru-RU" b="1" i="1" dirty="0">
                <a:solidFill>
                  <a:srgbClr val="262699"/>
                </a:solidFill>
                <a:latin typeface="Times New Roman" pitchFamily="18" charset="0"/>
                <a:cs typeface="Times New Roman" pitchFamily="18" charset="0"/>
              </a:rPr>
              <a:t> Наглядная информация «Театрализованная деятельность в детском саду».</a:t>
            </a:r>
            <a:endParaRPr lang="ru-RU" altLang="ru-RU" b="1" i="1" dirty="0">
              <a:latin typeface="Times New Roman" pitchFamily="18" charset="0"/>
              <a:cs typeface="Times New Roman" pitchFamily="18" charset="0"/>
            </a:endParaRPr>
          </a:p>
          <a:p>
            <a:pPr hangingPunct="0"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ru-RU" altLang="ru-RU" b="1" i="1" dirty="0" smtClean="0">
                <a:solidFill>
                  <a:srgbClr val="262699"/>
                </a:solidFill>
                <a:latin typeface="Times New Roman" pitchFamily="18" charset="0"/>
                <a:cs typeface="Times New Roman" pitchFamily="18" charset="0"/>
              </a:rPr>
              <a:t>Выставка </a:t>
            </a:r>
            <a:r>
              <a:rPr lang="ru-RU" altLang="ru-RU" b="1" i="1" dirty="0">
                <a:solidFill>
                  <a:srgbClr val="262699"/>
                </a:solidFill>
                <a:latin typeface="Times New Roman" pitchFamily="18" charset="0"/>
                <a:cs typeface="Times New Roman" pitchFamily="18" charset="0"/>
              </a:rPr>
              <a:t>– презентация разных видов театра «Поиграйте с нами».</a:t>
            </a:r>
          </a:p>
          <a:p>
            <a:pPr hangingPunct="0"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ru-RU" altLang="ru-RU" b="1" i="1" dirty="0">
                <a:solidFill>
                  <a:srgbClr val="262699"/>
                </a:solidFill>
                <a:latin typeface="Times New Roman" pitchFamily="18" charset="0"/>
                <a:cs typeface="Times New Roman" pitchFamily="18" charset="0"/>
              </a:rPr>
              <a:t> Постановка совместных спектаклей с участием детей, родителей, воспитателей, музыкального руководителя.</a:t>
            </a:r>
          </a:p>
          <a:p>
            <a:pPr hangingPunct="0"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ru-RU" altLang="ru-RU" b="1" i="1" dirty="0">
                <a:solidFill>
                  <a:srgbClr val="262699"/>
                </a:solidFill>
                <a:latin typeface="Times New Roman" pitchFamily="18" charset="0"/>
                <a:cs typeface="Times New Roman" pitchFamily="18" charset="0"/>
              </a:rPr>
              <a:t> Помощь родителей к творческой деятельности (к рисованию афиш, декораций, изготовление элементов костюма).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25672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Работа в перспективе.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hangingPunct="0"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ru-RU" altLang="ru-RU" b="1" i="1" dirty="0">
                <a:solidFill>
                  <a:srgbClr val="262699"/>
                </a:solidFill>
                <a:latin typeface="Times New Roman" pitchFamily="18" charset="0"/>
                <a:cs typeface="Times New Roman" pitchFamily="18" charset="0"/>
              </a:rPr>
              <a:t>Изготовление </a:t>
            </a:r>
            <a:r>
              <a:rPr lang="ru-RU" altLang="ru-RU" b="1" i="1" dirty="0" smtClean="0">
                <a:solidFill>
                  <a:srgbClr val="262699"/>
                </a:solidFill>
                <a:latin typeface="Times New Roman" pitchFamily="18" charset="0"/>
                <a:cs typeface="Times New Roman" pitchFamily="18" charset="0"/>
              </a:rPr>
              <a:t>театра теней и театра на ложках.</a:t>
            </a:r>
          </a:p>
          <a:p>
            <a:pPr hangingPunct="0"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ru-RU" altLang="ru-RU" b="1" i="1" dirty="0" smtClean="0">
                <a:solidFill>
                  <a:srgbClr val="262699"/>
                </a:solidFill>
                <a:latin typeface="Times New Roman" pitchFamily="18" charset="0"/>
                <a:cs typeface="Times New Roman" pitchFamily="18" charset="0"/>
              </a:rPr>
              <a:t>Показать </a:t>
            </a:r>
            <a:r>
              <a:rPr lang="ru-RU" altLang="ru-RU" b="1" i="1" dirty="0">
                <a:solidFill>
                  <a:srgbClr val="262699"/>
                </a:solidFill>
                <a:latin typeface="Times New Roman" pitchFamily="18" charset="0"/>
                <a:cs typeface="Times New Roman" pitchFamily="18" charset="0"/>
              </a:rPr>
              <a:t>малышам небольшие спектакли, используя для этой цели различные виды театра</a:t>
            </a:r>
            <a:r>
              <a:rPr lang="ru-RU" altLang="ru-RU" b="1" i="1" dirty="0" smtClean="0">
                <a:solidFill>
                  <a:srgbClr val="262699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altLang="ru-RU" dirty="0" smtClean="0"/>
          </a:p>
          <a:p>
            <a:pPr hangingPunct="0"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ru-RU" altLang="ru-RU" b="1" i="1" dirty="0" smtClean="0">
                <a:solidFill>
                  <a:srgbClr val="262699"/>
                </a:solidFill>
                <a:latin typeface="Times New Roman" pitchFamily="18" charset="0"/>
                <a:cs typeface="Times New Roman" pitchFamily="18" charset="0"/>
              </a:rPr>
              <a:t>Продолжать работу </a:t>
            </a:r>
            <a:r>
              <a:rPr lang="ru-RU" altLang="ru-RU" b="1" i="1" dirty="0">
                <a:solidFill>
                  <a:srgbClr val="262699"/>
                </a:solidFill>
                <a:latin typeface="Times New Roman" pitchFamily="18" charset="0"/>
                <a:cs typeface="Times New Roman" pitchFamily="18" charset="0"/>
              </a:rPr>
              <a:t>по </a:t>
            </a:r>
            <a:r>
              <a:rPr lang="ru-RU" altLang="ru-RU" b="1" i="1" dirty="0" smtClean="0">
                <a:solidFill>
                  <a:srgbClr val="262699"/>
                </a:solidFill>
                <a:latin typeface="Times New Roman" pitchFamily="18" charset="0"/>
                <a:cs typeface="Times New Roman" pitchFamily="18" charset="0"/>
              </a:rPr>
              <a:t>оказанию </a:t>
            </a:r>
            <a:r>
              <a:rPr lang="ru-RU" altLang="ru-RU" b="1" i="1" dirty="0">
                <a:solidFill>
                  <a:srgbClr val="262699"/>
                </a:solidFill>
                <a:latin typeface="Times New Roman" pitchFamily="18" charset="0"/>
                <a:cs typeface="Times New Roman" pitchFamily="18" charset="0"/>
              </a:rPr>
              <a:t>посильной помощи воспитанникам в адаптации </a:t>
            </a:r>
            <a:r>
              <a:rPr lang="ru-RU" altLang="ru-RU" b="1" i="1" dirty="0" smtClean="0">
                <a:solidFill>
                  <a:srgbClr val="262699"/>
                </a:solidFill>
                <a:latin typeface="Times New Roman" pitchFamily="18" charset="0"/>
                <a:cs typeface="Times New Roman" pitchFamily="18" charset="0"/>
              </a:rPr>
              <a:t>к коллективу группы </a:t>
            </a:r>
            <a:r>
              <a:rPr lang="ru-RU" altLang="ru-RU" b="1" i="1" dirty="0">
                <a:solidFill>
                  <a:srgbClr val="262699"/>
                </a:solidFill>
                <a:latin typeface="Times New Roman" pitchFamily="18" charset="0"/>
                <a:cs typeface="Times New Roman" pitchFamily="18" charset="0"/>
              </a:rPr>
              <a:t>и режиму </a:t>
            </a:r>
            <a:r>
              <a:rPr lang="ru-RU" altLang="ru-RU" b="1" i="1" dirty="0" smtClean="0">
                <a:solidFill>
                  <a:srgbClr val="262699"/>
                </a:solidFill>
                <a:latin typeface="Times New Roman" pitchFamily="18" charset="0"/>
                <a:cs typeface="Times New Roman" pitchFamily="18" charset="0"/>
              </a:rPr>
              <a:t>ДОУ посредством использования театральной деятельности.</a:t>
            </a:r>
            <a:endParaRPr lang="ru-RU" altLang="ru-RU" b="1" i="1" dirty="0">
              <a:solidFill>
                <a:srgbClr val="262699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3952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Спасибо за внимание!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3858" y="2090058"/>
            <a:ext cx="7130142" cy="4572000"/>
          </a:xfrm>
        </p:spPr>
      </p:pic>
    </p:spTree>
    <p:extLst>
      <p:ext uri="{BB962C8B-B14F-4D97-AF65-F5344CB8AC3E}">
        <p14:creationId xmlns:p14="http://schemas.microsoft.com/office/powerpoint/2010/main" val="1512198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Задачи: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457200" indent="-457200" fontAlgn="base">
              <a:buAutoNum type="arabicPeriod"/>
            </a:pPr>
            <a:r>
              <a:rPr lang="ru-RU" dirty="0" smtClean="0"/>
              <a:t>Познакомить </a:t>
            </a:r>
            <a:r>
              <a:rPr lang="ru-RU" dirty="0"/>
              <a:t>детей с различными видами театров</a:t>
            </a:r>
            <a:r>
              <a:rPr lang="ru-RU" dirty="0" smtClean="0"/>
              <a:t>.</a:t>
            </a:r>
          </a:p>
          <a:p>
            <a:pPr marL="457200" indent="-457200" fontAlgn="base">
              <a:buAutoNum type="arabicPeriod"/>
            </a:pPr>
            <a:endParaRPr lang="ru-RU" dirty="0"/>
          </a:p>
          <a:p>
            <a:pPr marL="457200" indent="-457200" fontAlgn="base">
              <a:buAutoNum type="arabicPeriod" startAt="2"/>
            </a:pPr>
            <a:r>
              <a:rPr lang="ru-RU" dirty="0" smtClean="0"/>
              <a:t>Снизить </a:t>
            </a:r>
            <a:r>
              <a:rPr lang="ru-RU" dirty="0"/>
              <a:t>психоэмоциональное напряжение воспитанников посредством театрализованной деятельности</a:t>
            </a:r>
            <a:r>
              <a:rPr lang="ru-RU" dirty="0" smtClean="0"/>
              <a:t>.</a:t>
            </a:r>
          </a:p>
          <a:p>
            <a:pPr marL="457200" indent="-457200" fontAlgn="base">
              <a:buAutoNum type="arabicPeriod" startAt="2"/>
            </a:pPr>
            <a:endParaRPr lang="ru-RU" dirty="0"/>
          </a:p>
          <a:p>
            <a:pPr marL="0" indent="0" fontAlgn="base">
              <a:buNone/>
            </a:pPr>
            <a:r>
              <a:rPr lang="ru-RU" dirty="0"/>
              <a:t>3. Воспитывать доброжелательность и контактность в отношениях со взрослыми и сверстниками</a:t>
            </a:r>
            <a:r>
              <a:rPr lang="ru-RU" dirty="0" smtClean="0"/>
              <a:t>.</a:t>
            </a:r>
          </a:p>
          <a:p>
            <a:pPr marL="0" indent="0" fontAlgn="base">
              <a:buNone/>
            </a:pPr>
            <a:endParaRPr lang="ru-RU" dirty="0"/>
          </a:p>
          <a:p>
            <a:pPr marL="0" indent="0" fontAlgn="base">
              <a:buNone/>
            </a:pPr>
            <a:r>
              <a:rPr lang="ru-RU" dirty="0"/>
              <a:t>4</a:t>
            </a:r>
            <a:r>
              <a:rPr lang="ru-RU" dirty="0" smtClean="0"/>
              <a:t>. Установить </a:t>
            </a:r>
            <a:r>
              <a:rPr lang="ru-RU" dirty="0"/>
              <a:t>взаимодействие родителей и воспитателей для обеспечения единства требований при реализации задач с целью облегчения прохождения малышами процесса адаптации.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023845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Театральный центр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28599" y="2336872"/>
            <a:ext cx="5148943" cy="4216327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ru-RU" dirty="0"/>
              <a:t>Для успешной работы по исследуемой теме мною был оформлен центр театральной деятельности.</a:t>
            </a:r>
          </a:p>
          <a:p>
            <a:pPr marL="0" indent="0">
              <a:buNone/>
            </a:pPr>
            <a:r>
              <a:rPr lang="ru-RU" dirty="0"/>
              <a:t>В нём предоставлено разнообразное оснащение для разыгрывания сценок и спектаклей (наборы кукол, пальчиковый театр, театральные атрибуты для различных игровых позиций, декорации, книги, маски, костюмы, ширмы).</a:t>
            </a:r>
          </a:p>
          <a:p>
            <a:pPr marL="0" indent="0">
              <a:buNone/>
            </a:pPr>
            <a:r>
              <a:rPr lang="ru-RU" dirty="0"/>
              <a:t>Театральный центр оснащён различными видами театров: настольно - конусный, театром вязаной игрушки, пальчиковый театр, театр картинок (</a:t>
            </a:r>
            <a:r>
              <a:rPr lang="ru-RU" dirty="0" err="1"/>
              <a:t>фланелеграф</a:t>
            </a:r>
            <a:r>
              <a:rPr lang="ru-RU" dirty="0"/>
              <a:t>, театр на ложках), театр «</a:t>
            </a:r>
            <a:r>
              <a:rPr lang="ru-RU" dirty="0" err="1"/>
              <a:t>Топотушки</a:t>
            </a:r>
            <a:r>
              <a:rPr lang="ru-RU" dirty="0"/>
              <a:t>», театр кукол «би-ба-</a:t>
            </a:r>
            <a:r>
              <a:rPr lang="ru-RU" dirty="0" err="1"/>
              <a:t>бо</a:t>
            </a:r>
            <a:r>
              <a:rPr lang="ru-RU" dirty="0"/>
              <a:t>» и другие.  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906" y="163285"/>
            <a:ext cx="4911379" cy="6509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090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Пальчиковый театр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629" y="2064657"/>
            <a:ext cx="3138535" cy="4357914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0292" y="1709058"/>
            <a:ext cx="4331757" cy="2993570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4080" y="3873500"/>
            <a:ext cx="2664296" cy="2341440"/>
          </a:xfrm>
          <a:prstGeom prst="rect">
            <a:avLst/>
          </a:prstGeom>
          <a:ln>
            <a:solidFill>
              <a:srgbClr val="C0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22548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Театр - </a:t>
            </a:r>
            <a:r>
              <a:rPr lang="ru-RU" dirty="0" err="1" smtClean="0"/>
              <a:t>топотушки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5630" y="2079171"/>
            <a:ext cx="7064828" cy="4517572"/>
          </a:xfrm>
        </p:spPr>
      </p:pic>
    </p:spTree>
    <p:extLst>
      <p:ext uri="{BB962C8B-B14F-4D97-AF65-F5344CB8AC3E}">
        <p14:creationId xmlns:p14="http://schemas.microsoft.com/office/powerpoint/2010/main" val="1671238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Магнитный театр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90" y="2402114"/>
            <a:ext cx="4779739" cy="359886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7251" y="2133599"/>
            <a:ext cx="6396781" cy="4350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659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Театр из фетра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2090057"/>
            <a:ext cx="7347857" cy="4626429"/>
          </a:xfrm>
        </p:spPr>
      </p:pic>
    </p:spTree>
    <p:extLst>
      <p:ext uri="{BB962C8B-B14F-4D97-AF65-F5344CB8AC3E}">
        <p14:creationId xmlns:p14="http://schemas.microsoft.com/office/powerpoint/2010/main" val="3307526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Вязаный театр и театр на перчатке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3253" y="1765208"/>
            <a:ext cx="2960575" cy="464663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5465" y="1686945"/>
            <a:ext cx="2322384" cy="290755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277" y="4088524"/>
            <a:ext cx="2695738" cy="2595303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7579" y="2635528"/>
            <a:ext cx="3781767" cy="3002005"/>
          </a:xfrm>
          <a:prstGeom prst="rect">
            <a:avLst/>
          </a:prstGeom>
          <a:ln>
            <a:solidFill>
              <a:srgbClr val="FF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75605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Берлин">
  <a:themeElements>
    <a:clrScheme name="Berlin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TM04033917[[fn=Берлин]]</Template>
  <TotalTime>99</TotalTime>
  <Words>380</Words>
  <Application>Microsoft Office PowerPoint</Application>
  <PresentationFormat>Широкоэкранный</PresentationFormat>
  <Paragraphs>59</Paragraphs>
  <Slides>22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6" baseType="lpstr">
      <vt:lpstr>Arial</vt:lpstr>
      <vt:lpstr>Times New Roman</vt:lpstr>
      <vt:lpstr>Trebuchet MS</vt:lpstr>
      <vt:lpstr>Берлин</vt:lpstr>
      <vt:lpstr>Адаптация детей посредством театрализованной деятельности.</vt:lpstr>
      <vt:lpstr>Цель:</vt:lpstr>
      <vt:lpstr>Задачи:</vt:lpstr>
      <vt:lpstr>Театральный центр</vt:lpstr>
      <vt:lpstr>Пальчиковый театр</vt:lpstr>
      <vt:lpstr>Театр - топотушки</vt:lpstr>
      <vt:lpstr>Магнитный театр</vt:lpstr>
      <vt:lpstr>Театр из фетра</vt:lpstr>
      <vt:lpstr>Вязаный театр и театр на перчатке</vt:lpstr>
      <vt:lpstr>Настольный театр: конусный</vt:lpstr>
      <vt:lpstr>Настольный театр игрушек</vt:lpstr>
      <vt:lpstr>Настольный театр картинок на крышках и капсулах</vt:lpstr>
      <vt:lpstr>Настольный театр на палочках</vt:lpstr>
      <vt:lpstr>Настольный театр на стаканчиках</vt:lpstr>
      <vt:lpstr>Театр «Би-ба-бо»</vt:lpstr>
      <vt:lpstr>Театр масок</vt:lpstr>
      <vt:lpstr>Настольная ширма</vt:lpstr>
      <vt:lpstr>Методы работы с детьми.</vt:lpstr>
      <vt:lpstr>Визуализация сказочных персонажей посредством занятий рисованием, лепкой и аппликацией</vt:lpstr>
      <vt:lpstr>Работа с родителями</vt:lpstr>
      <vt:lpstr>Работа в перспективе.</vt:lpstr>
      <vt:lpstr>Спасибо за внимание!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Адаптация детей посредством театрализованной деятельности</dc:title>
  <dc:creator>сергей</dc:creator>
  <cp:lastModifiedBy>сергей</cp:lastModifiedBy>
  <cp:revision>25</cp:revision>
  <dcterms:created xsi:type="dcterms:W3CDTF">2022-03-22T20:44:19Z</dcterms:created>
  <dcterms:modified xsi:type="dcterms:W3CDTF">2022-03-23T17:51:30Z</dcterms:modified>
</cp:coreProperties>
</file>