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7" r:id="rId1"/>
  </p:sldMasterIdLst>
  <p:sldIdLst>
    <p:sldId id="256" r:id="rId2"/>
    <p:sldId id="257" r:id="rId3"/>
    <p:sldId id="259" r:id="rId4"/>
    <p:sldId id="262" r:id="rId5"/>
    <p:sldId id="263" r:id="rId6"/>
    <p:sldId id="264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97AB"/>
    <a:srgbClr val="FFFF66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74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68F9E-3A7F-4019-981C-1EAA092521CD}" type="datetimeFigureOut">
              <a:rPr lang="ru-RU" smtClean="0"/>
              <a:t>31.01.2024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B6A7A-8A3B-4FB2-B3A8-FAC3A3E153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0149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68F9E-3A7F-4019-981C-1EAA092521CD}" type="datetimeFigureOut">
              <a:rPr lang="ru-RU" smtClean="0"/>
              <a:t>31.01.2024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B6A7A-8A3B-4FB2-B3A8-FAC3A3E153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9949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68F9E-3A7F-4019-981C-1EAA092521CD}" type="datetimeFigureOut">
              <a:rPr lang="ru-RU" smtClean="0"/>
              <a:t>31.01.2024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B6A7A-8A3B-4FB2-B3A8-FAC3A3E153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6783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68F9E-3A7F-4019-981C-1EAA092521CD}" type="datetimeFigureOut">
              <a:rPr lang="ru-RU" smtClean="0"/>
              <a:t>31.01.2024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B6A7A-8A3B-4FB2-B3A8-FAC3A3E153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3575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68F9E-3A7F-4019-981C-1EAA092521CD}" type="datetimeFigureOut">
              <a:rPr lang="ru-RU" smtClean="0"/>
              <a:t>31.01.2024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B6A7A-8A3B-4FB2-B3A8-FAC3A3E153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3133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68F9E-3A7F-4019-981C-1EAA092521CD}" type="datetimeFigureOut">
              <a:rPr lang="ru-RU" smtClean="0"/>
              <a:t>31.01.2024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B6A7A-8A3B-4FB2-B3A8-FAC3A3E153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3283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68F9E-3A7F-4019-981C-1EAA092521CD}" type="datetimeFigureOut">
              <a:rPr lang="ru-RU" smtClean="0"/>
              <a:t>31.01.2024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B6A7A-8A3B-4FB2-B3A8-FAC3A3E153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396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68F9E-3A7F-4019-981C-1EAA092521CD}" type="datetimeFigureOut">
              <a:rPr lang="ru-RU" smtClean="0"/>
              <a:t>31.01.2024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B6A7A-8A3B-4FB2-B3A8-FAC3A3E153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245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68F9E-3A7F-4019-981C-1EAA092521CD}" type="datetimeFigureOut">
              <a:rPr lang="ru-RU" smtClean="0"/>
              <a:t>31.01.2024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B6A7A-8A3B-4FB2-B3A8-FAC3A3E153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117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68F9E-3A7F-4019-981C-1EAA092521CD}" type="datetimeFigureOut">
              <a:rPr lang="ru-RU" smtClean="0"/>
              <a:t>31.01.2024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B6A7A-8A3B-4FB2-B3A8-FAC3A3E153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9143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68F9E-3A7F-4019-981C-1EAA092521CD}" type="datetimeFigureOut">
              <a:rPr lang="ru-RU" smtClean="0"/>
              <a:t>31.01.2024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B6A7A-8A3B-4FB2-B3A8-FAC3A3E153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1170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768F9E-3A7F-4019-981C-1EAA092521CD}" type="datetimeFigureOut">
              <a:rPr lang="ru-RU" smtClean="0"/>
              <a:t>31.01.2024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CB6A7A-8A3B-4FB2-B3A8-FAC3A3E153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4050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8" r:id="rId1"/>
    <p:sldLayoutId id="2147483899" r:id="rId2"/>
    <p:sldLayoutId id="2147483900" r:id="rId3"/>
    <p:sldLayoutId id="2147483901" r:id="rId4"/>
    <p:sldLayoutId id="2147483902" r:id="rId5"/>
    <p:sldLayoutId id="2147483903" r:id="rId6"/>
    <p:sldLayoutId id="2147483904" r:id="rId7"/>
    <p:sldLayoutId id="2147483905" r:id="rId8"/>
    <p:sldLayoutId id="2147483906" r:id="rId9"/>
    <p:sldLayoutId id="2147483907" r:id="rId10"/>
    <p:sldLayoutId id="214748390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8425" y="453586"/>
            <a:ext cx="651331" cy="949763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klike.net/uploads/posts/2022-10/1667199178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221475" cy="6858000"/>
          </a:xfrm>
          <a:prstGeom prst="rect">
            <a:avLst/>
          </a:prstGeom>
          <a:gradFill>
            <a:gsLst>
              <a:gs pos="35890">
                <a:srgbClr val="D7E7F5"/>
              </a:gs>
              <a:gs pos="41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9056" y="2474893"/>
            <a:ext cx="4413887" cy="190821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24000" y="2028615"/>
            <a:ext cx="942109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Дидактическая игра по финансовой грамотности</a:t>
            </a:r>
          </a:p>
          <a:p>
            <a:pPr algn="ctr"/>
            <a:r>
              <a:rPr lang="ru-RU" sz="4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«Что нужнее»</a:t>
            </a:r>
          </a:p>
          <a:p>
            <a:pPr algn="ctr"/>
            <a:r>
              <a:rPr lang="ru-RU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(подготовительная группа)</a:t>
            </a:r>
          </a:p>
          <a:p>
            <a:pPr algn="ctr"/>
            <a:endParaRPr lang="ru-RU" sz="14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14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Подготовила: воспитатель </a:t>
            </a:r>
          </a:p>
          <a:p>
            <a:pPr algn="ctr"/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</a:t>
            </a:r>
            <a:r>
              <a:rPr lang="ru-RU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Ижанова</a:t>
            </a: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Алия </a:t>
            </a:r>
            <a:r>
              <a:rPr lang="ru-RU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Маркаровна</a:t>
            </a:r>
            <a:endParaRPr lang="ru-RU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86047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38200" y="865326"/>
            <a:ext cx="27062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44237" y="1690688"/>
            <a:ext cx="10709563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Способствовать формированию основ финансовой грамотности у детей подготовительной группы, посредством дидактической игры.</a:t>
            </a: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</a:endParaRPr>
          </a:p>
          <a:p>
            <a:pPr algn="just"/>
            <a:r>
              <a:rPr lang="ru-RU" sz="28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pPr indent="228600" algn="just"/>
            <a:r>
              <a:rPr lang="ru-RU" sz="2400" b="0" i="0" u="sng" dirty="0">
                <a:solidFill>
                  <a:srgbClr val="111111"/>
                </a:solidFill>
                <a:effectLst/>
                <a:latin typeface="Times New Roman" panose="02020603050405020304" pitchFamily="18" charset="0"/>
              </a:rPr>
              <a:t>Образовательные</a:t>
            </a:r>
            <a:r>
              <a:rPr lang="ru-RU" sz="2400" b="0" i="0" u="none" strike="noStrike" dirty="0">
                <a:solidFill>
                  <a:srgbClr val="111111"/>
                </a:solidFill>
                <a:effectLst/>
                <a:latin typeface="Times New Roman" panose="02020603050405020304" pitchFamily="18" charset="0"/>
              </a:rPr>
              <a:t>:</a:t>
            </a:r>
            <a:endParaRPr lang="ru-RU" sz="24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indent="450850" algn="just"/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Закрепить</a:t>
            </a:r>
            <a:r>
              <a:rPr lang="ru-RU" sz="2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понятие «потребности человека», и что к ним относится;</a:t>
            </a:r>
            <a:endParaRPr lang="ru-RU" sz="24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indent="450850" algn="just"/>
            <a:r>
              <a:rPr lang="ru-RU" sz="2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Продолжать учить решать проблемные ситуации, аргументировать свои ответы, активизировать словарь;</a:t>
            </a:r>
            <a:endParaRPr lang="ru-RU" sz="24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indent="228600" algn="just"/>
            <a:r>
              <a:rPr lang="ru-RU" sz="2400" b="0" i="0" u="sng" dirty="0">
                <a:solidFill>
                  <a:srgbClr val="111111"/>
                </a:solidFill>
                <a:effectLst/>
                <a:latin typeface="Times New Roman" panose="02020603050405020304" pitchFamily="18" charset="0"/>
              </a:rPr>
              <a:t>Развивающие</a:t>
            </a:r>
            <a:r>
              <a:rPr lang="ru-RU" sz="2400" b="0" i="0" u="none" strike="noStrike" dirty="0">
                <a:solidFill>
                  <a:srgbClr val="111111"/>
                </a:solidFill>
                <a:effectLst/>
                <a:latin typeface="Times New Roman" panose="02020603050405020304" pitchFamily="18" charset="0"/>
              </a:rPr>
              <a:t>:</a:t>
            </a:r>
            <a:endParaRPr lang="ru-RU" sz="24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indent="450850" algn="just"/>
            <a:r>
              <a:rPr lang="ru-RU" sz="2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Развивать внимание, логическое мышление, связную речь;</a:t>
            </a:r>
            <a:endParaRPr lang="ru-RU" sz="24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just"/>
            <a:r>
              <a:rPr lang="ru-RU" sz="2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  </a:t>
            </a:r>
            <a:r>
              <a:rPr lang="ru-RU" sz="2400" b="0" i="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Воспитательные:</a:t>
            </a:r>
            <a:endParaRPr lang="ru-RU" sz="24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indent="450850" algn="just"/>
            <a:r>
              <a:rPr lang="ru-RU" sz="2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Воспитывать социально-личностные качества и ценностные ориентиры, необходимые для рационального поведения в жизни человека.</a:t>
            </a:r>
            <a:endParaRPr lang="ru-RU" sz="24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just"/>
            <a:endParaRPr lang="ru-RU" sz="2400" b="1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2432930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256655" cy="68579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8562" y="365125"/>
            <a:ext cx="11264629" cy="6354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Оборудование : 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разрезные карточки с изображение предметов роскоши и жизненной необходимости, фишки.</a:t>
            </a:r>
          </a:p>
          <a:p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Правила игры: 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Дети должны выполнять игровые действия индивидуально, давать полный развёрнутый ответ, слушать сверстников и не перебивать их.</a:t>
            </a:r>
          </a:p>
          <a:p>
            <a:pPr marL="90170" indent="450850" algn="just">
              <a:lnSpc>
                <a:spcPct val="115000"/>
              </a:lnSpc>
              <a:spcAft>
                <a:spcPts val="0"/>
              </a:spcAft>
            </a:pP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 итогам игры организуется беседа с воспитателем, проговариваются моменты, которые вызывали затруднения.</a:t>
            </a:r>
          </a:p>
          <a:p>
            <a:pPr marL="90170" indent="450850" algn="just">
              <a:lnSpc>
                <a:spcPct val="115000"/>
              </a:lnSpc>
              <a:spcAft>
                <a:spcPts val="0"/>
              </a:spcAft>
            </a:pP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 целью усложнения задачи возможно </a:t>
            </a:r>
            <a:r>
              <a:rPr lang="ru-RU" sz="1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использование второго варианта игры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ребенку дается более сложное задание –  закрыть фишками изображения тех предметов, которые могут иметь двойную функцию, то есть в одно и то же время быть и предметами роскоши, и жизненно важными для отдельных людей. Например, машина для инвалида, фортепиано для пианиста, украшения для артиста и тому подобное.</a:t>
            </a:r>
            <a:endParaRPr lang="ru-RU" sz="1800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Ход игры: </a:t>
            </a:r>
            <a:r>
              <a:rPr lang="ru-RU" sz="1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Сюжетная основа</a:t>
            </a:r>
            <a:endParaRPr lang="ru-RU" sz="18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0170" lvl="0" indent="450850">
              <a:lnSpc>
                <a:spcPct val="115000"/>
              </a:lnSpc>
            </a:pP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Предлагается каждому из детей карточки с изображением предметов, которые используются людьми в различных жизненных ситуациях. После выполнения просим детей объяснить принятое решение.</a:t>
            </a:r>
          </a:p>
          <a:p>
            <a:pPr marL="90170" lvl="0" indent="450850">
              <a:lnSpc>
                <a:spcPct val="115000"/>
              </a:lnSpc>
            </a:pPr>
            <a:r>
              <a:rPr lang="ru-RU" sz="1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Игровая задача.  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Играющим предлагается рассмотреть предложенные карточки. При выполнении задания 1 ребенок должен закрыть фишками предметы, которые не являются жизненно необходимыми для человека и которые можно назвать предметами роскоши. Объяснить назначение предметов, изображенных на рисунках, что остались. Обосновать их необходимость для человека.</a:t>
            </a:r>
          </a:p>
          <a:p>
            <a:pPr marL="90170" lvl="0" indent="450850">
              <a:lnSpc>
                <a:spcPct val="115000"/>
              </a:lnSpc>
            </a:pP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 выполнении задания 2 ребенок должен закрыть фишками изображения вещей, наиболее важных для жизнедеятельности человека, предметов, без которых трудно обойтись.</a:t>
            </a:r>
          </a:p>
          <a:p>
            <a:pPr marL="90170" lvl="0" indent="450850">
              <a:lnSpc>
                <a:spcPct val="115000"/>
              </a:lnSpc>
            </a:pPr>
            <a:r>
              <a:rPr lang="ru-RU" sz="1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Игровые действия.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Дети рассматривают картинки, расставляют фишки в соответствии с заданием на карточках, затем обосновывают свое решение.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75274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E9B39A6-55F3-B166-7A67-9E96654E73A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53" t="14610" r="7517" b="7375"/>
          <a:stretch/>
        </p:blipFill>
        <p:spPr>
          <a:xfrm>
            <a:off x="157320" y="80275"/>
            <a:ext cx="4931923" cy="3660672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0597AB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F3805B6-5F7D-05A6-467D-D1BD558EA0E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228441" y="2750102"/>
            <a:ext cx="2757421" cy="4899662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0597AB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D7182E9-D786-C43A-F94A-EF2C09BDC29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37" r="19878"/>
          <a:stretch/>
        </p:blipFill>
        <p:spPr>
          <a:xfrm>
            <a:off x="5343840" y="220350"/>
            <a:ext cx="3735357" cy="3380522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0597AB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10C472C-AE61-1062-221B-C7C12168B54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50" b="18738"/>
          <a:stretch/>
        </p:blipFill>
        <p:spPr>
          <a:xfrm rot="5400000">
            <a:off x="8206513" y="3019572"/>
            <a:ext cx="3549335" cy="3835315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0597AB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793424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90DD4CB-A121-9AB6-F9D9-0DDABE2C8D7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520120" y="894943"/>
            <a:ext cx="3151762" cy="4202350"/>
          </a:xfrm>
          <a:prstGeom prst="roundRect">
            <a:avLst>
              <a:gd name="adj" fmla="val 16667"/>
            </a:avLst>
          </a:prstGeom>
          <a:ln w="57150">
            <a:solidFill>
              <a:srgbClr val="0597AB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09A2C33-9A73-9037-028B-37D76F86452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92" y="595023"/>
            <a:ext cx="3601640" cy="4802187"/>
          </a:xfrm>
          <a:prstGeom prst="roundRect">
            <a:avLst>
              <a:gd name="adj" fmla="val 16667"/>
            </a:avLst>
          </a:prstGeom>
          <a:ln w="57150">
            <a:solidFill>
              <a:srgbClr val="0597AB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62C1034-C68F-1153-5461-F524DEB298B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768" y="518841"/>
            <a:ext cx="3601640" cy="4802186"/>
          </a:xfrm>
          <a:prstGeom prst="roundRect">
            <a:avLst>
              <a:gd name="adj" fmla="val 16667"/>
            </a:avLst>
          </a:prstGeom>
          <a:ln w="57150">
            <a:solidFill>
              <a:srgbClr val="0597AB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0085471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24209" y="1446075"/>
            <a:ext cx="9377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/>
              <a:t>Спасибо за внимание!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09713" y="3417455"/>
            <a:ext cx="12322653" cy="2962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70153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239</TotalTime>
  <Words>341</Words>
  <Application>Microsoft Office PowerPoint</Application>
  <PresentationFormat>Широкоэкранный</PresentationFormat>
  <Paragraphs>28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Ариана</dc:creator>
  <cp:lastModifiedBy>Пользователь</cp:lastModifiedBy>
  <cp:revision>13</cp:revision>
  <dcterms:created xsi:type="dcterms:W3CDTF">2024-01-23T13:18:57Z</dcterms:created>
  <dcterms:modified xsi:type="dcterms:W3CDTF">2024-01-31T08:00:03Z</dcterms:modified>
</cp:coreProperties>
</file>