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90" r:id="rId3"/>
    <p:sldId id="277" r:id="rId4"/>
    <p:sldId id="279" r:id="rId5"/>
    <p:sldId id="296" r:id="rId6"/>
    <p:sldId id="276" r:id="rId7"/>
    <p:sldId id="281" r:id="rId8"/>
    <p:sldId id="291" r:id="rId9"/>
    <p:sldId id="282" r:id="rId10"/>
    <p:sldId id="283" r:id="rId11"/>
    <p:sldId id="287" r:id="rId12"/>
    <p:sldId id="288" r:id="rId13"/>
    <p:sldId id="265" r:id="rId14"/>
    <p:sldId id="258" r:id="rId15"/>
    <p:sldId id="304" r:id="rId16"/>
    <p:sldId id="302" r:id="rId17"/>
    <p:sldId id="303" r:id="rId18"/>
    <p:sldId id="270" r:id="rId19"/>
    <p:sldId id="271" r:id="rId20"/>
    <p:sldId id="284" r:id="rId21"/>
    <p:sldId id="299" r:id="rId22"/>
    <p:sldId id="301" r:id="rId23"/>
    <p:sldId id="305" r:id="rId24"/>
    <p:sldId id="286" r:id="rId25"/>
    <p:sldId id="266" r:id="rId26"/>
    <p:sldId id="289" r:id="rId27"/>
    <p:sldId id="297" r:id="rId28"/>
    <p:sldId id="275" r:id="rId29"/>
    <p:sldId id="29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LEX" initials="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6600"/>
    <a:srgbClr val="008000"/>
    <a:srgbClr val="FFFF00"/>
    <a:srgbClr val="008080"/>
    <a:srgbClr val="9999FF"/>
    <a:srgbClr val="85DFFF"/>
    <a:srgbClr val="33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24" autoAdjust="0"/>
    <p:restoredTop sz="94660"/>
  </p:normalViewPr>
  <p:slideViewPr>
    <p:cSldViewPr>
      <p:cViewPr>
        <p:scale>
          <a:sx n="66" d="100"/>
          <a:sy n="66" d="100"/>
        </p:scale>
        <p:origin x="-139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1968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39BBB-88BF-4EF5-9B75-0F488F5DAC11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39CF3-395B-45D7-9B90-B6556843CE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357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9CF3-395B-45D7-9B90-B6556843CE1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619672" y="3832687"/>
            <a:ext cx="6336705" cy="2175827"/>
            <a:chOff x="1115616" y="1694912"/>
            <a:chExt cx="7866158" cy="1016116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1694912"/>
              <a:ext cx="7165477" cy="106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abriola" panose="04040605051002020D02" pitchFamily="82" charset="0"/>
                <a:ea typeface="Microsoft YaHei" panose="020B0503020204020204" pitchFamily="34" charset="-122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698355" y="7544101"/>
              <a:ext cx="4283419" cy="4311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ln w="19050">
                    <a:solidFill>
                      <a:sysClr val="windowText" lastClr="000000"/>
                    </a:solidFill>
                    <a:prstDash val="solid"/>
                  </a:ln>
                  <a:latin typeface="Monotype Corsiva" pitchFamily="66" charset="0"/>
                  <a:cs typeface="Arial" charset="0"/>
                </a:rPr>
                <a:t>Подготовила  Ганина И.В.,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ln w="19050">
                    <a:solidFill>
                      <a:sysClr val="windowText" lastClr="000000"/>
                    </a:solidFill>
                    <a:prstDash val="solid"/>
                  </a:ln>
                  <a:latin typeface="Monotype Corsiva" pitchFamily="66" charset="0"/>
                  <a:cs typeface="Arial" charset="0"/>
                </a:rPr>
                <a:t>воспитатель </a:t>
              </a:r>
              <a:r>
                <a:rPr lang="en-US" dirty="0" smtClean="0">
                  <a:ln w="19050">
                    <a:solidFill>
                      <a:sysClr val="windowText" lastClr="000000"/>
                    </a:solidFill>
                    <a:prstDash val="solid"/>
                  </a:ln>
                  <a:latin typeface="Monotype Corsiva" pitchFamily="66" charset="0"/>
                  <a:cs typeface="Arial" charset="0"/>
                </a:rPr>
                <a:t>I</a:t>
              </a:r>
              <a:r>
                <a:rPr lang="ru-RU" dirty="0" smtClean="0">
                  <a:ln w="19050">
                    <a:solidFill>
                      <a:sysClr val="windowText" lastClr="000000"/>
                    </a:solidFill>
                    <a:prstDash val="solid"/>
                  </a:ln>
                  <a:latin typeface="Monotype Corsiva" pitchFamily="66" charset="0"/>
                  <a:cs typeface="Arial" charset="0"/>
                </a:rPr>
                <a:t> категории </a:t>
              </a:r>
              <a:endParaRPr lang="ru-RU" dirty="0">
                <a:ln w="19050">
                  <a:solidFill>
                    <a:sysClr val="windowText" lastClr="000000"/>
                  </a:solidFill>
                  <a:prstDash val="solid"/>
                </a:ln>
                <a:latin typeface="Monotype Corsiva" pitchFamily="66" charset="0"/>
                <a:cs typeface="Arial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214810" y="6143644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2021 г.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46523" y="1628800"/>
            <a:ext cx="65378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dirty="0" smtClean="0">
              <a:latin typeface="Batang" panose="02030600000101010101" pitchFamily="18" charset="-127"/>
              <a:ea typeface="Batang" panose="02030600000101010101" pitchFamily="18" charset="-127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latin typeface="Batang" panose="02030600000101010101" pitchFamily="18" charset="-127"/>
                <a:ea typeface="Batang" panose="02030600000101010101" pitchFamily="18" charset="-127"/>
                <a:cs typeface="Times New Roman"/>
              </a:rPr>
              <a:t>Обобщение опыта работы </a:t>
            </a:r>
            <a:endParaRPr lang="ru-RU" sz="2800" dirty="0">
              <a:latin typeface="Batang" panose="02030600000101010101" pitchFamily="18" charset="-127"/>
              <a:ea typeface="Batang" panose="02030600000101010101" pitchFamily="18" charset="-127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latin typeface="Batang" panose="02030600000101010101" pitchFamily="18" charset="-127"/>
                <a:ea typeface="Batang" panose="02030600000101010101" pitchFamily="18" charset="-127"/>
                <a:cs typeface="Times New Roman"/>
              </a:rPr>
              <a:t>по теме:</a:t>
            </a: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8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/>
              </a:rPr>
              <a:t> «Системно- </a:t>
            </a:r>
            <a:r>
              <a:rPr lang="ru-RU" sz="2800" b="1" dirty="0" err="1" smtClean="0">
                <a:solidFill>
                  <a:srgbClr val="008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/>
              </a:rPr>
              <a:t>деятельностный</a:t>
            </a:r>
            <a:r>
              <a:rPr lang="ru-RU" sz="2800" b="1" dirty="0" smtClean="0">
                <a:solidFill>
                  <a:srgbClr val="008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/>
              </a:rPr>
              <a:t> подход в экологическом воспитании детей4-5 лет. Дидактическое пособие               «</a:t>
            </a:r>
            <a:r>
              <a:rPr lang="ru-RU" sz="2800" b="1" dirty="0" err="1" smtClean="0">
                <a:solidFill>
                  <a:srgbClr val="008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/>
              </a:rPr>
              <a:t>Травянчик</a:t>
            </a:r>
            <a:r>
              <a:rPr lang="ru-RU" sz="2800" b="1" dirty="0" smtClean="0">
                <a:solidFill>
                  <a:srgbClr val="008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/>
              </a:rPr>
              <a:t>»</a:t>
            </a:r>
            <a:endParaRPr lang="ru-RU" sz="2800" b="1" dirty="0">
              <a:solidFill>
                <a:srgbClr val="008000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/>
            </a:endParaRPr>
          </a:p>
          <a:p>
            <a:pPr algn="ctr">
              <a:spcAft>
                <a:spcPts val="0"/>
              </a:spcAft>
            </a:pPr>
            <a:endParaRPr lang="ru-RU" sz="3600" b="1" dirty="0">
              <a:latin typeface="Batang" panose="02030600000101010101" pitchFamily="18" charset="-127"/>
              <a:ea typeface="Batang" panose="02030600000101010101" pitchFamily="18" charset="-127"/>
              <a:cs typeface="Times New Roman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" y="214290"/>
            <a:ext cx="864396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сад №83 «Искорка»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общеразвивающего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вида с приоритетным осуществлением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познавательно-речевого развития воспитанников» г. Орска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5689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работы : 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3538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Травянчик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»? Это эко-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 можно купить в магазине, а можно сделать самому. Идея игрушки принадлежит паре садоводов-любителей из Индонезии.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3538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Травянчик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будет просто игрушкой сделанной своими руками, но через несколько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начнет прорастать трава, и он превратиться в объект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3538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Такая игрушка не только развивает воображение, но и учит ответственности.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3538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Эко-игрушка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воспитывает у детей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желание:</a:t>
            </a:r>
          </a:p>
          <a:p>
            <a:pPr marL="363538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самим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вырастить растение из семян,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3538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заботливое отношение 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 природе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3538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простейшим трудовым умениям;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3538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потребностях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растений: </a:t>
            </a:r>
          </a:p>
          <a:p>
            <a:pPr marL="363538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влага.</a:t>
            </a:r>
          </a:p>
          <a:p>
            <a:pPr marL="363538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с удовольствием поливает свою игрушку, </a:t>
            </a:r>
          </a:p>
          <a:p>
            <a:pPr marL="363538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наблюдает, как каждый день растет травка, </a:t>
            </a:r>
          </a:p>
          <a:p>
            <a:pPr marL="363538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когда приходит время, подстригает, </a:t>
            </a:r>
          </a:p>
          <a:p>
            <a:pPr marL="363538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делая замысловатые прически. </a:t>
            </a:r>
          </a:p>
          <a:p>
            <a:pPr marL="363538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работы прост и интересен.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7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95536" y="605951"/>
            <a:ext cx="8280920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4625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Этапы деятельности (из опыта работы)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174625"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Тему  нашего опыта подсказали сами дети: Вадим принес из дома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травянчика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купленного в магазине. Ребята начали интересоваться, стали рассматривать, трогать его. Задавали вопросы: что это? для чего он нужен? И т.д.. </a:t>
            </a:r>
          </a:p>
          <a:p>
            <a:pPr marL="174625" indent="228600" algn="just"/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Целевая установка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Я предложила ребятам самим узнать ,что из этого выйдет, если мы его будем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поливать,ухаживать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 ним?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228600" algn="just"/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Мотивирование к деятельности.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Дети рассказали дома своим родителям..о том ,что в нашей группе поселился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Травянчик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и некоторые родители вместе с детьми изготовили своих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травянчиков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своими руками, с разными семенами в одних была травка для домашних питомцев, в других -кукурузные семена, в третьих- пшеничные зерна. Вот и все, у нас получилась замечательная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эко-игрушка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Травянчик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 marL="174625" indent="228600"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Проектирование решений  проблемной ситуации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2286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Давайте посмотрим, что будет!? Если мы будем его поливать…Ответы детей были самыми разнообразными: он будет мокрым, он будет расти…и т.д. И мы с детьми предположили, что если мы будем поливать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Травянчиков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они будут стоять в тепле и на свету, то они прорастут. И я также предложила поставить  некоторых в светлое теплое место, а некоторых оставить в тени и прохладе.  </a:t>
            </a:r>
          </a:p>
          <a:p>
            <a:pPr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7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553997"/>
            <a:ext cx="8820472" cy="744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49263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Выполнение действий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49263" indent="2286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Теперь мы замачиваем её в воде примерно часа на 2-3, чтобы она как следует впитала в себя воду и семена, которые находятся в ней набухли.  Так у нас в группе появилось целое семейство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Травянчиков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Мы даже придали им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гендерную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социальную значимость. Какие-то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Травянчики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были у нас девочками..а какие то мальчиками( шляпа, бантик)  ,Одни у нас были сельскими жителями, другие городские. Затем  мы с ребятами решили одних оставить в тени ,других же поселили на солнышке. Решив понаблюдать : что же из этого выйдет, если они окажутся в разных условиях. Затем ставим игрушки в небольшую емкость, на солнышко, наблюдаем, не забываем поливать. В выходные, если семена не дали ещё всходы лучше полить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Травянчика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и накрыть полиэтиленовым пакетом.  Одних мы поливали каждый день, других один раз в неделю. </a:t>
            </a:r>
          </a:p>
          <a:p>
            <a:pPr marL="449263" indent="2286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 с ребятами начали наблюдать… </a:t>
            </a:r>
          </a:p>
          <a:p>
            <a:pPr marL="449263" indent="2286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пятые сутки мы с детьми заметили, что на некоторых появились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№колючки,»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 сказали дети ,т.к. это было похоже на прорывающую щетинку светло-коричневого цвета.</a:t>
            </a:r>
          </a:p>
          <a:p>
            <a:pPr marL="449263" indent="2286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совместно с воспитателем вели дневник наблюдений.</a:t>
            </a:r>
          </a:p>
          <a:p>
            <a:pPr algn="ctr"/>
            <a:endParaRPr lang="ru-RU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7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ИРИНА СРЕДНЯЯ ГРУППА\ФОТО 01.02.19\Фото485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9797" y="2564904"/>
            <a:ext cx="3572244" cy="3959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29797" y="188640"/>
            <a:ext cx="8618667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 за ростом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Травянчика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различных культур (кукуруза, пшеница, овес, травка для животных) и в различных условиях (теневая сторона, прохлада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свет,тепло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63538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3538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немного опилок, </a:t>
            </a:r>
          </a:p>
          <a:p>
            <a:pPr marL="363538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семена (семена могут быть любой травы для газона или травки для кошек,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возьмем  овес, кукурузу и пшеницу.,)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их понадобится совсем немножко, с горсточку;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капроновая ткань (капроновые носки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телесного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цвета);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«глазки» для нашего будущего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травянчика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- резинки для плетения или капроновые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полоски;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ножницы;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- клей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(для приклеивания глазок)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- или двух сторонней скотч;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- ёмкости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диаметром примерно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7-8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см., в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высоту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см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столовая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ложка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20210208074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3429024" cy="621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202102080748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27000"/>
            <a:ext cx="3857652" cy="6302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980728"/>
            <a:ext cx="3246948" cy="5589240"/>
          </a:xfrm>
          <a:prstGeom prst="ellipse">
            <a:avLst/>
          </a:prstGeom>
        </p:spPr>
      </p:pic>
      <p:pic>
        <p:nvPicPr>
          <p:cNvPr id="7" name="Рисунок 6" descr="1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980728"/>
            <a:ext cx="3246948" cy="5661248"/>
          </a:xfrm>
          <a:prstGeom prst="ellipse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Сюжетно-ролевая игра </a:t>
            </a:r>
            <a:b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«Садовник»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764704"/>
            <a:ext cx="3246948" cy="5877272"/>
          </a:xfrm>
          <a:prstGeom prst="ellipse">
            <a:avLst/>
          </a:prstGeom>
        </p:spPr>
      </p:pic>
      <p:pic>
        <p:nvPicPr>
          <p:cNvPr id="7" name="Рисунок 6" descr="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908720"/>
            <a:ext cx="3246948" cy="5688632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611560" y="260648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Сюжетно-ролевая игра 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«Садовник»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836712"/>
            <a:ext cx="3246948" cy="5472608"/>
          </a:xfrm>
          <a:prstGeom prst="ellipse">
            <a:avLst/>
          </a:prstGeom>
        </p:spPr>
      </p:pic>
      <p:pic>
        <p:nvPicPr>
          <p:cNvPr id="5" name="Рисунок 4" descr="1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836712"/>
            <a:ext cx="3246948" cy="5400600"/>
          </a:xfrm>
          <a:prstGeom prst="ellipse">
            <a:avLst/>
          </a:prstGeom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611560" y="260648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Сюжетно-ролевая игра 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«Садовник»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71283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latin typeface="Monotype Corsiva" pitchFamily="66" charset="0"/>
              </a:rPr>
              <a:t>.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3" name="Рисунок 2" descr="IMG20210211120254.jpg"/>
          <p:cNvPicPr>
            <a:picLocks noChangeAspect="1"/>
          </p:cNvPicPr>
          <p:nvPr/>
        </p:nvPicPr>
        <p:blipFill>
          <a:blip r:embed="rId3" cstate="print"/>
          <a:srcRect l="10772" t="10566" b="18995"/>
          <a:stretch>
            <a:fillRect/>
          </a:stretch>
        </p:blipFill>
        <p:spPr>
          <a:xfrm>
            <a:off x="428596" y="1142984"/>
            <a:ext cx="3550512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20210211120307.jpg"/>
          <p:cNvPicPr>
            <a:picLocks noChangeAspect="1"/>
          </p:cNvPicPr>
          <p:nvPr/>
        </p:nvPicPr>
        <p:blipFill>
          <a:blip r:embed="rId4" cstate="print"/>
          <a:srcRect t="8108" b="43243"/>
          <a:stretch>
            <a:fillRect/>
          </a:stretch>
        </p:blipFill>
        <p:spPr>
          <a:xfrm flipH="1">
            <a:off x="5940152" y="1052736"/>
            <a:ext cx="2765260" cy="2571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14348" y="214290"/>
            <a:ext cx="7818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Наблюдение за кукурузой в разных условиях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(свет и тепло, и тень и прохлада)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3307" t="4410" r="2438" b="5190"/>
          <a:stretch>
            <a:fillRect/>
          </a:stretch>
        </p:blipFill>
        <p:spPr bwMode="auto">
          <a:xfrm>
            <a:off x="3500430" y="3429000"/>
            <a:ext cx="4071966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339752" y="3140968"/>
            <a:ext cx="6400800" cy="17526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Дневник наблюдений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0210211120328.jpg"/>
          <p:cNvPicPr>
            <a:picLocks noChangeAspect="1"/>
          </p:cNvPicPr>
          <p:nvPr/>
        </p:nvPicPr>
        <p:blipFill>
          <a:blip r:embed="rId3" cstate="print"/>
          <a:srcRect t="21333" b="21333"/>
          <a:stretch>
            <a:fillRect/>
          </a:stretch>
        </p:blipFill>
        <p:spPr>
          <a:xfrm>
            <a:off x="500034" y="1142984"/>
            <a:ext cx="2776968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20210211120315.jpg"/>
          <p:cNvPicPr>
            <a:picLocks noChangeAspect="1"/>
          </p:cNvPicPr>
          <p:nvPr/>
        </p:nvPicPr>
        <p:blipFill>
          <a:blip r:embed="rId4" cstate="print"/>
          <a:srcRect t="8571" b="20000"/>
          <a:stretch>
            <a:fillRect/>
          </a:stretch>
        </p:blipFill>
        <p:spPr>
          <a:xfrm>
            <a:off x="5286380" y="785794"/>
            <a:ext cx="3168000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57158" y="214290"/>
            <a:ext cx="678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Наблюдение за овсом  в разных условиях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(свет и тепло, и тень и прохлада)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643314"/>
            <a:ext cx="384013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одзаголовок 7"/>
          <p:cNvSpPr txBox="1">
            <a:spLocks/>
          </p:cNvSpPr>
          <p:nvPr/>
        </p:nvSpPr>
        <p:spPr>
          <a:xfrm>
            <a:off x="2987824" y="3356992"/>
            <a:ext cx="4133056" cy="1752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Дневник наблюдений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928670"/>
            <a:ext cx="8072494" cy="487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428604"/>
            <a:ext cx="6643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Направления развития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000108"/>
            <a:ext cx="850112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становление самостоятельности, целенаправленности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собственных действий; направлено на усвоение норм и ценностей, принятых в обществе, включая моральные и нравственные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ценности;развитие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социального и эмоционального интеллекта, эмоциональной отзывчивости, сопереживания, формирование готовности к совместной деятельности со сверстниками, формирование уважительного отношения и чувства принадлежности к своей семье и к сообществу детей и взрослых; формирование основ безопасного поведения в быту, социуме, природе.</a:t>
            </a:r>
          </a:p>
          <a:p>
            <a:pPr algn="just"/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Познавательное  развитие: 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предполагает формирование первичных представлений о себе, других людях, объектах окружающего мира, о свойствах и отношениях объектов окружающего мира (форме,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др.), о малой родине и Отечестве, представлений 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ценностях нашего народа, об отечественных традициях и праздниках, о планете Земля как общем доме людей, об особенностях ее природы, многообразии стран и народов мира</a:t>
            </a:r>
          </a:p>
          <a:p>
            <a:pPr algn="just"/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развитие: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предполагает развитие предпосылок ценностно-смыслового восприятия и понимания мира природы; становление эстетического отношения к окружающему миру.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185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20210211120350.jpg"/>
          <p:cNvPicPr>
            <a:picLocks noChangeAspect="1"/>
          </p:cNvPicPr>
          <p:nvPr/>
        </p:nvPicPr>
        <p:blipFill>
          <a:blip r:embed="rId3" cstate="print"/>
          <a:srcRect b="18667"/>
          <a:stretch>
            <a:fillRect/>
          </a:stretch>
        </p:blipFill>
        <p:spPr>
          <a:xfrm>
            <a:off x="5072066" y="1714488"/>
            <a:ext cx="3357586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IMG20210212130501.jpg"/>
          <p:cNvPicPr>
            <a:picLocks noChangeAspect="1"/>
          </p:cNvPicPr>
          <p:nvPr/>
        </p:nvPicPr>
        <p:blipFill>
          <a:blip r:embed="rId4" cstate="print"/>
          <a:srcRect b="12195"/>
          <a:stretch>
            <a:fillRect/>
          </a:stretch>
        </p:blipFill>
        <p:spPr>
          <a:xfrm>
            <a:off x="785786" y="1428736"/>
            <a:ext cx="3037501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71538" y="214290"/>
            <a:ext cx="678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Наблюдение за пшеницей и травкой для животных  в разных условиях </a:t>
            </a:r>
          </a:p>
        </p:txBody>
      </p:sp>
    </p:spTree>
    <p:extLst>
      <p:ext uri="{BB962C8B-B14F-4D97-AF65-F5344CB8AC3E}">
        <p14:creationId xmlns:p14="http://schemas.microsoft.com/office/powerpoint/2010/main" xmlns="" val="317521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1538" y="214290"/>
            <a:ext cx="678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Наблюдение за пшеницей и травкой для животных  в разных условиях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6615"/>
          <a:stretch>
            <a:fillRect/>
          </a:stretch>
        </p:blipFill>
        <p:spPr bwMode="auto">
          <a:xfrm>
            <a:off x="285720" y="1214422"/>
            <a:ext cx="3957929" cy="2772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4339" t="3834" r="-170"/>
          <a:stretch>
            <a:fillRect/>
          </a:stretch>
        </p:blipFill>
        <p:spPr bwMode="auto">
          <a:xfrm rot="16200000">
            <a:off x="5242378" y="2401432"/>
            <a:ext cx="3120996" cy="417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одзаголовок 7"/>
          <p:cNvSpPr txBox="1">
            <a:spLocks/>
          </p:cNvSpPr>
          <p:nvPr/>
        </p:nvSpPr>
        <p:spPr>
          <a:xfrm>
            <a:off x="4716016" y="2708920"/>
            <a:ext cx="4133056" cy="1752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Дневник наблюдений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Подзаголовок 7"/>
          <p:cNvSpPr txBox="1">
            <a:spLocks/>
          </p:cNvSpPr>
          <p:nvPr/>
        </p:nvSpPr>
        <p:spPr>
          <a:xfrm>
            <a:off x="179512" y="980728"/>
            <a:ext cx="4133056" cy="1752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Дневник наблюдений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521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467544" y="528446"/>
            <a:ext cx="5040560" cy="69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Анализ результатов деятельности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Так мы узнали с детьми: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на свету и в тепле при своевременном поливе, наша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эко-игрушка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стала «расти» быстрее чем, те что были в тени и мы их не часто поливали . Мы с ребятами сделали первую  «стрижку» уже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день нашего наблюдения. Еще ребята отметили ,что не во всех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Травянчиках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одинаково росла травка. Некоторые долго оставались  неизменными  долгое время …</a:t>
            </a:r>
          </a:p>
          <a:p>
            <a:pPr indent="449263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объяснила детям это тем, что не все семена всходят одинаково, у каждого свой срок.</a:t>
            </a:r>
          </a:p>
          <a:p>
            <a:pPr indent="449263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 с детьми придумали сказки про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Травянчика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а дети нарисовали иллюстрации к сказке.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88640"/>
            <a:ext cx="3024336" cy="2079055"/>
          </a:xfrm>
          <a:prstGeom prst="rect">
            <a:avLst/>
          </a:prstGeom>
        </p:spPr>
      </p:pic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2348880"/>
            <a:ext cx="3024336" cy="2393993"/>
          </a:xfrm>
          <a:prstGeom prst="rect">
            <a:avLst/>
          </a:prstGeom>
        </p:spPr>
      </p:pic>
      <p:pic>
        <p:nvPicPr>
          <p:cNvPr id="5" name="Рисунок 4" descr="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5" y="4869160"/>
            <a:ext cx="2952328" cy="180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07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611560" y="-506761"/>
            <a:ext cx="80648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49263" algn="ctr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Сказки про 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Травянчика</a:t>
            </a: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764704"/>
            <a:ext cx="3744416" cy="2602229"/>
          </a:xfrm>
          <a:prstGeom prst="rect">
            <a:avLst/>
          </a:prstGeom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692696"/>
            <a:ext cx="3786786" cy="2680272"/>
          </a:xfrm>
          <a:prstGeom prst="rect">
            <a:avLst/>
          </a:prstGeom>
        </p:spPr>
      </p:pic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3645024"/>
            <a:ext cx="3630513" cy="2499062"/>
          </a:xfrm>
          <a:prstGeom prst="rect">
            <a:avLst/>
          </a:prstGeom>
        </p:spPr>
      </p:pic>
      <p:pic>
        <p:nvPicPr>
          <p:cNvPr id="8" name="Рисунок 7" descr="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90" y="3571876"/>
            <a:ext cx="3645643" cy="255046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86000" y="335756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Рисунки детей средней группы :</a:t>
            </a:r>
            <a:r>
              <a:rPr lang="ru-RU" dirty="0" err="1" smtClean="0">
                <a:solidFill>
                  <a:srgbClr val="0000FF"/>
                </a:solidFill>
              </a:rPr>
              <a:t>Травянчик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7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20210211120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3501008"/>
            <a:ext cx="4071934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20210212133343.jpg"/>
          <p:cNvPicPr>
            <a:picLocks noChangeAspect="1"/>
          </p:cNvPicPr>
          <p:nvPr/>
        </p:nvPicPr>
        <p:blipFill>
          <a:blip r:embed="rId5" cstate="print"/>
          <a:srcRect t="33898"/>
          <a:stretch>
            <a:fillRect/>
          </a:stretch>
        </p:blipFill>
        <p:spPr>
          <a:xfrm>
            <a:off x="3059832" y="1628800"/>
            <a:ext cx="2928959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20210211120418.jpg"/>
          <p:cNvPicPr>
            <a:picLocks noChangeAspect="1"/>
          </p:cNvPicPr>
          <p:nvPr/>
        </p:nvPicPr>
        <p:blipFill>
          <a:blip r:embed="rId6" cstate="print"/>
          <a:srcRect t="-14126" b="13953"/>
          <a:stretch>
            <a:fillRect/>
          </a:stretch>
        </p:blipFill>
        <p:spPr>
          <a:xfrm>
            <a:off x="0" y="-243408"/>
            <a:ext cx="3502703" cy="3143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1-02-15_16-11-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9" y="3356992"/>
            <a:ext cx="3168352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1-02-15_16-11-5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96136" y="188640"/>
            <a:ext cx="3001581" cy="3140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0814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67487" y="137538"/>
            <a:ext cx="86439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3" name="Рисунок 2" descr="IMG-55337562ba08b7c50fac64fd0106ebf6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52"/>
            <a:ext cx="4357718" cy="4429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-c11dfd4bbc77893a86484f9f41b2c697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58" y="836712"/>
            <a:ext cx="4214842" cy="4714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c70e82a97ff7e180cae467604152e9e2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3643314"/>
            <a:ext cx="4286280" cy="3232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99592" y="0"/>
            <a:ext cx="7772400" cy="98072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Изготавливаем 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Травянчиков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совместно с родителями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853244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1938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Подведение итогов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61938" marR="0" lvl="0" indent="361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Дети выяснили, что если мы будем поливать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Травянчиков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  они будут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находиться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тепле   и на свету, то они прорастут. А те, что в прохладе и тени растут медленнее и хуже. Ребята старались ухаживать за своими питомцами. Так, все это время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мы с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ребятами рисовали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Травянчиков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сочинили сказки про них , вели дневники . 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916832"/>
            <a:ext cx="817702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не спрашивала у детей: понравилось или нет. Спросила: «Зачем вы все это сделали?», чтобы понять, осознал ли ребенок цель. Ответы были самыми разнообразными, но главное, дети поняли, что из любого семени можно вырастить растение</a:t>
            </a:r>
          </a:p>
          <a:p>
            <a:pPr indent="363538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Результативность опыта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363538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заключении хочу сказать, что системно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подход помог раскрепостить детей, развил у них самостоятельность, дети стали творчески мыслить. Я думаю, что применение системно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подхода поможет нам и нашим детям эффективно взаимодействовать с окружающим миром.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7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8596" y="642918"/>
            <a:ext cx="67866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Используя комплекс мероприятий, мы вовлекали детей в разнообразные виды экологической, трудовой, познавательной, коммуникативной, изобразительной и игровой деятельности.</a:t>
            </a:r>
          </a:p>
          <a:p>
            <a:pPr indent="363538"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Сочетание разнообразных педагогических приемов и методов в исследовательской деятельностью дает желаемый результат, помогает педагогам формировать у воспитанников все качества, указанные в современной образовательной парадигме.</a:t>
            </a:r>
            <a:endParaRPr lang="ru-RU" sz="28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14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477789" y="244386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Всё хорошее в людях из детства!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Как истоки добра пробудить?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Прикоснуться к природе всем сердцем;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Удивиться, узнать, полюбить!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Мы хотим, чтоб Земля расцветала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И росли, как цветы малыши,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Чтоб для них экология стала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Не наукой, а частью души!</a:t>
            </a:r>
          </a:p>
          <a:p>
            <a:endParaRPr lang="ru-RU" dirty="0"/>
          </a:p>
        </p:txBody>
      </p:sp>
      <p:pic>
        <p:nvPicPr>
          <p:cNvPr id="15368" name="Picture 8" descr="C:\Users\SALEX\Desktop\Фото48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377292"/>
            <a:ext cx="2921403" cy="3895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C:\Users\SALEX\Desktop\Фото484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79712" y="3717032"/>
            <a:ext cx="4008714" cy="3006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IMG20210201120731.jpg"/>
          <p:cNvPicPr>
            <a:picLocks noChangeAspect="1"/>
          </p:cNvPicPr>
          <p:nvPr/>
        </p:nvPicPr>
        <p:blipFill>
          <a:blip r:embed="rId5" cstate="print"/>
          <a:srcRect b="23333"/>
          <a:stretch>
            <a:fillRect/>
          </a:stretch>
        </p:blipFill>
        <p:spPr>
          <a:xfrm>
            <a:off x="357158" y="357166"/>
            <a:ext cx="1857387" cy="3286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1538" y="500042"/>
            <a:ext cx="62151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Спасибо за </a:t>
            </a:r>
          </a:p>
          <a:p>
            <a:pPr algn="ctr"/>
            <a:r>
              <a:rPr lang="ru-RU" sz="8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внимание!!!</a:t>
            </a:r>
          </a:p>
        </p:txBody>
      </p:sp>
      <p:pic>
        <p:nvPicPr>
          <p:cNvPr id="40962" name="Picture 2" descr="C:\Users\АДМИН\Desktop\IMG-2a6d92c9c39e8b700d1c6360f45589da-V.jpg"/>
          <p:cNvPicPr>
            <a:picLocks noChangeAspect="1" noChangeArrowheads="1"/>
          </p:cNvPicPr>
          <p:nvPr/>
        </p:nvPicPr>
        <p:blipFill>
          <a:blip r:embed="rId3" cstate="print"/>
          <a:srcRect l="10547" r="7421" b="16666"/>
          <a:stretch>
            <a:fillRect/>
          </a:stretch>
        </p:blipFill>
        <p:spPr bwMode="auto">
          <a:xfrm>
            <a:off x="571472" y="3143248"/>
            <a:ext cx="500066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0814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20210120110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420888"/>
            <a:ext cx="3684725" cy="3959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SALEX\Desktop\Фото383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6831"/>
          <a:stretch>
            <a:fillRect/>
          </a:stretch>
        </p:blipFill>
        <p:spPr bwMode="auto">
          <a:xfrm>
            <a:off x="785786" y="2492896"/>
            <a:ext cx="3376526" cy="39702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60647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Общепризнанно, что экологическое воспитание должно начинаться с дошкольного детства, так как каждый из тех, кто принёс и приносит вред природе, когда-то был ребёнком. Поэтому так велика роль дошкольных учреждений в экологическом воспитании детей,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начиная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раннего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1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1312" y="332656"/>
            <a:ext cx="6192688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мой взгляд, экологическое воспитание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это: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детях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доброты;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бережного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к природе, к людям, к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самому себе;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ответственности, в первую очередь, за собственное поведение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поступки;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видения прекрасного.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_viber_2020-09-11_10-53-02.jpg"/>
          <p:cNvPicPr>
            <a:picLocks noChangeAspect="1"/>
          </p:cNvPicPr>
          <p:nvPr/>
        </p:nvPicPr>
        <p:blipFill>
          <a:blip r:embed="rId3" cstate="print"/>
          <a:srcRect b="8696"/>
          <a:stretch>
            <a:fillRect/>
          </a:stretch>
        </p:blipFill>
        <p:spPr>
          <a:xfrm>
            <a:off x="0" y="214290"/>
            <a:ext cx="3071802" cy="3790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202002071118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132856"/>
            <a:ext cx="3714776" cy="3714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202101251118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5918" y="3284984"/>
            <a:ext cx="3702870" cy="3573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519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202102020759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492896"/>
            <a:ext cx="4000528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1538" y="642918"/>
            <a:ext cx="735811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 smtClean="0">
              <a:solidFill>
                <a:srgbClr val="6C0000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000240"/>
            <a:ext cx="8143932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500042"/>
            <a:ext cx="792961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сегодняшнего выступления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что, скоро весна и  экологическая игрушка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Травянчик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позволит вам организовать наблюдение за происходящими изменениями. Ведь среди разнообразных методов экологического воспитания дошкольников ведущее место следует отвести наблюдению. Ребёнок сможет наблюдать рост растения с маленького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зернышка до уже крепкого, созревшего ростка.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Практикой дошкольного воспитания и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педагогическими исследованиями доказано,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правильная организация чувственного</a:t>
            </a:r>
          </a:p>
          <a:p>
            <a:pPr algn="just"/>
            <a:r>
              <a:rPr lang="ru-RU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восприятия природы обеспечивает </a:t>
            </a:r>
          </a:p>
          <a:p>
            <a:pPr algn="just"/>
            <a:r>
              <a:rPr lang="ru-RU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у детей отчетливых</a:t>
            </a:r>
          </a:p>
          <a:p>
            <a:pPr algn="just"/>
            <a:r>
              <a:rPr lang="ru-RU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представлений о животных и растениях,</a:t>
            </a:r>
          </a:p>
          <a:p>
            <a:pPr algn="just"/>
            <a:r>
              <a:rPr lang="ru-RU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сезонных явлениях природы.</a:t>
            </a:r>
          </a:p>
          <a:p>
            <a:endParaRPr lang="ru-RU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MG20210202075840.jpg"/>
          <p:cNvPicPr>
            <a:picLocks noChangeAspect="1"/>
          </p:cNvPicPr>
          <p:nvPr/>
        </p:nvPicPr>
        <p:blipFill>
          <a:blip r:embed="rId4" cstate="print"/>
          <a:srcRect t="30769"/>
          <a:stretch>
            <a:fillRect/>
          </a:stretch>
        </p:blipFill>
        <p:spPr>
          <a:xfrm>
            <a:off x="357158" y="4286256"/>
            <a:ext cx="4582000" cy="2571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3185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00034" y="2071678"/>
            <a:ext cx="7643866" cy="3857652"/>
          </a:xfrm>
          <a:prstGeom prst="rect">
            <a:avLst/>
          </a:prstGeom>
        </p:spPr>
        <p:txBody>
          <a:bodyPr wrap="square">
            <a:prstTxWarp prst="textDoubleWave1">
              <a:avLst>
                <a:gd name="adj1" fmla="val 3035"/>
                <a:gd name="adj2" fmla="val -1274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                    Задачи:</a:t>
            </a:r>
            <a:endParaRPr lang="ru-RU" sz="28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Обогащать знания о живой и неживой природе;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 Формировать умение наблюдать, анализировать, делать выводы;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Развивать творческое воображение, мышление, мелкую моторику пальцев;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Воспитывать любовь к природе.</a:t>
            </a:r>
          </a:p>
          <a:p>
            <a:endParaRPr lang="ru-RU" sz="28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2231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166328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Цель: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начал экологической культуры дошкольников посредством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системно-деятельностного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подхода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85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188640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Следует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воспитывать в детях экологическую культуру.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Существует немало методов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которые воспитатель использует в своей работе по экологическому воспитанию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детей, это: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опыты, 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эксперименты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наблюдения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проекты.</a:t>
            </a:r>
            <a:endParaRPr lang="ru-RU" sz="20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075" name="Picture 3" descr="D:\ИРИНА СРЕДНЯЯ ГРУППА\Фото 21.01.19\Фото472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2160" y="2492896"/>
            <a:ext cx="2710898" cy="2940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D:\ИРИНА СРЕДНЯЯ ГРУППА\Фото 21.01.19\Фото473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4970" y="1446796"/>
            <a:ext cx="2952328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1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2852936"/>
            <a:ext cx="2232248" cy="3717032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758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8501122" cy="637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238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857232"/>
            <a:ext cx="807249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/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• Создание проблемной ситуации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• Целевая установка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• Мотивирование к деятельности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• Проектирование решений проблемной ситуации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• Выполнение действий (заданий)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• Анализ результатов деятельности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• Подведение итогов</a:t>
            </a: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214290"/>
            <a:ext cx="87868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Процесс работы в рамках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системно-деятельностного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подхода в ДО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38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2416</TotalTime>
  <Words>1504</Words>
  <Application>Microsoft Office PowerPoint</Application>
  <PresentationFormat>Экран (4:3)</PresentationFormat>
  <Paragraphs>220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Сюжетно-ролевая игра  «Садовник»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 Изготавливаем  Травянчиков  совместно с родителями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технологии</dc:title>
  <dc:creator>Фокина Лидия Петровна</dc:creator>
  <cp:keywords>Шаблон презентации</cp:keywords>
  <cp:lastModifiedBy>АДМИН</cp:lastModifiedBy>
  <cp:revision>231</cp:revision>
  <dcterms:created xsi:type="dcterms:W3CDTF">2014-07-06T18:18:01Z</dcterms:created>
  <dcterms:modified xsi:type="dcterms:W3CDTF">2021-02-15T16:39:58Z</dcterms:modified>
</cp:coreProperties>
</file>