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3" d="100"/>
          <a:sy n="73" d="100"/>
        </p:scale>
        <p:origin x="-10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04664"/>
            <a:ext cx="8587680" cy="4392488"/>
          </a:xfrm>
        </p:spPr>
        <p:txBody>
          <a:bodyPr>
            <a:norm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«Конкурсное движение </a:t>
            </a:r>
            <a:b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 рамках </a:t>
            </a:r>
            <a:b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методического объединения музыкальных руководителей г.Орска,</a:t>
            </a:r>
            <a:b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как фактор успеха </a:t>
            </a:r>
            <a:b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воспитанника и педагога-музыканта»</a:t>
            </a:r>
            <a:br>
              <a:rPr lang="ru-RU" dirty="0" smtClean="0"/>
            </a:br>
            <a:endParaRPr lang="ru-RU" b="1" i="1" dirty="0">
              <a:latin typeface="Georgia" panose="02040502050405020303" pitchFamily="18" charset="0"/>
            </a:endParaRPr>
          </a:p>
        </p:txBody>
      </p:sp>
      <p:pic>
        <p:nvPicPr>
          <p:cNvPr id="3" name="Изображение 2" descr="1613641960_91-p-fon-dlya-prezentatsii-druzhba-1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" y="0"/>
            <a:ext cx="8388985" cy="6858000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2286000" y="4379595"/>
            <a:ext cx="4572000" cy="815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altLang="en-US" sz="1600" b="1">
                <a:latin typeface="Georgia" panose="02040502050405020303" pitchFamily="18" charset="0"/>
                <a:cs typeface="Georgia" panose="02040502050405020303" pitchFamily="18" charset="0"/>
              </a:rPr>
              <a:t>Автор: Кашигина Елена Анатольевна</a:t>
            </a:r>
            <a:endParaRPr lang="ru-RU" altLang="en-US" sz="1600" b="1">
              <a:latin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ru-RU" altLang="en-US" sz="1600" b="1">
                <a:latin typeface="Georgia" panose="02040502050405020303" pitchFamily="18" charset="0"/>
                <a:cs typeface="Georgia" panose="02040502050405020303" pitchFamily="18" charset="0"/>
              </a:rPr>
              <a:t>руководитель ГМО муз. руководителей г. Орска</a:t>
            </a:r>
            <a:endParaRPr lang="ru-RU" altLang="en-US" sz="1600" b="1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476673"/>
            <a:ext cx="5328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Конкурсы методических, </a:t>
            </a:r>
            <a:endParaRPr lang="ru-RU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учебно-методических материалов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1475656" y="188640"/>
            <a:ext cx="6192688" cy="1368152"/>
          </a:xfrm>
          <a:prstGeom prst="cloud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Конкурсное движение\Конкурс февр. 2017\DSCN688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95536" y="4005064"/>
            <a:ext cx="2784086" cy="2088232"/>
          </a:xfrm>
          <a:prstGeom prst="rect">
            <a:avLst/>
          </a:prstGeom>
          <a:noFill/>
        </p:spPr>
      </p:pic>
      <p:pic>
        <p:nvPicPr>
          <p:cNvPr id="1027" name="Picture 3" descr="D:\Конкурсное движение\Конкурс февр. 2017\DSCN68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005064"/>
            <a:ext cx="2880320" cy="2160414"/>
          </a:xfrm>
          <a:prstGeom prst="rect">
            <a:avLst/>
          </a:prstGeom>
          <a:noFill/>
        </p:spPr>
      </p:pic>
      <p:pic>
        <p:nvPicPr>
          <p:cNvPr id="1028" name="Picture 4" descr="D:\Конкурсное движение\Конкурс февр. 2017\DSCN6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437112"/>
            <a:ext cx="2952328" cy="2214424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51520" y="1493813"/>
            <a:ext cx="8424936" cy="24622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Стимулирование роста профессионального мастерства педагогов, содействие развитию исследовательской сферы в педагогической деятельности.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творческих педагогов, занимающихся инновационной педагогической деятельностью.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и поддержка инновационных проектов, методик.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потребности в изучении и внедрении в работе с детьми программ нового поколения.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Обобщение опыта работы.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Ориентирование педагогов на инновацию, эксперимент, прогнозирование.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наиболее эффективных путей реализации Концепции модернизации системы образования.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Конкурсное движение\Конкурс февр. 2017\DSCN6889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123728" y="3068960"/>
            <a:ext cx="4794757" cy="3596357"/>
          </a:xfrm>
          <a:prstGeom prst="rect">
            <a:avLst/>
          </a:prstGeom>
          <a:noFill/>
        </p:spPr>
      </p:pic>
      <p:pic>
        <p:nvPicPr>
          <p:cNvPr id="2051" name="Picture 3" descr="D:\Конкурсное движение\Конкурс февр. 2017\DSCN68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320133" cy="3240360"/>
          </a:xfrm>
          <a:prstGeom prst="rect">
            <a:avLst/>
          </a:prstGeom>
          <a:noFill/>
        </p:spPr>
      </p:pic>
      <p:pic>
        <p:nvPicPr>
          <p:cNvPr id="2052" name="Picture 4" descr="D:\Конкурсное движение\Конкурс февр. 2017\DSCN68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224131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1" y="404664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Конкурсы с участием детей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1907704" y="188640"/>
            <a:ext cx="5256584" cy="936104"/>
          </a:xfrm>
          <a:prstGeom prst="cloud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79512" y="1070201"/>
            <a:ext cx="8784976" cy="280076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положительного опыта работы по обучению и воспитанию детей.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одарённых детей.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способностей детей и творческого потенциала педагогов.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Активизация деятельности педагогов по внедрению в работу с детьми разных техник творчества.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у детей умений выразительного чтения стихов, обновление и разнообразие песенного репертуара.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у педагогов режиссёрских умений и навыков.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Стимулирование творческого поиска педагогов по отбору методик, технологий </a:t>
            </a:r>
            <a:r>
              <a:rPr lang="ru-RU" sz="1600" b="1" dirty="0" smtClean="0">
                <a:solidFill>
                  <a:srgbClr val="181818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музыкальному воспитанию.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3" descr="D:\culture986 — копия — копия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1521" y="3933056"/>
            <a:ext cx="1550942" cy="1440160"/>
          </a:xfrm>
          <a:prstGeom prst="rect">
            <a:avLst/>
          </a:prstGeom>
          <a:noFill/>
        </p:spPr>
      </p:pic>
      <p:pic>
        <p:nvPicPr>
          <p:cNvPr id="11" name="Рисунок 10" descr="C:\Users\ПУСИК-БАСИК\Downloads\environnement-protection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869160"/>
            <a:ext cx="14401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ПУСИК-БАСИК\Downloads\image_image_14688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05064"/>
            <a:ext cx="151216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D:\hello_html_8bed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5517232"/>
            <a:ext cx="2304256" cy="1154020"/>
          </a:xfrm>
          <a:prstGeom prst="rect">
            <a:avLst/>
          </a:prstGeom>
          <a:noFill/>
        </p:spPr>
      </p:pic>
      <p:pic>
        <p:nvPicPr>
          <p:cNvPr id="3083" name="Picture 11" descr="D:\dreamstime_xl_15082264-1024x7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4456" y="3933056"/>
            <a:ext cx="2018279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548680"/>
            <a:ext cx="6120680" cy="504056"/>
          </a:xfrm>
          <a:prstGeom prst="rect">
            <a:avLst/>
          </a:prstGeom>
        </p:spPr>
        <p:txBody>
          <a:bodyPr wrap="square">
            <a:prstTxWarp prst="textTriangleInverted">
              <a:avLst/>
            </a:prstTxWarp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Мы рисуем музыку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3" descr="D:\Конкурсное движение\Конкурс рисунков\Школа иск\IMG_20171019_0932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1520" y="1412776"/>
            <a:ext cx="4248472" cy="2389765"/>
          </a:xfrm>
          <a:prstGeom prst="rect">
            <a:avLst/>
          </a:prstGeom>
          <a:noFill/>
        </p:spPr>
      </p:pic>
      <p:pic>
        <p:nvPicPr>
          <p:cNvPr id="7" name="Picture 4" descr="D:\Конкурсное движение\Конкурс рисунков\Школа иск\IMG_20171019_093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12776"/>
            <a:ext cx="4352483" cy="2448272"/>
          </a:xfrm>
          <a:prstGeom prst="rect">
            <a:avLst/>
          </a:prstGeom>
          <a:noFill/>
        </p:spPr>
      </p:pic>
      <p:pic>
        <p:nvPicPr>
          <p:cNvPr id="8" name="Picture 2" descr="D:\Конкурсное движение\Конкурс рисунков\Школа иск\IMG_20171019_092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933056"/>
            <a:ext cx="4888543" cy="2749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culture986 — копия — копия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491880" y="188640"/>
            <a:ext cx="2016224" cy="1845805"/>
          </a:xfrm>
          <a:prstGeom prst="rect">
            <a:avLst/>
          </a:prstGeom>
          <a:noFill/>
        </p:spPr>
      </p:pic>
      <p:pic>
        <p:nvPicPr>
          <p:cNvPr id="3" name="Изображение 2" descr="Голос 106(9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88595"/>
            <a:ext cx="2644140" cy="3537585"/>
          </a:xfrm>
          <a:prstGeom prst="rect">
            <a:avLst/>
          </a:prstGeom>
        </p:spPr>
      </p:pic>
      <p:pic>
        <p:nvPicPr>
          <p:cNvPr id="4" name="Изображение 3" descr="SAM_33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835" y="332740"/>
            <a:ext cx="3164840" cy="2366010"/>
          </a:xfrm>
          <a:prstGeom prst="rect">
            <a:avLst/>
          </a:prstGeom>
        </p:spPr>
      </p:pic>
      <p:pic>
        <p:nvPicPr>
          <p:cNvPr id="5" name="Изображение 4" descr="DSCN43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" y="4004945"/>
            <a:ext cx="3397250" cy="2548255"/>
          </a:xfrm>
          <a:prstGeom prst="rect">
            <a:avLst/>
          </a:prstGeom>
        </p:spPr>
      </p:pic>
      <p:pic>
        <p:nvPicPr>
          <p:cNvPr id="7" name="Изображение 6" descr="DSCN99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890" y="2992755"/>
            <a:ext cx="3733165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Рисунок 10" descr="C:\Users\ПУСИК-БАСИК\Downloads\environnement-protection.pn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851821" y="116185"/>
            <a:ext cx="14401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8315" y="1737360"/>
            <a:ext cx="8194040" cy="4813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ChevronInverted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p>
            <a:pPr algn="ctr"/>
            <a:r>
              <a:rPr lang="ru-RU" altLang="en-US" sz="3600" b="1">
                <a:solidFill>
                  <a:schemeClr val="accent3"/>
                </a:solidFill>
                <a:effectLst/>
                <a:latin typeface="Book Antiqua" panose="02040602050305030304" charset="0"/>
                <a:cs typeface="Book Antiqua" panose="02040602050305030304" charset="0"/>
              </a:rPr>
              <a:t>Земля в твоих ладошках</a:t>
            </a:r>
            <a:endParaRPr lang="ru-RU" altLang="en-US" sz="3600" b="1">
              <a:solidFill>
                <a:schemeClr val="accent3"/>
              </a:solidFill>
              <a:effectLst/>
              <a:latin typeface="Book Antiqua" panose="02040602050305030304" charset="0"/>
              <a:cs typeface="Book Antiqua" panose="02040602050305030304" charset="0"/>
            </a:endParaRPr>
          </a:p>
        </p:txBody>
      </p:sp>
      <p:pic>
        <p:nvPicPr>
          <p:cNvPr id="5" name="Изображение 4" descr="DSCN76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" y="2255520"/>
            <a:ext cx="3129915" cy="2347595"/>
          </a:xfrm>
          <a:prstGeom prst="rect">
            <a:avLst/>
          </a:prstGeom>
        </p:spPr>
      </p:pic>
      <p:pic>
        <p:nvPicPr>
          <p:cNvPr id="6" name="Изображение 5" descr="DSCN76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510" y="2204720"/>
            <a:ext cx="3196590" cy="2397760"/>
          </a:xfrm>
          <a:prstGeom prst="rect">
            <a:avLst/>
          </a:prstGeom>
        </p:spPr>
      </p:pic>
      <p:pic>
        <p:nvPicPr>
          <p:cNvPr id="7" name="Изображение 6" descr="DSCN76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630" y="4076700"/>
            <a:ext cx="3596640" cy="26974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kartinka_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6015" y="332740"/>
            <a:ext cx="1791335" cy="179133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9480" y="572135"/>
            <a:ext cx="3056890" cy="12312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 sz="2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КАРУСЕЛЬ</a:t>
            </a:r>
            <a:endParaRPr lang="ru-RU" altLang="en-US" sz="2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52010" y="524510"/>
            <a:ext cx="4062730" cy="13227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дружбы</a:t>
            </a:r>
            <a:endParaRPr lang="ru-RU" alt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5" name="Изображение 4" descr="20220418_0836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" y="1124585"/>
            <a:ext cx="3260090" cy="2445385"/>
          </a:xfrm>
          <a:prstGeom prst="rect">
            <a:avLst/>
          </a:prstGeom>
        </p:spPr>
      </p:pic>
      <p:pic>
        <p:nvPicPr>
          <p:cNvPr id="6" name="Изображение 5" descr="Д.с.№123 Гармони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" y="3860800"/>
            <a:ext cx="3421380" cy="2566035"/>
          </a:xfrm>
          <a:prstGeom prst="rect">
            <a:avLst/>
          </a:prstGeom>
        </p:spPr>
      </p:pic>
      <p:pic>
        <p:nvPicPr>
          <p:cNvPr id="7" name="Изображение 6" descr="МОАУ ООШ№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35" y="1268730"/>
            <a:ext cx="3341370" cy="2506345"/>
          </a:xfrm>
          <a:prstGeom prst="rect">
            <a:avLst/>
          </a:prstGeom>
        </p:spPr>
      </p:pic>
      <p:pic>
        <p:nvPicPr>
          <p:cNvPr id="8" name="Изображение 7" descr="МДОАУ №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4220845"/>
            <a:ext cx="4004310" cy="22517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msz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0" y="188595"/>
            <a:ext cx="2439035" cy="18294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9230" y="764540"/>
            <a:ext cx="3302000" cy="8096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Chevron">
              <a:avLst/>
            </a:prstTxWarp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СНИМАЕМ</a:t>
            </a:r>
            <a:endParaRPr lang="ru-RU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84215" y="764540"/>
            <a:ext cx="2999105" cy="7442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Chevron">
              <a:avLst/>
            </a:prstTxWarp>
            <a:noAutofit/>
            <a:scene3d>
              <a:camera prst="orthographicFront"/>
              <a:lightRig rig="threePt" dir="t"/>
            </a:scene3d>
          </a:bodyPr>
          <a:p>
            <a:pPr algn="ctr"/>
            <a:r>
              <a:rPr lang="ru-RU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кино</a:t>
            </a:r>
            <a:endParaRPr lang="ru-RU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Изображение 1" descr="DSCN64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988820"/>
            <a:ext cx="3576320" cy="2682240"/>
          </a:xfrm>
          <a:prstGeom prst="rect">
            <a:avLst/>
          </a:prstGeom>
        </p:spPr>
      </p:pic>
      <p:pic>
        <p:nvPicPr>
          <p:cNvPr id="3" name="Изображение 2" descr="DSCN64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3933190"/>
            <a:ext cx="3664585" cy="2748280"/>
          </a:xfrm>
          <a:prstGeom prst="rect">
            <a:avLst/>
          </a:prstGeom>
        </p:spPr>
      </p:pic>
      <p:pic>
        <p:nvPicPr>
          <p:cNvPr id="7" name="Изображение 6" descr="DSCN64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155" y="1628775"/>
            <a:ext cx="2726055" cy="2044700"/>
          </a:xfrm>
          <a:prstGeom prst="rect">
            <a:avLst/>
          </a:prstGeom>
        </p:spPr>
      </p:pic>
      <p:pic>
        <p:nvPicPr>
          <p:cNvPr id="8" name="Изображение 7" descr="DSCN64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60" y="4796790"/>
            <a:ext cx="2620010" cy="19653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 descr="9-ма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5375" y="260350"/>
            <a:ext cx="1804670" cy="1804670"/>
          </a:xfrm>
          <a:prstGeom prst="rect">
            <a:avLst/>
          </a:prstGeom>
        </p:spPr>
      </p:pic>
      <p:pic>
        <p:nvPicPr>
          <p:cNvPr id="5" name="Изображение 4" descr="DSCN55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" y="476250"/>
            <a:ext cx="3224530" cy="2418715"/>
          </a:xfrm>
          <a:prstGeom prst="rect">
            <a:avLst/>
          </a:prstGeom>
        </p:spPr>
      </p:pic>
      <p:pic>
        <p:nvPicPr>
          <p:cNvPr id="6" name="Изображение 5" descr="DSCN55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" y="3300095"/>
            <a:ext cx="3700780" cy="2776220"/>
          </a:xfrm>
          <a:prstGeom prst="rect">
            <a:avLst/>
          </a:prstGeom>
        </p:spPr>
      </p:pic>
      <p:pic>
        <p:nvPicPr>
          <p:cNvPr id="7" name="Изображение 6" descr="DSCN55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890" y="497840"/>
            <a:ext cx="3195955" cy="2397125"/>
          </a:xfrm>
          <a:prstGeom prst="rect">
            <a:avLst/>
          </a:prstGeom>
        </p:spPr>
      </p:pic>
      <p:pic>
        <p:nvPicPr>
          <p:cNvPr id="8" name="Изображение 7" descr="DSCN25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50" y="3213100"/>
            <a:ext cx="3837940" cy="28790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27584" y="526459"/>
            <a:ext cx="7632848" cy="147732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Главной целью педагогических конкурсов являются </a:t>
            </a:r>
            <a:endParaRPr kumimoji="0" lang="ru-RU" b="1" i="0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профессиональное и личностное развитие педагогов, работающих в образовательных организациях, реализующих образовательные программы дошкольного образования.</a:t>
            </a:r>
            <a:endParaRPr kumimoji="0" lang="ru-RU" sz="2400" b="1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67544" y="188640"/>
            <a:ext cx="8136904" cy="2160240"/>
          </a:xfrm>
          <a:prstGeom prst="horizontalScroll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67544" y="1522470"/>
            <a:ext cx="7560840" cy="473975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b="1" dirty="0" smtClean="0">
              <a:solidFill>
                <a:srgbClr val="181818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Конкурс решает следующие задачи: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b="1" dirty="0" smtClean="0">
                <a:solidFill>
                  <a:srgbClr val="181818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выявление и поддержка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наиболее талантливых педагогов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sz="1000" b="1" dirty="0" smtClean="0">
              <a:solidFill>
                <a:srgbClr val="181818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                                        распространение их лучших практик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sz="1000" b="1" dirty="0" smtClean="0">
              <a:solidFill>
                <a:srgbClr val="181818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привлечение внимания органов государственной власти и органов местного самоуправления, широкой научной и педагогической общественности, средств массовой информации к важности решения проблем дошкольного образования.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" name="Табличка 7"/>
          <p:cNvSpPr/>
          <p:nvPr/>
        </p:nvSpPr>
        <p:spPr>
          <a:xfrm>
            <a:off x="467544" y="2852936"/>
            <a:ext cx="4536504" cy="720080"/>
          </a:xfrm>
          <a:prstGeom prst="plaqu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абличка 8"/>
          <p:cNvSpPr/>
          <p:nvPr/>
        </p:nvSpPr>
        <p:spPr>
          <a:xfrm>
            <a:off x="3131840" y="3861048"/>
            <a:ext cx="4968552" cy="648072"/>
          </a:xfrm>
          <a:prstGeom prst="plaqu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абличка 9"/>
          <p:cNvSpPr/>
          <p:nvPr/>
        </p:nvSpPr>
        <p:spPr>
          <a:xfrm>
            <a:off x="251520" y="4797152"/>
            <a:ext cx="7992888" cy="1584176"/>
          </a:xfrm>
          <a:prstGeom prst="plaqu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 descr="115616e105b9b997e7beaf238b836c8c_fu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8035" y="2132965"/>
            <a:ext cx="1488440" cy="1629410"/>
          </a:xfrm>
          <a:prstGeom prst="rect">
            <a:avLst/>
          </a:prstGeom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39552" y="314936"/>
            <a:ext cx="7920880" cy="9233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b="1" dirty="0" smtClean="0">
                <a:solidFill>
                  <a:srgbClr val="181818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иды конкурсов,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наиболее часто используемых в работе с педагогами ДОУ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b="1" i="0" u="none" strike="noStrike" cap="none" normalizeH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ГМО музыкальных руководителей г. Орска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84785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смотры-конкурсы предметно-развивающей среды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5" name="Блок-схема: документ 4"/>
          <p:cNvSpPr/>
          <p:nvPr/>
        </p:nvSpPr>
        <p:spPr>
          <a:xfrm>
            <a:off x="611560" y="1340768"/>
            <a:ext cx="3096344" cy="1260720"/>
          </a:xfrm>
          <a:prstGeom prst="flowChartDocumen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708920"/>
            <a:ext cx="3150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конкурсы </a:t>
            </a:r>
            <a:endParaRPr lang="ru-RU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методических, </a:t>
            </a:r>
            <a:endParaRPr lang="ru-RU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учебно-методических материалов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2123728" y="2708920"/>
            <a:ext cx="3456384" cy="1224136"/>
          </a:xfrm>
          <a:prstGeom prst="flowChartDocumen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4221088"/>
            <a:ext cx="3024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конкурсы профессионального мастерства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4355976" y="4077072"/>
            <a:ext cx="3096344" cy="1224136"/>
          </a:xfrm>
          <a:prstGeom prst="flowChartDocumen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012160" y="5805264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конкурсы </a:t>
            </a:r>
            <a:endParaRPr lang="ru-RU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с участием детей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11" name="Блок-схема: документ 10"/>
          <p:cNvSpPr/>
          <p:nvPr/>
        </p:nvSpPr>
        <p:spPr>
          <a:xfrm>
            <a:off x="6012160" y="5517232"/>
            <a:ext cx="2808312" cy="1116704"/>
          </a:xfrm>
          <a:prstGeom prst="flowChartDocumen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 descr="186714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3890" y="1556385"/>
            <a:ext cx="3202940" cy="1791970"/>
          </a:xfrm>
          <a:prstGeom prst="rect">
            <a:avLst/>
          </a:prstGeom>
        </p:spPr>
      </p:pic>
      <p:pic>
        <p:nvPicPr>
          <p:cNvPr id="3" name="Изображение 2" descr="music-matters-logo-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3860800"/>
            <a:ext cx="2575560" cy="2797810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02515" y="333353"/>
            <a:ext cx="6149805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Смотры-конкурсы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предметно-развивающей среды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1547664" y="188640"/>
            <a:ext cx="6192688" cy="1152128"/>
          </a:xfrm>
          <a:prstGeom prst="cloud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95536" y="1216586"/>
            <a:ext cx="7920880" cy="178510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sz="1400" b="1" dirty="0" smtClean="0">
              <a:solidFill>
                <a:srgbClr val="181818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1400" b="1" i="1" dirty="0" smtClean="0">
                <a:solidFill>
                  <a:srgbClr val="181818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познавательной активности детей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Побуждение педагогов к творческой деятельности, раскрытие   творческих способностей, воображения и фантазии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181818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181818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* Выявление положительного опыта работы педагогов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3528" y="3356992"/>
            <a:ext cx="417212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Андрей\Downloads\1664557747754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572000" y="3284984"/>
            <a:ext cx="4224469" cy="31683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-22-10-22-01-18-1.jpe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23528" y="332655"/>
            <a:ext cx="5695836" cy="302433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140968"/>
            <a:ext cx="4896544" cy="348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29000"/>
            <a:ext cx="300890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Анастасия\Desktop\конкурс осеннее оформление\115\IMG_20221020_074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48680"/>
            <a:ext cx="2753150" cy="2064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139952" y="188640"/>
            <a:ext cx="470330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7"/>
          <a:stretch>
            <a:fillRect/>
          </a:stretch>
        </p:blipFill>
        <p:spPr>
          <a:xfrm>
            <a:off x="251520" y="3356992"/>
            <a:ext cx="5754881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User\Desktop\Елка 2022\20211222_1423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33056"/>
            <a:ext cx="2856253" cy="2016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572000" cy="3429000"/>
          </a:xfrm>
          <a:prstGeom prst="rect">
            <a:avLst/>
          </a:prstGeom>
        </p:spPr>
      </p:pic>
      <p:pic>
        <p:nvPicPr>
          <p:cNvPr id="4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25" y="0"/>
            <a:ext cx="3927632" cy="4293096"/>
          </a:xfrm>
          <a:prstGeom prst="rect">
            <a:avLst/>
          </a:prstGeom>
        </p:spPr>
      </p:pic>
      <p:pic>
        <p:nvPicPr>
          <p:cNvPr id="5" name="Рисунок 4" descr="IMG_20211227_132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933056"/>
            <a:ext cx="6048672" cy="2791695"/>
          </a:xfrm>
          <a:prstGeom prst="rect">
            <a:avLst/>
          </a:prstGeom>
        </p:spPr>
      </p:pic>
    </p:spTree>
  </p:cSld>
  <p:clrMapOvr>
    <a:masterClrMapping/>
  </p:clrMapOvr>
  <p:transition spd="slow">
    <p:wheel spokes="4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51520" y="1052736"/>
            <a:ext cx="3599924" cy="4752528"/>
          </a:xfrm>
          <a:prstGeom prst="rect">
            <a:avLst/>
          </a:prstGeom>
          <a:ln w="38100" cap="sq">
            <a:solidFill>
              <a:schemeClr val="bg2">
                <a:lumMod val="50000"/>
              </a:schemeClr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G:\Новая папка\20200311_135142.jpg"/>
          <p:cNvPicPr>
            <a:picLocks noChangeAspect="1" noChangeArrowheads="1"/>
          </p:cNvPicPr>
          <p:nvPr/>
        </p:nvPicPr>
        <p:blipFill>
          <a:blip r:embed="rId2" cstate="print">
            <a:lum bright="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1018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настасия\Desktop\Зал\т\IMG-20200313-WA0012.jpg"/>
          <p:cNvPicPr>
            <a:picLocks noChangeAspect="1" noChangeArrowheads="1"/>
          </p:cNvPicPr>
          <p:nvPr/>
        </p:nvPicPr>
        <p:blipFill>
          <a:blip r:embed="rId3" cstate="print"/>
          <a:srcRect l="4323" t="8902" r="6074" b="16417"/>
          <a:stretch>
            <a:fillRect/>
          </a:stretch>
        </p:blipFill>
        <p:spPr bwMode="auto">
          <a:xfrm>
            <a:off x="4067944" y="3861048"/>
            <a:ext cx="4827513" cy="27135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1" y="96221"/>
            <a:ext cx="4567121" cy="3044747"/>
          </a:xfrm>
          <a:prstGeom prst="rect">
            <a:avLst/>
          </a:prstGeom>
        </p:spPr>
      </p:pic>
      <p:pic>
        <p:nvPicPr>
          <p:cNvPr id="4" name="Содержимое 8" descr="P00312-201122.jpg"/>
          <p:cNvPicPr>
            <a:picLocks noChangeAspect="1"/>
          </p:cNvPicPr>
          <p:nvPr/>
        </p:nvPicPr>
        <p:blipFill>
          <a:blip r:embed="rId2" cstate="print"/>
          <a:srcRect l="4617" r="9970"/>
          <a:stretch>
            <a:fillRect/>
          </a:stretch>
        </p:blipFill>
        <p:spPr>
          <a:xfrm>
            <a:off x="5508104" y="1052736"/>
            <a:ext cx="2928958" cy="4643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212976"/>
            <a:ext cx="2999483" cy="3483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2571</Words>
  <Application>WPS Presentation</Application>
  <PresentationFormat>Экран (4:3)</PresentationFormat>
  <Paragraphs>80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Wingdings 2</vt:lpstr>
      <vt:lpstr>Georgia</vt:lpstr>
      <vt:lpstr>Times New Roman</vt:lpstr>
      <vt:lpstr>Book Antiqua</vt:lpstr>
      <vt:lpstr>Arial Black</vt:lpstr>
      <vt:lpstr>Franklin Gothic Book</vt:lpstr>
      <vt:lpstr>Franklin Gothic Medium</vt:lpstr>
      <vt:lpstr>Microsoft YaHei</vt:lpstr>
      <vt:lpstr>Arial Unicode MS</vt:lpstr>
      <vt:lpstr>Calibri</vt:lpstr>
      <vt:lpstr>Cambria Math</vt:lpstr>
      <vt:lpstr>Candara</vt:lpstr>
      <vt:lpstr>Comic Sans MS</vt:lpstr>
      <vt:lpstr>Constantia</vt:lpstr>
      <vt:lpstr>Трек</vt:lpstr>
      <vt:lpstr>«Конкурсное движение  в рамках  методического объединения музыкальных руководителей г.Орска,  как фактор успеха  воспитанника и педагога-музыканта»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ПУСИК БАСИК</dc:creator>
  <cp:lastModifiedBy>ПУСБАС</cp:lastModifiedBy>
  <cp:revision>50</cp:revision>
  <dcterms:created xsi:type="dcterms:W3CDTF">2016-03-19T19:19:00Z</dcterms:created>
  <dcterms:modified xsi:type="dcterms:W3CDTF">2023-09-20T14:50:00Z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5C8C359768764281929A8EA7B28E6E43_12</vt:lpwstr>
  </property>
  <property fmtid="{D5CDD505-2E9C-101B-9397-08002B2CF9AE}" pid="3" name="KSOProductBuildVer">
    <vt:lpwstr>1049-12.2.0.13215</vt:lpwstr>
  </property>
</Properties>
</file>