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6" r:id="rId2"/>
    <p:sldId id="327" r:id="rId3"/>
    <p:sldId id="328" r:id="rId4"/>
    <p:sldId id="336" r:id="rId5"/>
    <p:sldId id="337" r:id="rId6"/>
    <p:sldId id="292" r:id="rId7"/>
    <p:sldId id="322" r:id="rId8"/>
    <p:sldId id="305" r:id="rId9"/>
    <p:sldId id="306" r:id="rId10"/>
    <p:sldId id="316" r:id="rId11"/>
    <p:sldId id="304" r:id="rId12"/>
    <p:sldId id="323" r:id="rId13"/>
    <p:sldId id="325" r:id="rId14"/>
    <p:sldId id="330" r:id="rId15"/>
    <p:sldId id="331" r:id="rId16"/>
    <p:sldId id="309" r:id="rId17"/>
    <p:sldId id="335" r:id="rId18"/>
    <p:sldId id="326" r:id="rId19"/>
    <p:sldId id="333" r:id="rId20"/>
    <p:sldId id="338" r:id="rId21"/>
    <p:sldId id="294" r:id="rId22"/>
    <p:sldId id="295" r:id="rId23"/>
    <p:sldId id="313" r:id="rId24"/>
    <p:sldId id="314" r:id="rId25"/>
    <p:sldId id="339" r:id="rId26"/>
    <p:sldId id="29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F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27" autoAdjust="0"/>
  </p:normalViewPr>
  <p:slideViewPr>
    <p:cSldViewPr>
      <p:cViewPr varScale="1">
        <p:scale>
          <a:sx n="85" d="100"/>
          <a:sy n="85" d="100"/>
        </p:scale>
        <p:origin x="115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45607-6CB4-4069-B802-DE128AA464B7}" type="datetimeFigureOut">
              <a:rPr lang="ru-RU" smtClean="0"/>
              <a:pPr/>
              <a:t>27.10.2020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2DF79-9657-42E5-AE0F-BA6072AC25B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508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86C9-D3FA-489F-A7A2-4E0190318217}" type="datetimeFigureOut">
              <a:rPr lang="ru-RU" smtClean="0"/>
              <a:pPr/>
              <a:t>27.10.2020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1648-7E47-4A13-BD18-B0B9391D78A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58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86C9-D3FA-489F-A7A2-4E0190318217}" type="datetimeFigureOut">
              <a:rPr lang="ru-RU" smtClean="0"/>
              <a:pPr/>
              <a:t>27.10.2020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1648-7E47-4A13-BD18-B0B9391D78A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58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86C9-D3FA-489F-A7A2-4E0190318217}" type="datetimeFigureOut">
              <a:rPr lang="ru-RU" smtClean="0"/>
              <a:pPr/>
              <a:t>27.10.2020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1648-7E47-4A13-BD18-B0B9391D78A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86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86C9-D3FA-489F-A7A2-4E0190318217}" type="datetimeFigureOut">
              <a:rPr lang="ru-RU" smtClean="0"/>
              <a:pPr/>
              <a:t>27.10.2020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1648-7E47-4A13-BD18-B0B9391D78A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295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86C9-D3FA-489F-A7A2-4E0190318217}" type="datetimeFigureOut">
              <a:rPr lang="ru-RU" smtClean="0"/>
              <a:pPr/>
              <a:t>27.10.2020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1648-7E47-4A13-BD18-B0B9391D78A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84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86C9-D3FA-489F-A7A2-4E0190318217}" type="datetimeFigureOut">
              <a:rPr lang="ru-RU" smtClean="0"/>
              <a:pPr/>
              <a:t>27.10.2020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1648-7E47-4A13-BD18-B0B9391D78A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36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86C9-D3FA-489F-A7A2-4E0190318217}" type="datetimeFigureOut">
              <a:rPr lang="ru-RU" smtClean="0"/>
              <a:pPr/>
              <a:t>27.10.2020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1648-7E47-4A13-BD18-B0B9391D78A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910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86C9-D3FA-489F-A7A2-4E0190318217}" type="datetimeFigureOut">
              <a:rPr lang="ru-RU" smtClean="0"/>
              <a:pPr/>
              <a:t>27.10.2020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1648-7E47-4A13-BD18-B0B9391D78A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84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86C9-D3FA-489F-A7A2-4E0190318217}" type="datetimeFigureOut">
              <a:rPr lang="ru-RU" smtClean="0"/>
              <a:pPr/>
              <a:t>27.10.2020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1648-7E47-4A13-BD18-B0B9391D78A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224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86C9-D3FA-489F-A7A2-4E0190318217}" type="datetimeFigureOut">
              <a:rPr lang="ru-RU" smtClean="0"/>
              <a:pPr/>
              <a:t>27.10.2020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1648-7E47-4A13-BD18-B0B9391D78A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144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086C9-D3FA-489F-A7A2-4E0190318217}" type="datetimeFigureOut">
              <a:rPr lang="ru-RU" smtClean="0"/>
              <a:pPr/>
              <a:t>27.10.2020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A1648-7E47-4A13-BD18-B0B9391D78A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81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100000">
              <a:srgbClr val="AADFFF">
                <a:lumMod val="66000"/>
                <a:lumOff val="34000"/>
              </a:srgbClr>
            </a:gs>
            <a:gs pos="0">
              <a:srgbClr val="71F343"/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rect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086C9-D3FA-489F-A7A2-4E0190318217}" type="datetimeFigureOut">
              <a:rPr lang="ru-RU" smtClean="0"/>
              <a:pPr/>
              <a:t>27.10.2020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A1648-7E47-4A13-BD18-B0B9391D78A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96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9.wdp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10.wdp"/><Relationship Id="rId7" Type="http://schemas.openxmlformats.org/officeDocument/2006/relationships/image" Target="../media/image49.jpeg"/><Relationship Id="rId12" Type="http://schemas.openxmlformats.org/officeDocument/2006/relationships/image" Target="../media/image5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microsoft.com/office/2007/relationships/hdphoto" Target="../media/hdphoto13.wdp"/><Relationship Id="rId5" Type="http://schemas.microsoft.com/office/2007/relationships/hdphoto" Target="../media/hdphoto11.wdp"/><Relationship Id="rId10" Type="http://schemas.openxmlformats.org/officeDocument/2006/relationships/image" Target="../media/image51.png"/><Relationship Id="rId4" Type="http://schemas.openxmlformats.org/officeDocument/2006/relationships/image" Target="../media/image47.jpeg"/><Relationship Id="rId9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14.wdp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pn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5.png"/><Relationship Id="rId7" Type="http://schemas.openxmlformats.org/officeDocument/2006/relationships/image" Target="../media/image7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81.jpeg"/><Relationship Id="rId5" Type="http://schemas.openxmlformats.org/officeDocument/2006/relationships/image" Target="../media/image76.png"/><Relationship Id="rId10" Type="http://schemas.openxmlformats.org/officeDocument/2006/relationships/image" Target="../media/image80.jpeg"/><Relationship Id="rId4" Type="http://schemas.microsoft.com/office/2007/relationships/hdphoto" Target="../media/hdphoto15.wdp"/><Relationship Id="rId9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kab114-1\Desktop\&#1074;&#1099;&#1089;&#1090;&#1091;&#1087;&#1083;&#1077;&#1085;&#1080;&#1103;\&#1043;&#1086;&#1090;&#1086;&#1074;&#1099;&#1077;\&#1051;&#1080;&#1090;&#1074;&#1080;&#1085;&#1086;&#1074;&#1072;%20&#1057;.&#1055;._&#1054;&#1088;&#1089;&#1082;\&#1056;&#1077;&#1082;&#1083;&#1072;&#1084;&#1072;%20&#1075;&#1088;&#1091;&#1087;&#1087;&#1099;_&#1074;&#1089;&#1090;&#1088;&#1086;&#1077;&#1085;&#1085;&#1086;&#1077;%20&#1074;%20&#1087;&#1088;&#1077;&#1079;&#1077;&#1085;&#1090;&#1072;&#1094;&#1080;&#1102;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100.jpeg"/><Relationship Id="rId7" Type="http://schemas.microsoft.com/office/2007/relationships/hdphoto" Target="../media/hdphoto17.wdp"/><Relationship Id="rId12" Type="http://schemas.openxmlformats.org/officeDocument/2006/relationships/image" Target="../media/image108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11" Type="http://schemas.openxmlformats.org/officeDocument/2006/relationships/image" Target="../media/image107.jpeg"/><Relationship Id="rId5" Type="http://schemas.openxmlformats.org/officeDocument/2006/relationships/image" Target="../media/image102.jpeg"/><Relationship Id="rId10" Type="http://schemas.openxmlformats.org/officeDocument/2006/relationships/image" Target="../media/image106.jpeg"/><Relationship Id="rId4" Type="http://schemas.openxmlformats.org/officeDocument/2006/relationships/image" Target="../media/image101.jpeg"/><Relationship Id="rId9" Type="http://schemas.openxmlformats.org/officeDocument/2006/relationships/image" Target="../media/image10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ngi-i-deti.3kopilki.ru/uploads/posts/2013-09/1380445813_1329641280_kak-nauchit-rebenka-ekonomit-dengi-1.jpg" TargetMode="External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jpeg"/><Relationship Id="rId7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днс\Desktop\602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216">
            <a:off x="5204113" y="3404420"/>
            <a:ext cx="3092222" cy="20557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357166"/>
            <a:ext cx="8715436" cy="257176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/>
            </a:r>
            <a:br>
              <a:rPr lang="ru-RU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экономических представлений у детей дошкольного возраста в рамках  инновационной площадки </a:t>
            </a:r>
            <a:b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«Первые шаги по ступеням финансовой грамотности» </a:t>
            </a:r>
            <a:br>
              <a:rPr lang="ru-RU" sz="31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13394" y="5949280"/>
            <a:ext cx="4442000" cy="621236"/>
          </a:xfrm>
        </p:spPr>
        <p:txBody>
          <a:bodyPr>
            <a:normAutofit fontScale="77500" lnSpcReduction="20000"/>
          </a:bodyPr>
          <a:lstStyle/>
          <a:p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Старший воспитатель МДОАУ  «Детский сад № 46 г. Орска»</a:t>
            </a:r>
          </a:p>
          <a:p>
            <a:r>
              <a:rPr lang="ru-RU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Литвинова Светлана Павловна</a:t>
            </a:r>
            <a:endParaRPr lang="ru-RU" sz="1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Методист\Desktop\untver_ru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4" r="2890"/>
          <a:stretch/>
        </p:blipFill>
        <p:spPr bwMode="auto">
          <a:xfrm rot="21137455">
            <a:off x="568730" y="3394700"/>
            <a:ext cx="3071597" cy="2318387"/>
          </a:xfrm>
          <a:prstGeom prst="roundRect">
            <a:avLst>
              <a:gd name="adj" fmla="val 2028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656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7">
            <a:extLst>
              <a:ext uri="{FF2B5EF4-FFF2-40B4-BE49-F238E27FC236}">
                <a16:creationId xmlns:a16="http://schemas.microsoft.com/office/drawing/2014/main" id="{1B884A4B-F8AD-4D40-B4E8-96F2484DDD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142984"/>
            <a:ext cx="2471726" cy="3295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186687"/>
            <a:ext cx="8229600" cy="86409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ru-RU" sz="2800" b="1" kern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«Как работает банк?»,  «Кто работает в банке?»</a:t>
            </a:r>
            <a:endParaRPr lang="ru-RU" sz="2800" b="1" kern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30B941-43DF-4C1B-A800-87D09AE06C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2" y="928670"/>
            <a:ext cx="2627784" cy="350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BABA54-5CDE-4083-815A-8EB40CF610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23" y="3645024"/>
            <a:ext cx="2220954" cy="2961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5FB023E8-666C-40D0-A5DE-7C143D93E0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88" y="1142984"/>
            <a:ext cx="3316437" cy="2487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Объект 4">
            <a:extLst>
              <a:ext uri="{FF2B5EF4-FFF2-40B4-BE49-F238E27FC236}">
                <a16:creationId xmlns:a16="http://schemas.microsoft.com/office/drawing/2014/main" id="{BBC7698A-341F-4673-9CEA-F0E02A9145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0" y="4542333"/>
            <a:ext cx="2811935" cy="2108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4">
            <a:extLst>
              <a:ext uri="{FF2B5EF4-FFF2-40B4-BE49-F238E27FC236}">
                <a16:creationId xmlns:a16="http://schemas.microsoft.com/office/drawing/2014/main" id="{6F7F3095-C7D9-4884-AB33-6A7EE95A8D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3273"/>
            <a:ext cx="2536149" cy="1902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640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er\Desktop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3929066"/>
            <a:ext cx="3478049" cy="2621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28596" y="285728"/>
            <a:ext cx="8229600" cy="857232"/>
          </a:xfrm>
          <a:prstGeom prst="rect">
            <a:avLst/>
          </a:prstGeo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ru-RU" sz="3000" b="1" kern="0" dirty="0" smtClean="0">
                <a:ln w="1143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банкоматом</a:t>
            </a:r>
            <a:endParaRPr lang="ru-RU" sz="3000" b="1" kern="0" dirty="0">
              <a:ln w="1143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6" y="1070777"/>
            <a:ext cx="2892604" cy="2168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 descr="G:\ЭКОНОМИКА\IMG-5bbbbdef33bcd76dd561211c0f8ae482-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7"/>
          <a:stretch/>
        </p:blipFill>
        <p:spPr bwMode="auto">
          <a:xfrm>
            <a:off x="3214678" y="1000108"/>
            <a:ext cx="2703741" cy="2831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Admin\Desktop\20190318_11090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04035" y="4189467"/>
            <a:ext cx="2765089" cy="2143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1643050"/>
            <a:ext cx="1961497" cy="26230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282" y="3571876"/>
            <a:ext cx="2938168" cy="2203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4" descr="Татьяна Попова, Волшебный банкомат. Детям об экономике – скачать fb2, epub,  pdf на ЛитРес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4" b="-1"/>
          <a:stretch/>
        </p:blipFill>
        <p:spPr bwMode="auto">
          <a:xfrm>
            <a:off x="7358082" y="0"/>
            <a:ext cx="1577643" cy="2022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3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3" b="21478"/>
          <a:stretch/>
        </p:blipFill>
        <p:spPr>
          <a:xfrm>
            <a:off x="214282" y="4357694"/>
            <a:ext cx="2643206" cy="2387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8" descr="IMG-20190317-WA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00298" y="1571612"/>
            <a:ext cx="3999476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85720" y="0"/>
            <a:ext cx="8643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фрагментов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 мультсериалов: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Уроки тетушки Совы. Азбука денег», 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Азбука финансовой грамотности со </a:t>
            </a:r>
            <a:r>
              <a:rPr lang="ru-RU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Смешариками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«Приключения буратино»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02" y="4857760"/>
            <a:ext cx="3024336" cy="1777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Объект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9" t="34745" r="33012" b="25470"/>
          <a:stretch/>
        </p:blipFill>
        <p:spPr>
          <a:xfrm>
            <a:off x="6429388" y="3714752"/>
            <a:ext cx="2519755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81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284" t="20308" r="3019" b="14399"/>
          <a:stretch/>
        </p:blipFill>
        <p:spPr bwMode="auto">
          <a:xfrm>
            <a:off x="0" y="1857364"/>
            <a:ext cx="3122011" cy="2132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85" b="33515"/>
          <a:stretch/>
        </p:blipFill>
        <p:spPr>
          <a:xfrm>
            <a:off x="4286248" y="1571612"/>
            <a:ext cx="4463704" cy="1245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2"/>
          <a:stretch/>
        </p:blipFill>
        <p:spPr>
          <a:xfrm>
            <a:off x="6000760" y="2928934"/>
            <a:ext cx="2757588" cy="1745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28544" y="98048"/>
            <a:ext cx="856895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</a:t>
            </a: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старших дошкольников: «Моя копилка», создание плаката «Как накопить на мечту?», выставка рисунков «Профессии наших родителей», выставка поделок из природных материалов и соленого теста,  творческий проект «Создание рекламы любимого продукта</a:t>
            </a:r>
            <a:r>
              <a:rPr lang="ru-RU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E2290C3-439C-4BB7-8754-AD324A0FEC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0"/>
          <a:stretch/>
        </p:blipFill>
        <p:spPr>
          <a:xfrm>
            <a:off x="500034" y="4016817"/>
            <a:ext cx="2159670" cy="2841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5CDEAC90-15F6-4E33-B4B7-A68E73205E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5" t="8223" r="8220"/>
          <a:stretch/>
        </p:blipFill>
        <p:spPr>
          <a:xfrm>
            <a:off x="5786446" y="4827696"/>
            <a:ext cx="3217932" cy="1817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92F1A9-17FC-4687-8683-38641A7627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7776" y="2734332"/>
            <a:ext cx="2443712" cy="1832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20190321_090136"/>
          <p:cNvPicPr>
            <a:picLocks noChangeAspect="1" noChangeArrowheads="1"/>
          </p:cNvPicPr>
          <p:nvPr/>
        </p:nvPicPr>
        <p:blipFill rotWithShape="1">
          <a:blip r:embed="rId12" cstate="print"/>
          <a:srcRect l="29528" t="7128" r="1956" b="8559"/>
          <a:stretch/>
        </p:blipFill>
        <p:spPr>
          <a:xfrm>
            <a:off x="2928926" y="4714884"/>
            <a:ext cx="2784392" cy="1927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93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4" b="7778"/>
          <a:stretch/>
        </p:blipFill>
        <p:spPr>
          <a:xfrm>
            <a:off x="145640" y="1702527"/>
            <a:ext cx="1927681" cy="171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35596" y="281612"/>
            <a:ext cx="7416824" cy="720080"/>
          </a:xfrm>
          <a:prstGeom prst="rect">
            <a:avLst/>
          </a:prstGeom>
        </p:spPr>
        <p:txBody>
          <a:bodyPr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ru-RU" sz="2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</a:t>
            </a:r>
            <a:br>
              <a:rPr lang="ru-RU" sz="2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9711" y="817026"/>
            <a:ext cx="4977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kern="0" dirty="0">
                <a:ln w="1143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можно купить, а что нельзя»</a:t>
            </a: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3721" y="1411533"/>
            <a:ext cx="1944688" cy="11493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468" y="942364"/>
            <a:ext cx="3511647" cy="2526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53" y="4509119"/>
            <a:ext cx="2081783" cy="1841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703045"/>
            <a:ext cx="1866971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3938" y="4042886"/>
            <a:ext cx="4375995" cy="5040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«Что продаётся, а что нет?»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468" y="3817152"/>
            <a:ext cx="3990603" cy="270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Новая папка\_DSC0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150" y="2674366"/>
            <a:ext cx="2241829" cy="1489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29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3276" y="116632"/>
            <a:ext cx="8855968" cy="81203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</a:pP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Лепбуки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«Наша финансовая грамотность», «Игровая гнома Эконома»,  «Юные экономисты»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pp.userapi.com/c846120/v846120715/1d2f8e/FgvvyukZ64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" t="36047" r="-3457" b="9873"/>
          <a:stretch/>
        </p:blipFill>
        <p:spPr bwMode="auto">
          <a:xfrm>
            <a:off x="285720" y="1071546"/>
            <a:ext cx="2938224" cy="2066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2786058"/>
            <a:ext cx="2305648" cy="17292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95850"/>
            <a:ext cx="3652192" cy="1718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sun9-21.userapi.com/c857128/v857128273/e2b20/1z76UQ6xQPk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13322" r="17341" b="12456"/>
          <a:stretch/>
        </p:blipFill>
        <p:spPr bwMode="auto">
          <a:xfrm rot="5400000">
            <a:off x="6929341" y="1067508"/>
            <a:ext cx="2085415" cy="1767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sun9-71.userapi.com/c204820/v204820273/6bb85/DXnli-Pg8C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r="4084" b="17778"/>
          <a:stretch/>
        </p:blipFill>
        <p:spPr bwMode="auto">
          <a:xfrm>
            <a:off x="3635896" y="978456"/>
            <a:ext cx="3147388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8" cstate="print"/>
          <a:srcRect l="8920" t="7760" r="15845" b="21206"/>
          <a:stretch/>
        </p:blipFill>
        <p:spPr bwMode="auto">
          <a:xfrm>
            <a:off x="5548422" y="3071810"/>
            <a:ext cx="1331644" cy="16763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9" cstate="print"/>
          <a:srcRect b="24428"/>
          <a:stretch/>
        </p:blipFill>
        <p:spPr bwMode="auto">
          <a:xfrm>
            <a:off x="7140651" y="3148182"/>
            <a:ext cx="1734441" cy="1747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4857760"/>
            <a:ext cx="2381234" cy="1785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6" y="5095625"/>
            <a:ext cx="1878057" cy="1640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560" y="3038841"/>
            <a:ext cx="2279088" cy="1709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471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785794"/>
            <a:ext cx="3600388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4" descr="C:\Users\MDOAU\Desktop\фото\фото\IMG_2809.JPG"/>
          <p:cNvPicPr>
            <a:picLocks/>
          </p:cNvPicPr>
          <p:nvPr/>
        </p:nvPicPr>
        <p:blipFill rotWithShape="1">
          <a:blip r:embed="rId3" cstate="print"/>
          <a:srcRect t="15073"/>
          <a:stretch/>
        </p:blipFill>
        <p:spPr bwMode="auto">
          <a:xfrm>
            <a:off x="5429256" y="857232"/>
            <a:ext cx="3155731" cy="2188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857224" y="0"/>
            <a:ext cx="75009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–ролевые игры:</a:t>
            </a:r>
          </a:p>
          <a:p>
            <a:pPr algn="ctr">
              <a:defRPr/>
            </a:pPr>
            <a:r>
              <a:rPr lang="ru-RU" sz="2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</a:t>
            </a:r>
            <a:r>
              <a:rPr lang="ru-RU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нужны, </a:t>
            </a:r>
            <a:r>
              <a:rPr lang="ru-RU" sz="26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6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важны»</a:t>
            </a:r>
          </a:p>
        </p:txBody>
      </p:sp>
      <p:sp>
        <p:nvSpPr>
          <p:cNvPr id="14" name="Текст 6"/>
          <p:cNvSpPr txBox="1">
            <a:spLocks/>
          </p:cNvSpPr>
          <p:nvPr/>
        </p:nvSpPr>
        <p:spPr>
          <a:xfrm>
            <a:off x="5143472" y="2857496"/>
            <a:ext cx="4000528" cy="77572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 приеме у врача»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16" y="3357562"/>
            <a:ext cx="3029188" cy="2271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Объект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0" y="4357694"/>
            <a:ext cx="2896720" cy="2172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Текст 7"/>
          <p:cNvSpPr txBox="1">
            <a:spLocks/>
          </p:cNvSpPr>
          <p:nvPr/>
        </p:nvSpPr>
        <p:spPr>
          <a:xfrm>
            <a:off x="2714612" y="5857892"/>
            <a:ext cx="3565639" cy="63976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 по работе с клиентами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Текст 6"/>
          <p:cNvSpPr txBox="1">
            <a:spLocks/>
          </p:cNvSpPr>
          <p:nvPr/>
        </p:nvSpPr>
        <p:spPr>
          <a:xfrm>
            <a:off x="-214346" y="3571876"/>
            <a:ext cx="4000528" cy="77572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«Скорая помощь»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2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16" y="4857760"/>
            <a:ext cx="2238003" cy="1678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https://pp.userapi.com/c846321/v846321715/1cfa0c/USFb99ZTGS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5" y="642918"/>
            <a:ext cx="2008189" cy="2677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p.userapi.com/c844722/v844722715/1da0ff/1CqbHCCTV3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658" y="857232"/>
            <a:ext cx="1982405" cy="26432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7158" y="0"/>
            <a:ext cx="7500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–ролевые игры:</a:t>
            </a:r>
          </a:p>
          <a:p>
            <a:pPr algn="ctr"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</a:t>
            </a:r>
            <a:r>
              <a:rPr 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нужны, </a:t>
            </a: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важны»</a:t>
            </a:r>
          </a:p>
        </p:txBody>
      </p:sp>
      <p:pic>
        <p:nvPicPr>
          <p:cNvPr id="8" name="Объект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857232"/>
            <a:ext cx="2921196" cy="2190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21" y="1714487"/>
            <a:ext cx="2035983" cy="2714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1876"/>
            <a:ext cx="2143140" cy="1607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Текст 9"/>
          <p:cNvSpPr txBox="1">
            <a:spLocks/>
          </p:cNvSpPr>
          <p:nvPr/>
        </p:nvSpPr>
        <p:spPr>
          <a:xfrm>
            <a:off x="6715140" y="4214818"/>
            <a:ext cx="2163091" cy="31988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 платежей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4" y="5072074"/>
            <a:ext cx="2143140" cy="1607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Текст 7"/>
          <p:cNvSpPr txBox="1">
            <a:spLocks/>
          </p:cNvSpPr>
          <p:nvPr/>
        </p:nvSpPr>
        <p:spPr>
          <a:xfrm>
            <a:off x="0" y="2928934"/>
            <a:ext cx="2928926" cy="4286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«Сладкоежка»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Текст 9"/>
          <p:cNvSpPr txBox="1">
            <a:spLocks/>
          </p:cNvSpPr>
          <p:nvPr/>
        </p:nvSpPr>
        <p:spPr>
          <a:xfrm>
            <a:off x="6783203" y="3194494"/>
            <a:ext cx="2163091" cy="31988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Салон красоты «Фантазеры»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Объект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4149057"/>
            <a:ext cx="2357454" cy="1768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Текст 6"/>
          <p:cNvSpPr txBox="1">
            <a:spLocks/>
          </p:cNvSpPr>
          <p:nvPr/>
        </p:nvSpPr>
        <p:spPr>
          <a:xfrm>
            <a:off x="214282" y="5857892"/>
            <a:ext cx="2887701" cy="77572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Операционист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</a:p>
          <a:p>
            <a:pPr marL="0" indent="0" algn="ctr">
              <a:buNone/>
            </a:pP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клиент»</a:t>
            </a: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2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s://342031.selcdn.ru/rusplt/userfiles5/%D0%A1%D0%B1%D0%B5%D1%80%D0%9E%D0%BD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31" y="2500306"/>
            <a:ext cx="3088754" cy="2316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5" name="Picture 7" descr="https://www.maam.ru/upload/blogs/detsad-207693-149154181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01"/>
          <a:stretch/>
        </p:blipFill>
        <p:spPr bwMode="auto">
          <a:xfrm>
            <a:off x="3571867" y="4286256"/>
            <a:ext cx="2445695" cy="2286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7" name="Picture 9" descr="https://i.ytimg.com/vi/yjRU8YYHzAQ/maxresdefaul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/>
          <a:stretch/>
        </p:blipFill>
        <p:spPr bwMode="auto">
          <a:xfrm>
            <a:off x="5703878" y="2643182"/>
            <a:ext cx="3229316" cy="2046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500034" y="428604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экскурсии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9" name="Picture 11" descr="https://bankir.ru/website/static/files/54/53880-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0" t="17738" r="15398" b="7117"/>
          <a:stretch/>
        </p:blipFill>
        <p:spPr bwMode="auto">
          <a:xfrm>
            <a:off x="3143240" y="1000108"/>
            <a:ext cx="2513444" cy="252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8596" y="4929198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72166" y="4786322"/>
            <a:ext cx="30718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автосервис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8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214290"/>
            <a:ext cx="671517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«Наша группа лучше всех</a:t>
            </a:r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pPr algn="ctr"/>
            <a:r>
              <a:rPr lang="ru-RU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(реклама группы)</a:t>
            </a:r>
          </a:p>
        </p:txBody>
      </p:sp>
      <p:pic>
        <p:nvPicPr>
          <p:cNvPr id="4" name="Реклама группы_встроенное в презентацию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178678"/>
            <a:ext cx="9144000" cy="567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3068960"/>
            <a:ext cx="8784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определяет приоритеты, цели и задачи, способы эффективного достижения целей и решения задач в сфере государственного управления отношениями, возникающими в сфере повышения финансовой грамотности населения, создании системы финансового образования и информирования в сфере защиты прав потребителей финансовых услуг в Российской Федерации на среднесрочный период. Настоящая Стратегия основывается на Федеральном законе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стратегическом планировании в Российской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Федерации»,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Законе Российской Федерации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защите прав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потребителей»,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 законе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 в Российской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Федерации»,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других федеральных законах, а также на нормативных правовых актах Правительства Российской Федерации и федеральных органов исполнительной власти, регулирующих отношения, возникающие в сфере повышения уровня финансовой грамотности населения и развития финансового образования.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48680"/>
            <a:ext cx="590465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финансовой грамотности в Российской Федерации на 2017 - 2023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04664"/>
            <a:ext cx="2039068" cy="2522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61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906753"/>
              </p:ext>
            </p:extLst>
          </p:nvPr>
        </p:nvGraphicFramePr>
        <p:xfrm>
          <a:off x="285720" y="980728"/>
          <a:ext cx="8643998" cy="5712954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4098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5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65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Экономические</a:t>
                      </a:r>
                      <a:r>
                        <a:rPr lang="ru-RU" sz="22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понятия</a:t>
                      </a:r>
                      <a:endParaRPr lang="ru-RU" sz="2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Название сказок</a:t>
                      </a:r>
                      <a:endParaRPr lang="ru-RU" sz="22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526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сказки, раскрывающие потребности (в производстве и потреблении товаров, в их сбыте, распределении) и возможности их удовлетворения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народные: «Жадная старуха», «Как коза избушку построила», авторские: </a:t>
                      </a:r>
                      <a:r>
                        <a:rPr lang="ru-RU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А.С.Пушкин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«Сказка и рыбаке и рыбке», </a:t>
                      </a:r>
                      <a:r>
                        <a:rPr lang="ru-RU" sz="1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К.И.Чуковский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«Телефон»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сказки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отражающие труд людей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народные: «Терем-теремок», «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Хаврошечка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авторские: А.С.Пушкин «Сказка о попе и работнике его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Балде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К.Д.Ушинский «Петушок и бобовое зернышко», К.И.Чуковский «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Федорино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горе»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сказки, знакомящие с понятиями «деньги», «доходы», «расходы» и т.д.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авторские: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К.И.Чуковский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«Муха-цокотуха»,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Г.Х.Андерсен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«Огниво»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сказки,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раскрывающие «экономические» качества личности (экономность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предприимчивость, расчетливость, практичность и др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.)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народные: «Лисичка со скалочкой», «Лиса и козел», «Мальчик с пальчик», авторские: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В.Катаев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«Дудочка и кувшинчик»,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Ш.Перро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«Кот в сапогах»,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С.Т.Аксаков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«Аленький цветочек»)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57158" y="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Сказки, ориентированные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освоение экономических понятий:</a:t>
            </a:r>
          </a:p>
        </p:txBody>
      </p:sp>
    </p:spTree>
    <p:extLst>
      <p:ext uri="{BB962C8B-B14F-4D97-AF65-F5344CB8AC3E}">
        <p14:creationId xmlns:p14="http://schemas.microsoft.com/office/powerpoint/2010/main" val="279372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Театральная неделя «Театр и дети»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 «ГОДА ТЕАТРА 2019»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8"/>
          <a:stretch/>
        </p:blipFill>
        <p:spPr bwMode="auto">
          <a:xfrm>
            <a:off x="571472" y="1071546"/>
            <a:ext cx="3650719" cy="2382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6422" y="3356993"/>
            <a:ext cx="620152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«Лисичка со скалочкой» </a:t>
            </a:r>
          </a:p>
          <a:p>
            <a:pPr algn="ctr"/>
            <a:r>
              <a:rPr lang="ru-RU" sz="2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(возможности и потребности),</a:t>
            </a:r>
          </a:p>
          <a:p>
            <a:pPr algn="ctr"/>
            <a:r>
              <a:rPr lang="ru-RU" sz="2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закрепляет понятия бартер, сделка</a:t>
            </a:r>
            <a:endParaRPr lang="ru-RU" sz="20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r="22012"/>
          <a:stretch/>
        </p:blipFill>
        <p:spPr>
          <a:xfrm>
            <a:off x="6429388" y="3786190"/>
            <a:ext cx="2433642" cy="2465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000108"/>
            <a:ext cx="3834120" cy="2721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Объект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74"/>
          <a:stretch/>
        </p:blipFill>
        <p:spPr>
          <a:xfrm>
            <a:off x="3214678" y="4286256"/>
            <a:ext cx="3143272" cy="2079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3"/>
          <p:cNvSpPr>
            <a:spLocks noChangeArrowheads="1"/>
          </p:cNvSpPr>
          <p:nvPr/>
        </p:nvSpPr>
        <p:spPr bwMode="auto">
          <a:xfrm>
            <a:off x="0" y="5500702"/>
            <a:ext cx="342899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02060"/>
                </a:solidFill>
              </a:rPr>
              <a:t>«Муха Цокотуха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» знакомит с </a:t>
            </a:r>
            <a:r>
              <a:rPr lang="ru-RU" sz="2000" b="1" dirty="0" smtClean="0">
                <a:solidFill>
                  <a:srgbClr val="002060"/>
                </a:solidFill>
              </a:rPr>
              <a:t>понятиями </a:t>
            </a:r>
            <a:r>
              <a:rPr lang="ru-RU" sz="2000" b="1" dirty="0">
                <a:solidFill>
                  <a:srgbClr val="002060"/>
                </a:solidFill>
              </a:rPr>
              <a:t>«деньги», «доходы», «расходы» </a:t>
            </a:r>
            <a:endParaRPr lang="ru-RU" alt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42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01" b="8277"/>
          <a:stretch/>
        </p:blipFill>
        <p:spPr bwMode="auto">
          <a:xfrm>
            <a:off x="4684280" y="1415366"/>
            <a:ext cx="4256655" cy="24456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413025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«Теремок на новый лад»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(показывает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быт, традиции, особенности ведения домашнего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хозяйства, </a:t>
            </a:r>
          </a:p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закрепляет понятие банк,  бюджет, доходы,  расходы)</a:t>
            </a:r>
          </a:p>
        </p:txBody>
      </p:sp>
      <p:pic>
        <p:nvPicPr>
          <p:cNvPr id="5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428736"/>
            <a:ext cx="4248051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4000504"/>
            <a:ext cx="4486614" cy="2639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499" y="4077072"/>
            <a:ext cx="4372501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185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00034" y="0"/>
            <a:ext cx="8412480" cy="91419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«Гуси-лебеди»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помогает понять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таких «экономических» качеств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экономность, предприимчивость, расчетливость, практичность</a:t>
            </a: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357298"/>
            <a:ext cx="4073261" cy="2552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1357298"/>
            <a:ext cx="4172796" cy="2488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4000504"/>
            <a:ext cx="4162615" cy="24551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4071942"/>
            <a:ext cx="4271136" cy="241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250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3668" y="188640"/>
            <a:ext cx="87129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ентры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познавательного развития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направлению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«Экономика и дети»</a:t>
            </a: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0"/>
          <a:stretch/>
        </p:blipFill>
        <p:spPr>
          <a:xfrm>
            <a:off x="223668" y="1052286"/>
            <a:ext cx="3664255" cy="21146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052286"/>
            <a:ext cx="2112288" cy="2223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40" y="1019637"/>
            <a:ext cx="2088232" cy="1830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21365" r="11455"/>
          <a:stretch/>
        </p:blipFill>
        <p:spPr>
          <a:xfrm>
            <a:off x="4237986" y="4475574"/>
            <a:ext cx="3186802" cy="2276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424"/>
          <a:stretch/>
        </p:blipFill>
        <p:spPr>
          <a:xfrm>
            <a:off x="2200426" y="3028513"/>
            <a:ext cx="4098428" cy="1769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4">
            <a:extLst>
              <a:ext uri="{FF2B5EF4-FFF2-40B4-BE49-F238E27FC236}">
                <a16:creationId xmlns:a16="http://schemas.microsoft.com/office/drawing/2014/main" id="{C0A6FBD7-D75A-4354-AC9A-1C1195F2F8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6" b="7509"/>
          <a:stretch/>
        </p:blipFill>
        <p:spPr>
          <a:xfrm>
            <a:off x="108124" y="3429000"/>
            <a:ext cx="2389281" cy="1553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BA4F9B-603A-4C12-B0F6-83D364A4EC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9" y="5230059"/>
            <a:ext cx="1867626" cy="1355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Объект 4">
            <a:extLst>
              <a:ext uri="{FF2B5EF4-FFF2-40B4-BE49-F238E27FC236}">
                <a16:creationId xmlns:a16="http://schemas.microsoft.com/office/drawing/2014/main" id="{2CD693A6-F574-4C3C-BF03-5834AC504E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28" y="2929936"/>
            <a:ext cx="1154192" cy="1673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E720B17-3628-4CBB-A7B1-9CBA4680F0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28" y="4813339"/>
            <a:ext cx="1326410" cy="1772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https://main-cdn.goods.ru/big1/hlr-system/148110467/100024735802b0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31372" y="4999264"/>
            <a:ext cx="1056551" cy="1509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4709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214290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работы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формированию финансовой грамотности старших дошкольников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294652"/>
              </p:ext>
            </p:extLst>
          </p:nvPr>
        </p:nvGraphicFramePr>
        <p:xfrm>
          <a:off x="395536" y="1124744"/>
          <a:ext cx="8352928" cy="420624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4074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81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561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воспитанников подготовительных групп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Дипломы 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степени Международной викторины для дошкольников «Финансовая грамотность» (ООО Совушка, портал для целеустремленных натур) 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пять команд старших дошкольников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 районного КВН «В мире профессий»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педагогов дошкольных учреждений города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Участники городского смотра – конкурса центров по обучению финансовой грамотности дошкольников  «Копейка рубль бережет»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51"/>
          <a:stretch/>
        </p:blipFill>
        <p:spPr bwMode="auto">
          <a:xfrm>
            <a:off x="214282" y="4429132"/>
            <a:ext cx="3143272" cy="22582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6" t="3646" r="16764" b="9635"/>
          <a:stretch/>
        </p:blipFill>
        <p:spPr bwMode="auto">
          <a:xfrm>
            <a:off x="3786182" y="4971783"/>
            <a:ext cx="2622576" cy="18862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:\+++++\11.04\20190411_1355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2" y="5072074"/>
            <a:ext cx="1904366" cy="14282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+++++\11.04\20190411_1355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1785926"/>
            <a:ext cx="1662329" cy="1139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6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1" y="2204864"/>
            <a:ext cx="8678739" cy="144016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УСПЕХОВ  В  РАБОТЕ!</a:t>
            </a:r>
            <a:endParaRPr lang="ru-R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http://www.vospitaj.com/wp-content/uploads/2012/11/capricrn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84" y="250383"/>
            <a:ext cx="2592288" cy="1879409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7" descr="Чем отличается настольная игра &quot;Дети и деньги&quot; от других аналогичных игр?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01726"/>
            <a:ext cx="4286250" cy="2695575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http://sosed-domosed.ru/wp-content/uploads/2013/10/Deti-i-dengi-skolko-deneg-davat-rebenk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0"/>
            <a:ext cx="3219715" cy="2695575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16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0"/>
            <a:ext cx="8712968" cy="147002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Методы, формы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</a:t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организации работы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формированию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 дошкольников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581128"/>
            <a:ext cx="8568952" cy="360040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редства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детьми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42587"/>
              </p:ext>
            </p:extLst>
          </p:nvPr>
        </p:nvGraphicFramePr>
        <p:xfrm>
          <a:off x="330736" y="5013176"/>
          <a:ext cx="8352928" cy="172212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352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84176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сюжетные картинки, отображающие различные ситуации;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плакаты, иллюстрации;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настольно-печатные игры, дидактические игры;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компьютерные презентации;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экскурсии;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художественная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литература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Подзаголовок 2"/>
          <p:cNvSpPr txBox="1">
            <a:spLocks/>
          </p:cNvSpPr>
          <p:nvPr/>
        </p:nvSpPr>
        <p:spPr>
          <a:xfrm>
            <a:off x="214282" y="1714488"/>
            <a:ext cx="8568952" cy="428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формы работы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402895"/>
              </p:ext>
            </p:extLst>
          </p:nvPr>
        </p:nvGraphicFramePr>
        <p:xfrm>
          <a:off x="323528" y="2204864"/>
          <a:ext cx="8352928" cy="227076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352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84176"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ru-RU" b="0" i="0" dirty="0" smtClean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игры: интеллектуальные, сюжетно-ролевые, дидактические;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ru-RU" b="0" i="0" dirty="0" smtClean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тематические занятия;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ru-RU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деятельность;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ru-RU" b="0" i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заданных ситуаций;</a:t>
                      </a:r>
                    </a:p>
                    <a:p>
                      <a:pPr marL="285750" indent="-285750" algn="just">
                        <a:buFont typeface="Wingdings" panose="05000000000000000000" pitchFamily="2" charset="2"/>
                        <a:buChar char="§"/>
                      </a:pPr>
                      <a:r>
                        <a:rPr lang="ru-RU" b="0" i="0" dirty="0" smtClean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чтение художественной литературы, решение проблемных ситуаций, возникающих в сказках и реальной жизни, разыгрывание экономических ситуаций;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§"/>
                      </a:pPr>
                      <a:r>
                        <a:rPr lang="ru-RU" b="0" i="0" dirty="0" smtClean="0">
                          <a:solidFill>
                            <a:srgbClr val="11111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развлечениям, драматизациям экономических сказок.</a:t>
                      </a:r>
                      <a:endParaRPr lang="ru-RU" b="0" i="0" dirty="0">
                        <a:solidFill>
                          <a:srgbClr val="11111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8100" marR="38100" marT="38100" marB="381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937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14290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Проектная деятельность</a:t>
            </a:r>
            <a:endParaRPr lang="ru-RU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611125"/>
              </p:ext>
            </p:extLst>
          </p:nvPr>
        </p:nvGraphicFramePr>
        <p:xfrm>
          <a:off x="428596" y="1000108"/>
          <a:ext cx="8429684" cy="5783580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2143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43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проекта</a:t>
                      </a:r>
                      <a:endParaRPr lang="ru-RU" sz="2200" b="1" i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</a:t>
                      </a:r>
                      <a:r>
                        <a:rPr lang="ru-RU" sz="2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проекта</a:t>
                      </a:r>
                      <a:endParaRPr lang="ru-RU" sz="2200" b="1" i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«Землю красит солнце, а человека — труд» </a:t>
                      </a:r>
                      <a:endParaRPr lang="ru-RU" sz="2100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21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детей 5 – 6 лет)</a:t>
                      </a:r>
                      <a:endParaRPr lang="ru-RU" sz="21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совместной работе со взрослыми старшие дошкольники выделяют цепочку связей в производстве товаров, представляют их «жизненный» цикл, начинают осознавать социальную значимость труда, его постоянную </a:t>
                      </a:r>
                      <a:r>
                        <a:rPr lang="ru-RU" sz="2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необходимость</a:t>
                      </a:r>
                      <a:endParaRPr lang="ru-RU" sz="2200" b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31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 труду и доход» </a:t>
                      </a:r>
                      <a:endParaRPr lang="ru-RU" sz="2100" dirty="0" smtClean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21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для детей 5 – 7 лет)</a:t>
                      </a:r>
                      <a:endParaRPr lang="ru-RU" sz="21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дети знакомятся с денежными знаками, с понятиями «цена», «стоимость», «товар», «доход», «зарплата», «семейный бюджет»; с помощью игровых заданий, проблемных ситуаций, экономических кроссвордов, сюжетно-ролевых игр закрепляют представления о деньгах, валюте и их назначении</a:t>
                      </a:r>
                      <a:r>
                        <a:rPr lang="ru-RU" sz="2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2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539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500042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Проектная деятельность</a:t>
            </a:r>
            <a:endParaRPr lang="ru-RU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8611125"/>
              </p:ext>
            </p:extLst>
          </p:nvPr>
        </p:nvGraphicFramePr>
        <p:xfrm>
          <a:off x="357158" y="1428736"/>
          <a:ext cx="8501122" cy="4913732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27860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29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проекта</a:t>
                      </a:r>
                      <a:endParaRPr lang="ru-RU" sz="2400" b="1" i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Содержание</a:t>
                      </a:r>
                      <a:r>
                        <a:rPr lang="ru-RU" sz="24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проекта</a:t>
                      </a:r>
                      <a:endParaRPr lang="ru-RU" sz="2400" b="1" i="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99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«Рекламное агентство» (для детей 6 – 7 лет)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формирование представлений о рекламе как продукте деятельности человека, как средства сообщения информации о товарах и услугах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24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«Наши потребности» (для детей 6 – 7 лет)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формирование системы знаний о человеке и его потребностях (материальных, духовных, социальных)</a:t>
                      </a:r>
                      <a:endParaRPr lang="ru-RU" sz="24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539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ЭКОНОМИКА\20190322_091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04" y="1313976"/>
            <a:ext cx="4283968" cy="2409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ЭКОНОМИКА\20190322_0925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70" y="1687096"/>
            <a:ext cx="4139952" cy="2328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" t="12725" r="12777" b="5873"/>
          <a:stretch/>
        </p:blipFill>
        <p:spPr>
          <a:xfrm>
            <a:off x="4481277" y="4301583"/>
            <a:ext cx="3858777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28596" y="285728"/>
            <a:ext cx="8229600" cy="837304"/>
          </a:xfrm>
          <a:prstGeom prst="rect">
            <a:avLst/>
          </a:prstGeom>
        </p:spPr>
        <p:txBody>
          <a:bodyPr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ru-RU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«Путешествие с Умником </a:t>
            </a:r>
          </a:p>
          <a:p>
            <a:pPr>
              <a:defRPr/>
            </a:pPr>
            <a:r>
              <a:rPr lang="ru-RU" sz="28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Торопыжкой» (учимся экономить)»</a:t>
            </a:r>
            <a:endParaRPr lang="ru-RU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95" y="4329751"/>
            <a:ext cx="2956010" cy="1925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934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55">
            <a:off x="4640138" y="4315233"/>
            <a:ext cx="1738470" cy="22542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6848" y="108347"/>
            <a:ext cx="8640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на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темы: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дом: что мы покупаем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?»,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покупать с помощью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денег?»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34B4FC-3BBE-4A24-B9EE-5EFF831AF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38523">
            <a:off x="471457" y="1437177"/>
            <a:ext cx="2742287" cy="1912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C6C8FE-3B3A-4CBF-A55D-BC9D49494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075" y="1298549"/>
            <a:ext cx="1867868" cy="24904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C:\Documents and Settings\Admin.PC\Рабочий стол\IMG-e2079f8ee0cdf05be63f970f061520bb-V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3235">
            <a:off x="663793" y="4113044"/>
            <a:ext cx="1621857" cy="21159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1" descr="D:\САЛТАНАТ терабайт моей херни, не трогать\ДЕТ.САД № 115\Жанна Акимжановна\_______характеристики\картинки фин.грамотность\364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302" y="4011953"/>
            <a:ext cx="1907208" cy="1430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user\Desktop\фин грам фото\IMG_20190321_091829.jpg"/>
          <p:cNvPicPr>
            <a:picLocks noChangeAspect="1" noChangeArrowheads="1"/>
          </p:cNvPicPr>
          <p:nvPr/>
        </p:nvPicPr>
        <p:blipFill>
          <a:blip r:embed="rId8" cstate="print"/>
          <a:srcRect l="4314" t="11504" r="781" b="23309"/>
          <a:stretch>
            <a:fillRect/>
          </a:stretch>
        </p:blipFill>
        <p:spPr bwMode="auto">
          <a:xfrm>
            <a:off x="6569559" y="3919921"/>
            <a:ext cx="2352477" cy="1706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28184" y="1419144"/>
            <a:ext cx="2574441" cy="1931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98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002060"/>
                </a:solidFill>
              </a:rPr>
              <a:t>Занятия: «Накопи на мечту»,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002060"/>
                </a:solidFill>
              </a:rPr>
              <a:t>«Путешествие </a:t>
            </a:r>
            <a:r>
              <a:rPr lang="ru-RU" altLang="ru-RU" sz="2800" b="1" dirty="0">
                <a:solidFill>
                  <a:srgbClr val="002060"/>
                </a:solidFill>
              </a:rPr>
              <a:t>в сказочную страну Финансов</a:t>
            </a:r>
            <a:r>
              <a:rPr lang="ru-RU" altLang="ru-RU" sz="2800" b="1" dirty="0" smtClean="0">
                <a:solidFill>
                  <a:srgbClr val="002060"/>
                </a:solidFill>
              </a:rPr>
              <a:t>»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 smtClean="0">
                <a:solidFill>
                  <a:srgbClr val="002060"/>
                </a:solidFill>
              </a:rPr>
              <a:t> (</a:t>
            </a:r>
            <a:r>
              <a:rPr lang="ru-RU" altLang="ru-RU" sz="2800" b="1" dirty="0">
                <a:solidFill>
                  <a:srgbClr val="002060"/>
                </a:solidFill>
              </a:rPr>
              <a:t>изготовление денег будущего</a:t>
            </a:r>
            <a:r>
              <a:rPr lang="ru-RU" altLang="ru-RU" sz="2800" b="1" dirty="0" smtClean="0">
                <a:solidFill>
                  <a:srgbClr val="002060"/>
                </a:solidFill>
              </a:rPr>
              <a:t>)»</a:t>
            </a:r>
            <a:endParaRPr lang="ru-RU" altLang="ru-RU" sz="2800" b="1" dirty="0">
              <a:solidFill>
                <a:srgbClr val="002060"/>
              </a:solidFill>
            </a:endParaRPr>
          </a:p>
        </p:txBody>
      </p:sp>
      <p:pic>
        <p:nvPicPr>
          <p:cNvPr id="3" name="Объект 6" descr="C:\Users\MDOAU\Desktop\фото\фото занятия\20190322_102218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5988" y="2672978"/>
            <a:ext cx="2940804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Объект 7" descr="C:\Users\MDOAU\Desktop\фото\фото занятия\20190322_102646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5768" y="4498932"/>
            <a:ext cx="2649284" cy="20688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1513241"/>
            <a:ext cx="1874489" cy="2645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Купить оригинальный подарок детям монету Чебурашка из мультфильма Крокодил  Гена Союзмультфильм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1197">
            <a:off x="7517287" y="2374453"/>
            <a:ext cx="1010241" cy="100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Купить оригинальный подарок детям монету Винни Пух Союзмультфильм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08" b="4629"/>
          <a:stretch/>
        </p:blipFill>
        <p:spPr bwMode="auto">
          <a:xfrm rot="21060297">
            <a:off x="402209" y="851142"/>
            <a:ext cx="1203031" cy="123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C96A49-D788-4341-8334-225DE8BE81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1500174"/>
            <a:ext cx="3000396" cy="2251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5" descr="C:\Users\user\Desktop\фин грам фото\IMG_20190321_091606.jpg"/>
          <p:cNvPicPr>
            <a:picLocks noChangeAspect="1" noChangeArrowheads="1"/>
          </p:cNvPicPr>
          <p:nvPr/>
        </p:nvPicPr>
        <p:blipFill>
          <a:blip r:embed="rId9" cstate="print"/>
          <a:srcRect l="18968" t="11672" b="24127"/>
          <a:stretch>
            <a:fillRect/>
          </a:stretch>
        </p:blipFill>
        <p:spPr bwMode="auto">
          <a:xfrm>
            <a:off x="4500562" y="3857628"/>
            <a:ext cx="3636000" cy="2160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C:\Users\user\Desktop\фин грам фото\IMG_20190321_114527.jpg"/>
          <p:cNvPicPr>
            <a:picLocks noChangeAspect="1" noChangeArrowheads="1"/>
          </p:cNvPicPr>
          <p:nvPr/>
        </p:nvPicPr>
        <p:blipFill>
          <a:blip r:embed="rId10" cstate="print"/>
          <a:srcRect l="11841"/>
          <a:stretch>
            <a:fillRect/>
          </a:stretch>
        </p:blipFill>
        <p:spPr bwMode="auto">
          <a:xfrm>
            <a:off x="6786578" y="5223427"/>
            <a:ext cx="1813969" cy="1634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7076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>
            <a:spLocks noChangeArrowheads="1"/>
          </p:cNvSpPr>
          <p:nvPr/>
        </p:nvSpPr>
        <p:spPr bwMode="auto">
          <a:xfrm>
            <a:off x="359024" y="285728"/>
            <a:ext cx="87849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2060"/>
                </a:solidFill>
              </a:rPr>
              <a:t>Занятие: </a:t>
            </a:r>
            <a:r>
              <a:rPr lang="ru-RU" altLang="ru-RU" sz="2800" b="1" dirty="0" smtClean="0">
                <a:solidFill>
                  <a:srgbClr val="002060"/>
                </a:solidFill>
              </a:rPr>
              <a:t>«Семейный бюджет»</a:t>
            </a:r>
            <a:endParaRPr lang="ru-RU" altLang="ru-RU" sz="2800" b="1" dirty="0">
              <a:solidFill>
                <a:srgbClr val="002060"/>
              </a:solidFill>
            </a:endParaRP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536" y="673298"/>
            <a:ext cx="1890448" cy="22685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853604"/>
            <a:ext cx="2269486" cy="25170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66" y="2115372"/>
            <a:ext cx="2481103" cy="2017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user\Desktop\фин грам фото\IMG_20190320_0917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81269" y="1120997"/>
            <a:ext cx="2505833" cy="1879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3" descr="C:\Users\user\Desktop\фин грам фото\IMG_20190321_114510.jpg"/>
          <p:cNvPicPr>
            <a:picLocks noChangeAspect="1" noChangeArrowheads="1"/>
          </p:cNvPicPr>
          <p:nvPr/>
        </p:nvPicPr>
        <p:blipFill>
          <a:blip r:embed="rId6" cstate="print"/>
          <a:srcRect t="10923" r="12614" b="4422"/>
          <a:stretch>
            <a:fillRect/>
          </a:stretch>
        </p:blipFill>
        <p:spPr bwMode="auto">
          <a:xfrm>
            <a:off x="3857620" y="2928934"/>
            <a:ext cx="1500198" cy="20403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C:\Users\user\Desktop\фин грам фото\IMG_20190320_0916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3929066"/>
            <a:ext cx="3803626" cy="2701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C96A49-D788-4341-8334-225DE8BE81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196" y="4365104"/>
            <a:ext cx="3077064" cy="2309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608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1630</TotalTime>
  <Words>1003</Words>
  <Application>Microsoft Office PowerPoint</Application>
  <PresentationFormat>Экран (4:3)</PresentationFormat>
  <Paragraphs>106</Paragraphs>
  <Slides>26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Times New Roman</vt:lpstr>
      <vt:lpstr>Wingdings</vt:lpstr>
      <vt:lpstr>Тема Office</vt:lpstr>
      <vt:lpstr> Формирование основ экономических представлений у детей дошкольного возраста в рамках  инновационной площадки  «Первые шаги по ступеням финансовой грамотности»  </vt:lpstr>
      <vt:lpstr>Презентация PowerPoint</vt:lpstr>
      <vt:lpstr>Методы, формы и средства  организации работы по формированию  финансовой грамотности дошкольников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УСПЕХОВ  В  РАБОТЕ!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Экономическое воспитание дошкольников</dc:title>
  <dc:creator>днс</dc:creator>
  <cp:lastModifiedBy>Малоок Анна Николаевна</cp:lastModifiedBy>
  <cp:revision>161</cp:revision>
  <dcterms:created xsi:type="dcterms:W3CDTF">2015-01-24T08:23:04Z</dcterms:created>
  <dcterms:modified xsi:type="dcterms:W3CDTF">2020-10-27T06:51:07Z</dcterms:modified>
</cp:coreProperties>
</file>