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9"/>
  </p:notesMasterIdLst>
  <p:sldIdLst>
    <p:sldId id="256" r:id="rId2"/>
    <p:sldId id="258" r:id="rId3"/>
    <p:sldId id="285" r:id="rId4"/>
    <p:sldId id="264" r:id="rId5"/>
    <p:sldId id="286" r:id="rId6"/>
    <p:sldId id="287" r:id="rId7"/>
    <p:sldId id="270" r:id="rId8"/>
    <p:sldId id="279" r:id="rId9"/>
    <p:sldId id="280" r:id="rId10"/>
    <p:sldId id="294" r:id="rId11"/>
    <p:sldId id="296" r:id="rId12"/>
    <p:sldId id="278" r:id="rId13"/>
    <p:sldId id="282" r:id="rId14"/>
    <p:sldId id="283" r:id="rId15"/>
    <p:sldId id="284" r:id="rId16"/>
    <p:sldId id="297" r:id="rId17"/>
    <p:sldId id="274" r:id="rId18"/>
    <p:sldId id="260" r:id="rId19"/>
    <p:sldId id="269" r:id="rId20"/>
    <p:sldId id="261" r:id="rId21"/>
    <p:sldId id="266" r:id="rId22"/>
    <p:sldId id="290" r:id="rId23"/>
    <p:sldId id="263" r:id="rId24"/>
    <p:sldId id="267" r:id="rId25"/>
    <p:sldId id="291" r:id="rId26"/>
    <p:sldId id="262" r:id="rId27"/>
    <p:sldId id="29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6600"/>
    <a:srgbClr val="C80828"/>
    <a:srgbClr val="009900"/>
    <a:srgbClr val="00CC00"/>
    <a:srgbClr val="1EB24C"/>
    <a:srgbClr val="C8DC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6271" autoAdjust="0"/>
  </p:normalViewPr>
  <p:slideViewPr>
    <p:cSldViewPr>
      <p:cViewPr varScale="1">
        <p:scale>
          <a:sx n="107" d="100"/>
          <a:sy n="107" d="100"/>
        </p:scale>
        <p:origin x="-8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AA93E-9E54-4213-8F7B-79E90934FEA3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727BB-C7A1-4C19-BB63-EB0B38259C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919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727BB-C7A1-4C19-BB63-EB0B38259C9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194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727BB-C7A1-4C19-BB63-EB0B38259C9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13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727BB-C7A1-4C19-BB63-EB0B38259C99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234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093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883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488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024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639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09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533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18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09B0-7602-42FF-9F4C-65FC80856695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2236-B8E6-4DBB-AD86-7238E74AB98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674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982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494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72C68-F495-4A6E-99A0-CC187A9B36FE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45C6-22D9-40DE-AFD7-A97F752771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93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25000">
              <a:srgbClr val="FFFF00"/>
            </a:gs>
            <a:gs pos="100000">
              <a:srgbClr val="00B0F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20688"/>
            <a:ext cx="78516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«Детский сад № 1 компенсирующего вида    с приоритетным осуществлением квалифицированной   коррекции  отклонений   в физическом и психическом развитии воспитанников» г. Орска</a:t>
            </a:r>
            <a:br>
              <a:rPr lang="ru-RU" sz="1400" b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533400" y="2060848"/>
            <a:ext cx="7854696" cy="28176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 </a:t>
            </a:r>
            <a:r>
              <a:rPr lang="ru-RU" sz="3200" b="1" dirty="0" smtClean="0">
                <a:solidFill>
                  <a:srgbClr val="FF0000"/>
                </a:solidFill>
              </a:rPr>
              <a:t>Практика </a:t>
            </a:r>
            <a:r>
              <a:rPr lang="ru-RU" sz="3200" b="1" dirty="0">
                <a:solidFill>
                  <a:srgbClr val="FF0000"/>
                </a:solidFill>
              </a:rPr>
              <a:t>использования средств альтернативной  коммуникации в работе с детьми с </a:t>
            </a:r>
            <a:r>
              <a:rPr lang="ru-RU" b="1" dirty="0" smtClean="0">
                <a:solidFill>
                  <a:srgbClr val="FF0000"/>
                </a:solidFill>
              </a:rPr>
              <a:t>ЗПР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3573016"/>
            <a:ext cx="30963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МДОАУ «Детский сад № 1 » 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Чехова О. А.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Орск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AutoShape 4" descr="&amp;Bcy;&amp;lcy;&amp;ocy;&amp;gcy; &amp;Mcy;&amp;acy;&amp;rcy;&amp;icy;&amp;shcy;&amp;kcy;&amp;icy; - &quot;&amp;Dcy;&amp;iecy;&amp;tcy;&amp;scy;&amp;kcy;&amp;acy;&amp;yacy; &amp;pcy;&amp;lcy;&amp;ocy;&amp;shchcy;&amp;acy;&amp;dcy;&amp;kcy;&amp;a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8" name="AutoShape 12" descr="butterfly (336).gif"/>
          <p:cNvSpPr>
            <a:spLocks noChangeAspect="1" noChangeArrowheads="1"/>
          </p:cNvSpPr>
          <p:nvPr/>
        </p:nvSpPr>
        <p:spPr bwMode="auto">
          <a:xfrm>
            <a:off x="155575" y="-593725"/>
            <a:ext cx="695325" cy="1238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0" name="AutoShape 14" descr="butterfly (336).gif"/>
          <p:cNvSpPr>
            <a:spLocks noChangeAspect="1" noChangeArrowheads="1"/>
          </p:cNvSpPr>
          <p:nvPr/>
        </p:nvSpPr>
        <p:spPr bwMode="auto">
          <a:xfrm>
            <a:off x="155575" y="-593725"/>
            <a:ext cx="695325" cy="1238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User\Downloads\image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05" y="3645024"/>
            <a:ext cx="2607841" cy="310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Pictures\i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93581"/>
            <a:ext cx="2592288" cy="161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image (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3105" y="3573016"/>
            <a:ext cx="2664296" cy="317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36026"/>
            <a:ext cx="8532948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98548"/>
            <a:ext cx="83805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видов альтернативной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r>
              <a:rPr lang="ru-RU" sz="32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визуальные образы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32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символы, пиктограммы, рисунки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картинки      Символы                                 Коммуникативные книги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User\Pictures\image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75182"/>
            <a:ext cx="2402894" cy="41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IMG_1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736" y="2575182"/>
            <a:ext cx="3168352" cy="41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ownloads\image (9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382" y="2575182"/>
            <a:ext cx="3015105" cy="4120696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19237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332656"/>
            <a:ext cx="83529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видов альтернативной коммуникации</a:t>
            </a:r>
            <a:r>
              <a:rPr lang="ru-RU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оммуникация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тактильные ощущения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ощупывание, постукивание, поглаживание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Picture 3" descr="C:\Users\Cerasis\Desktop\image (23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059832" y="2506847"/>
            <a:ext cx="309634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https://i.mycdn.me/i?r=AyH4iRPQ2q0otWIFepML2LxRk5tKdNRh95acz_QGZGMcH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9" y="2427864"/>
            <a:ext cx="27011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117998">
            <a:off x="7576621" y="492873"/>
            <a:ext cx="1311182" cy="811181"/>
          </a:xfrm>
          <a:prstGeom prst="rect">
            <a:avLst/>
          </a:prstGeom>
          <a:noFill/>
        </p:spPr>
      </p:pic>
      <p:pic>
        <p:nvPicPr>
          <p:cNvPr id="9" name="Picture 2" descr="C:\Users\User\Pictures\i - 2019-12-29T142400.6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506847"/>
            <a:ext cx="266429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26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260648"/>
            <a:ext cx="8532948" cy="74481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жестов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нарушениях коммуникации  у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</a:t>
            </a:r>
            <a:endParaRPr lang="ru-RU" sz="2000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Жесты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слово «видимым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</a:p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 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</a:t>
            </a:r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у ребёнка, когда </a:t>
            </a:r>
          </a:p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совместно 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endParaRPr lang="ru-RU" sz="32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словом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проговаривается</a:t>
            </a:r>
          </a:p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вслух.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Жестовый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используется в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случаях, когда развитие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 задерживается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Грозит кулаком гифки, анимированные GIF изображения грозит кулаком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84724"/>
            <a:ext cx="26277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54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260648"/>
            <a:ext cx="8532948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жестов, используемые в работе с детьми с ЗПР</a:t>
            </a: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Дневник Форуг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755854"/>
            <a:ext cx="2016224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е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31721"/>
            <a:ext cx="2592288" cy="31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2.mycdn.me/i?r=AyH4iRPQ2q0otWIFepML2LxR8tpyAUNM_NEQBvRm5uEr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31721"/>
            <a:ext cx="3223029" cy="31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2.mycdn.me/i?r=AyH4iRPQ2q0otWIFepML2LxRDN2ikWnoy5qXMpRu9MWp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780" y="755854"/>
            <a:ext cx="4056385" cy="28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mage?id=907760536913&amp;t=3&amp;plc=API&amp;viewToken=iTnUD3S6WohhdL-tyPXlzQ&amp;tkn=*DUpyJFsRp94r4SyCqMzx8szFkd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248" y="755855"/>
            <a:ext cx="2688233" cy="28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mage?id=907761069905&amp;t=3&amp;plc=API&amp;viewToken=M6MR2ZYDlkdGtgw_2Tsm4w&amp;tkn=*dgnJZFdWQlsGW8x77vssS6bEbt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09" y="3631721"/>
            <a:ext cx="2793507" cy="31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2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260648"/>
            <a:ext cx="8532948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жестов, используемые в работе с детьми с ЗПР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изучения и запоминания жестов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использую «Волшебные книги – альбомы»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крупными картинками или фотографиями, изображающими эти предметы или действия, сопровождая показ соответствующими жестами.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Дидактические карточки для детей - Жесты, Наглядные пособ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3838" y="3789039"/>
            <a:ext cx="2736304" cy="30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ownloads\image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89039"/>
            <a:ext cx="2832249" cy="30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Книга: &quot;Жесты. Привет - пока&quot; - И. Мальцева. Купить книгу, читать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968553" cy="21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ir8o2oyWhxVJPUgwjKCZo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53420"/>
            <a:ext cx="3552329" cy="17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mage?id=907751128657&amp;t=3&amp;plc=API&amp;viewToken=6U3CnwFSuFYP3qh7E8bOHw&amp;tkn=*p8Vkos9_-Y2aW6jmx8ZT2Hixsr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7274"/>
            <a:ext cx="29523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16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57902"/>
            <a:ext cx="890295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жестов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приходят к непосредственному пониманию возможности оказывать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окружающих!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ка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388721"/>
            <a:ext cx="2795290" cy="513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erasis\Desktop\image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388721"/>
            <a:ext cx="2627783" cy="513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User\Pictures\image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58230"/>
            <a:ext cx="3046373" cy="523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9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3707" y="260648"/>
            <a:ext cx="853294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ru-RU" sz="2400" b="1" i="1" u="sng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128" y="260648"/>
            <a:ext cx="82433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символам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</a:p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1166843"/>
            <a:ext cx="86648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легко выполняемыми, простыми, чтобы по возможности можно было догадаться об их значении.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яркими, привлекательными, быть удобными для манипуляций с ними (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приклеивать, отклеивать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опускать в ящик — доставать из ящика).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предметы, изображённые на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фотографиях и рисунках,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знакомы ребёнку. Они могут быть нарисованы самим ребёнком.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игрушки должны быть яркими и интересными ребёнку.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жестов: напротив, на уровне глаз, дающая возможность (помощнику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помочь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сзади сделать жест.</a:t>
            </a:r>
          </a:p>
        </p:txBody>
      </p:sp>
      <p:pic>
        <p:nvPicPr>
          <p:cNvPr id="5" name="Picture 2" descr="D:\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608" y="3861048"/>
            <a:ext cx="4608512" cy="29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с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33056"/>
            <a:ext cx="3643338" cy="28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375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1556792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   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30724" name="AutoShape 4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2" name="AutoShape 12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477" y="469116"/>
            <a:ext cx="89381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 недостатки системы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жестов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находятся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руками»,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применять всегда и везде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технических средств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*при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жестов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непосредственно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партнеру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жесты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динамичны, то есть исчезают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их «произнесли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ребёнок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помнить жесты и извлекать их из памяти.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Ирина Осипова (Савватеева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3342481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189296" y="1243108"/>
            <a:ext cx="79928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373216"/>
            <a:ext cx="3419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!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9218" name="AutoShape 2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8" name="AutoShape 12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0" name="AutoShape 14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6" descr="&amp;Kcy;&amp;acy;&amp;rcy;&amp;tcy;&amp;icy;&amp;ncy;&amp;kcy;&amp;icy; &amp;ZHcy;&amp;icy;&amp;vcy;&amp;ocy;&amp;tcy;&amp;ncy;&amp;ycy;&amp;iecy; &amp;acy;&amp;ncy;&amp;icy;&amp;mcy;&amp;acy;&amp;tscy;&amp;icy;&amp;icy; &amp;scy;&amp;mcy;&amp;acy;&amp;jcy;&amp;lcy;&amp;icy;&amp;kcy;&amp;icy; gif &amp;rcy;&amp;icy;&amp;scy;&amp;ucy;&amp;ncy;&amp;kcy;&amp;icy; &amp;acy;&amp;vcy;&amp;acy;&amp;tcy;&amp;acy;&amp;rcy;&amp;kcy;&amp;icy; &amp;scy;&amp;kcy;&amp;acy;&amp;chcy;&amp;acy;&amp;tcy;&amp;softcy; &amp;bcy;&amp;iecy;&amp;scy;&amp;pcy;&amp;lcy;&amp;acy;&amp;tcy;&amp;ncy;&amp;ocy; &amp;ZHcy;&amp;icy;&amp;vcy;&amp;ocy;&amp;tcy;&amp;ncy;&amp;ycy;&amp;iecy; 25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0886">
            <a:off x="155956" y="39158"/>
            <a:ext cx="1619201" cy="1428173"/>
          </a:xfrm>
          <a:prstGeom prst="rect">
            <a:avLst/>
          </a:prstGeom>
          <a:noFill/>
        </p:spPr>
      </p:pic>
      <p:pic>
        <p:nvPicPr>
          <p:cNvPr id="14" name="Picture 6" descr="&amp;Kcy;&amp;acy;&amp;rcy;&amp;tcy;&amp;icy;&amp;ncy;&amp;kcy;&amp;icy; &amp;ZHcy;&amp;icy;&amp;vcy;&amp;ocy;&amp;tcy;&amp;ncy;&amp;ycy;&amp;iecy; &amp;acy;&amp;ncy;&amp;icy;&amp;mcy;&amp;acy;&amp;tscy;&amp;icy;&amp;icy; &amp;scy;&amp;mcy;&amp;acy;&amp;jcy;&amp;lcy;&amp;icy;&amp;kcy;&amp;icy; gif &amp;rcy;&amp;icy;&amp;scy;&amp;ucy;&amp;ncy;&amp;kcy;&amp;icy; &amp;acy;&amp;vcy;&amp;acy;&amp;tcy;&amp;acy;&amp;rcy;&amp;kcy;&amp;icy; &amp;scy;&amp;kcy;&amp;acy;&amp;chcy;&amp;acy;&amp;tcy;&amp;softcy; &amp;bcy;&amp;iecy;&amp;scy;&amp;pcy;&amp;lcy;&amp;acy;&amp;tcy;&amp;ncy;&amp;ocy; &amp;ZHcy;&amp;icy;&amp;vcy;&amp;ocy;&amp;tcy;&amp;ncy;&amp;ycy;&amp;iecy; 25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0886">
            <a:off x="3143780" y="1457624"/>
            <a:ext cx="1619201" cy="142817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7975" y="427501"/>
            <a:ext cx="87189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2)Система  коммуникации при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помощи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 </a:t>
            </a:r>
          </a:p>
          <a:p>
            <a:endParaRPr lang="ru-RU" sz="3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обучения «PECS» необходимо следующее обязательное условие: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должен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осознавать потребность в коммуникации какой-либо информации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другому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человеку, пусть даже в самом ограниченном формате. </a:t>
            </a: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Наборы карточек | Планик. Карточки ПЕКС, книги, расписания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430" y="1639022"/>
            <a:ext cx="4392488" cy="14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-2269717"/>
            <a:ext cx="7992888" cy="97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Базисные 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навыки для начала освоения 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ребёнком «PECS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70C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</a:t>
            </a:r>
            <a:r>
              <a:rPr lang="ru-RU" sz="3600" b="1" i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осуществлять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желаемый предмет,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берет изображение этого предмета, дотягивается до собеседника и кладет карточку ему в руку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70C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70C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70C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" name="AutoShape 4" descr="&amp;Kcy;&amp;lcy;&amp;icy;&amp;pcy;&amp;acy;&amp;rcy;&amp;tcy;&amp;ycy;: &amp;Kcy;&amp;lcy;&amp;icy;&amp;pcy;&amp;acy;&amp;rcy;&amp;tcy; &amp;scy; &amp;bcy;&amp;acy;&amp;bcy;&amp;ocy;&amp;chcy;&amp;kcy;&amp;acy;&amp;mcy;&amp;icy; &amp;ncy;&amp;acy; &amp;pcy;&amp;rcy;&amp;ocy;&amp;zcy;&amp;rcy;&amp;acy;&amp;chcy;&amp;ncy;&amp;ocy;&amp;mcy; &amp;fcy;&amp;ocy;&amp;ncy;&amp;iecy; - &amp;scy;&amp;kcy;&amp;acy;&amp;chcy;&amp;acy;&amp;tcy;&amp;softcy; &amp;rcy;&amp;acy;&amp;scy;&amp;tcy;&amp;rcy;&amp;ocy;&amp;vcy;&amp;ycy;&amp;jcy; &amp;kcy;&amp;lcy;&amp;icy;&amp;pcy;&amp;acy;&amp;rcy;&amp;tcy;, &amp;fcy;&amp;ocy;&amp;tcy;&amp;ocy;&amp;kcy;&amp;lcy;&amp;icy;&amp;pcy;&amp;acy;&amp;rcy;&amp;tcy; (png) &amp;ncy;&amp;acy; &amp;pcy;&amp;rcy;&amp;ocy;&amp;zcy;&amp;rcy;&amp;acy;&amp;chcy;&amp;ncy;&amp;ocy;&amp;mcy; &amp;fcy;&amp;ocy;&amp;ncy;&amp;iecy; &amp;bcy;&amp;iecy;&amp;scy;&amp;pcy;&amp;lcy;&amp;acy;&amp;tcy;&amp;ncy;&amp;o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688" y="4077072"/>
            <a:ext cx="47625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25000">
              <a:srgbClr val="FFFF00"/>
            </a:gs>
            <a:gs pos="100000">
              <a:srgbClr val="FFFF0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64704"/>
            <a:ext cx="3106688" cy="18002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251520" y="692696"/>
            <a:ext cx="8921004" cy="54158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процесс общения затруднен, то на помощь придут дополнительные средства коммуникации, которые предоставят в распоряжение неговорящего ребёнка инструмент, позволяющий ему выразить свои желания, потребности, чувства, помогут быть услышанными своими близкими и обществом, а для родителей — ключик к лучшему пониманию потребностей детей.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коммуникации стимулирует появление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ребёнка 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помогает её развитию. </a:t>
            </a:r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5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dirty="0"/>
          </a:p>
        </p:txBody>
      </p:sp>
      <p:pic>
        <p:nvPicPr>
          <p:cNvPr id="10" name="Picture 2" descr="Чем отличается аутизм от умственной отсталости и ЗП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6049"/>
            <a:ext cx="2819611" cy="254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ихотворение «Счастье, когда тебя понимают...», поэт Шестаков Андр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22" y="4123780"/>
            <a:ext cx="2808312" cy="25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Анимированная открытка &quot;Привет анимация ученик за компьютером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4631" y="4123780"/>
            <a:ext cx="2844824" cy="25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-1723741"/>
            <a:ext cx="784887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endParaRPr lang="ru-RU" sz="32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настойчивость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к своему индивидуальному альбому для занятий , берет из него карточку, подходит к взрослому, привлекает его внимание и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или кладет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карточку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 взрослого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AutoShape 4" descr="&amp;Kcy;&amp;lcy;&amp;icy;&amp;pcy;&amp;acy;&amp;rcy;&amp;tcy; - &amp;Icy;&amp;zcy;&amp;gcy;&amp;ocy;&amp;rcy;&amp;ocy;&amp;dcy;&amp;icy; - 8 &amp;Ocy;&amp;kcy;&amp;tcy;&amp;yacy;&amp;bcy;&amp;rcy;&amp;yacy; 2013 - &amp;Gcy;&amp;rcy;&amp;acy;&amp;fcy;&amp;icy;&amp;kcy;&amp;acy;, &amp;Fcy;&amp;ocy;&amp;tcy;&amp;ocy;&amp;shcy;&amp;ocy;&amp;pcy; &amp;ocy;&amp;ncy;&amp;lcy;&amp;acy;&amp;jcy;&amp;ncy;, &amp;Acy;&amp;ncy;&amp;icy;&amp;mcy;&amp;acy;&amp;tscy;&amp;icy;&amp;yacy; &amp;icy; &amp;fcy;&amp;ocy;&amp;tcy;&amp;ocy;, &amp;Icy;&amp;gcy;&amp;rcy;&amp;ycy;, &amp;Scy;&amp;ocy;&amp;f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 descr="C:\Users\User\Downloads\image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143248"/>
            <a:ext cx="4214842" cy="35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age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140968"/>
            <a:ext cx="4286280" cy="35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 descr="&amp;Scy;&amp;kcy;&amp;rcy;&amp;acy;&amp;pcy;-&amp;ncy;&amp;acy;&amp;bcy;&amp;ocy;&amp;rcy; &quot;&amp;Lcy;&amp;iecy;&amp;tcy;&amp;ncy;&amp;icy;&amp;jcy; &amp;dcy;&amp;iecy;&amp;ncy;&amp;softcy;&quot;. 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0" name="AutoShape 6" descr="&amp;Pcy;&amp;Icy;&amp;Acy;&amp;Rcy;!!! . &amp;Pcy;&amp;ocy;&amp;dcy;&amp;gcy;&amp;ucy;&amp;zcy;&amp;ncy;&amp;icy;&amp;kcy;&amp;icy; Sealer &amp;icy; Prokids - &amp;acy;&amp;ncy;&amp;acy;&amp;lcy;&amp;ocy;&amp;gcy; &amp;yacy;&amp;pcy;&amp;ocy;&amp;ncy;&amp;scy;&amp;kcy;&amp;icy;&amp;khcy;. . &amp;Mcy;&amp;Ocy;, &amp;M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2" name="AutoShape 8" descr="&amp;Lcy;&amp;ucy;&amp;zhcy;&amp;acy;&amp;jcy;&amp;kcy;&amp;acy; &amp;icy; &amp;tscy;&amp;vcy;&amp;iecy;&amp;tcy;&amp;ycy; &amp;ncy;&amp;acy; &amp;pcy;&amp;rcy;&amp;ocy;&amp;zcy;&amp;rcy;&amp;acy;&amp;chcy;&amp;ncy;&amp;ocy;&amp;mcy; &amp;fcy;&amp;ocy;&amp;ncy;&amp;iecy; - &amp;kcy;&amp;lcy;&amp;icy;&amp;pcy;&amp;acy;&amp;rcy;&amp;tcy; &quot; &amp;Pcy;&amp;ocy;&amp;rcy;&amp;tcy;&amp;acy;&amp;lcy; &amp;gcy;&amp;rcy;&amp;acy;&amp;fcy;&amp;icy;&amp;kcy;&amp;icy; &amp;icy; &amp;dcy;&amp;icy;&amp;zcy;&amp;acy;&amp;jcy;&amp;ncy;&amp;acy;: &amp;vcy;&amp;iecy;&amp;kcy;&amp;tcy;&amp;ocy;&amp;rcy;&amp;ncy;&amp;ycy;&amp;jcy; &amp;icy; &amp;rcy;&amp;acy;&amp;scy;&amp;tcy;&amp;rcy;&amp;ocy;&amp;vcy;&amp;ycy;&amp;jcy; &amp;kcy;&amp;lcy;&amp;icy;&amp;pcy;&amp;acy;&amp;rcy;&amp;tcy;, &amp;ucy;&amp;rcy;&amp;ocy;&amp;kcy;&amp;icy;, &amp;fcy;&amp;ocy;&amp;tcy;&amp;ocy;&amp;rcy;&amp;acy;&amp;mcy;&amp;kcy;&amp;icy;, &amp;shcy;&amp;acy;&amp;bcy;&amp;lcy;&amp;o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8" name="AutoShape 14" descr="&amp;Bcy;&amp;lcy;&amp;ocy;&amp;gcy; &amp;Mcy;&amp;acy;&amp;rcy;&amp;icy;&amp;shcy;&amp;kcy;&amp;icy; - &quot;&amp;Dcy;&amp;iecy;&amp;tcy;&amp;scy;&amp;kcy;&amp;acy;&amp;yacy; &amp;pcy;&amp;lcy;&amp;ocy;&amp;shchcy;&amp;acy;&amp;dcy;&amp;kcy;&amp;a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0374" y="332656"/>
            <a:ext cx="84321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</a:t>
            </a:r>
            <a:r>
              <a:rPr lang="ru-RU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желаемый предмет, ребенок подходит к альбому для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или к доске.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Выбирает нужную карточку из нескольких имеющихся,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дает педагогу или ребёнку   карточку. Формируем навык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«путешествовать»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расстояния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собеседника до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D:\хъ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14836"/>
            <a:ext cx="2160238" cy="32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Использование карточек ПЕКС (PECS) в работе с детьми с ОВЗ (дети с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63494"/>
            <a:ext cx="55446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 descr="&amp;Scy;&amp;kcy;&amp;rcy;&amp;acy;&amp;pcy;-&amp;ncy;&amp;acy;&amp;bcy;&amp;ocy;&amp;rcy; &quot;&amp;Lcy;&amp;iecy;&amp;tcy;&amp;ncy;&amp;icy;&amp;jcy; &amp;dcy;&amp;iecy;&amp;ncy;&amp;softcy;&quot;. 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0" name="AutoShape 6" descr="&amp;Pcy;&amp;Icy;&amp;Acy;&amp;Rcy;!!! . &amp;Pcy;&amp;ocy;&amp;dcy;&amp;gcy;&amp;ucy;&amp;zcy;&amp;ncy;&amp;icy;&amp;kcy;&amp;icy; Sealer &amp;icy; Prokids - &amp;acy;&amp;ncy;&amp;acy;&amp;lcy;&amp;ocy;&amp;gcy; &amp;yacy;&amp;pcy;&amp;ocy;&amp;ncy;&amp;scy;&amp;kcy;&amp;icy;&amp;khcy;. . &amp;Mcy;&amp;Ocy;, &amp;M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2" name="AutoShape 8" descr="&amp;Lcy;&amp;ucy;&amp;zhcy;&amp;acy;&amp;jcy;&amp;kcy;&amp;acy; &amp;icy; &amp;tscy;&amp;vcy;&amp;iecy;&amp;tcy;&amp;ycy; &amp;ncy;&amp;acy; &amp;pcy;&amp;rcy;&amp;ocy;&amp;zcy;&amp;rcy;&amp;acy;&amp;chcy;&amp;ncy;&amp;ocy;&amp;mcy; &amp;fcy;&amp;ocy;&amp;ncy;&amp;iecy; - &amp;kcy;&amp;lcy;&amp;icy;&amp;pcy;&amp;acy;&amp;rcy;&amp;tcy; &quot; &amp;Pcy;&amp;ocy;&amp;rcy;&amp;tcy;&amp;acy;&amp;lcy; &amp;gcy;&amp;rcy;&amp;acy;&amp;fcy;&amp;icy;&amp;kcy;&amp;icy; &amp;icy; &amp;dcy;&amp;icy;&amp;zcy;&amp;acy;&amp;jcy;&amp;ncy;&amp;acy;: &amp;vcy;&amp;iecy;&amp;kcy;&amp;tcy;&amp;ocy;&amp;rcy;&amp;ncy;&amp;ycy;&amp;jcy; &amp;icy; &amp;rcy;&amp;acy;&amp;scy;&amp;tcy;&amp;rcy;&amp;ocy;&amp;vcy;&amp;ycy;&amp;jcy; &amp;kcy;&amp;lcy;&amp;icy;&amp;pcy;&amp;acy;&amp;rcy;&amp;tcy;, &amp;ucy;&amp;rcy;&amp;ocy;&amp;kcy;&amp;icy;, &amp;fcy;&amp;ocy;&amp;tcy;&amp;ocy;&amp;rcy;&amp;acy;&amp;mcy;&amp;kcy;&amp;icy;, &amp;shcy;&amp;acy;&amp;bcy;&amp;lcy;&amp;o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8" name="AutoShape 14" descr="&amp;Bcy;&amp;lcy;&amp;ocy;&amp;gcy; &amp;Mcy;&amp;acy;&amp;rcy;&amp;icy;&amp;shcy;&amp;kcy;&amp;icy; - &quot;&amp;Dcy;&amp;iecy;&amp;tcy;&amp;scy;&amp;kcy;&amp;acy;&amp;yacy; &amp;pcy;&amp;lcy;&amp;ocy;&amp;shchcy;&amp;acy;&amp;dcy;&amp;kcy;&amp;a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0374" y="332656"/>
            <a:ext cx="843210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</a:t>
            </a:r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III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</a:t>
            </a:r>
            <a:r>
              <a:rPr lang="ru-RU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последовательность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4 шагов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Предложение педагога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он помещает 2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обложку альбома PECS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привлекает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ребёнка. </a:t>
            </a:r>
          </a:p>
          <a:p>
            <a:r>
              <a:rPr lang="ru-RU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Реакция ребёнка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карточку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даёт её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педагогу. </a:t>
            </a:r>
          </a:p>
          <a:p>
            <a:r>
              <a:rPr lang="ru-RU" sz="2400" b="1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получает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желаемый предмет.</a:t>
            </a:r>
            <a:endParaRPr lang="ru-RU" sz="2400" b="1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Небольшой перерыв перед следующим </a:t>
            </a:r>
          </a:p>
          <a:p>
            <a:r>
              <a:rPr lang="ru-RU" sz="2400" b="1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выполняет желаемое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с желаемым предметом.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обучение 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69153"/>
            <a:ext cx="5256584" cy="219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64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20891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IV фаза</a:t>
            </a:r>
            <a:r>
              <a:rPr lang="ru-RU" dirty="0" smtClean="0"/>
              <a:t>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желаемое из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карточек. 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Конечная цель</a:t>
            </a:r>
            <a:r>
              <a:rPr lang="ru-RU" dirty="0"/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просит предметы,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находящиеся или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находящиеся в непосредственном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подходит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альбому PECS, достаёт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карточку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хочу», карточки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карточки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изображением желаемого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предмета. Ребёнок использует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карточки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обозначающие свойства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комбинирует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порядку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ленте.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этапа в коммуникативной книге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ребёнок находит 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10 - 15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небольших карточек, чтобы общаться с различными коммуникативными партнерами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1218" y="4429132"/>
            <a:ext cx="2166498" cy="231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User\Downloads\image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7949" y="857232"/>
            <a:ext cx="26745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906018704977&amp;t=3&amp;plc=API&amp;viewToken=X3wSzsNYeI6fZD0SYhpDow&amp;tkn=*QHHvTDzUHwFrNIR_3soSeieWz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75091"/>
            <a:ext cx="6534271" cy="196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AutoShape 8" descr="&amp;Kcy;&amp;Acy;&amp;Rcy;&amp;Tcy;&amp;Icy;&amp;Ncy;&amp;Kcy;&amp;Icy; &amp;Kcy;&amp;rcy;&amp;acy;&amp;scy;&amp;ncy;&amp;ycy;&amp;iecy; &amp;tcy;&amp;yucy;&amp;lcy;&amp;softcy;&amp;pcy;&amp;acy;&amp;ncy;&amp;ycy; gif &amp;acy;&amp;ncy;&amp;icy;&amp;mcy;&amp;acy;&amp;tscy;&amp;icy;&amp;yacy; &amp;scy;&amp;mcy;&amp;acy;&amp;jcy;&amp;lcy;&amp;icy;&amp;kcy; &amp;acy;&amp;vcy;&amp;acy;&amp;tcy;&amp;acy;&amp;rcy; &amp;scy;&amp;kcy;&amp;acy;&amp;chcy;&amp;acy;&amp;tcy;&amp;softcy; &amp;rcy;&amp;icy;&amp;scy;&amp;ucy;&amp;ncy;&amp;ocy;&amp;kcy; &amp;fcy;&amp;ocy;&amp;tcy;&amp;ocy; &amp;bcy;&amp;iecy;&amp;scy;&amp;pcy;&amp;lcy;&amp;acy;&amp;tcy;&amp;ncy;&amp;ocy; &amp;Kcy;&amp;rcy;&amp;acy;&amp;scy;&amp;ncy;&amp;ycy;&amp;iecy; &amp;tcy;&amp;yucy;&amp;lcy;&amp;softcy;&amp;pcy;&amp;acy;&amp;ncy;&amp;ycy; &amp;Tcy;&amp;yucy;&amp;lcy;&amp;softcy;&amp;pcy;&amp;acy;&amp;n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06" name="AutoShape 10" descr="&amp;Kcy;&amp;Acy;&amp;Rcy;&amp;Tcy;&amp;Icy;&amp;Ncy;&amp;Kcy;&amp;Icy; &amp;Kcy;&amp;rcy;&amp;acy;&amp;scy;&amp;ncy;&amp;ycy;&amp;iecy; &amp;tcy;&amp;yucy;&amp;lcy;&amp;softcy;&amp;pcy;&amp;acy;&amp;ncy;&amp;ycy; gif &amp;acy;&amp;ncy;&amp;icy;&amp;mcy;&amp;acy;&amp;tscy;&amp;icy;&amp;yacy; &amp;scy;&amp;mcy;&amp;acy;&amp;jcy;&amp;lcy;&amp;icy;&amp;kcy; &amp;acy;&amp;vcy;&amp;acy;&amp;tcy;&amp;acy;&amp;rcy; &amp;scy;&amp;kcy;&amp;acy;&amp;chcy;&amp;acy;&amp;tcy;&amp;softcy; &amp;rcy;&amp;icy;&amp;scy;&amp;ucy;&amp;ncy;&amp;ocy;&amp;kcy; &amp;fcy;&amp;ocy;&amp;tcy;&amp;ocy; &amp;bcy;&amp;iecy;&amp;scy;&amp;pcy;&amp;lcy;&amp;acy;&amp;tcy;&amp;ncy;&amp;ocy; &amp;Kcy;&amp;rcy;&amp;acy;&amp;scy;&amp;ncy;&amp;ycy;&amp;iecy; &amp;tcy;&amp;yucy;&amp;lcy;&amp;softcy;&amp;pcy;&amp;acy;&amp;ncy;&amp;ycy; &amp;Tcy;&amp;yucy;&amp;lcy;&amp;softcy;&amp;pcy;&amp;acy;&amp;n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6" y="364013"/>
            <a:ext cx="866489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V</a:t>
            </a:r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b="1" i="1" u="sng" dirty="0" smtClean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</a:t>
            </a:r>
            <a:r>
              <a:rPr lang="ru-RU" sz="2800" b="1" i="1" u="sng" dirty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вопросы </a:t>
            </a:r>
            <a:r>
              <a:rPr lang="ru-RU" sz="2800" b="1" i="1" u="sng" dirty="0" smtClean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u="sng" dirty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отвечать на простые вопросы при помощи </a:t>
            </a:r>
            <a:r>
              <a:rPr lang="ru-RU" sz="2800" b="1" i="1" u="sng" dirty="0" smtClean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карточек)</a:t>
            </a:r>
            <a:endParaRPr lang="ru-RU" sz="2800" b="1" i="1" u="sng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AutoNum type="arabicPeriod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ответу на вопросы «Что ты хочешь?», «Что 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видишь?» 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полоски с 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картинками или отдельной картинкой в коммуникативной книге, индивидуальной тетради - взаимосвязи или на Доске желаний .</a:t>
            </a:r>
          </a:p>
          <a:p>
            <a:pPr fontAlgn="base"/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Взрослый задает вопрос перед тем, как ребенок начинает составлять 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или просьбу по картинкам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dirty="0"/>
          </a:p>
        </p:txBody>
      </p:sp>
      <p:pic>
        <p:nvPicPr>
          <p:cNvPr id="9220" name="Picture 4" descr="https://i.mycdn.me/image?id=895704726353&amp;t=3&amp;plc=API&amp;viewToken=H5jx6NQDRfsJXdYwnBnx5g&amp;tkn=*yUJbBL3ckhx50DxnZ7nNL33kC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6" y="4345443"/>
            <a:ext cx="41764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Pictures\i (7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81860"/>
            <a:ext cx="352839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AutoShape 8" descr="&amp;Kcy;&amp;Acy;&amp;Rcy;&amp;Tcy;&amp;Icy;&amp;Ncy;&amp;Kcy;&amp;Icy; &amp;Kcy;&amp;rcy;&amp;acy;&amp;scy;&amp;ncy;&amp;ycy;&amp;iecy; &amp;tcy;&amp;yucy;&amp;lcy;&amp;softcy;&amp;pcy;&amp;acy;&amp;ncy;&amp;ycy; gif &amp;acy;&amp;ncy;&amp;icy;&amp;mcy;&amp;acy;&amp;tscy;&amp;icy;&amp;yacy; &amp;scy;&amp;mcy;&amp;acy;&amp;jcy;&amp;lcy;&amp;icy;&amp;kcy; &amp;acy;&amp;vcy;&amp;acy;&amp;tcy;&amp;acy;&amp;rcy; &amp;scy;&amp;kcy;&amp;acy;&amp;chcy;&amp;acy;&amp;tcy;&amp;softcy; &amp;rcy;&amp;icy;&amp;scy;&amp;ucy;&amp;ncy;&amp;ocy;&amp;kcy; &amp;fcy;&amp;ocy;&amp;tcy;&amp;ocy; &amp;bcy;&amp;iecy;&amp;scy;&amp;pcy;&amp;lcy;&amp;acy;&amp;tcy;&amp;ncy;&amp;ocy; &amp;Kcy;&amp;rcy;&amp;acy;&amp;scy;&amp;ncy;&amp;ycy;&amp;iecy; &amp;tcy;&amp;yucy;&amp;lcy;&amp;softcy;&amp;pcy;&amp;acy;&amp;ncy;&amp;ycy; &amp;Tcy;&amp;yucy;&amp;lcy;&amp;softcy;&amp;pcy;&amp;acy;&amp;n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06" name="AutoShape 10" descr="&amp;Kcy;&amp;Acy;&amp;Rcy;&amp;Tcy;&amp;Icy;&amp;Ncy;&amp;Kcy;&amp;Icy; &amp;Kcy;&amp;rcy;&amp;acy;&amp;scy;&amp;ncy;&amp;ycy;&amp;iecy; &amp;tcy;&amp;yucy;&amp;lcy;&amp;softcy;&amp;pcy;&amp;acy;&amp;ncy;&amp;ycy; gif &amp;acy;&amp;ncy;&amp;icy;&amp;mcy;&amp;acy;&amp;tscy;&amp;icy;&amp;yacy; &amp;scy;&amp;mcy;&amp;acy;&amp;jcy;&amp;lcy;&amp;icy;&amp;kcy; &amp;acy;&amp;vcy;&amp;acy;&amp;tcy;&amp;acy;&amp;rcy; &amp;scy;&amp;kcy;&amp;acy;&amp;chcy;&amp;acy;&amp;tcy;&amp;softcy; &amp;rcy;&amp;icy;&amp;scy;&amp;ucy;&amp;ncy;&amp;ocy;&amp;kcy; &amp;fcy;&amp;ocy;&amp;tcy;&amp;ocy; &amp;bcy;&amp;iecy;&amp;scy;&amp;pcy;&amp;lcy;&amp;acy;&amp;tcy;&amp;ncy;&amp;ocy; &amp;Kcy;&amp;rcy;&amp;acy;&amp;scy;&amp;ncy;&amp;ycy;&amp;iecy; &amp;tcy;&amp;yucy;&amp;lcy;&amp;softcy;&amp;pcy;&amp;acy;&amp;ncy;&amp;ycy; &amp;Tcy;&amp;yucy;&amp;lcy;&amp;softcy;&amp;pcy;&amp;acy;&amp;n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76" y="364013"/>
            <a:ext cx="880891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применения средств альтернативной коммуникации можно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определить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положительные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отрицательные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стороны: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положительным отнесем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значительно 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облегчают понимание речи </a:t>
            </a:r>
          </a:p>
          <a:p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детям; у невербальных детей и детей с </a:t>
            </a:r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РДА </a:t>
            </a:r>
          </a:p>
          <a:p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снизился уровень </a:t>
            </a:r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тревожности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дети </a:t>
            </a:r>
            <a:endParaRPr lang="ru-RU" sz="20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самостоятельными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дети могут </a:t>
            </a:r>
            <a:endParaRPr lang="ru-RU" sz="20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свои </a:t>
            </a:r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мысли, взаимодействовать с </a:t>
            </a:r>
          </a:p>
          <a:p>
            <a:r>
              <a:rPr lang="ru-RU" sz="2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окружающими людьми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Отрицательными сторонами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считать следующие: для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-развивающей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с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карточек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ресурсы – альбомы,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силу особенностей развития  и диагноза,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не понимают смысла работы с карточками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 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Varae Egsta — @дневники: асоциальная сет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704" y="1700808"/>
            <a:ext cx="26277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9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855069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коммуникация – это все способы коммуникации, дополняющие или заменяющие обычную речь ребёнку с ЗПР, не способному объясняться с помощью речи.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альтернативной </a:t>
            </a:r>
            <a:endParaRPr lang="ru-RU" sz="28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«Ребёнок должен 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сказать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хочет, тем </a:t>
            </a:r>
            <a:endParaRPr lang="ru-RU" sz="28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 скоростью, с которой </a:t>
            </a:r>
            <a:endParaRPr lang="ru-RU" sz="28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</a:t>
            </a:r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может: </a:t>
            </a:r>
            <a:endParaRPr lang="ru-RU" sz="2800" b="1" i="1" u="sng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использоваться постоянно; </a:t>
            </a:r>
            <a:endParaRPr lang="ru-RU" sz="2800" b="1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замещать речь</a:t>
            </a:r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использоваться как вспомогательное средство для </a:t>
            </a:r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</a:t>
            </a:r>
            <a:r>
              <a:rPr lang="ru-RU" sz="28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овладения </a:t>
            </a:r>
            <a:r>
              <a:rPr lang="ru-RU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речью ребёнка с ЗПР.  </a:t>
            </a:r>
          </a:p>
        </p:txBody>
      </p:sp>
      <p:pic>
        <p:nvPicPr>
          <p:cNvPr id="11265" name="Picture 1" descr="D: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76872"/>
            <a:ext cx="237626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8550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User\Pictures\1136096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8964488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27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25000">
              <a:srgbClr val="FFFF00"/>
            </a:gs>
            <a:gs pos="100000">
              <a:srgbClr val="FFFF0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64704"/>
            <a:ext cx="3106688" cy="18002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942924" y="692696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                           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проблемы 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052736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окружающие люди не имеют никакого этического права оставлять ребёнка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возможности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окружающим,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хочет,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не хочет,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чувствует… </a:t>
            </a:r>
          </a:p>
        </p:txBody>
      </p:sp>
      <p:pic>
        <p:nvPicPr>
          <p:cNvPr id="4098" name="Picture 2" descr="D:\э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06089"/>
            <a:ext cx="302433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2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3304" y="160338"/>
            <a:ext cx="88166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и дополнительная коммуникация</a:t>
            </a:r>
          </a:p>
          <a:p>
            <a:r>
              <a:rPr lang="ru-RU" sz="20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-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 с лат. делаю общим, связываю,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общаюсь),специфическая форма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главным образом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языка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(реже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других знаковых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систем).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коммуникация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которых речь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по каким-то причинам.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неголосовые</a:t>
            </a:r>
            <a:r>
              <a:rPr lang="ru-RU" sz="24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называются альтернативными. </a:t>
            </a:r>
          </a:p>
          <a:p>
            <a:r>
              <a:rPr lang="ru-RU" sz="24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</a:t>
            </a:r>
            <a:r>
              <a:rPr lang="ru-RU" sz="24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отсутствия устной речи и предполагает овладение совершенно иной коммуникативной системой, где особое значение приобретают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невербальные коммуникативные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фотографии, пиктограммы, жесты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</a:t>
            </a:r>
            <a:r>
              <a:rPr lang="ru-RU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человек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общается лицом к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лицу 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собеседником без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речи.</a:t>
            </a:r>
          </a:p>
          <a:p>
            <a:endParaRPr lang="ru-RU" sz="2400" b="1" i="1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AutoShape 8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дети играют в детском саду - Google Търсене | Детские картин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77798"/>
            <a:ext cx="307245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3304" y="160338"/>
            <a:ext cx="80611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и дополнительная коммуникация</a:t>
            </a:r>
          </a:p>
          <a:p>
            <a:endParaRPr lang="ru-RU" b="1" i="1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AutoShape 8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464" y="836712"/>
            <a:ext cx="857899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</a:t>
            </a: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коммуникации </a:t>
            </a:r>
          </a:p>
          <a:p>
            <a:endParaRPr lang="ru-RU" dirty="0"/>
          </a:p>
          <a:p>
            <a:r>
              <a:rPr lang="ru-RU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!!! 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быть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постоянно;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применяться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временная помощь;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рассматриваться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помощь в приобретении лучшего владения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речью;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предотвращать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неприемлемое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ребёнка.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yebrow GIF [Video] [Video] | Funny babies, Kid snippets, Funny ki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12776"/>
            <a:ext cx="36724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7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FF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3304" y="160338"/>
            <a:ext cx="891167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использование методов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коммуникации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когда мы лишаем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себя выражать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них нет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возможностей,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потребности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есть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 какой-то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путь,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какой-то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как-то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влиять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окружение.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</a:t>
            </a:r>
            <a:r>
              <a:rPr lang="ru-RU" sz="2400" b="1" i="1" u="sng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дополнительные </a:t>
            </a:r>
            <a:r>
              <a:rPr lang="ru-RU" sz="2400" b="1" i="1" u="sng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возможность  ребёнку чувствовать себя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безопасности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если он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людям, что с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других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предсказывать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события,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происходить, он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 себя в гораздо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AutoShape 8" descr="&amp;Dcy;&amp;ocy;&amp;mcy;&amp;acy;&amp;shcy;&amp;ncy;&amp;icy;&amp;iecy; &amp;zhcy;&amp;icy;&amp;vcy;&amp;ocy;&amp;tcy;&amp;ncy;&amp;y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C:\Users\(User)\Desktop\фото\садик\IMG_7767.JPG"/>
          <p:cNvPicPr/>
          <p:nvPr/>
        </p:nvPicPr>
        <p:blipFill>
          <a:blip r:embed="rId2" cstate="print"/>
          <a:srcRect t="40762" r="42373"/>
          <a:stretch>
            <a:fillRect/>
          </a:stretch>
        </p:blipFill>
        <p:spPr bwMode="auto">
          <a:xfrm>
            <a:off x="5719110" y="4077071"/>
            <a:ext cx="337587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Какие игрушки необходимы детям. Отдел образования Вороновского райисполкома  Государственное учреждение образования «Ясли – сад №4 г.п.Вороново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029" y="4077071"/>
            <a:ext cx="3430953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Швыряла ребенка со всей силы»: женщины про чувства, о которых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6373"/>
            <a:ext cx="3328144" cy="24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9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5" y="-2016573"/>
            <a:ext cx="8532948" cy="120648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функции</a:t>
            </a:r>
          </a:p>
          <a:p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-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отказа и согласия        </a:t>
            </a:r>
            <a:r>
              <a:rPr lang="ru-RU" sz="2400" dirty="0" smtClean="0">
                <a:solidFill>
                  <a:srgbClr val="FF0000"/>
                </a:solidFill>
              </a:rPr>
              <a:t>-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 просьбы</a:t>
            </a:r>
          </a:p>
          <a:p>
            <a:endParaRPr lang="ru-RU" sz="2800" dirty="0" smtClean="0"/>
          </a:p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              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-Навык выбора  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Навык выбора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ми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68760"/>
            <a:ext cx="3779004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ор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468" y="4124596"/>
            <a:ext cx="4248471" cy="24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паш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280" y="1268759"/>
            <a:ext cx="3943550" cy="251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17" y="4125021"/>
            <a:ext cx="3779004" cy="26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260648"/>
            <a:ext cx="8532948" cy="82176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функции</a:t>
            </a:r>
          </a:p>
          <a:p>
            <a:r>
              <a:rPr lang="ru-RU" sz="2800" dirty="0" smtClean="0"/>
              <a:t>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выстраивание контакта,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удержание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контакта «глаза в глаза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-Функция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комментирования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мы комментируем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то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мы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рассказываем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Ребенок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задавать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ассказывать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что-то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пересказывать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п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47356"/>
            <a:ext cx="2736304" cy="30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а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40" y="1589246"/>
            <a:ext cx="2909167" cy="22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erasis\Desktop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5"/>
            <a:ext cx="2376264" cy="3077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ор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968" y="4005064"/>
            <a:ext cx="3663528" cy="28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62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FFFF0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 descr="png &amp;rcy;&amp;acy;&amp;mcy;&amp;kcy;&amp;icy; &amp;dcy;&amp;lcy;&amp;yacy; &amp;fcy;&amp;ocy;&amp;tcy;&amp;ocy;&amp;gcy;&amp;rcy;&amp;acy;&amp;fcy;&amp;icy;&amp;jcy;: &amp;Kcy;&amp;lcy;&amp;icy;&amp;pcy;-&amp;acy;&amp;rcy;&amp;t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052" y="52275"/>
            <a:ext cx="8532948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80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98548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видов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коммуникации</a:t>
            </a:r>
            <a:r>
              <a:rPr lang="ru-RU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C80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с непосредственным  использованием тела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жесты, мимика, движения тела, </a:t>
            </a: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 глаз</a:t>
            </a:r>
          </a:p>
        </p:txBody>
      </p:sp>
      <p:pic>
        <p:nvPicPr>
          <p:cNvPr id="7" name="Picture 2" descr="C:\Users\Cerasis\Desktop\image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9809"/>
            <a:ext cx="2610234" cy="2942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 descr="C:\Users\User\Pictures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387" y="3221939"/>
            <a:ext cx="4712023" cy="35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mycdn.me/image?id=903703809873&amp;t=3&amp;plc=API&amp;viewToken=GU-ryyESHvpIybObjjg2uA&amp;tkn=*Rch15iN4zU6tXImpeWBC3cqNRb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45536"/>
            <a:ext cx="3543945" cy="35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8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4985</TotalTime>
  <Words>1356</Words>
  <Application>Microsoft Office PowerPoint</Application>
  <PresentationFormat>Экран (4:3)</PresentationFormat>
  <Paragraphs>292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МДОАУ «Детский сад № 1 компенсирующего вида    с приоритетным осуществлением квалифицированной   коррекции  отклонений   в физическом и психическом развитии воспитанников» г. Орска </vt:lpstr>
      <vt:lpstr>                               </vt:lpstr>
      <vt:lpstr>                            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 1 компенсирующего вида                                                                                             с приоритетным осуществлением квалифицированной   коррекции  отклонений                                        в физическом и психическом развитии воспитанников» г. Орска</dc:title>
  <dc:creator>ОБЩАЯ</dc:creator>
  <cp:lastModifiedBy>Win7</cp:lastModifiedBy>
  <cp:revision>245</cp:revision>
  <dcterms:created xsi:type="dcterms:W3CDTF">2015-04-20T15:13:07Z</dcterms:created>
  <dcterms:modified xsi:type="dcterms:W3CDTF">2020-09-18T06:39:31Z</dcterms:modified>
</cp:coreProperties>
</file>