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1" r:id="rId3"/>
    <p:sldId id="282" r:id="rId4"/>
    <p:sldId id="299" r:id="rId5"/>
    <p:sldId id="290" r:id="rId6"/>
    <p:sldId id="292" r:id="rId7"/>
    <p:sldId id="284" r:id="rId8"/>
    <p:sldId id="294" r:id="rId9"/>
    <p:sldId id="286" r:id="rId10"/>
    <p:sldId id="287" r:id="rId11"/>
    <p:sldId id="306" r:id="rId12"/>
    <p:sldId id="298" r:id="rId13"/>
    <p:sldId id="30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6388D-893F-41F0-BDFC-939A258109C4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5663-0FC2-456C-B107-EB42FFD5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5663-0FC2-456C-B107-EB42FFD55C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25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5663-0FC2-456C-B107-EB42FFD55C5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88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1DD7-51F9-426A-B085-E649DF87CFE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43042" y="464345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cs typeface="Times New Roman" pitchFamily="18" charset="0"/>
              </a:rPr>
              <a:t>Подготовила:  воспитатель Фролова М.С.</a:t>
            </a:r>
            <a:endParaRPr lang="ru-RU" sz="1600" i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928676"/>
            <a:ext cx="6215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cs typeface="Times New Roman" pitchFamily="18" charset="0"/>
              </a:rPr>
              <a:t>М</a:t>
            </a:r>
            <a:r>
              <a:rPr lang="ru-RU" sz="1400" i="1" dirty="0" smtClean="0">
                <a:cs typeface="Times New Roman" pitchFamily="18" charset="0"/>
              </a:rPr>
              <a:t>униципальное  дошкольное </a:t>
            </a:r>
          </a:p>
          <a:p>
            <a:pPr algn="ctr"/>
            <a:r>
              <a:rPr lang="ru-RU" sz="1400" i="1" dirty="0">
                <a:cs typeface="Times New Roman" pitchFamily="18" charset="0"/>
              </a:rPr>
              <a:t>о</a:t>
            </a:r>
            <a:r>
              <a:rPr lang="ru-RU" sz="1400" i="1" dirty="0" smtClean="0">
                <a:cs typeface="Times New Roman" pitchFamily="18" charset="0"/>
              </a:rPr>
              <a:t>бразовательное автономное учреждение</a:t>
            </a:r>
          </a:p>
          <a:p>
            <a:pPr algn="ctr"/>
            <a:r>
              <a:rPr lang="ru-RU" sz="1400" i="1" dirty="0" smtClean="0">
                <a:cs typeface="Times New Roman" pitchFamily="18" charset="0"/>
              </a:rPr>
              <a:t> «Детский сад №96 «Рябинка» города Орска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2428958" cy="2303877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366178"/>
            <a:ext cx="2547927" cy="24959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85786" y="1928808"/>
            <a:ext cx="771533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        Развитие детской инициативы      средствами мультипликации</a:t>
            </a:r>
            <a:endParaRPr lang="ru-RU" sz="2800" b="1" i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 </a:t>
            </a:r>
          </a:p>
          <a:p>
            <a:pPr algn="ctr"/>
            <a:endParaRPr lang="ru-RU" sz="2800" b="1" i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endParaRPr lang="ru-RU" sz="1600" b="1" i="1" dirty="0" smtClean="0">
              <a:cs typeface="Times New Roman" pitchFamily="18" charset="0"/>
            </a:endParaRPr>
          </a:p>
          <a:p>
            <a:endParaRPr lang="ru-RU" sz="16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6" y="22159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79512" y="771550"/>
            <a:ext cx="7272808" cy="720080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915566"/>
            <a:ext cx="611019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Съемка мультфильма и озвучивание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-24945"/>
            <a:ext cx="1785950" cy="1693981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23"/>
          <a:stretch/>
        </p:blipFill>
        <p:spPr>
          <a:xfrm>
            <a:off x="539552" y="2211710"/>
            <a:ext cx="3744416" cy="2473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1"/>
          <a:stretch/>
        </p:blipFill>
        <p:spPr>
          <a:xfrm>
            <a:off x="4644008" y="2209456"/>
            <a:ext cx="3744416" cy="2496286"/>
          </a:xfrm>
          <a:prstGeom prst="rect">
            <a:avLst/>
          </a:prstGeom>
        </p:spPr>
      </p:pic>
      <p:pic>
        <p:nvPicPr>
          <p:cNvPr id="14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>
            <a:off x="251520" y="1832767"/>
            <a:ext cx="8506047" cy="329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-108520" y="699542"/>
            <a:ext cx="6768752" cy="64807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techstuff.ru/uploads/mini/laptop-7-320-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00958" y="3786196"/>
            <a:ext cx="1468995" cy="12144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326" y="843558"/>
            <a:ext cx="6696770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Монтаж и презентация мультфильма 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23478"/>
            <a:ext cx="1785950" cy="1693981"/>
          </a:xfrm>
          <a:prstGeom prst="rect">
            <a:avLst/>
          </a:prstGeom>
          <a:noFill/>
        </p:spPr>
      </p:pic>
      <p:pic>
        <p:nvPicPr>
          <p:cNvPr id="1027" name="Picture 3" descr="C:\Users\sadik\Рабочий стол\АВ\ГМО\ГМО НАШЕ 21 - 22\Attachments_maiiia_f@mail.ru_2021-11-27_22-36-50\IMG_20211228_111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95686"/>
            <a:ext cx="3744416" cy="2644135"/>
          </a:xfrm>
          <a:prstGeom prst="rect">
            <a:avLst/>
          </a:prstGeom>
          <a:noFill/>
        </p:spPr>
      </p:pic>
      <p:pic>
        <p:nvPicPr>
          <p:cNvPr id="1028" name="Picture 4" descr="C:\Users\sadik\Рабочий стол\АВ\ГМО\ГМО НАШЕ 21 - 22\Attachments_maiiia_f@mail.ru_2021-11-27_22-36-50\IMG_20211228_111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067694"/>
            <a:ext cx="3613582" cy="2710186"/>
          </a:xfrm>
          <a:prstGeom prst="rect">
            <a:avLst/>
          </a:prstGeom>
          <a:noFill/>
        </p:spPr>
      </p:pic>
      <p:pic>
        <p:nvPicPr>
          <p:cNvPr id="13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7" cstate="print">
            <a:lum bright="30000"/>
          </a:blip>
          <a:srcRect r="32594"/>
          <a:stretch/>
        </p:blipFill>
        <p:spPr bwMode="auto">
          <a:xfrm>
            <a:off x="251520" y="1707654"/>
            <a:ext cx="8506047" cy="329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259632" y="1995686"/>
            <a:ext cx="7248868" cy="172021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2211710"/>
            <a:ext cx="77152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Создание </a:t>
            </a:r>
            <a:r>
              <a:rPr lang="ru-RU" sz="1600" b="1" i="1" dirty="0"/>
              <a:t>мультфильма – это многогранный процесс, предоставляющий возможность всестороннего развития ребенка как создателя нового вида развития детской инициативы. Продолжая жить в мире детства, но приобретая взрослые профессиональные навыки, дети реализуют все свои творческие замыслы..</a:t>
            </a:r>
            <a:endParaRPr lang="ru-RU" sz="1600" b="1" i="1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619672" y="915566"/>
            <a:ext cx="6624736" cy="100013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105958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Развитие детской инициативы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при создании мультфильма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963949">
            <a:off x="1508484" y="1601495"/>
            <a:ext cx="5892463" cy="1413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ТВОРЧЕСКИХ УСПЕХОВ!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2428958" cy="2303877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647590"/>
            <a:ext cx="2547927" cy="24959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11976" y="1079033"/>
            <a:ext cx="70723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                              </a:t>
            </a:r>
            <a:r>
              <a:rPr lang="ru-RU" sz="36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ЦЕЛЬ:</a:t>
            </a:r>
          </a:p>
          <a:p>
            <a:pPr algn="just"/>
            <a:endParaRPr lang="ru-RU" sz="3600" b="1" i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cs typeface="Arial" pitchFamily="34" charset="0"/>
              </a:rPr>
              <a:t>Способствовать </a:t>
            </a:r>
            <a:r>
              <a:rPr lang="ru-RU" sz="2400" b="1" i="1" dirty="0">
                <a:cs typeface="Arial" pitchFamily="34" charset="0"/>
              </a:rPr>
              <a:t>развитию детской инициативы дошкольников </a:t>
            </a:r>
            <a:r>
              <a:rPr lang="ru-RU" sz="2400" b="1" i="1" dirty="0" smtClean="0">
                <a:cs typeface="Arial" pitchFamily="34" charset="0"/>
              </a:rPr>
              <a:t>средствами мультипликации</a:t>
            </a:r>
            <a:endParaRPr lang="ru-RU" sz="1600" b="1" i="1" dirty="0" smtClean="0">
              <a:cs typeface="Times New Roman" pitchFamily="18" charset="0"/>
            </a:endParaRPr>
          </a:p>
          <a:p>
            <a:endParaRPr lang="ru-RU" sz="16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579862"/>
            <a:ext cx="1547664" cy="1467966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91830"/>
            <a:ext cx="2016224" cy="19750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03648" y="1643056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- активизировать инициативу деятельности ребенка;</a:t>
            </a:r>
          </a:p>
          <a:p>
            <a:pPr algn="just"/>
            <a:r>
              <a:rPr lang="ru-RU" sz="2000" b="1" i="1" dirty="0"/>
              <a:t>- совершенствовать познавательную деятельность</a:t>
            </a:r>
          </a:p>
          <a:p>
            <a:pPr algn="just"/>
            <a:r>
              <a:rPr lang="ru-RU" sz="2000" b="1" i="1" dirty="0"/>
              <a:t>- дать представление о создании мультфильма, людях разных профессий, создающих мультфильм;</a:t>
            </a:r>
          </a:p>
          <a:p>
            <a:pPr algn="just"/>
            <a:r>
              <a:rPr lang="ru-RU" sz="2000" b="1" i="1" dirty="0"/>
              <a:t>- научить основам анимации, средствами лепки; </a:t>
            </a:r>
          </a:p>
          <a:p>
            <a:pPr algn="just"/>
            <a:r>
              <a:rPr lang="ru-RU" sz="2000" b="1" i="1" dirty="0"/>
              <a:t>-  развивать коммуникационные способности, творческую активность.</a:t>
            </a:r>
            <a:endParaRPr lang="ru-RU" sz="1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00011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ЗАДАЧИ: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827584" y="1419622"/>
            <a:ext cx="7602638" cy="2908298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05"/>
            <a:ext cx="1579851" cy="14984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1347614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Инициатива </a:t>
            </a:r>
            <a:endParaRPr lang="ru-RU" sz="2800" b="1" i="1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это </a:t>
            </a:r>
            <a:r>
              <a:rPr lang="ru-RU" sz="2000" b="1" i="1" dirty="0"/>
              <a:t>внутреннее побуждение к новым формам </a:t>
            </a:r>
            <a:r>
              <a:rPr lang="ru-RU" sz="2000" b="1" i="1" dirty="0" smtClean="0"/>
              <a:t>деятельности, </a:t>
            </a:r>
            <a:r>
              <a:rPr lang="ru-RU" sz="2000" b="1" i="1" dirty="0"/>
              <a:t>руководящая роль в </a:t>
            </a:r>
            <a:r>
              <a:rPr lang="ru-RU" sz="2000" b="1" i="1" dirty="0" smtClean="0"/>
              <a:t>действиях, </a:t>
            </a:r>
            <a:r>
              <a:rPr lang="ru-RU" sz="2000" b="1" i="1" dirty="0"/>
              <a:t>предложение, выдвинутое для </a:t>
            </a:r>
            <a:r>
              <a:rPr lang="ru-RU" sz="2000" b="1" i="1" dirty="0" smtClean="0"/>
              <a:t>обсуждения. Инициативность </a:t>
            </a:r>
            <a:r>
              <a:rPr lang="ru-RU" sz="2000" b="1" i="1" dirty="0"/>
              <a:t>проявляется дошкольниками ярче всего в общении, игре, </a:t>
            </a:r>
            <a:r>
              <a:rPr lang="ru-RU" sz="2000" b="1" i="1" dirty="0" smtClean="0"/>
              <a:t>экспериментировании. </a:t>
            </a:r>
            <a:r>
              <a:rPr lang="ru-RU" sz="2000" b="1" i="1" dirty="0"/>
              <a:t>Это важный показатель развития детского интеллекта, совершенствования всей познавательной деятельности </a:t>
            </a:r>
            <a:r>
              <a:rPr lang="ru-RU" sz="2000" b="1" i="1" dirty="0" smtClean="0"/>
              <a:t>ребенка</a:t>
            </a:r>
            <a:r>
              <a:rPr lang="ru-RU" sz="20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547664" y="2139702"/>
            <a:ext cx="5809848" cy="1074420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Мультипликация – мощное средство, побуждающее детей дошкольного возраста к проявлению инициативы: коммуникативной, познавательной, творческой. 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1142990"/>
            <a:ext cx="300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Мультипликация</a:t>
            </a:r>
            <a:endParaRPr lang="ru-RU" sz="2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 descr="File6343597102734900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699542"/>
            <a:ext cx="1924806" cy="192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40" y="-14937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475656" y="2067694"/>
            <a:ext cx="5306362" cy="207968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1. Подбор или сочинение сюжета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2. Выбор техники анимации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3. </a:t>
            </a:r>
            <a:r>
              <a:rPr lang="ru-RU" sz="2000" b="1" i="1" dirty="0" err="1">
                <a:solidFill>
                  <a:schemeClr val="tx1"/>
                </a:solidFill>
              </a:rPr>
              <a:t>Раскадровка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4. Изготовление персонажей и декораций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5. Съемка фильма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6. Звуковое оформление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7. Монтаж  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2" y="100011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Этапы создания мультипликационного фильма: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3" y="0"/>
            <a:ext cx="9144000" cy="5143500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467544" y="843558"/>
            <a:ext cx="8031266" cy="860967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02" name="Picture 2" descr="http://www.clipartsuggest.com/images/462/notebook-and-pen-clipart-office-notepad-with-ballpoint-OA7KTD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857634"/>
            <a:ext cx="1213385" cy="10715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987574"/>
            <a:ext cx="8734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Подбор сюжета и выбор техники анимации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012"/>
            <a:ext cx="1403648" cy="1331366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9"/>
          <a:stretch/>
        </p:blipFill>
        <p:spPr>
          <a:xfrm>
            <a:off x="395536" y="2139702"/>
            <a:ext cx="4195057" cy="25813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2" t="-3755" r="20952" b="3755"/>
          <a:stretch/>
        </p:blipFill>
        <p:spPr>
          <a:xfrm>
            <a:off x="4716016" y="2067694"/>
            <a:ext cx="3744416" cy="2703138"/>
          </a:xfrm>
          <a:prstGeom prst="rect">
            <a:avLst/>
          </a:prstGeom>
        </p:spPr>
      </p:pic>
      <p:pic>
        <p:nvPicPr>
          <p:cNvPr id="18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7" cstate="print">
            <a:lum bright="30000"/>
          </a:blip>
          <a:srcRect r="32594"/>
          <a:stretch/>
        </p:blipFill>
        <p:spPr bwMode="auto">
          <a:xfrm>
            <a:off x="323528" y="1850727"/>
            <a:ext cx="8506047" cy="329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835696" y="195486"/>
            <a:ext cx="3600400" cy="77056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8573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Раскадровка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23478"/>
            <a:ext cx="1785950" cy="169398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6"/>
          <a:stretch/>
        </p:blipFill>
        <p:spPr>
          <a:xfrm rot="20802805">
            <a:off x="132260" y="1878558"/>
            <a:ext cx="4296161" cy="25957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1" t="-303" r="6740" b="303"/>
          <a:stretch/>
        </p:blipFill>
        <p:spPr>
          <a:xfrm rot="20782471">
            <a:off x="4664943" y="796205"/>
            <a:ext cx="4278277" cy="2607462"/>
          </a:xfrm>
          <a:prstGeom prst="rect">
            <a:avLst/>
          </a:prstGeom>
        </p:spPr>
      </p:pic>
      <p:pic>
        <p:nvPicPr>
          <p:cNvPr id="17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 rot="20800911">
            <a:off x="98165" y="891687"/>
            <a:ext cx="8949727" cy="346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11560" y="195486"/>
            <a:ext cx="5727010" cy="1275606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3478"/>
            <a:ext cx="1785950" cy="16939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285734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Создание персонажей, фона и декораций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2" r="5608"/>
          <a:stretch/>
        </p:blipFill>
        <p:spPr>
          <a:xfrm rot="20575706">
            <a:off x="607805" y="2249453"/>
            <a:ext cx="4390515" cy="2595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" r="8211"/>
          <a:stretch/>
        </p:blipFill>
        <p:spPr>
          <a:xfrm rot="20582073">
            <a:off x="4778825" y="1046198"/>
            <a:ext cx="4235936" cy="2542916"/>
          </a:xfrm>
          <a:prstGeom prst="rect">
            <a:avLst/>
          </a:prstGeom>
        </p:spPr>
      </p:pic>
      <p:pic>
        <p:nvPicPr>
          <p:cNvPr id="17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 rot="20594621">
            <a:off x="309411" y="1216559"/>
            <a:ext cx="8949727" cy="346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254</Words>
  <Application>Microsoft Office PowerPoint</Application>
  <PresentationFormat>Экран (16:9)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sadik</cp:lastModifiedBy>
  <cp:revision>84</cp:revision>
  <dcterms:created xsi:type="dcterms:W3CDTF">2018-05-20T09:13:50Z</dcterms:created>
  <dcterms:modified xsi:type="dcterms:W3CDTF">2021-12-28T09:30:59Z</dcterms:modified>
</cp:coreProperties>
</file>