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40" r:id="rId3"/>
    <p:sldId id="341" r:id="rId4"/>
    <p:sldId id="284" r:id="rId5"/>
    <p:sldId id="259" r:id="rId6"/>
    <p:sldId id="343" r:id="rId7"/>
    <p:sldId id="344" r:id="rId8"/>
    <p:sldId id="268" r:id="rId9"/>
    <p:sldId id="261" r:id="rId10"/>
    <p:sldId id="263" r:id="rId11"/>
    <p:sldId id="326" r:id="rId12"/>
    <p:sldId id="319" r:id="rId13"/>
    <p:sldId id="308" r:id="rId14"/>
    <p:sldId id="325" r:id="rId15"/>
    <p:sldId id="273" r:id="rId16"/>
    <p:sldId id="294" r:id="rId17"/>
    <p:sldId id="295" r:id="rId18"/>
    <p:sldId id="334" r:id="rId19"/>
    <p:sldId id="297" r:id="rId20"/>
    <p:sldId id="298" r:id="rId21"/>
    <p:sldId id="300" r:id="rId22"/>
    <p:sldId id="274" r:id="rId23"/>
    <p:sldId id="327" r:id="rId24"/>
    <p:sldId id="328" r:id="rId25"/>
    <p:sldId id="336" r:id="rId26"/>
    <p:sldId id="329" r:id="rId27"/>
    <p:sldId id="275" r:id="rId28"/>
    <p:sldId id="330" r:id="rId29"/>
    <p:sldId id="338" r:id="rId30"/>
    <p:sldId id="331" r:id="rId31"/>
    <p:sldId id="276" r:id="rId32"/>
    <p:sldId id="332" r:id="rId33"/>
    <p:sldId id="311" r:id="rId34"/>
    <p:sldId id="277" r:id="rId35"/>
    <p:sldId id="333" r:id="rId36"/>
    <p:sldId id="349" r:id="rId37"/>
    <p:sldId id="281" r:id="rId38"/>
    <p:sldId id="313" r:id="rId39"/>
    <p:sldId id="316" r:id="rId40"/>
    <p:sldId id="315" r:id="rId41"/>
    <p:sldId id="317" r:id="rId42"/>
    <p:sldId id="314" r:id="rId43"/>
    <p:sldId id="280" r:id="rId44"/>
    <p:sldId id="292" r:id="rId45"/>
    <p:sldId id="293" r:id="rId46"/>
    <p:sldId id="290" r:id="rId47"/>
    <p:sldId id="285" r:id="rId48"/>
    <p:sldId id="278" r:id="rId49"/>
    <p:sldId id="301" r:id="rId50"/>
    <p:sldId id="342" r:id="rId5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572" y="-4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image" Target="../media/image78.jpeg"/><Relationship Id="rId3" Type="http://schemas.openxmlformats.org/officeDocument/2006/relationships/image" Target="../media/image72.jpeg"/><Relationship Id="rId7" Type="http://schemas.openxmlformats.org/officeDocument/2006/relationships/image" Target="../media/image36.jpeg"/><Relationship Id="rId12" Type="http://schemas.openxmlformats.org/officeDocument/2006/relationships/image" Target="../media/image77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11" Type="http://schemas.openxmlformats.org/officeDocument/2006/relationships/image" Target="../media/image38.jpeg"/><Relationship Id="rId5" Type="http://schemas.openxmlformats.org/officeDocument/2006/relationships/image" Target="../media/image74.jpeg"/><Relationship Id="rId10" Type="http://schemas.openxmlformats.org/officeDocument/2006/relationships/image" Target="../media/image76.jpeg"/><Relationship Id="rId4" Type="http://schemas.openxmlformats.org/officeDocument/2006/relationships/image" Target="../media/image73.jpeg"/><Relationship Id="rId9" Type="http://schemas.openxmlformats.org/officeDocument/2006/relationships/image" Target="../media/image75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3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://www.playcast.ru/uploads/2015/09/17/1510174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8641"/>
            <a:ext cx="7772400" cy="936103"/>
          </a:xfrm>
          <a:solidFill>
            <a:srgbClr val="FFC000"/>
          </a:solidFill>
        </p:spPr>
        <p:txBody>
          <a:bodyPr>
            <a:norm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МДОАУ «Детский сад №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65 г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. Орска»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1285860"/>
            <a:ext cx="8496944" cy="3439284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 fontScale="25000" lnSpcReduction="20000"/>
          </a:bodyPr>
          <a:lstStyle/>
          <a:p>
            <a:endParaRPr lang="ru-RU" sz="4800" dirty="0" smtClean="0">
              <a:solidFill>
                <a:schemeClr val="tx1"/>
              </a:solidFill>
            </a:endParaRPr>
          </a:p>
          <a:p>
            <a:endParaRPr lang="ru-RU" sz="4800" dirty="0" smtClean="0">
              <a:solidFill>
                <a:schemeClr val="tx1"/>
              </a:solidFill>
            </a:endParaRPr>
          </a:p>
          <a:p>
            <a:endParaRPr lang="ru-RU" sz="4800" dirty="0" smtClean="0">
              <a:solidFill>
                <a:schemeClr val="tx1"/>
              </a:solidFill>
            </a:endParaRPr>
          </a:p>
          <a:p>
            <a:r>
              <a:rPr lang="ru-RU" sz="123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3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Организация музыкальной развивающей предметно-пространственной среды как средства художественно-эстетического развития дошкольников</a:t>
            </a:r>
            <a:r>
              <a:rPr lang="ru-RU" sz="123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123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8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</a:t>
            </a:r>
          </a:p>
          <a:p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7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</a:t>
            </a:r>
            <a:r>
              <a:rPr lang="ru-RU" sz="5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Подготовил: музыкальный </a:t>
            </a:r>
            <a:r>
              <a:rPr lang="ru-RU" sz="5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руководитель</a:t>
            </a:r>
          </a:p>
          <a:p>
            <a:r>
              <a:rPr lang="ru-RU" sz="5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Фролова Инна Александровна</a:t>
            </a:r>
            <a:endParaRPr lang="ru-RU" sz="49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900" b="1" dirty="0">
              <a:solidFill>
                <a:schemeClr val="tx1"/>
              </a:solidFill>
            </a:endParaRPr>
          </a:p>
          <a:p>
            <a:r>
              <a:rPr lang="ru-RU" sz="4900" dirty="0">
                <a:solidFill>
                  <a:schemeClr val="tx1"/>
                </a:solidFill>
              </a:rPr>
              <a:t>                                                          </a:t>
            </a:r>
            <a:endParaRPr lang="ru-RU" sz="4900" dirty="0" smtClean="0">
              <a:solidFill>
                <a:schemeClr val="tx1"/>
              </a:solidFill>
            </a:endParaRPr>
          </a:p>
          <a:p>
            <a:endParaRPr lang="ru-RU" sz="4900" b="1" dirty="0">
              <a:solidFill>
                <a:schemeClr val="tx1"/>
              </a:solidFill>
            </a:endParaRPr>
          </a:p>
          <a:p>
            <a:r>
              <a:rPr lang="ru-RU" sz="5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г. Орск, </a:t>
            </a:r>
            <a:r>
              <a:rPr lang="ru-RU" sz="5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2020г</a:t>
            </a:r>
            <a:r>
              <a:rPr lang="ru-RU" sz="5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6500" dirty="0"/>
          </a:p>
        </p:txBody>
      </p:sp>
    </p:spTree>
    <p:extLst>
      <p:ext uri="{BB962C8B-B14F-4D97-AF65-F5344CB8AC3E}">
        <p14:creationId xmlns:p14="http://schemas.microsoft.com/office/powerpoint/2010/main" val="3820495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1268759"/>
          </a:xfrm>
        </p:spPr>
        <p:txBody>
          <a:bodyPr>
            <a:noAutofit/>
          </a:bodyPr>
          <a:lstStyle/>
          <a:p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Для оформление </a:t>
            </a:r>
            <a:r>
              <a:rPr lang="ru-RU" sz="2000" b="1" u="sng" dirty="0">
                <a:latin typeface="Times New Roman" pitchFamily="18" charset="0"/>
                <a:cs typeface="Times New Roman" pitchFamily="18" charset="0"/>
              </a:rPr>
              <a:t>пространства зала к различным </a:t>
            </a:r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мероприятиям-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оздаются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украшения, элементы декора, декорации, соответствующие тематике праздника.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1196752"/>
            <a:ext cx="8784976" cy="5472608"/>
          </a:xfrm>
        </p:spPr>
        <p:txBody>
          <a:bodyPr>
            <a:normAutofit/>
          </a:bodyPr>
          <a:lstStyle/>
          <a:p>
            <a:endParaRPr lang="ru-RU" sz="2000" b="1" u="sng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C:\Users\User\Desktop\Д.С.№65\Фо-то  и видео Д.с. №65\фото с телефона 2019г (зима весна лето осень\IMG_20191028_0839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129" y="1196752"/>
            <a:ext cx="4074192" cy="2304256"/>
          </a:xfrm>
          <a:prstGeom prst="rect">
            <a:avLst/>
          </a:prstGeom>
          <a:noFill/>
        </p:spPr>
      </p:pic>
      <p:pic>
        <p:nvPicPr>
          <p:cNvPr id="5" name="Picture 2" descr="C:\Users\User\Desktop\Д.С.№65\Фо-то  и видео Д.с. №65\фото 2020г и но год\IMG_20191223_084534.jpg"/>
          <p:cNvPicPr>
            <a:picLocks noChangeAspect="1" noChangeArrowheads="1"/>
          </p:cNvPicPr>
          <p:nvPr/>
        </p:nvPicPr>
        <p:blipFill>
          <a:blip r:embed="rId3" cstate="print"/>
          <a:srcRect l="5178" t="5201" r="6266" b="8001"/>
          <a:stretch>
            <a:fillRect/>
          </a:stretch>
        </p:blipFill>
        <p:spPr bwMode="auto">
          <a:xfrm>
            <a:off x="4644008" y="1194424"/>
            <a:ext cx="4135127" cy="2279842"/>
          </a:xfrm>
          <a:prstGeom prst="rect">
            <a:avLst/>
          </a:prstGeom>
          <a:noFill/>
        </p:spPr>
      </p:pic>
      <p:pic>
        <p:nvPicPr>
          <p:cNvPr id="7" name="Picture 2" descr="C:\Users\User\Desktop\Д.С.№65\Фо-то  и видео Д.с. №65\2019г\8 марта 19г\IMG_20190228_084550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9247" y="3916835"/>
            <a:ext cx="4360074" cy="2452542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260" y="3861048"/>
            <a:ext cx="4310622" cy="2580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4361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Наличие детских костюмов играет огромную роль в драматизации, танцевальных номерах, выступлениях за пределами детского сада. Это даёт возможность участнику действа почувствовать себя настоящим артистом.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C:\Users\User\Desktop\Д.с.№65\Фо-то  и видео Д.с. №65\фото д.с. Театральн. нов год 2017г\IMG_20170426_104104.jpg"/>
          <p:cNvPicPr>
            <a:picLocks noChangeAspect="1" noChangeArrowheads="1"/>
          </p:cNvPicPr>
          <p:nvPr/>
        </p:nvPicPr>
        <p:blipFill>
          <a:blip r:embed="rId2" cstate="print"/>
          <a:srcRect l="8263" t="13723" r="14563" b="17662"/>
          <a:stretch>
            <a:fillRect/>
          </a:stretch>
        </p:blipFill>
        <p:spPr bwMode="auto">
          <a:xfrm>
            <a:off x="251520" y="4293096"/>
            <a:ext cx="4788024" cy="2394568"/>
          </a:xfrm>
          <a:prstGeom prst="rect">
            <a:avLst/>
          </a:prstGeom>
          <a:noFill/>
        </p:spPr>
      </p:pic>
      <p:pic>
        <p:nvPicPr>
          <p:cNvPr id="7170" name="Picture 2" descr="C:\Users\User\Desktop\Д.С.№65\Фо-то  и видео Д.с. №65\фото 2020г и но год\IMG_20200221_1103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556792"/>
            <a:ext cx="4352482" cy="2448272"/>
          </a:xfrm>
          <a:prstGeom prst="rect">
            <a:avLst/>
          </a:prstGeom>
          <a:noFill/>
        </p:spPr>
      </p:pic>
      <p:pic>
        <p:nvPicPr>
          <p:cNvPr id="7171" name="Picture 3" descr="F:\папки\ПЕЧАТЬ\фото\фото Звёзды осень 2018г\Ритм. моз\IMG_20181102_121037.jpg"/>
          <p:cNvPicPr>
            <a:picLocks noChangeAspect="1" noChangeArrowheads="1"/>
          </p:cNvPicPr>
          <p:nvPr/>
        </p:nvPicPr>
        <p:blipFill>
          <a:blip r:embed="rId4" cstate="print"/>
          <a:srcRect l="11413" r="3538"/>
          <a:stretch>
            <a:fillRect/>
          </a:stretch>
        </p:blipFill>
        <p:spPr bwMode="auto">
          <a:xfrm>
            <a:off x="5148064" y="1484784"/>
            <a:ext cx="3672408" cy="2428875"/>
          </a:xfrm>
          <a:prstGeom prst="rect">
            <a:avLst/>
          </a:prstGeom>
          <a:noFill/>
        </p:spPr>
      </p:pic>
      <p:pic>
        <p:nvPicPr>
          <p:cNvPr id="1026" name="Picture 2" descr="F:\фото Осень 2019 ст.гр\IMG_20191030_112018.jpg"/>
          <p:cNvPicPr>
            <a:picLocks noChangeAspect="1" noChangeArrowheads="1"/>
          </p:cNvPicPr>
          <p:nvPr/>
        </p:nvPicPr>
        <p:blipFill>
          <a:blip r:embed="rId5" cstate="print"/>
          <a:srcRect l="13775" t="6601" r="23225" b="5201"/>
          <a:stretch>
            <a:fillRect/>
          </a:stretch>
        </p:blipFill>
        <p:spPr bwMode="auto">
          <a:xfrm>
            <a:off x="5364088" y="4005064"/>
            <a:ext cx="3348461" cy="26369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432048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Костюмы для взрослых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C:\Users\User\Desktop\МОИ ДОКУМЕНТЫ\МОИ ДОКУМЕНТЫ\МУЗЫКАЛЬНЫЙ РУКОВОДИТЕЛЬ\Фото и видео детский сад\1 апреля\SL746838.JPG"/>
          <p:cNvPicPr>
            <a:picLocks noChangeAspect="1" noChangeArrowheads="1"/>
          </p:cNvPicPr>
          <p:nvPr/>
        </p:nvPicPr>
        <p:blipFill>
          <a:blip r:embed="rId2" cstate="print"/>
          <a:srcRect l="9461" t="9011" r="13497"/>
          <a:stretch>
            <a:fillRect/>
          </a:stretch>
        </p:blipFill>
        <p:spPr bwMode="auto">
          <a:xfrm>
            <a:off x="179512" y="332656"/>
            <a:ext cx="2555776" cy="2263852"/>
          </a:xfrm>
          <a:prstGeom prst="rect">
            <a:avLst/>
          </a:prstGeom>
          <a:noFill/>
        </p:spPr>
      </p:pic>
      <p:pic>
        <p:nvPicPr>
          <p:cNvPr id="4" name="Picture 3" descr="C:\Users\User\Desktop\МОИ ДОКУМЕНТЫ\МОИ ДОКУМЕНТЫ\МУЗЫКАЛЬНЫЙ РУКОВОДИТЕЛЬ\Фото и видео детский сад\Муз. пособия, атрибутика, оформление зала\P4088557.JPG"/>
          <p:cNvPicPr>
            <a:picLocks noChangeAspect="1" noChangeArrowheads="1"/>
          </p:cNvPicPr>
          <p:nvPr/>
        </p:nvPicPr>
        <p:blipFill>
          <a:blip r:embed="rId3" cstate="print"/>
          <a:srcRect l="22908" r="17531"/>
          <a:stretch>
            <a:fillRect/>
          </a:stretch>
        </p:blipFill>
        <p:spPr bwMode="auto">
          <a:xfrm>
            <a:off x="2483768" y="980728"/>
            <a:ext cx="1829925" cy="2304256"/>
          </a:xfrm>
          <a:prstGeom prst="rect">
            <a:avLst/>
          </a:prstGeom>
          <a:noFill/>
        </p:spPr>
      </p:pic>
      <p:pic>
        <p:nvPicPr>
          <p:cNvPr id="6" name="Picture 4" descr="C:\Users\User\Desktop\для Н.Г\PC220219.JPG"/>
          <p:cNvPicPr>
            <a:picLocks noChangeAspect="1" noChangeArrowheads="1"/>
          </p:cNvPicPr>
          <p:nvPr/>
        </p:nvPicPr>
        <p:blipFill>
          <a:blip r:embed="rId4" cstate="print"/>
          <a:srcRect l="20134" t="36350" r="7067"/>
          <a:stretch>
            <a:fillRect/>
          </a:stretch>
        </p:blipFill>
        <p:spPr bwMode="auto">
          <a:xfrm>
            <a:off x="2267744" y="3573016"/>
            <a:ext cx="1992048" cy="3096344"/>
          </a:xfrm>
          <a:prstGeom prst="rect">
            <a:avLst/>
          </a:prstGeom>
          <a:noFill/>
        </p:spPr>
      </p:pic>
      <p:pic>
        <p:nvPicPr>
          <p:cNvPr id="7" name="Picture 3" descr="C:\Users\User\Desktop\Д.с.№65\Фо-то  и видео Д.с. №65\фото д.с. Театральн. нов год 2017г\IMG_20170427_114429.jpg"/>
          <p:cNvPicPr>
            <a:picLocks noChangeAspect="1" noChangeArrowheads="1"/>
          </p:cNvPicPr>
          <p:nvPr/>
        </p:nvPicPr>
        <p:blipFill>
          <a:blip r:embed="rId5" cstate="print"/>
          <a:srcRect l="38188" r="31100" b="2401"/>
          <a:stretch>
            <a:fillRect/>
          </a:stretch>
        </p:blipFill>
        <p:spPr bwMode="auto">
          <a:xfrm>
            <a:off x="6948264" y="188640"/>
            <a:ext cx="1793617" cy="3206196"/>
          </a:xfrm>
          <a:prstGeom prst="rect">
            <a:avLst/>
          </a:prstGeom>
          <a:noFill/>
        </p:spPr>
      </p:pic>
      <p:pic>
        <p:nvPicPr>
          <p:cNvPr id="1026" name="Picture 2" descr="C:\Users\User\Desktop\пособия\IMG_20171011_092851.jpg"/>
          <p:cNvPicPr>
            <a:picLocks noChangeAspect="1" noChangeArrowheads="1"/>
          </p:cNvPicPr>
          <p:nvPr/>
        </p:nvPicPr>
        <p:blipFill>
          <a:blip r:embed="rId6" cstate="print"/>
          <a:srcRect t="22700"/>
          <a:stretch>
            <a:fillRect/>
          </a:stretch>
        </p:blipFill>
        <p:spPr bwMode="auto">
          <a:xfrm>
            <a:off x="4716016" y="4293096"/>
            <a:ext cx="1611695" cy="2276872"/>
          </a:xfrm>
          <a:prstGeom prst="rect">
            <a:avLst/>
          </a:prstGeom>
          <a:noFill/>
        </p:spPr>
      </p:pic>
      <p:pic>
        <p:nvPicPr>
          <p:cNvPr id="1027" name="Picture 3" descr="C:\Users\User\Desktop\пособия\IMG_20171011_093118.jpg"/>
          <p:cNvPicPr>
            <a:picLocks noChangeAspect="1" noChangeArrowheads="1"/>
          </p:cNvPicPr>
          <p:nvPr/>
        </p:nvPicPr>
        <p:blipFill>
          <a:blip r:embed="rId7" cstate="print"/>
          <a:srcRect t="8001"/>
          <a:stretch>
            <a:fillRect/>
          </a:stretch>
        </p:blipFill>
        <p:spPr bwMode="auto">
          <a:xfrm flipH="1">
            <a:off x="6876256" y="3717032"/>
            <a:ext cx="1805103" cy="2952328"/>
          </a:xfrm>
          <a:prstGeom prst="rect">
            <a:avLst/>
          </a:prstGeom>
          <a:noFill/>
        </p:spPr>
      </p:pic>
      <p:pic>
        <p:nvPicPr>
          <p:cNvPr id="2050" name="Picture 2" descr="C:\Users\User\Desktop\Д.С.№65\Фо-то  и видео Д.с. №65\2018г\фото Нов год 2017-2018г\IMG_20171220_113048.jpg"/>
          <p:cNvPicPr>
            <a:picLocks noChangeAspect="1" noChangeArrowheads="1"/>
          </p:cNvPicPr>
          <p:nvPr/>
        </p:nvPicPr>
        <p:blipFill>
          <a:blip r:embed="rId8" cstate="print"/>
          <a:srcRect t="2751" r="8934" b="8001"/>
          <a:stretch>
            <a:fillRect/>
          </a:stretch>
        </p:blipFill>
        <p:spPr bwMode="auto">
          <a:xfrm>
            <a:off x="179512" y="3140968"/>
            <a:ext cx="1944216" cy="3387407"/>
          </a:xfrm>
          <a:prstGeom prst="rect">
            <a:avLst/>
          </a:prstGeom>
          <a:noFill/>
        </p:spPr>
      </p:pic>
      <p:pic>
        <p:nvPicPr>
          <p:cNvPr id="2051" name="Picture 3" descr="C:\Users\User\Desktop\Д.С.№65\Фо-то  и видео Д.с. №65\фото с телефона 2019г (зима весна лето осень\IMG_20190516_113321.jpg"/>
          <p:cNvPicPr>
            <a:picLocks noChangeAspect="1" noChangeArrowheads="1"/>
          </p:cNvPicPr>
          <p:nvPr/>
        </p:nvPicPr>
        <p:blipFill>
          <a:blip r:embed="rId9" cstate="print"/>
          <a:srcRect l="8934" t="8001" r="20134" b="10101"/>
          <a:stretch>
            <a:fillRect/>
          </a:stretch>
        </p:blipFill>
        <p:spPr bwMode="auto">
          <a:xfrm>
            <a:off x="4860032" y="692696"/>
            <a:ext cx="1648799" cy="33843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8641"/>
            <a:ext cx="7772400" cy="504055"/>
          </a:xfrm>
        </p:spPr>
        <p:txBody>
          <a:bodyPr>
            <a:noAutofit/>
          </a:bodyPr>
          <a:lstStyle/>
          <a:p>
            <a:r>
              <a:rPr lang="ru-RU" sz="28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Образовательная деятельность</a:t>
            </a:r>
            <a:endParaRPr lang="ru-RU" sz="2800" b="1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764704"/>
            <a:ext cx="8640960" cy="5904656"/>
          </a:xfrm>
        </p:spPr>
        <p:txBody>
          <a:bodyPr>
            <a:normAutofit/>
          </a:bodyPr>
          <a:lstStyle/>
          <a:p>
            <a:r>
              <a:rPr lang="ru-RU" sz="1800" dirty="0" smtClean="0">
                <a:ln>
                  <a:solidFill>
                    <a:schemeClr val="tx1"/>
                  </a:solidFill>
                </a:ln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ИСПОЛЬЗУЕМЫЕ МНОЮ ТЕХНОЛОГИИ </a:t>
            </a:r>
          </a:p>
          <a:p>
            <a:r>
              <a:rPr lang="ru-RU" sz="1800" dirty="0" smtClean="0">
                <a:ln>
                  <a:solidFill>
                    <a:schemeClr val="tx1"/>
                  </a:solidFill>
                </a:ln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ОБРАЗОВАТЕЛЬНОЙ ДЕЯТЕЛЬНОСТИ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ru-RU" sz="2000" b="1" u="sng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1800" b="1" u="sng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ехнология всестороннего  музыкального воспитания и образования: </a:t>
            </a:r>
          </a:p>
          <a:p>
            <a:pPr marL="342900" indent="-342900" algn="l"/>
            <a:r>
              <a:rPr lang="ru-RU" sz="14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(Программа «Ладушки» </a:t>
            </a:r>
            <a:r>
              <a:rPr lang="ru-RU" sz="1400" i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И.Каплуновой</a:t>
            </a:r>
            <a:r>
              <a:rPr lang="ru-RU" sz="14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i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И.Новоскольцевой</a:t>
            </a:r>
            <a:r>
              <a:rPr lang="ru-RU" sz="14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2000" b="1" i="1" u="sng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l">
              <a:buFont typeface="Arial" pitchFamily="34" charset="0"/>
              <a:buChar char="•"/>
            </a:pPr>
            <a:r>
              <a:rPr lang="ru-RU" sz="1800" b="1" u="sng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Технологии </a:t>
            </a:r>
            <a:r>
              <a:rPr lang="ru-RU" sz="1800" b="1" u="sng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здоровьесберегающей</a:t>
            </a:r>
            <a:r>
              <a:rPr lang="ru-RU" sz="1800" b="1" u="sng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направленности:</a:t>
            </a:r>
          </a:p>
          <a:p>
            <a:pPr marL="342900" indent="-342900" algn="l"/>
            <a:r>
              <a:rPr lang="ru-RU" sz="14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(Использую программы Е. Железновой «Музыка с мамой»</a:t>
            </a:r>
          </a:p>
          <a:p>
            <a:pPr algn="l"/>
            <a:r>
              <a:rPr lang="ru-RU" sz="14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sz="1400" i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М.Ю.Картушиной</a:t>
            </a:r>
            <a:r>
              <a:rPr lang="ru-RU" sz="14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1400" i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Логоритмические</a:t>
            </a:r>
            <a:r>
              <a:rPr lang="ru-RU" sz="14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занятия в ДОУ»)</a:t>
            </a:r>
            <a:endParaRPr lang="ru-RU" sz="1100" i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l">
              <a:buFont typeface="Arial" pitchFamily="34" charset="0"/>
              <a:buChar char="•"/>
            </a:pPr>
            <a:r>
              <a:rPr lang="ru-RU" sz="1800" b="1" u="sng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Технология развивающего обучения:</a:t>
            </a:r>
          </a:p>
          <a:p>
            <a:pPr algn="l"/>
            <a:r>
              <a:rPr lang="ru-RU" sz="14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(Программа «Музыкальные шедевры» </a:t>
            </a:r>
            <a:r>
              <a:rPr lang="ru-RU" sz="1400" i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О.П.Радыновой</a:t>
            </a:r>
            <a:r>
              <a:rPr lang="ru-RU" sz="14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1600" i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l">
              <a:buFont typeface="Arial" pitchFamily="34" charset="0"/>
              <a:buChar char="•"/>
            </a:pPr>
            <a:r>
              <a:rPr lang="ru-RU" sz="1800" b="1" u="sng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Технологии личностно-ориентированные:</a:t>
            </a:r>
          </a:p>
          <a:p>
            <a:pPr algn="l"/>
            <a:r>
              <a:rPr lang="ru-RU" sz="18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14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(«Элементарное </a:t>
            </a:r>
            <a:r>
              <a:rPr lang="ru-RU" sz="1400" i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музицирование</a:t>
            </a:r>
            <a:r>
              <a:rPr lang="ru-RU" sz="14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  Т. Э. </a:t>
            </a:r>
            <a:r>
              <a:rPr lang="ru-RU" sz="1400" i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Тютюнниковой</a:t>
            </a:r>
            <a:r>
              <a:rPr lang="ru-RU" sz="14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;</a:t>
            </a:r>
          </a:p>
          <a:p>
            <a:pPr algn="l"/>
            <a:r>
              <a:rPr lang="ru-RU" sz="14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«Топ-хлоп, малыши» А. Буренина, Т. </a:t>
            </a:r>
            <a:r>
              <a:rPr lang="ru-RU" sz="1400" i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Сауко</a:t>
            </a:r>
            <a:r>
              <a:rPr lang="ru-RU" sz="14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(музыкально- ритмическое воспитание детей 2-3 лет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ru-RU" sz="1800" b="1" u="sng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Игровая технология:</a:t>
            </a:r>
          </a:p>
          <a:p>
            <a:pPr marL="342900" indent="-342900" algn="l"/>
            <a:r>
              <a:rPr lang="ru-RU" sz="12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14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«</a:t>
            </a:r>
            <a:r>
              <a:rPr lang="ru-RU" sz="1400" i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АРТ-фантазия</a:t>
            </a:r>
            <a:r>
              <a:rPr lang="ru-RU" sz="14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  Э.Г. Чурилова</a:t>
            </a:r>
            <a:endParaRPr lang="ru-RU" sz="1200" i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l">
              <a:buFont typeface="Arial" pitchFamily="34" charset="0"/>
              <a:buChar char="•"/>
            </a:pPr>
            <a:r>
              <a:rPr lang="ru-RU" sz="1800" b="1" u="sng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Технологии ИКТ: </a:t>
            </a:r>
          </a:p>
          <a:p>
            <a:pPr marL="342900" indent="-342900" algn="l"/>
            <a:r>
              <a:rPr lang="ru-RU" sz="14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(аудио- видео файлы,  библиотека, документация, тематические презентации, пособия…)</a:t>
            </a:r>
          </a:p>
          <a:p>
            <a:pPr marL="342900" indent="-342900" algn="l"/>
            <a:r>
              <a:rPr lang="ru-RU" sz="14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algn="l"/>
            <a:r>
              <a:rPr lang="ru-RU" sz="14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sz="14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Тема самообразования</a:t>
            </a:r>
            <a:r>
              <a:rPr lang="ru-RU" sz="14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00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«Развитие ритмических способностей  детей дошкольного возраста через все виды музыкальной деятельности»</a:t>
            </a:r>
            <a:endParaRPr lang="ru-RU" sz="1400" b="1" u="sng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l"/>
            <a:endParaRPr lang="ru-RU" sz="1400" i="1" dirty="0" smtClean="0">
              <a:solidFill>
                <a:schemeClr val="tx2">
                  <a:lumMod val="50000"/>
                </a:schemeClr>
              </a:solidFill>
            </a:endParaRPr>
          </a:p>
          <a:p>
            <a:endParaRPr lang="ru-RU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648072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ru-RU" sz="3200" b="1" u="sng" dirty="0" smtClean="0">
                <a:solidFill>
                  <a:schemeClr val="accent4">
                    <a:lumMod val="75000"/>
                  </a:schemeClr>
                </a:solidFill>
              </a:rPr>
              <a:t>ПОСОБИЯ</a:t>
            </a:r>
            <a:endParaRPr lang="ru-RU" sz="3200" b="1" u="sng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916832"/>
            <a:ext cx="2160240" cy="151216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 smtClean="0">
                <a:solidFill>
                  <a:schemeClr val="tx1"/>
                </a:solidFill>
              </a:rPr>
              <a:t>ВОСПРИЯТИЕ МУЗЫКИ</a:t>
            </a:r>
            <a:endParaRPr lang="ru-RU" b="1" u="sng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91880" y="1628800"/>
            <a:ext cx="2160240" cy="151216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 smtClean="0">
                <a:solidFill>
                  <a:schemeClr val="tx1"/>
                </a:solidFill>
              </a:rPr>
              <a:t>ПЕНИЕ</a:t>
            </a:r>
            <a:endParaRPr lang="ru-RU" b="1" u="sng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516216" y="1988840"/>
            <a:ext cx="2304256" cy="144016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 smtClean="0">
                <a:solidFill>
                  <a:schemeClr val="tx1"/>
                </a:solidFill>
              </a:rPr>
              <a:t>МУЗ.РИТМИЧЕСКИЕ</a:t>
            </a:r>
          </a:p>
          <a:p>
            <a:pPr algn="ctr"/>
            <a:r>
              <a:rPr lang="ru-RU" b="1" u="sng" dirty="0" smtClean="0">
                <a:solidFill>
                  <a:schemeClr val="tx1"/>
                </a:solidFill>
              </a:rPr>
              <a:t>РАЗВИТИЕ</a:t>
            </a:r>
            <a:endParaRPr lang="ru-RU" b="1" u="sng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75656" y="4437112"/>
            <a:ext cx="2232248" cy="144016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 smtClean="0">
                <a:solidFill>
                  <a:schemeClr val="tx1"/>
                </a:solidFill>
              </a:rPr>
              <a:t>ЭЛЕМЕНТАРНОЕ МУЗИЦИРОВАНИЕ</a:t>
            </a:r>
            <a:endParaRPr lang="ru-RU" b="1" u="sng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004048" y="4437112"/>
            <a:ext cx="2232248" cy="144016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 smtClean="0">
                <a:solidFill>
                  <a:schemeClr val="tx1"/>
                </a:solidFill>
              </a:rPr>
              <a:t>ИГРОВОЕ ТВОРЧЕСТВО</a:t>
            </a:r>
            <a:endParaRPr lang="ru-RU" b="1" u="sng" dirty="0">
              <a:solidFill>
                <a:schemeClr val="tx1"/>
              </a:solidFill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>
            <a:off x="4572000" y="980728"/>
            <a:ext cx="0" cy="5760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H="1">
            <a:off x="1547664" y="836712"/>
            <a:ext cx="2088232" cy="10081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5508104" y="836712"/>
            <a:ext cx="2160240" cy="10801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H="1">
            <a:off x="2411760" y="908720"/>
            <a:ext cx="1224136" cy="34563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5508104" y="980728"/>
            <a:ext cx="1008112" cy="33843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2657"/>
            <a:ext cx="7772400" cy="720079"/>
          </a:xfrm>
        </p:spPr>
        <p:txBody>
          <a:bodyPr>
            <a:normAutofit/>
          </a:bodyPr>
          <a:lstStyle/>
          <a:p>
            <a:r>
              <a:rPr lang="ru-RU" sz="3200" b="1" u="sng" dirty="0" smtClean="0">
                <a:solidFill>
                  <a:srgbClr val="0070C0"/>
                </a:solidFill>
              </a:rPr>
              <a:t>ВОСПРИЯТИЕ МУЗЫКИ</a:t>
            </a:r>
            <a:endParaRPr lang="ru-RU" sz="3600" b="1" u="sng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504" y="1268760"/>
            <a:ext cx="8928992" cy="5306144"/>
          </a:xfrm>
        </p:spPr>
        <p:txBody>
          <a:bodyPr>
            <a:normAutofit/>
          </a:bodyPr>
          <a:lstStyle/>
          <a:p>
            <a:pPr marL="285750" indent="-285750" algn="l"/>
            <a:endParaRPr lang="ru-RU" sz="1200" i="1" dirty="0">
              <a:solidFill>
                <a:schemeClr val="tx1"/>
              </a:solidFill>
            </a:endParaRPr>
          </a:p>
          <a:p>
            <a:pPr algn="l"/>
            <a:endParaRPr lang="ru-RU" sz="1200" i="1" dirty="0">
              <a:solidFill>
                <a:schemeClr val="tx1"/>
              </a:solidFill>
            </a:endParaRPr>
          </a:p>
          <a:p>
            <a:pPr algn="l"/>
            <a:endParaRPr lang="ru-RU" sz="1200" i="1" dirty="0" smtClean="0">
              <a:solidFill>
                <a:schemeClr val="tx1"/>
              </a:solidFill>
            </a:endParaRPr>
          </a:p>
          <a:p>
            <a:pPr algn="l"/>
            <a:endParaRPr lang="ru-RU" sz="1200" i="1" dirty="0">
              <a:solidFill>
                <a:schemeClr val="tx1"/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3491880" y="1772816"/>
            <a:ext cx="2160240" cy="1152128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СЛУШАНИЕ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МУЗЫКАЛЬНЫХПРОИЗВЕДЕНИЙ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395536" y="2996952"/>
            <a:ext cx="2520280" cy="1152128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u="sng" dirty="0" smtClean="0">
                <a:solidFill>
                  <a:schemeClr val="tx1"/>
                </a:solidFill>
              </a:rPr>
              <a:t>ЗВУКОВЫСОТНОЕ</a:t>
            </a:r>
            <a:endParaRPr lang="ru-RU" sz="1600" b="1" u="sng" dirty="0">
              <a:solidFill>
                <a:schemeClr val="tx1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6444208" y="3068960"/>
            <a:ext cx="2232248" cy="1152128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u="sng" dirty="0" smtClean="0">
                <a:solidFill>
                  <a:schemeClr val="tx1"/>
                </a:solidFill>
              </a:rPr>
              <a:t>РИТМИЧЕСКОЕ</a:t>
            </a:r>
            <a:endParaRPr lang="ru-RU" sz="1600" b="1" u="sng" dirty="0">
              <a:solidFill>
                <a:schemeClr val="tx1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1619672" y="4941168"/>
            <a:ext cx="2448272" cy="1368152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u="sng" dirty="0" smtClean="0">
                <a:solidFill>
                  <a:schemeClr val="tx1"/>
                </a:solidFill>
              </a:rPr>
              <a:t>ДИНАМИЧЕСКОЕ</a:t>
            </a:r>
            <a:endParaRPr lang="ru-RU" sz="1600" b="1" u="sng" dirty="0">
              <a:solidFill>
                <a:schemeClr val="tx1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4860032" y="5013176"/>
            <a:ext cx="2592288" cy="122413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u="sng" dirty="0" smtClean="0">
                <a:solidFill>
                  <a:schemeClr val="tx1"/>
                </a:solidFill>
              </a:rPr>
              <a:t>ТЕМБРОВОЕ</a:t>
            </a:r>
            <a:endParaRPr lang="ru-RU" sz="1600" b="1" u="sng" dirty="0">
              <a:solidFill>
                <a:schemeClr val="tx1"/>
              </a:solidFill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 flipH="1">
            <a:off x="1835696" y="980728"/>
            <a:ext cx="864096" cy="20162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H="1">
            <a:off x="2915816" y="1052736"/>
            <a:ext cx="432048" cy="37444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>
            <a:stCxn id="2" idx="2"/>
          </p:cNvCxnSpPr>
          <p:nvPr/>
        </p:nvCxnSpPr>
        <p:spPr>
          <a:xfrm>
            <a:off x="4572000" y="1052736"/>
            <a:ext cx="0" cy="5760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5652120" y="980728"/>
            <a:ext cx="504056" cy="39604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6444208" y="980728"/>
            <a:ext cx="1008112" cy="19442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4830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8641"/>
            <a:ext cx="7772400" cy="648071"/>
          </a:xfrm>
        </p:spPr>
        <p:txBody>
          <a:bodyPr>
            <a:normAutofit fontScale="90000"/>
          </a:bodyPr>
          <a:lstStyle/>
          <a:p>
            <a:r>
              <a:rPr lang="ru-RU" sz="2200" b="1" u="sng" dirty="0" smtClean="0">
                <a:latin typeface="Times New Roman" pitchFamily="18" charset="0"/>
                <a:cs typeface="Times New Roman" pitchFamily="18" charset="0"/>
              </a:rPr>
              <a:t>СЛУШАНИЕ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(наглядные пособия «Времена года»,  «Отечественные и зарубежные композиторы»,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лэпбуки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аудио-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CD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тека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1340768"/>
            <a:ext cx="8496944" cy="525658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User\Desktop\пособия\IMG_20171010_121344.jpg"/>
          <p:cNvPicPr>
            <a:picLocks noChangeAspect="1" noChangeArrowheads="1"/>
          </p:cNvPicPr>
          <p:nvPr/>
        </p:nvPicPr>
        <p:blipFill>
          <a:blip r:embed="rId2" cstate="print"/>
          <a:srcRect r="6688"/>
          <a:stretch>
            <a:fillRect/>
          </a:stretch>
        </p:blipFill>
        <p:spPr bwMode="auto">
          <a:xfrm>
            <a:off x="323528" y="1052736"/>
            <a:ext cx="8532440" cy="540060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692696"/>
            <a:ext cx="2435884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Autofit/>
          </a:bodyPr>
          <a:lstStyle/>
          <a:p>
            <a:r>
              <a:rPr lang="ru-RU" sz="2800" dirty="0" smtClean="0"/>
              <a:t> </a:t>
            </a:r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Дидактические игры</a:t>
            </a:r>
            <a:b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«Солнышко и тучка», «Кого встретил Колобок» , «Теремок», «Что делают в домике», музыкальное лото «Узнай песенку» и т.д.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 descr="C:\Users\User\Desktop\пособия\IMG_20171010_1249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0739" r="13191"/>
          <a:stretch>
            <a:fillRect/>
          </a:stretch>
        </p:blipFill>
        <p:spPr bwMode="auto">
          <a:xfrm>
            <a:off x="899592" y="908720"/>
            <a:ext cx="7498254" cy="55446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68760"/>
          </a:xfrm>
        </p:spPr>
        <p:txBody>
          <a:bodyPr>
            <a:normAutofit/>
          </a:bodyPr>
          <a:lstStyle/>
          <a:p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ТЕМБРОВОЕ ВОСПРИЯТИЕ </a:t>
            </a:r>
            <a:b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(наглядные пособия: «Звуки окружающего мира», «Что как звучит», звуковые книжки, звуковые лото, наглядные пособия и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дид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 игры «Инструменты народного и симфонического оркестра» с аудио-приложениями.)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User\Desktop\пособия\IMG_20171010_130125.jpg"/>
          <p:cNvPicPr>
            <a:picLocks noChangeAspect="1" noChangeArrowheads="1"/>
          </p:cNvPicPr>
          <p:nvPr/>
        </p:nvPicPr>
        <p:blipFill>
          <a:blip r:embed="rId2" cstate="print"/>
          <a:srcRect l="13775" r="19288"/>
          <a:stretch>
            <a:fillRect/>
          </a:stretch>
        </p:blipFill>
        <p:spPr bwMode="auto">
          <a:xfrm>
            <a:off x="107504" y="1412776"/>
            <a:ext cx="4370104" cy="3672408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721228"/>
            <a:ext cx="4323491" cy="367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8641"/>
            <a:ext cx="7772400" cy="1224135"/>
          </a:xfrm>
        </p:spPr>
        <p:txBody>
          <a:bodyPr>
            <a:noAutofit/>
          </a:bodyPr>
          <a:lstStyle/>
          <a:p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ЗВУКОВСОТНОЕ ВОСПРИЯТИЕ</a:t>
            </a:r>
            <a:b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(наглядное пособие М.Ю.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Картушиной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дидактические игры: «Птица и птенчики», «Угадай-ка!», «Музыкальные лесенки»)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1340768"/>
            <a:ext cx="8496944" cy="518457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146" name="Picture 2" descr="C:\Users\User\Desktop\пособия  презентац\IMG_20171005_144738.jpg"/>
          <p:cNvPicPr>
            <a:picLocks noChangeAspect="1" noChangeArrowheads="1"/>
          </p:cNvPicPr>
          <p:nvPr/>
        </p:nvPicPr>
        <p:blipFill>
          <a:blip r:embed="rId2" cstate="print"/>
          <a:srcRect l="9051" t="3659" r="16138"/>
          <a:stretch>
            <a:fillRect/>
          </a:stretch>
        </p:blipFill>
        <p:spPr bwMode="auto">
          <a:xfrm>
            <a:off x="971600" y="1412776"/>
            <a:ext cx="7256647" cy="5256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42394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rgbClr val="000000"/>
                </a:solidFill>
                <a:latin typeface="Times New Roman"/>
              </a:rPr>
              <a:t>Детство </a:t>
            </a:r>
            <a:r>
              <a:rPr lang="ru-RU" sz="2000" dirty="0">
                <a:solidFill>
                  <a:srgbClr val="000000"/>
                </a:solidFill>
                <a:latin typeface="Times New Roman"/>
              </a:rPr>
              <a:t>это уникальный по своей природе мир, имеющий свой язык, свои представления и способы выражения увиденного. Создавая собственный мир, ребенок формирует свой образ, свою личность, стиль жизни, неповторимый, индивидуальный, который отличается от мира взрослых. </a:t>
            </a:r>
            <a:r>
              <a:rPr lang="ru-RU" sz="2000" dirty="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ru-RU" sz="2000" dirty="0" smtClean="0">
                <a:solidFill>
                  <a:srgbClr val="000000"/>
                </a:solidFill>
                <a:latin typeface="Times New Roman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В настоящее время возрастает активная роль педагогики в поиске путей совершенствования среды, как условия формирования личности. 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/>
                <a:ea typeface="Times New Roman"/>
              </a:rPr>
              <a:t>Развитие творческой личности не представляется возможным без использования такого эффективного средства воспитания как художественно-эстетическое развитие.</a:t>
            </a:r>
            <a:r>
              <a:rPr lang="ru-RU" sz="2000" dirty="0">
                <a:latin typeface="Times New Roman"/>
                <a:ea typeface="Calibri"/>
              </a:rPr>
              <a:t>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789040"/>
            <a:ext cx="4896544" cy="28389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60649"/>
            <a:ext cx="7772400" cy="1296143"/>
          </a:xfrm>
        </p:spPr>
        <p:txBody>
          <a:bodyPr>
            <a:noAutofit/>
          </a:bodyPr>
          <a:lstStyle/>
          <a:p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РИТМИЧЕСКОЕ ВОСПРИЯТИЕ</a:t>
            </a:r>
            <a:b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(раздаточный материал,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ритмо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-карты, ритмический кубик)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Учебное пособие «Этот удивительный ритм»</a:t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И.Каплуновой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И.Новоскольцевой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2276872"/>
            <a:ext cx="3384376" cy="237626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170" name="Picture 2" descr="C:\Users\User\Desktop\пособия  презентац\IMG_20171005_150828.jpg"/>
          <p:cNvPicPr>
            <a:picLocks noChangeAspect="1" noChangeArrowheads="1"/>
          </p:cNvPicPr>
          <p:nvPr/>
        </p:nvPicPr>
        <p:blipFill>
          <a:blip r:embed="rId2" cstate="print"/>
          <a:srcRect l="12988" r="15350"/>
          <a:stretch>
            <a:fillRect/>
          </a:stretch>
        </p:blipFill>
        <p:spPr bwMode="auto">
          <a:xfrm>
            <a:off x="81762" y="1804364"/>
            <a:ext cx="4253795" cy="3338976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244" y="3473852"/>
            <a:ext cx="4549580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60649"/>
            <a:ext cx="7772400" cy="576063"/>
          </a:xfrm>
        </p:spPr>
        <p:txBody>
          <a:bodyPr>
            <a:noAutofit/>
          </a:bodyPr>
          <a:lstStyle/>
          <a:p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ДИНАМИЧЕСКОЕ ВОСПРИЯТИЕ</a:t>
            </a:r>
            <a:b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(наглядное пособие «Динамические  оттенки»)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980728"/>
            <a:ext cx="8568952" cy="554461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194" name="Picture 2" descr="C:\Users\User\Desktop\пособия\IMG_20171010_132533.jpg"/>
          <p:cNvPicPr>
            <a:picLocks noChangeAspect="1" noChangeArrowheads="1"/>
          </p:cNvPicPr>
          <p:nvPr/>
        </p:nvPicPr>
        <p:blipFill>
          <a:blip r:embed="rId2" cstate="print"/>
          <a:srcRect l="9051" r="12988"/>
          <a:stretch>
            <a:fillRect/>
          </a:stretch>
        </p:blipFill>
        <p:spPr bwMode="auto">
          <a:xfrm>
            <a:off x="1115616" y="1052736"/>
            <a:ext cx="7285525" cy="52565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60649"/>
            <a:ext cx="7772400" cy="576063"/>
          </a:xfrm>
        </p:spPr>
        <p:txBody>
          <a:bodyPr>
            <a:normAutofit fontScale="90000"/>
          </a:bodyPr>
          <a:lstStyle/>
          <a:p>
            <a:r>
              <a:rPr lang="ru-RU" b="1" u="sng" dirty="0" smtClean="0">
                <a:solidFill>
                  <a:srgbClr val="0070C0"/>
                </a:solidFill>
              </a:rPr>
              <a:t>ПЕНИЕ</a:t>
            </a:r>
            <a:endParaRPr lang="ru-RU" b="1" u="sng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980728"/>
            <a:ext cx="8640960" cy="5544616"/>
          </a:xfrm>
        </p:spPr>
        <p:txBody>
          <a:bodyPr>
            <a:normAutofit/>
          </a:bodyPr>
          <a:lstStyle/>
          <a:p>
            <a:pPr algn="l"/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Учебные пособия:  «Учите детей петь» Орлова Т.М., </a:t>
            </a:r>
            <a:r>
              <a:rPr lang="ru-RU" sz="16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Бекина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С.И.; «</a:t>
            </a:r>
            <a:r>
              <a:rPr lang="ru-RU" sz="16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Вокально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хоровая работа в детском саду» </a:t>
            </a:r>
            <a:r>
              <a:rPr lang="ru-RU" sz="16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Картушина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М.Ю.; «Игровая методика обучения пению» </a:t>
            </a:r>
            <a:r>
              <a:rPr lang="ru-RU" sz="16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Кацер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О.В.</a:t>
            </a:r>
          </a:p>
          <a:p>
            <a:pPr algn="l"/>
            <a:endParaRPr lang="ru-RU" sz="1600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l"/>
            <a:endParaRPr lang="ru-RU" sz="1600" dirty="0"/>
          </a:p>
          <a:p>
            <a:pPr algn="l"/>
            <a:endParaRPr lang="ru-RU" sz="1600" dirty="0" smtClean="0"/>
          </a:p>
          <a:p>
            <a:pPr algn="l"/>
            <a:endParaRPr lang="ru-RU" sz="1600" dirty="0"/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                                                  </a:t>
            </a:r>
            <a:endParaRPr lang="ru-RU" sz="2000" b="1" u="sng" dirty="0">
              <a:solidFill>
                <a:schemeClr val="tx1"/>
              </a:solidFill>
            </a:endParaRPr>
          </a:p>
        </p:txBody>
      </p:sp>
      <p:pic>
        <p:nvPicPr>
          <p:cNvPr id="4" name="Picture 10" descr="Картинки по запросу учите детей петь орлова бекин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700808"/>
            <a:ext cx="1944216" cy="2935767"/>
          </a:xfrm>
          <a:prstGeom prst="rect">
            <a:avLst/>
          </a:prstGeom>
          <a:noFill/>
        </p:spPr>
      </p:pic>
      <p:pic>
        <p:nvPicPr>
          <p:cNvPr id="5" name="Picture 12" descr="Картинки по запросу учите детей петь орлова бекин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3789040"/>
            <a:ext cx="1944216" cy="2880321"/>
          </a:xfrm>
          <a:prstGeom prst="rect">
            <a:avLst/>
          </a:prstGeom>
          <a:noFill/>
        </p:spPr>
      </p:pic>
      <p:pic>
        <p:nvPicPr>
          <p:cNvPr id="6" name="Picture 14" descr="Картинки по запросу учите детей петь орлова бекин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6" y="1700808"/>
            <a:ext cx="2016224" cy="3004173"/>
          </a:xfrm>
          <a:prstGeom prst="rect">
            <a:avLst/>
          </a:prstGeom>
          <a:noFill/>
        </p:spPr>
      </p:pic>
      <p:pic>
        <p:nvPicPr>
          <p:cNvPr id="7" name="Picture 20" descr="Картинки по запросу Картушина &quot;Вокально-хоровая работа&quot;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76256" y="1700808"/>
            <a:ext cx="2051720" cy="3036546"/>
          </a:xfrm>
          <a:prstGeom prst="rect">
            <a:avLst/>
          </a:prstGeom>
          <a:noFill/>
        </p:spPr>
      </p:pic>
      <p:pic>
        <p:nvPicPr>
          <p:cNvPr id="43012" name="Picture 4" descr="Картинки по запросу Игровая методика обучения пения Кацер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92080" y="4005064"/>
            <a:ext cx="1800200" cy="26231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52603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Тренажёры для развития дыхания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C:\Users\User\Desktop\пособия\IMG_20171010_133704.jpg"/>
          <p:cNvPicPr>
            <a:picLocks noChangeAspect="1" noChangeArrowheads="1"/>
          </p:cNvPicPr>
          <p:nvPr/>
        </p:nvPicPr>
        <p:blipFill>
          <a:blip r:embed="rId2" cstate="print"/>
          <a:srcRect l="14563" r="12988"/>
          <a:stretch>
            <a:fillRect/>
          </a:stretch>
        </p:blipFill>
        <p:spPr bwMode="auto">
          <a:xfrm>
            <a:off x="1043607" y="764704"/>
            <a:ext cx="7512347" cy="58326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Артикуляционные карты, пиктограммы, иллюстрации к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чистоговоркам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…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C:\Users\User\Desktop\пособия\IMG_20171010_135354.jpg"/>
          <p:cNvPicPr>
            <a:picLocks noChangeAspect="1" noChangeArrowheads="1"/>
          </p:cNvPicPr>
          <p:nvPr/>
        </p:nvPicPr>
        <p:blipFill>
          <a:blip r:embed="rId2" cstate="print"/>
          <a:srcRect l="12988" t="4183" r="10626"/>
          <a:stretch>
            <a:fillRect/>
          </a:stretch>
        </p:blipFill>
        <p:spPr bwMode="auto">
          <a:xfrm>
            <a:off x="611560" y="836712"/>
            <a:ext cx="8233554" cy="58326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Карты по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звуковедению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«Музыкальные узоры»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C:\Users\User\Desktop\пособия\IMG_20171010_140212.jpg"/>
          <p:cNvPicPr>
            <a:picLocks noChangeAspect="1" noChangeArrowheads="1"/>
          </p:cNvPicPr>
          <p:nvPr/>
        </p:nvPicPr>
        <p:blipFill>
          <a:blip r:embed="rId2" cstate="print"/>
          <a:srcRect l="6688" t="3801" r="9051"/>
          <a:stretch>
            <a:fillRect/>
          </a:stretch>
        </p:blipFill>
        <p:spPr bwMode="auto">
          <a:xfrm>
            <a:off x="395536" y="908720"/>
            <a:ext cx="8409605" cy="540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Наглядный материал для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распевок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попевок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…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C:\Users\User\Desktop\пособия\IMG_20171010_141408.jpg"/>
          <p:cNvPicPr>
            <a:picLocks noChangeAspect="1" noChangeArrowheads="1"/>
          </p:cNvPicPr>
          <p:nvPr/>
        </p:nvPicPr>
        <p:blipFill>
          <a:blip r:embed="rId2" cstate="print"/>
          <a:srcRect l="16138" r="16925"/>
          <a:stretch>
            <a:fillRect/>
          </a:stretch>
        </p:blipFill>
        <p:spPr bwMode="auto">
          <a:xfrm>
            <a:off x="395536" y="836712"/>
            <a:ext cx="6683690" cy="5616624"/>
          </a:xfrm>
          <a:prstGeom prst="rect">
            <a:avLst/>
          </a:prstGeom>
          <a:noFill/>
        </p:spPr>
      </p:pic>
      <p:pic>
        <p:nvPicPr>
          <p:cNvPr id="5" name="Picture 2" descr="Картинки по запросу Картушина &quot;Вокально-хоровая работа&quot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8" y="3645024"/>
            <a:ext cx="2088232" cy="30015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260649"/>
            <a:ext cx="7772400" cy="504055"/>
          </a:xfrm>
        </p:spPr>
        <p:txBody>
          <a:bodyPr>
            <a:normAutofit fontScale="90000"/>
          </a:bodyPr>
          <a:lstStyle/>
          <a:p>
            <a:r>
              <a:rPr lang="ru-RU" sz="2800" b="1" u="sng" dirty="0" smtClean="0">
                <a:solidFill>
                  <a:srgbClr val="0070C0"/>
                </a:solidFill>
              </a:rPr>
              <a:t>МУЗЫКАЛЬНО-РИТМИЧЕСКОЕ  РАЗВИТИЕ</a:t>
            </a:r>
            <a:endParaRPr lang="ru-RU" sz="2800" b="1" u="sng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836712"/>
            <a:ext cx="8640960" cy="5904656"/>
          </a:xfrm>
        </p:spPr>
        <p:txBody>
          <a:bodyPr>
            <a:normAutofit/>
          </a:bodyPr>
          <a:lstStyle/>
          <a:p>
            <a:pPr algn="l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Методические пособия: «Музыка и движение» </a:t>
            </a:r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Бекина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С.И., Ломова Т.П., Соковнина Е.Н.;</a:t>
            </a:r>
          </a:p>
          <a:p>
            <a:pPr algn="l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«Ритмика. Музыкальные движения» С. Руднева, Э. Фиш;</a:t>
            </a:r>
          </a:p>
          <a:p>
            <a:pPr algn="l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«Топ-хлоп, малыши»  А. Буренина, Т. </a:t>
            </a:r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Сауко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l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«Топ-топ, каблучок» </a:t>
            </a:r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И.Новоскольцева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И.Каплунова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И.Алексеева</a:t>
            </a:r>
          </a:p>
          <a:p>
            <a:pPr algn="l"/>
            <a:endParaRPr lang="ru-RU" sz="1400" dirty="0">
              <a:solidFill>
                <a:schemeClr val="tx1"/>
              </a:solidFill>
            </a:endParaRPr>
          </a:p>
          <a:p>
            <a:pPr algn="l"/>
            <a:endParaRPr lang="ru-RU" sz="1400" dirty="0" smtClean="0">
              <a:solidFill>
                <a:schemeClr val="tx1"/>
              </a:solidFill>
            </a:endParaRPr>
          </a:p>
          <a:p>
            <a:pPr algn="l"/>
            <a:endParaRPr lang="ru-RU" sz="1400" dirty="0">
              <a:solidFill>
                <a:schemeClr val="tx1"/>
              </a:solidFill>
            </a:endParaRPr>
          </a:p>
          <a:p>
            <a:pPr algn="l"/>
            <a:endParaRPr lang="ru-RU" sz="1400" dirty="0" smtClean="0">
              <a:solidFill>
                <a:schemeClr val="tx1"/>
              </a:solidFill>
            </a:endParaRPr>
          </a:p>
          <a:p>
            <a:pPr algn="l"/>
            <a:endParaRPr lang="ru-RU" sz="1400" dirty="0">
              <a:solidFill>
                <a:schemeClr val="tx1"/>
              </a:solidFill>
            </a:endParaRPr>
          </a:p>
          <a:p>
            <a:pPr algn="l"/>
            <a:endParaRPr lang="ru-RU" sz="1400" dirty="0" smtClean="0">
              <a:solidFill>
                <a:schemeClr val="tx1"/>
              </a:solidFill>
            </a:endParaRPr>
          </a:p>
          <a:p>
            <a:pPr algn="l"/>
            <a:endParaRPr lang="ru-RU" sz="1400" dirty="0">
              <a:solidFill>
                <a:schemeClr val="tx1"/>
              </a:solidFill>
            </a:endParaRPr>
          </a:p>
          <a:p>
            <a:pPr algn="l"/>
            <a:endParaRPr lang="ru-RU" sz="1400" dirty="0" smtClean="0">
              <a:solidFill>
                <a:schemeClr val="tx1"/>
              </a:solidFill>
            </a:endParaRPr>
          </a:p>
        </p:txBody>
      </p:sp>
      <p:pic>
        <p:nvPicPr>
          <p:cNvPr id="14338" name="Picture 2" descr="C:\Users\User\Desktop\пособия\IMG_20171010_143642.jpg"/>
          <p:cNvPicPr>
            <a:picLocks noChangeAspect="1" noChangeArrowheads="1"/>
          </p:cNvPicPr>
          <p:nvPr/>
        </p:nvPicPr>
        <p:blipFill>
          <a:blip r:embed="rId2" cstate="print"/>
          <a:srcRect l="5113" r="10626"/>
          <a:stretch>
            <a:fillRect/>
          </a:stretch>
        </p:blipFill>
        <p:spPr bwMode="auto">
          <a:xfrm>
            <a:off x="1043608" y="1988840"/>
            <a:ext cx="6912768" cy="46147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2757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936104"/>
          </a:xfrm>
        </p:spPr>
        <p:txBody>
          <a:bodyPr>
            <a:no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Картотеки пальчиковых игр, динамических пауз,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физминуток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подвижных игр,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самомассажа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 Су-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джок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шариками и кольцами…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 descr="C:\Users\User\Desktop\пособия\IMG_20171010_150252.jpg"/>
          <p:cNvPicPr>
            <a:picLocks noChangeAspect="1" noChangeArrowheads="1"/>
          </p:cNvPicPr>
          <p:nvPr/>
        </p:nvPicPr>
        <p:blipFill>
          <a:blip r:embed="rId2" cstate="print"/>
          <a:srcRect l="9838" r="13776"/>
          <a:stretch>
            <a:fillRect/>
          </a:stretch>
        </p:blipFill>
        <p:spPr bwMode="auto">
          <a:xfrm>
            <a:off x="1115616" y="1340768"/>
            <a:ext cx="7069546" cy="52059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Атрибуты для  мелкой моторики рук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 descr="C:\Users\User\Desktop\пособия\IMG_20171010_151356.jpg"/>
          <p:cNvPicPr>
            <a:picLocks noChangeAspect="1" noChangeArrowheads="1"/>
          </p:cNvPicPr>
          <p:nvPr/>
        </p:nvPicPr>
        <p:blipFill>
          <a:blip r:embed="rId2" cstate="print"/>
          <a:srcRect l="14563" r="17713"/>
          <a:stretch>
            <a:fillRect/>
          </a:stretch>
        </p:blipFill>
        <p:spPr bwMode="auto">
          <a:xfrm>
            <a:off x="1187624" y="836712"/>
            <a:ext cx="6997683" cy="58121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578298"/>
          </a:xfrm>
        </p:spPr>
        <p:txBody>
          <a:bodyPr>
            <a:no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Дошкольная педагогика уже располагает значительными сведениями о конкретных воздействиях РПСС при учете и использовании ее в организации детской деятельности. </a:t>
            </a:r>
            <a:r>
              <a:rPr lang="ru-RU" sz="2000" i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(Е.И. Тихеева, С.Л. Новоселова, Л.И. Новикова, Л.Ф. Обухова, Л.А. Парамонова, Н.П. </a:t>
            </a:r>
            <a:r>
              <a:rPr lang="ru-RU" sz="2000" i="1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Сакулина</a:t>
            </a:r>
            <a:r>
              <a:rPr lang="ru-RU" sz="2000" i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, К.В. Тарасова Е.А. </a:t>
            </a:r>
            <a:r>
              <a:rPr lang="ru-RU" sz="2000" i="1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Флерина</a:t>
            </a:r>
            <a:r>
              <a:rPr lang="ru-RU" sz="2000" i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, Н.А. Ветлугина, Г.Н. Пантелеев, Н.А. </a:t>
            </a:r>
            <a:r>
              <a:rPr lang="ru-RU" sz="2000" i="1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Ревуцкая</a:t>
            </a:r>
            <a:r>
              <a:rPr lang="ru-RU" sz="2000" i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, В.С. Мухина и др.)</a:t>
            </a:r>
            <a:br>
              <a:rPr lang="ru-RU" sz="2000" i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6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sz="20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260648"/>
            <a:ext cx="8640960" cy="640871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71"/>
          <a:stretch>
            <a:fillRect/>
          </a:stretch>
        </p:blipFill>
        <p:spPr bwMode="auto">
          <a:xfrm>
            <a:off x="467544" y="3068959"/>
            <a:ext cx="2088232" cy="30962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Картинки по запросу мухина в.с. википеди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0" y="3176923"/>
            <a:ext cx="2269148" cy="2880321"/>
          </a:xfrm>
          <a:prstGeom prst="rect">
            <a:avLst/>
          </a:prstGeom>
          <a:noFill/>
        </p:spPr>
      </p:pic>
      <p:pic>
        <p:nvPicPr>
          <p:cNvPr id="6" name="Picture 2" descr="http://iknigi.net/books_files/online_html/102862/_0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2564904"/>
            <a:ext cx="3031817" cy="28802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Атрибутика для музыкально-ритмической деятельности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User\Desktop\МОИ ДОКУМЕНТЫ\МОИ ДОКУМЕНТЫ\МУЗЫКАЛЬНЫЙ РУКОВОДИТЕЛЬ\Фото и видео детский сад\Муз. пособия, атрибутика, оформление зала\SL7467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8264" y="980728"/>
            <a:ext cx="1763688" cy="2351584"/>
          </a:xfrm>
          <a:prstGeom prst="rect">
            <a:avLst/>
          </a:prstGeom>
          <a:noFill/>
        </p:spPr>
      </p:pic>
      <p:pic>
        <p:nvPicPr>
          <p:cNvPr id="5" name="Picture 3" descr="C:\Users\User\Desktop\МОИ ДОКУМЕНТЫ\МОИ ДОКУМЕНТЫ\МУЗЫКАЛЬНЫЙ РУКОВОДИТЕЛЬ\Фото и видео детский сад\Муз. пособия, атрибутика, оформление зала\SL746792.JPG"/>
          <p:cNvPicPr>
            <a:picLocks noChangeAspect="1" noChangeArrowheads="1"/>
          </p:cNvPicPr>
          <p:nvPr/>
        </p:nvPicPr>
        <p:blipFill>
          <a:blip r:embed="rId3" cstate="print"/>
          <a:srcRect l="17486" t="3412" r="12146"/>
          <a:stretch>
            <a:fillRect/>
          </a:stretch>
        </p:blipFill>
        <p:spPr bwMode="auto">
          <a:xfrm>
            <a:off x="5148064" y="1484784"/>
            <a:ext cx="1558531" cy="1656184"/>
          </a:xfrm>
          <a:prstGeom prst="rect">
            <a:avLst/>
          </a:prstGeom>
          <a:noFill/>
        </p:spPr>
      </p:pic>
      <p:pic>
        <p:nvPicPr>
          <p:cNvPr id="6" name="Picture 5" descr="C:\Users\User\Desktop\Д.с.№65\Фо-то  и видео Д.с. №65\фото дид. пособия\P3170300.JPG"/>
          <p:cNvPicPr>
            <a:picLocks noChangeAspect="1" noChangeArrowheads="1"/>
          </p:cNvPicPr>
          <p:nvPr/>
        </p:nvPicPr>
        <p:blipFill>
          <a:blip r:embed="rId4" cstate="print"/>
          <a:srcRect l="21650" r="24013"/>
          <a:stretch>
            <a:fillRect/>
          </a:stretch>
        </p:blipFill>
        <p:spPr bwMode="auto">
          <a:xfrm>
            <a:off x="3347864" y="1484784"/>
            <a:ext cx="1584176" cy="1639957"/>
          </a:xfrm>
          <a:prstGeom prst="rect">
            <a:avLst/>
          </a:prstGeom>
          <a:noFill/>
        </p:spPr>
      </p:pic>
      <p:pic>
        <p:nvPicPr>
          <p:cNvPr id="6146" name="Picture 2" descr="C:\Users\User\Desktop\пособия\IMG_20171011_134616.jpg"/>
          <p:cNvPicPr>
            <a:picLocks noChangeAspect="1" noChangeArrowheads="1"/>
          </p:cNvPicPr>
          <p:nvPr/>
        </p:nvPicPr>
        <p:blipFill>
          <a:blip r:embed="rId5" cstate="print"/>
          <a:srcRect l="16138" r="22438" b="9401"/>
          <a:stretch>
            <a:fillRect/>
          </a:stretch>
        </p:blipFill>
        <p:spPr bwMode="auto">
          <a:xfrm>
            <a:off x="3563887" y="3908334"/>
            <a:ext cx="2343341" cy="1944216"/>
          </a:xfrm>
          <a:prstGeom prst="rect">
            <a:avLst/>
          </a:prstGeom>
          <a:noFill/>
        </p:spPr>
      </p:pic>
      <p:pic>
        <p:nvPicPr>
          <p:cNvPr id="6148" name="Picture 4" descr="C:\Users\User\Desktop\пособия\IMG_20171011_113407.jpg"/>
          <p:cNvPicPr>
            <a:picLocks noChangeAspect="1" noChangeArrowheads="1"/>
          </p:cNvPicPr>
          <p:nvPr/>
        </p:nvPicPr>
        <p:blipFill>
          <a:blip r:embed="rId6" cstate="print"/>
          <a:srcRect l="2751" t="5201" r="4326" b="6601"/>
          <a:stretch>
            <a:fillRect/>
          </a:stretch>
        </p:blipFill>
        <p:spPr bwMode="auto">
          <a:xfrm>
            <a:off x="251520" y="1556792"/>
            <a:ext cx="2967185" cy="1584176"/>
          </a:xfrm>
          <a:prstGeom prst="rect">
            <a:avLst/>
          </a:prstGeom>
          <a:noFill/>
        </p:spPr>
      </p:pic>
      <p:pic>
        <p:nvPicPr>
          <p:cNvPr id="10" name="Picture 2" descr="C:\Users\User\Desktop\пособия\IMG_20171011_114645.jpg"/>
          <p:cNvPicPr>
            <a:picLocks noChangeAspect="1" noChangeArrowheads="1"/>
          </p:cNvPicPr>
          <p:nvPr/>
        </p:nvPicPr>
        <p:blipFill>
          <a:blip r:embed="rId7" cstate="print"/>
          <a:srcRect l="19288" r="14563"/>
          <a:stretch>
            <a:fillRect/>
          </a:stretch>
        </p:blipFill>
        <p:spPr bwMode="auto">
          <a:xfrm>
            <a:off x="6156176" y="3717032"/>
            <a:ext cx="2736304" cy="2326821"/>
          </a:xfrm>
          <a:prstGeom prst="rect">
            <a:avLst/>
          </a:prstGeom>
          <a:noFill/>
        </p:spPr>
      </p:pic>
      <p:pic>
        <p:nvPicPr>
          <p:cNvPr id="11" name="Picture 3" descr="C:\Users\User\Desktop\пособия\IMG_20171011_130135.jpg"/>
          <p:cNvPicPr>
            <a:picLocks noChangeAspect="1" noChangeArrowheads="1"/>
          </p:cNvPicPr>
          <p:nvPr/>
        </p:nvPicPr>
        <p:blipFill>
          <a:blip r:embed="rId8" cstate="print"/>
          <a:srcRect l="14563" r="13776"/>
          <a:stretch>
            <a:fillRect/>
          </a:stretch>
        </p:blipFill>
        <p:spPr bwMode="auto">
          <a:xfrm>
            <a:off x="251520" y="3789040"/>
            <a:ext cx="3027318" cy="23762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16633"/>
            <a:ext cx="7772400" cy="720079"/>
          </a:xfrm>
        </p:spPr>
        <p:txBody>
          <a:bodyPr>
            <a:normAutofit/>
          </a:bodyPr>
          <a:lstStyle/>
          <a:p>
            <a:r>
              <a:rPr lang="ru-RU" sz="2400" b="1" u="sng" dirty="0" smtClean="0">
                <a:solidFill>
                  <a:srgbClr val="0070C0"/>
                </a:solidFill>
              </a:rPr>
              <a:t>ЭЛЕМЕНТАРНОЕ МУЗИЦИРОВАНИЕ</a:t>
            </a:r>
            <a:endParaRPr lang="ru-RU" sz="2400" b="1" u="sng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836712"/>
            <a:ext cx="8784976" cy="5760640"/>
          </a:xfrm>
        </p:spPr>
        <p:txBody>
          <a:bodyPr>
            <a:normAutofit/>
          </a:bodyPr>
          <a:lstStyle/>
          <a:p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Методические пособия: «Элементарное </a:t>
            </a:r>
            <a:r>
              <a:rPr lang="ru-RU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музицирование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 Т.Э. </a:t>
            </a:r>
            <a:r>
              <a:rPr lang="ru-RU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Тютюнниковой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«Обучение дошкольников игре на детских музыкальных инструментах» Н.Г. Кононова</a:t>
            </a:r>
          </a:p>
          <a:p>
            <a:pPr algn="l"/>
            <a:endParaRPr lang="ru-RU" sz="1600" dirty="0">
              <a:solidFill>
                <a:schemeClr val="tx1"/>
              </a:solidFill>
            </a:endParaRPr>
          </a:p>
          <a:p>
            <a:pPr algn="l"/>
            <a:endParaRPr lang="ru-RU" sz="1600" dirty="0">
              <a:solidFill>
                <a:schemeClr val="tx1"/>
              </a:solidFill>
            </a:endParaRPr>
          </a:p>
          <a:p>
            <a:pPr algn="l"/>
            <a:endParaRPr lang="ru-RU" sz="1600" dirty="0" smtClean="0">
              <a:solidFill>
                <a:schemeClr val="tx1"/>
              </a:solidFill>
            </a:endParaRPr>
          </a:p>
          <a:p>
            <a:pPr algn="l"/>
            <a:endParaRPr lang="ru-RU" sz="1600" dirty="0">
              <a:solidFill>
                <a:schemeClr val="tx1"/>
              </a:solidFill>
            </a:endParaRPr>
          </a:p>
          <a:p>
            <a:pPr algn="l"/>
            <a:endParaRPr lang="ru-RU" sz="1600" dirty="0" smtClean="0">
              <a:solidFill>
                <a:schemeClr val="tx1"/>
              </a:solidFill>
            </a:endParaRPr>
          </a:p>
          <a:p>
            <a:pPr algn="l"/>
            <a:endParaRPr lang="ru-RU" sz="1600" dirty="0">
              <a:solidFill>
                <a:schemeClr val="tx1"/>
              </a:solidFill>
            </a:endParaRPr>
          </a:p>
          <a:p>
            <a:pPr algn="l"/>
            <a:r>
              <a:rPr lang="ru-RU" sz="1600" dirty="0" smtClean="0">
                <a:solidFill>
                  <a:schemeClr val="tx1"/>
                </a:solidFill>
              </a:rPr>
              <a:t>                              </a:t>
            </a:r>
            <a:endParaRPr lang="ru-RU" sz="1600" b="1" u="sng" dirty="0">
              <a:solidFill>
                <a:schemeClr val="tx1"/>
              </a:solidFill>
            </a:endParaRPr>
          </a:p>
        </p:txBody>
      </p:sp>
      <p:pic>
        <p:nvPicPr>
          <p:cNvPr id="2050" name="Picture 2" descr="C:\Users\User\Desktop\пособия\IMG_20171011_131935.jpg"/>
          <p:cNvPicPr>
            <a:picLocks noChangeAspect="1" noChangeArrowheads="1"/>
          </p:cNvPicPr>
          <p:nvPr/>
        </p:nvPicPr>
        <p:blipFill>
          <a:blip r:embed="rId2" cstate="print"/>
          <a:srcRect l="5901" t="19200" r="5901"/>
          <a:stretch>
            <a:fillRect/>
          </a:stretch>
        </p:blipFill>
        <p:spPr bwMode="auto">
          <a:xfrm>
            <a:off x="539552" y="1844824"/>
            <a:ext cx="8064896" cy="4155926"/>
          </a:xfrm>
          <a:prstGeom prst="rect">
            <a:avLst/>
          </a:prstGeom>
          <a:noFill/>
        </p:spPr>
      </p:pic>
      <p:pic>
        <p:nvPicPr>
          <p:cNvPr id="2051" name="Picture 3" descr="C:\Users\User\Desktop\пособия\IMG_20171011_144518.jpg"/>
          <p:cNvPicPr>
            <a:picLocks noChangeAspect="1" noChangeArrowheads="1"/>
          </p:cNvPicPr>
          <p:nvPr/>
        </p:nvPicPr>
        <p:blipFill>
          <a:blip r:embed="rId3" cstate="print"/>
          <a:srcRect l="15350" t="10801" r="20863" b="12200"/>
          <a:stretch>
            <a:fillRect/>
          </a:stretch>
        </p:blipFill>
        <p:spPr bwMode="auto">
          <a:xfrm rot="16200000">
            <a:off x="3611895" y="5037178"/>
            <a:ext cx="1944216" cy="13201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32017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96752"/>
          </a:xfrm>
        </p:spPr>
        <p:txBody>
          <a:bodyPr>
            <a:normAutofit/>
          </a:bodyPr>
          <a:lstStyle/>
          <a:p>
            <a:r>
              <a:rPr lang="ru-RU" sz="1600" b="1" dirty="0" smtClean="0"/>
              <a:t>АВТОРСКОЕ  МНОГОФУКЦИОНАЛЬНОЕ ДИДАКТИЧЕСКОЕ ПОСОБИЕ</a:t>
            </a:r>
            <a:br>
              <a:rPr lang="ru-RU" sz="1600" b="1" dirty="0" smtClean="0"/>
            </a:br>
            <a:r>
              <a:rPr lang="ru-RU" sz="2800" b="1" u="sng" dirty="0" smtClean="0">
                <a:solidFill>
                  <a:srgbClr val="C00000"/>
                </a:solidFill>
              </a:rPr>
              <a:t>«РАДУЖНЫЕ НОТКИ»</a:t>
            </a:r>
            <a:endParaRPr lang="ru-RU" sz="1600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84168" y="1124744"/>
            <a:ext cx="2880320" cy="5256584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1400" b="1" u="sng" dirty="0" smtClean="0"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Научить детей играть на металлофоне  знакомые им мелодии.  </a:t>
            </a:r>
          </a:p>
          <a:p>
            <a:r>
              <a:rPr lang="ru-RU" sz="1400" b="1" u="sng" dirty="0" smtClean="0">
                <a:latin typeface="Times New Roman" pitchFamily="18" charset="0"/>
                <a:cs typeface="Times New Roman" pitchFamily="18" charset="0"/>
              </a:rPr>
              <a:t>Задачи: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1. Развивать музыкальный слух;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2. Развивать координацию движения; 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3. Развивать коммуникативные навыки;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4. Развивать цветовое восприятие;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5. Стимулировать желание детей самостоятельно играть и подбирать мелодию известных песен  на металлофоне, ксилофоне;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6. Создавать эмоционально положительный настрой;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7. Способствовать творческому развитию детей.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C:\Users\User\Desktop\фото Радужные нотки\P1310293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 l="7609" r="5595"/>
          <a:stretch>
            <a:fillRect/>
          </a:stretch>
        </p:blipFill>
        <p:spPr bwMode="auto">
          <a:xfrm>
            <a:off x="179512" y="1124744"/>
            <a:ext cx="6012160" cy="3672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F:\радуж. нотки\фото Радужные нотки\P1310280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82" b="20222"/>
          <a:stretch/>
        </p:blipFill>
        <p:spPr bwMode="auto">
          <a:xfrm>
            <a:off x="0" y="5157192"/>
            <a:ext cx="2915816" cy="12241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F:\радуж. нотки\фото Радужные нотки\P1310283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8" t="6370" r="7912" b="13850"/>
          <a:stretch/>
        </p:blipFill>
        <p:spPr bwMode="auto">
          <a:xfrm>
            <a:off x="3131840" y="4941168"/>
            <a:ext cx="2952328" cy="17008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8641"/>
            <a:ext cx="7772400" cy="792087"/>
          </a:xfrm>
        </p:spPr>
        <p:txBody>
          <a:bodyPr>
            <a:normAutofit fontScale="90000"/>
          </a:bodyPr>
          <a:lstStyle/>
          <a:p>
            <a:r>
              <a:rPr lang="ru-RU" sz="1800" b="1" dirty="0" smtClean="0"/>
              <a:t>МАГАЗИН МУЗЫКАЛЬНЫХ ИНСТРУМЕНТОВ</a:t>
            </a:r>
            <a:br>
              <a:rPr lang="ru-RU" sz="1800" b="1" dirty="0" smtClean="0"/>
            </a:br>
            <a:r>
              <a:rPr lang="ru-RU" sz="3100" b="1" u="sng" dirty="0" smtClean="0">
                <a:solidFill>
                  <a:srgbClr val="C00000"/>
                </a:solidFill>
              </a:rPr>
              <a:t>«МЕЛОДИЯ»</a:t>
            </a:r>
            <a:endParaRPr lang="ru-RU" sz="2400" b="1" u="sng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95936" y="2780928"/>
            <a:ext cx="2520280" cy="216024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Picture 2" descr="C:\Users\User\Desktop\Д.с.№65\Фо-то  и видео Д.с. №65\фото дид. пособия\P3170277.JPG"/>
          <p:cNvPicPr>
            <a:picLocks noChangeAspect="1" noChangeArrowheads="1"/>
          </p:cNvPicPr>
          <p:nvPr/>
        </p:nvPicPr>
        <p:blipFill>
          <a:blip r:embed="rId2" cstate="print"/>
          <a:srcRect l="22677" r="23465"/>
          <a:stretch>
            <a:fillRect/>
          </a:stretch>
        </p:blipFill>
        <p:spPr bwMode="auto">
          <a:xfrm>
            <a:off x="2411760" y="1015643"/>
            <a:ext cx="4358403" cy="4016427"/>
          </a:xfrm>
          <a:prstGeom prst="rect">
            <a:avLst/>
          </a:prstGeom>
          <a:noFill/>
        </p:spPr>
      </p:pic>
      <p:pic>
        <p:nvPicPr>
          <p:cNvPr id="5" name="Picture 2" descr="C:\Users\User\Desktop\пособия\IMG_20171011_135148.jpg"/>
          <p:cNvPicPr>
            <a:picLocks noChangeAspect="1" noChangeArrowheads="1"/>
          </p:cNvPicPr>
          <p:nvPr/>
        </p:nvPicPr>
        <p:blipFill>
          <a:blip r:embed="rId3" cstate="print"/>
          <a:srcRect l="13776" r="16925"/>
          <a:stretch>
            <a:fillRect/>
          </a:stretch>
        </p:blipFill>
        <p:spPr bwMode="auto">
          <a:xfrm>
            <a:off x="6185936" y="4489915"/>
            <a:ext cx="2880320" cy="2337955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40" y="4464387"/>
            <a:ext cx="3661424" cy="2356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60649"/>
            <a:ext cx="7772400" cy="432047"/>
          </a:xfrm>
        </p:spPr>
        <p:txBody>
          <a:bodyPr>
            <a:noAutofit/>
          </a:bodyPr>
          <a:lstStyle/>
          <a:p>
            <a:r>
              <a:rPr lang="ru-RU" sz="2800" b="1" u="sng" dirty="0" smtClean="0">
                <a:solidFill>
                  <a:srgbClr val="0070C0"/>
                </a:solidFill>
              </a:rPr>
              <a:t>ИГРОВОЕ ТВОРЧЕСТВО</a:t>
            </a:r>
            <a:endParaRPr lang="ru-RU" sz="2800" b="1" u="sng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908720"/>
            <a:ext cx="8856984" cy="5472608"/>
          </a:xfrm>
        </p:spPr>
        <p:txBody>
          <a:bodyPr>
            <a:normAutofit/>
          </a:bodyPr>
          <a:lstStyle/>
          <a:p>
            <a:pPr marL="342900" indent="-342900" algn="l"/>
            <a:r>
              <a:rPr lang="ru-RU" sz="1800" b="1" dirty="0" smtClean="0">
                <a:solidFill>
                  <a:schemeClr val="tx1"/>
                </a:solidFill>
              </a:rPr>
              <a:t>      </a:t>
            </a:r>
            <a:r>
              <a:rPr lang="ru-RU" sz="1800" b="1" u="sng" dirty="0" smtClean="0">
                <a:solidFill>
                  <a:schemeClr val="tx1"/>
                </a:solidFill>
              </a:rPr>
              <a:t>Методическая литература: </a:t>
            </a:r>
          </a:p>
          <a:p>
            <a:pPr marL="342900" indent="-342900" algn="l"/>
            <a:r>
              <a:rPr lang="ru-RU" sz="1800" dirty="0" smtClean="0">
                <a:solidFill>
                  <a:schemeClr val="tx1"/>
                </a:solidFill>
              </a:rPr>
              <a:t>      </a:t>
            </a:r>
            <a:r>
              <a:rPr lang="ru-RU" sz="1600" i="1" dirty="0" smtClean="0">
                <a:solidFill>
                  <a:schemeClr val="tx1"/>
                </a:solidFill>
              </a:rPr>
              <a:t>программа «</a:t>
            </a:r>
            <a:r>
              <a:rPr lang="ru-RU" sz="1600" i="1" dirty="0" err="1" smtClean="0">
                <a:solidFill>
                  <a:schemeClr val="tx1"/>
                </a:solidFill>
              </a:rPr>
              <a:t>АРТ-фантазия</a:t>
            </a:r>
            <a:r>
              <a:rPr lang="ru-RU" sz="1600" i="1" dirty="0" smtClean="0">
                <a:solidFill>
                  <a:schemeClr val="tx1"/>
                </a:solidFill>
              </a:rPr>
              <a:t>» Э.Г. Чурилова,</a:t>
            </a:r>
          </a:p>
          <a:p>
            <a:pPr marL="342900" indent="-342900" algn="l"/>
            <a:r>
              <a:rPr lang="ru-RU" sz="1600" i="1" dirty="0" smtClean="0">
                <a:solidFill>
                  <a:schemeClr val="tx1"/>
                </a:solidFill>
              </a:rPr>
              <a:t>       методическое  пособие «Театрализованные занятия в детском саду»  М.Д. </a:t>
            </a:r>
            <a:r>
              <a:rPr lang="ru-RU" sz="1600" i="1" dirty="0" err="1" smtClean="0">
                <a:solidFill>
                  <a:schemeClr val="tx1"/>
                </a:solidFill>
              </a:rPr>
              <a:t>Маханёва</a:t>
            </a:r>
            <a:r>
              <a:rPr lang="ru-RU" sz="1600" i="1" dirty="0" smtClean="0">
                <a:solidFill>
                  <a:schemeClr val="tx1"/>
                </a:solidFill>
              </a:rPr>
              <a:t>,</a:t>
            </a:r>
          </a:p>
          <a:p>
            <a:pPr marL="342900" indent="-342900" algn="l"/>
            <a:r>
              <a:rPr lang="ru-RU" sz="1600" i="1" dirty="0" smtClean="0">
                <a:solidFill>
                  <a:schemeClr val="tx1"/>
                </a:solidFill>
              </a:rPr>
              <a:t>       методическое пособие «Театрализованная деятельность в детском саду» А.Е. Антипина</a:t>
            </a:r>
          </a:p>
          <a:p>
            <a:pPr algn="l"/>
            <a:endParaRPr lang="ru-RU" sz="1800" dirty="0">
              <a:solidFill>
                <a:schemeClr val="tx1"/>
              </a:solidFill>
            </a:endParaRPr>
          </a:p>
          <a:p>
            <a:pPr algn="l"/>
            <a:endParaRPr lang="ru-RU" sz="1800" dirty="0" smtClean="0">
              <a:solidFill>
                <a:schemeClr val="tx1"/>
              </a:solidFill>
            </a:endParaRPr>
          </a:p>
          <a:p>
            <a:pPr algn="l"/>
            <a:endParaRPr lang="ru-RU" sz="1800" dirty="0">
              <a:solidFill>
                <a:schemeClr val="tx1"/>
              </a:solidFill>
            </a:endParaRPr>
          </a:p>
          <a:p>
            <a:pPr algn="l"/>
            <a:r>
              <a:rPr lang="ru-RU" sz="1800" dirty="0" smtClean="0">
                <a:solidFill>
                  <a:schemeClr val="tx1"/>
                </a:solidFill>
              </a:rPr>
              <a:t>          </a:t>
            </a:r>
            <a:endParaRPr lang="ru-RU" sz="1800" b="1" u="sng" dirty="0" smtClean="0">
              <a:solidFill>
                <a:schemeClr val="tx1"/>
              </a:solidFill>
            </a:endParaRPr>
          </a:p>
          <a:p>
            <a:pPr algn="l"/>
            <a:endParaRPr lang="ru-RU" sz="1800" dirty="0">
              <a:solidFill>
                <a:schemeClr val="tx1"/>
              </a:solidFill>
            </a:endParaRPr>
          </a:p>
          <a:p>
            <a:pPr algn="l"/>
            <a:r>
              <a:rPr lang="ru-RU" sz="1800" dirty="0">
                <a:solidFill>
                  <a:schemeClr val="tx1"/>
                </a:solidFill>
              </a:rPr>
              <a:t> </a:t>
            </a:r>
            <a:r>
              <a:rPr lang="ru-RU" sz="1800" dirty="0" smtClean="0">
                <a:solidFill>
                  <a:schemeClr val="tx1"/>
                </a:solidFill>
              </a:rPr>
              <a:t>  </a:t>
            </a:r>
            <a:endParaRPr lang="ru-RU" sz="1600" i="1" dirty="0">
              <a:solidFill>
                <a:schemeClr val="tx1"/>
              </a:solidFill>
            </a:endParaRPr>
          </a:p>
        </p:txBody>
      </p:sp>
      <p:pic>
        <p:nvPicPr>
          <p:cNvPr id="4098" name="Picture 2" descr="C:\Users\User\Desktop\пособия\IMG_20171011_142743.jpg"/>
          <p:cNvPicPr>
            <a:picLocks noChangeAspect="1" noChangeArrowheads="1"/>
          </p:cNvPicPr>
          <p:nvPr/>
        </p:nvPicPr>
        <p:blipFill>
          <a:blip r:embed="rId2" cstate="print"/>
          <a:srcRect l="7476" t="1001" r="22438" b="9401"/>
          <a:stretch>
            <a:fillRect/>
          </a:stretch>
        </p:blipFill>
        <p:spPr bwMode="auto">
          <a:xfrm rot="16200000">
            <a:off x="-182777" y="2927196"/>
            <a:ext cx="3604901" cy="2592288"/>
          </a:xfrm>
          <a:prstGeom prst="rect">
            <a:avLst/>
          </a:prstGeom>
          <a:noFill/>
        </p:spPr>
      </p:pic>
      <p:pic>
        <p:nvPicPr>
          <p:cNvPr id="4100" name="Picture 4" descr="C:\Users\User\Desktop\пособия\IMG_20171011_145126.jpg"/>
          <p:cNvPicPr>
            <a:picLocks noChangeAspect="1" noChangeArrowheads="1"/>
          </p:cNvPicPr>
          <p:nvPr/>
        </p:nvPicPr>
        <p:blipFill>
          <a:blip r:embed="rId3" cstate="print"/>
          <a:srcRect l="30313" t="1001" r="29525"/>
          <a:stretch>
            <a:fillRect/>
          </a:stretch>
        </p:blipFill>
        <p:spPr bwMode="auto">
          <a:xfrm>
            <a:off x="3347864" y="3140968"/>
            <a:ext cx="2544702" cy="3528392"/>
          </a:xfrm>
          <a:prstGeom prst="rect">
            <a:avLst/>
          </a:prstGeom>
          <a:noFill/>
        </p:spPr>
      </p:pic>
      <p:pic>
        <p:nvPicPr>
          <p:cNvPr id="4101" name="Picture 5" descr="C:\Users\User\Desktop\пособия\IMG_20171011_145142.jpg"/>
          <p:cNvPicPr>
            <a:picLocks noChangeAspect="1" noChangeArrowheads="1"/>
          </p:cNvPicPr>
          <p:nvPr/>
        </p:nvPicPr>
        <p:blipFill>
          <a:blip r:embed="rId4" cstate="print"/>
          <a:srcRect t="35300" r="5201" b="24800"/>
          <a:stretch>
            <a:fillRect/>
          </a:stretch>
        </p:blipFill>
        <p:spPr bwMode="auto">
          <a:xfrm rot="16200000">
            <a:off x="5702951" y="2802105"/>
            <a:ext cx="3600401" cy="26939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15494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Autofit/>
          </a:bodyPr>
          <a:lstStyle/>
          <a:p>
            <a:r>
              <a:rPr lang="ru-RU" sz="2400" dirty="0" smtClean="0"/>
              <a:t>Дидактические пособия, театральные игрушки, маски на голову, костюмы …</a:t>
            </a:r>
            <a:endParaRPr lang="ru-RU" sz="2400" dirty="0"/>
          </a:p>
        </p:txBody>
      </p:sp>
      <p:pic>
        <p:nvPicPr>
          <p:cNvPr id="5122" name="Picture 2" descr="C:\Users\User\Desktop\пособия\IMG_20171011_133627.jpg"/>
          <p:cNvPicPr>
            <a:picLocks noChangeAspect="1" noChangeArrowheads="1"/>
          </p:cNvPicPr>
          <p:nvPr/>
        </p:nvPicPr>
        <p:blipFill>
          <a:blip r:embed="rId2" cstate="print"/>
          <a:srcRect l="18500" r="17713"/>
          <a:stretch>
            <a:fillRect/>
          </a:stretch>
        </p:blipFill>
        <p:spPr bwMode="auto">
          <a:xfrm>
            <a:off x="3275856" y="1288097"/>
            <a:ext cx="2857958" cy="2520280"/>
          </a:xfrm>
          <a:prstGeom prst="rect">
            <a:avLst/>
          </a:prstGeom>
          <a:noFill/>
        </p:spPr>
      </p:pic>
      <p:pic>
        <p:nvPicPr>
          <p:cNvPr id="5124" name="Picture 4" descr="C:\Users\User\Desktop\пособия\IMG_20171011_134304.jpg"/>
          <p:cNvPicPr>
            <a:picLocks noChangeAspect="1" noChangeArrowheads="1"/>
          </p:cNvPicPr>
          <p:nvPr/>
        </p:nvPicPr>
        <p:blipFill>
          <a:blip r:embed="rId3" cstate="print"/>
          <a:srcRect l="16925" r="13776"/>
          <a:stretch>
            <a:fillRect/>
          </a:stretch>
        </p:blipFill>
        <p:spPr bwMode="auto">
          <a:xfrm>
            <a:off x="6372200" y="1373458"/>
            <a:ext cx="2572666" cy="2088232"/>
          </a:xfrm>
          <a:prstGeom prst="rect">
            <a:avLst/>
          </a:prstGeom>
          <a:noFill/>
        </p:spPr>
      </p:pic>
      <p:pic>
        <p:nvPicPr>
          <p:cNvPr id="5125" name="Picture 5" descr="C:\Users\User\Desktop\пособия\IMG_20171011_132834.jpg"/>
          <p:cNvPicPr>
            <a:picLocks noChangeAspect="1" noChangeArrowheads="1"/>
          </p:cNvPicPr>
          <p:nvPr/>
        </p:nvPicPr>
        <p:blipFill>
          <a:blip r:embed="rId4" cstate="print"/>
          <a:srcRect l="6688" t="3801" r="13776" b="6601"/>
          <a:stretch>
            <a:fillRect/>
          </a:stretch>
        </p:blipFill>
        <p:spPr bwMode="auto">
          <a:xfrm>
            <a:off x="257505" y="1340768"/>
            <a:ext cx="2727304" cy="1872208"/>
          </a:xfrm>
          <a:prstGeom prst="rect">
            <a:avLst/>
          </a:prstGeom>
          <a:noFill/>
        </p:spPr>
      </p:pic>
      <p:pic>
        <p:nvPicPr>
          <p:cNvPr id="1026" name="Picture 2" descr="https://vospitanie.guru/wp-content/uploads/2019/07/6-Teatr-zhivyh-kukol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6" t="6279"/>
          <a:stretch/>
        </p:blipFill>
        <p:spPr bwMode="auto">
          <a:xfrm>
            <a:off x="5276801" y="4200139"/>
            <a:ext cx="3179029" cy="2197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udaryshka.ru/media/photo_folder/folder/page/2_kirov_23_4f317c601dc7c2ec201ed50bb77167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38" r="14634"/>
          <a:stretch/>
        </p:blipFill>
        <p:spPr bwMode="auto">
          <a:xfrm>
            <a:off x="557679" y="4005064"/>
            <a:ext cx="4054873" cy="258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>
            <a:normAutofit/>
          </a:bodyPr>
          <a:lstStyle/>
          <a:p>
            <a:r>
              <a:rPr lang="ru-RU" sz="18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КАБИНЕТ МУЗЫКАЛЬНОГО РУКОВОДИТЕЛЯ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это то место, где планируется музыкальная деятельность;</a:t>
            </a:r>
          </a:p>
          <a:p>
            <a:pPr lvl="0"/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где находится методическая литература 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prstClr val="black"/>
                </a:solidFill>
                <a:latin typeface="Times New Roman"/>
              </a:rPr>
              <a:t>методические </a:t>
            </a:r>
            <a:r>
              <a:rPr lang="ru-RU" sz="2000" dirty="0">
                <a:solidFill>
                  <a:prstClr val="black"/>
                </a:solidFill>
                <a:latin typeface="Times New Roman"/>
              </a:rPr>
              <a:t>рекомендации к организации </a:t>
            </a:r>
            <a:r>
              <a:rPr lang="ru-RU" sz="2000" dirty="0" err="1" smtClean="0">
                <a:solidFill>
                  <a:prstClr val="black"/>
                </a:solidFill>
                <a:latin typeface="Times New Roman"/>
              </a:rPr>
              <a:t>воспитательно</a:t>
            </a:r>
            <a:r>
              <a:rPr lang="ru-RU" sz="2000" dirty="0" smtClean="0">
                <a:solidFill>
                  <a:prstClr val="black"/>
                </a:solidFill>
                <a:latin typeface="Times New Roman"/>
              </a:rPr>
              <a:t>-образовательной </a:t>
            </a:r>
            <a:r>
              <a:rPr lang="ru-RU" sz="2000" dirty="0">
                <a:solidFill>
                  <a:prstClr val="black"/>
                </a:solidFill>
                <a:latin typeface="Times New Roman"/>
              </a:rPr>
              <a:t>работы по музыкальному развитию детей в ДО;</a:t>
            </a:r>
            <a:endParaRPr lang="ru-RU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размещаются музыкальные инструменты;</a:t>
            </a:r>
          </a:p>
          <a:p>
            <a:pPr lvl="0"/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музыкально-дидактические пособия;</a:t>
            </a:r>
          </a:p>
          <a:p>
            <a:pPr lvl="0"/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аудиовизуальные пособия и оборудование;</a:t>
            </a:r>
          </a:p>
          <a:p>
            <a:pPr lvl="0"/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атрибутика и костюмы.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8843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8639"/>
            <a:ext cx="7772400" cy="648073"/>
          </a:xfrm>
        </p:spPr>
        <p:txBody>
          <a:bodyPr>
            <a:normAutofit/>
          </a:bodyPr>
          <a:lstStyle/>
          <a:p>
            <a:r>
              <a:rPr lang="ru-RU" sz="3200" b="1" u="sng" dirty="0" smtClean="0">
                <a:solidFill>
                  <a:srgbClr val="C00000"/>
                </a:solidFill>
              </a:rPr>
              <a:t>Библиотека</a:t>
            </a:r>
            <a:endParaRPr lang="ru-RU" sz="3200" b="1" u="sng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836712"/>
            <a:ext cx="8568952" cy="5616624"/>
          </a:xfrm>
        </p:spPr>
        <p:txBody>
          <a:bodyPr>
            <a:normAutofit/>
          </a:bodyPr>
          <a:lstStyle/>
          <a:p>
            <a:pPr algn="l"/>
            <a:r>
              <a:rPr lang="ru-RU" sz="2000" b="1" u="sng" dirty="0" smtClean="0">
                <a:solidFill>
                  <a:schemeClr val="tx1"/>
                </a:solidFill>
              </a:rPr>
              <a:t>Теоретическая литература:</a:t>
            </a:r>
          </a:p>
          <a:p>
            <a:pPr algn="l"/>
            <a:endParaRPr lang="ru-RU" sz="2000" dirty="0" smtClean="0">
              <a:solidFill>
                <a:schemeClr val="tx1"/>
              </a:solidFill>
            </a:endParaRPr>
          </a:p>
          <a:p>
            <a:pPr algn="l"/>
            <a:endParaRPr lang="ru-RU" sz="2000" dirty="0" smtClean="0">
              <a:solidFill>
                <a:schemeClr val="tx1"/>
              </a:solidFill>
            </a:endParaRPr>
          </a:p>
          <a:p>
            <a:pPr algn="l"/>
            <a:endParaRPr lang="ru-RU" sz="2400" dirty="0"/>
          </a:p>
        </p:txBody>
      </p:sp>
      <p:pic>
        <p:nvPicPr>
          <p:cNvPr id="7170" name="Picture 2" descr="C:\Users\User\Desktop\пособия  презентац\IMG_20171009_094143.jpg"/>
          <p:cNvPicPr>
            <a:picLocks noChangeAspect="1" noChangeArrowheads="1"/>
          </p:cNvPicPr>
          <p:nvPr/>
        </p:nvPicPr>
        <p:blipFill>
          <a:blip r:embed="rId2" cstate="print"/>
          <a:srcRect l="43017" t="10532" r="30313" b="18008"/>
          <a:stretch>
            <a:fillRect/>
          </a:stretch>
        </p:blipFill>
        <p:spPr bwMode="auto">
          <a:xfrm>
            <a:off x="5940152" y="2348880"/>
            <a:ext cx="2579930" cy="3888432"/>
          </a:xfrm>
          <a:prstGeom prst="rect">
            <a:avLst/>
          </a:prstGeom>
          <a:noFill/>
        </p:spPr>
      </p:pic>
      <p:pic>
        <p:nvPicPr>
          <p:cNvPr id="7172" name="Picture 4" descr="Картинки по запросу Ветлугина учебники для педагогических училищ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340768"/>
            <a:ext cx="1224136" cy="1897886"/>
          </a:xfrm>
          <a:prstGeom prst="rect">
            <a:avLst/>
          </a:prstGeom>
          <a:noFill/>
        </p:spPr>
      </p:pic>
      <p:pic>
        <p:nvPicPr>
          <p:cNvPr id="7174" name="Picture 6" descr="Картинки по запросу Ветлугина учебники для педагогических училищ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672" y="1700808"/>
            <a:ext cx="1224136" cy="1730228"/>
          </a:xfrm>
          <a:prstGeom prst="rect">
            <a:avLst/>
          </a:prstGeom>
          <a:noFill/>
        </p:spPr>
      </p:pic>
      <p:pic>
        <p:nvPicPr>
          <p:cNvPr id="7176" name="Picture 8" descr="http://www.libex.ru/dimg/3874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99792" y="1268760"/>
            <a:ext cx="1080120" cy="1640688"/>
          </a:xfrm>
          <a:prstGeom prst="rect">
            <a:avLst/>
          </a:prstGeom>
          <a:noFill/>
        </p:spPr>
      </p:pic>
      <p:pic>
        <p:nvPicPr>
          <p:cNvPr id="7178" name="Picture 10" descr="Картинки по запросу учите детей петь орлова бекина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3645024"/>
            <a:ext cx="1224136" cy="1848446"/>
          </a:xfrm>
          <a:prstGeom prst="rect">
            <a:avLst/>
          </a:prstGeom>
          <a:noFill/>
        </p:spPr>
      </p:pic>
      <p:pic>
        <p:nvPicPr>
          <p:cNvPr id="7180" name="Picture 12" descr="Картинки по запросу учите детей петь орлова бекина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5576" y="4869160"/>
            <a:ext cx="1224136" cy="1813535"/>
          </a:xfrm>
          <a:prstGeom prst="rect">
            <a:avLst/>
          </a:prstGeom>
          <a:noFill/>
        </p:spPr>
      </p:pic>
      <p:pic>
        <p:nvPicPr>
          <p:cNvPr id="7182" name="Picture 14" descr="Картинки по запросу учите детей петь орлова бекина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619672" y="3717032"/>
            <a:ext cx="1080120" cy="1609378"/>
          </a:xfrm>
          <a:prstGeom prst="rect">
            <a:avLst/>
          </a:prstGeom>
          <a:noFill/>
        </p:spPr>
      </p:pic>
      <p:pic>
        <p:nvPicPr>
          <p:cNvPr id="7184" name="Picture 16" descr="Картинки по запросу музыка и движение бекина скачать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84168" y="188640"/>
            <a:ext cx="1154432" cy="1728192"/>
          </a:xfrm>
          <a:prstGeom prst="rect">
            <a:avLst/>
          </a:prstGeom>
          <a:noFill/>
        </p:spPr>
      </p:pic>
      <p:pic>
        <p:nvPicPr>
          <p:cNvPr id="7186" name="Picture 18" descr="Картинки по запросу музыка и движение бекина скачать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596336" y="188640"/>
            <a:ext cx="1080120" cy="1770689"/>
          </a:xfrm>
          <a:prstGeom prst="rect">
            <a:avLst/>
          </a:prstGeom>
          <a:noFill/>
        </p:spPr>
      </p:pic>
      <p:pic>
        <p:nvPicPr>
          <p:cNvPr id="7188" name="Picture 20" descr="Картинки по запросу Картушина &quot;Вокально-хоровая работа&quot;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555776" y="4869160"/>
            <a:ext cx="1167697" cy="1728192"/>
          </a:xfrm>
          <a:prstGeom prst="rect">
            <a:avLst/>
          </a:prstGeom>
          <a:noFill/>
        </p:spPr>
      </p:pic>
      <p:pic>
        <p:nvPicPr>
          <p:cNvPr id="2050" name="Picture 2" descr="Картинки по запросу &quot;Наглядные средства в музыкальном воспитании дошкольников&quot; Комиссарова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139952" y="2204864"/>
            <a:ext cx="1247539" cy="1944216"/>
          </a:xfrm>
          <a:prstGeom prst="rect">
            <a:avLst/>
          </a:prstGeom>
          <a:noFill/>
        </p:spPr>
      </p:pic>
      <p:pic>
        <p:nvPicPr>
          <p:cNvPr id="2052" name="Picture 4" descr="Картинки по запросу &quot;Музыкально-дидактические игры для дошкольников&quot; Кононова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211960" y="4509120"/>
            <a:ext cx="1296144" cy="19786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43762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04665"/>
            <a:ext cx="7772400" cy="576063"/>
          </a:xfrm>
        </p:spPr>
        <p:txBody>
          <a:bodyPr>
            <a:noAutofit/>
          </a:bodyPr>
          <a:lstStyle/>
          <a:p>
            <a:r>
              <a:rPr lang="ru-RU" sz="2400" b="1" u="sng" dirty="0" smtClean="0"/>
              <a:t>ПРОГРАММНАЯ  ЛИТЕРАТУРА</a:t>
            </a:r>
            <a:endParaRPr lang="ru-RU" sz="2800" b="1" u="sng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User\Desktop\пособия  презентац\IMG_20171006_115024.jpg"/>
          <p:cNvPicPr>
            <a:picLocks noChangeAspect="1" noChangeArrowheads="1"/>
          </p:cNvPicPr>
          <p:nvPr/>
        </p:nvPicPr>
        <p:blipFill>
          <a:blip r:embed="rId2" cstate="print"/>
          <a:srcRect l="7476" r="10625"/>
          <a:stretch>
            <a:fillRect/>
          </a:stretch>
        </p:blipFill>
        <p:spPr bwMode="auto">
          <a:xfrm>
            <a:off x="611560" y="980728"/>
            <a:ext cx="8177691" cy="56166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60649"/>
            <a:ext cx="7772400" cy="504055"/>
          </a:xfrm>
        </p:spPr>
        <p:txBody>
          <a:bodyPr>
            <a:noAutofit/>
          </a:bodyPr>
          <a:lstStyle/>
          <a:p>
            <a:r>
              <a:rPr lang="ru-RU" sz="2800" dirty="0" smtClean="0"/>
              <a:t>Нотные сборники</a:t>
            </a:r>
            <a:endParaRPr lang="ru-RU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User\Desktop\пособия\IMG_20171011_142241.jpg"/>
          <p:cNvPicPr>
            <a:picLocks noChangeAspect="1" noChangeArrowheads="1"/>
          </p:cNvPicPr>
          <p:nvPr/>
        </p:nvPicPr>
        <p:blipFill>
          <a:blip r:embed="rId2" cstate="print"/>
          <a:srcRect l="12988" r="15350"/>
          <a:stretch>
            <a:fillRect/>
          </a:stretch>
        </p:blipFill>
        <p:spPr bwMode="auto">
          <a:xfrm>
            <a:off x="971600" y="980728"/>
            <a:ext cx="7128792" cy="55956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www.playcast.ru/uploads/2015/09/17/1510174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1600" y="332656"/>
            <a:ext cx="7488832" cy="4882294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Художественно-эстетическое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развитие – это 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одно 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из пяти направлений развития 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детей.</a:t>
            </a: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Оно осуществляется в процессе ознакомления с разными видами искусства и через включение детей в различные виды художественно-эстетической деятельности. </a:t>
            </a:r>
          </a:p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Способствует обогащению чувственного опыта, эмоциональной сферы личности, влияет на познание нравственной стороны действительности, повышает познавательную активность.</a:t>
            </a:r>
          </a:p>
          <a:p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>
                <a:solidFill>
                  <a:schemeClr val="tx1"/>
                </a:solidFill>
                <a:latin typeface="Times New Roman"/>
                <a:ea typeface="Calibri"/>
              </a:rPr>
              <a:t>Актуальность художественно-эстетического развития детей обусловлена введением Федеральных государственных образовательных стандартов дошкольного образования. </a:t>
            </a: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571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2657"/>
            <a:ext cx="7772400" cy="432047"/>
          </a:xfrm>
        </p:spPr>
        <p:txBody>
          <a:bodyPr>
            <a:noAutofit/>
          </a:bodyPr>
          <a:lstStyle/>
          <a:p>
            <a:r>
              <a:rPr lang="ru-RU" sz="2800" dirty="0" smtClean="0"/>
              <a:t>Журналы</a:t>
            </a:r>
            <a:endParaRPr lang="ru-RU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 descr="C:\Users\User\Desktop\пособия\IMG_20171011_111015.jpg"/>
          <p:cNvPicPr>
            <a:picLocks noChangeAspect="1" noChangeArrowheads="1"/>
          </p:cNvPicPr>
          <p:nvPr/>
        </p:nvPicPr>
        <p:blipFill>
          <a:blip r:embed="rId2" cstate="print"/>
          <a:srcRect l="7476" r="9838"/>
          <a:stretch>
            <a:fillRect/>
          </a:stretch>
        </p:blipFill>
        <p:spPr bwMode="auto">
          <a:xfrm>
            <a:off x="179512" y="1124744"/>
            <a:ext cx="4203821" cy="3240360"/>
          </a:xfrm>
          <a:prstGeom prst="rect">
            <a:avLst/>
          </a:prstGeom>
          <a:noFill/>
        </p:spPr>
      </p:pic>
      <p:pic>
        <p:nvPicPr>
          <p:cNvPr id="11267" name="Picture 3" descr="C:\Users\User\Desktop\пособия\IMG_20171011_111512.jpg"/>
          <p:cNvPicPr>
            <a:picLocks noChangeAspect="1" noChangeArrowheads="1"/>
          </p:cNvPicPr>
          <p:nvPr/>
        </p:nvPicPr>
        <p:blipFill>
          <a:blip r:embed="rId3" cstate="print"/>
          <a:srcRect l="5901" r="12201"/>
          <a:stretch>
            <a:fillRect/>
          </a:stretch>
        </p:blipFill>
        <p:spPr bwMode="auto">
          <a:xfrm>
            <a:off x="4067944" y="3573016"/>
            <a:ext cx="4104456" cy="3083837"/>
          </a:xfrm>
          <a:prstGeom prst="rect">
            <a:avLst/>
          </a:prstGeom>
          <a:noFill/>
        </p:spPr>
      </p:pic>
      <p:pic>
        <p:nvPicPr>
          <p:cNvPr id="11268" name="Picture 4" descr="C:\Users\User\Desktop\пособия\IMG_20171011_112043.jpg"/>
          <p:cNvPicPr>
            <a:picLocks noChangeAspect="1" noChangeArrowheads="1"/>
          </p:cNvPicPr>
          <p:nvPr/>
        </p:nvPicPr>
        <p:blipFill>
          <a:blip r:embed="rId4" cstate="print"/>
          <a:srcRect t="3801" r="2751" b="3801"/>
          <a:stretch>
            <a:fillRect/>
          </a:stretch>
        </p:blipFill>
        <p:spPr bwMode="auto">
          <a:xfrm>
            <a:off x="4788024" y="1052736"/>
            <a:ext cx="4104456" cy="21935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2657"/>
            <a:ext cx="7772400" cy="504055"/>
          </a:xfrm>
        </p:spPr>
        <p:txBody>
          <a:bodyPr>
            <a:noAutofit/>
          </a:bodyPr>
          <a:lstStyle/>
          <a:p>
            <a:r>
              <a:rPr lang="ru-RU" sz="2800" dirty="0" smtClean="0"/>
              <a:t>Рабочий материал</a:t>
            </a:r>
            <a:endParaRPr lang="ru-RU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пособия\IMG_20171011_090139.jpg"/>
          <p:cNvPicPr>
            <a:picLocks noChangeAspect="1" noChangeArrowheads="1"/>
          </p:cNvPicPr>
          <p:nvPr/>
        </p:nvPicPr>
        <p:blipFill>
          <a:blip r:embed="rId2" cstate="print"/>
          <a:srcRect b="15000"/>
          <a:stretch>
            <a:fillRect/>
          </a:stretch>
        </p:blipFill>
        <p:spPr bwMode="auto">
          <a:xfrm>
            <a:off x="467544" y="1556792"/>
            <a:ext cx="8388424" cy="40106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8641"/>
            <a:ext cx="7772400" cy="576063"/>
          </a:xfrm>
        </p:spPr>
        <p:txBody>
          <a:bodyPr>
            <a:noAutofit/>
          </a:bodyPr>
          <a:lstStyle/>
          <a:p>
            <a:r>
              <a:rPr lang="ru-RU" sz="2800" dirty="0" smtClean="0"/>
              <a:t>Аудио-</a:t>
            </a:r>
            <a:r>
              <a:rPr lang="en-US" sz="2800" dirty="0" smtClean="0"/>
              <a:t>CD</a:t>
            </a:r>
            <a:r>
              <a:rPr lang="ru-RU" sz="2800" dirty="0" smtClean="0"/>
              <a:t>-</a:t>
            </a:r>
            <a:r>
              <a:rPr lang="ru-RU" sz="2800" dirty="0" err="1" smtClean="0"/>
              <a:t>тека</a:t>
            </a:r>
            <a:endParaRPr lang="ru-RU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C:\Users\User\Desktop\МОИ ДОКУМЕНТЫ\МОИ ДОКУМЕНТЫ\МУЗЫКАЛЬНЫЙ РУКОВОДИТЕЛЬ\Фото и видео детский сад\Муз. пособия, атрибутика, оформление зала\P4088586.JPG"/>
          <p:cNvPicPr>
            <a:picLocks noChangeAspect="1" noChangeArrowheads="1"/>
          </p:cNvPicPr>
          <p:nvPr/>
        </p:nvPicPr>
        <p:blipFill>
          <a:blip r:embed="rId2" cstate="print"/>
          <a:srcRect l="1963" t="25850" r="5901" b="24800"/>
          <a:stretch>
            <a:fillRect/>
          </a:stretch>
        </p:blipFill>
        <p:spPr bwMode="auto">
          <a:xfrm>
            <a:off x="251520" y="908720"/>
            <a:ext cx="6768752" cy="2950482"/>
          </a:xfrm>
          <a:prstGeom prst="rect">
            <a:avLst/>
          </a:prstGeom>
          <a:noFill/>
        </p:spPr>
      </p:pic>
      <p:pic>
        <p:nvPicPr>
          <p:cNvPr id="6147" name="Picture 3" descr="C:\Users\User\Desktop\пособия  презентац\IMG_20171009_093538.jpg"/>
          <p:cNvPicPr>
            <a:picLocks noChangeAspect="1" noChangeArrowheads="1"/>
          </p:cNvPicPr>
          <p:nvPr/>
        </p:nvPicPr>
        <p:blipFill>
          <a:blip r:embed="rId3" cstate="print"/>
          <a:srcRect l="26317" t="7143" r="50000"/>
          <a:stretch>
            <a:fillRect/>
          </a:stretch>
        </p:blipFill>
        <p:spPr bwMode="auto">
          <a:xfrm>
            <a:off x="7164288" y="2492896"/>
            <a:ext cx="1828388" cy="4032448"/>
          </a:xfrm>
          <a:prstGeom prst="rect">
            <a:avLst/>
          </a:prstGeom>
          <a:noFill/>
        </p:spPr>
      </p:pic>
      <p:pic>
        <p:nvPicPr>
          <p:cNvPr id="2050" name="Picture 2" descr="C:\Users\User\Desktop\пособия\IMG_20171011_112733.jpg"/>
          <p:cNvPicPr>
            <a:picLocks noChangeAspect="1" noChangeArrowheads="1"/>
          </p:cNvPicPr>
          <p:nvPr/>
        </p:nvPicPr>
        <p:blipFill>
          <a:blip r:embed="rId4" cstate="print"/>
          <a:srcRect l="5113" r="8263" b="5201"/>
          <a:stretch>
            <a:fillRect/>
          </a:stretch>
        </p:blipFill>
        <p:spPr bwMode="auto">
          <a:xfrm>
            <a:off x="1691680" y="4005064"/>
            <a:ext cx="4320480" cy="26596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88641"/>
            <a:ext cx="7772400" cy="1152128"/>
          </a:xfrm>
        </p:spPr>
        <p:txBody>
          <a:bodyPr>
            <a:noAutofit/>
          </a:bodyPr>
          <a:lstStyle/>
          <a:p>
            <a:r>
              <a:rPr lang="ru-RU" sz="3200" b="1" u="sng" dirty="0">
                <a:solidFill>
                  <a:srgbClr val="C00000"/>
                </a:solidFill>
              </a:rPr>
              <a:t>Самостоятельная музыкально-игровая деятельность</a:t>
            </a:r>
            <a:br>
              <a:rPr lang="ru-RU" sz="3200" b="1" u="sng" dirty="0">
                <a:solidFill>
                  <a:srgbClr val="C00000"/>
                </a:solidFill>
              </a:rPr>
            </a:br>
            <a:endParaRPr lang="ru-RU" sz="3200" b="1" u="sng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1196752"/>
            <a:ext cx="8640960" cy="5328592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tx1"/>
                </a:solidFill>
              </a:rPr>
              <a:t>                                                                           </a:t>
            </a:r>
            <a:r>
              <a:rPr lang="ru-RU" sz="2400" dirty="0" smtClean="0">
                <a:solidFill>
                  <a:schemeClr val="tx1"/>
                </a:solidFill>
              </a:rPr>
              <a:t>1 младшая группа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2051" name="Picture 3" descr="C:\Users\User\Desktop\пособия  презентац\IMG_20171006_100641.jpg"/>
          <p:cNvPicPr>
            <a:picLocks noChangeAspect="1" noChangeArrowheads="1"/>
          </p:cNvPicPr>
          <p:nvPr/>
        </p:nvPicPr>
        <p:blipFill>
          <a:blip r:embed="rId2" cstate="print"/>
          <a:srcRect l="5113" r="9051"/>
          <a:stretch>
            <a:fillRect/>
          </a:stretch>
        </p:blipFill>
        <p:spPr bwMode="auto">
          <a:xfrm>
            <a:off x="323528" y="1196752"/>
            <a:ext cx="5832649" cy="3822235"/>
          </a:xfrm>
          <a:prstGeom prst="rect">
            <a:avLst/>
          </a:prstGeom>
          <a:noFill/>
        </p:spPr>
      </p:pic>
      <p:pic>
        <p:nvPicPr>
          <p:cNvPr id="2052" name="Picture 4" descr="C:\Users\User\Desktop\пособия  презентац\IMG_20171006_104227.jpg"/>
          <p:cNvPicPr>
            <a:picLocks noChangeAspect="1" noChangeArrowheads="1"/>
          </p:cNvPicPr>
          <p:nvPr/>
        </p:nvPicPr>
        <p:blipFill>
          <a:blip r:embed="rId3" cstate="print"/>
          <a:srcRect l="5113" t="10800" r="29525" b="6601"/>
          <a:stretch>
            <a:fillRect/>
          </a:stretch>
        </p:blipFill>
        <p:spPr bwMode="auto">
          <a:xfrm>
            <a:off x="5220072" y="4005064"/>
            <a:ext cx="3744416" cy="26616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53362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8641"/>
            <a:ext cx="7772400" cy="576063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2 младшая группа</a:t>
            </a:r>
            <a:endParaRPr lang="ru-RU" sz="3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1052736"/>
            <a:ext cx="8712968" cy="554461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User\Desktop\пособия  презентац\IMG_20171004_141144.jpg"/>
          <p:cNvPicPr>
            <a:picLocks noChangeAspect="1" noChangeArrowheads="1"/>
          </p:cNvPicPr>
          <p:nvPr/>
        </p:nvPicPr>
        <p:blipFill>
          <a:blip r:embed="rId2" cstate="print"/>
          <a:srcRect l="15393" r="11157"/>
          <a:stretch>
            <a:fillRect/>
          </a:stretch>
        </p:blipFill>
        <p:spPr bwMode="auto">
          <a:xfrm>
            <a:off x="971600" y="908720"/>
            <a:ext cx="7428131" cy="56886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8641"/>
            <a:ext cx="7772400" cy="720079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Средняя группа</a:t>
            </a:r>
            <a:endParaRPr lang="ru-RU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908720"/>
            <a:ext cx="8712968" cy="5760640"/>
          </a:xfrm>
        </p:spPr>
        <p:txBody>
          <a:bodyPr>
            <a:normAutofit fontScale="92500" lnSpcReduction="10000"/>
          </a:bodyPr>
          <a:lstStyle/>
          <a:p>
            <a:endParaRPr lang="ru-RU" dirty="0" smtClean="0"/>
          </a:p>
          <a:p>
            <a:endParaRPr lang="ru-RU" dirty="0" smtClean="0"/>
          </a:p>
          <a:p>
            <a:pPr algn="l"/>
            <a:endParaRPr lang="ru-RU" dirty="0" smtClean="0"/>
          </a:p>
          <a:p>
            <a:pPr algn="l"/>
            <a:endParaRPr lang="ru-RU" dirty="0" smtClean="0"/>
          </a:p>
          <a:p>
            <a:pPr algn="l"/>
            <a:endParaRPr lang="ru-RU" dirty="0" smtClean="0"/>
          </a:p>
          <a:p>
            <a:pPr algn="l"/>
            <a:endParaRPr lang="ru-RU" dirty="0" smtClean="0"/>
          </a:p>
          <a:p>
            <a:pPr algn="l"/>
            <a:endParaRPr lang="ru-RU" dirty="0" smtClean="0"/>
          </a:p>
          <a:p>
            <a:pPr algn="l"/>
            <a:endParaRPr lang="ru-RU" dirty="0" smtClean="0"/>
          </a:p>
          <a:p>
            <a:pPr algn="l"/>
            <a:endParaRPr lang="ru-RU" dirty="0" smtClean="0"/>
          </a:p>
          <a:p>
            <a:pPr algn="l"/>
            <a:r>
              <a:rPr lang="ru-RU" b="1" dirty="0" smtClean="0">
                <a:solidFill>
                  <a:schemeClr val="tx1"/>
                </a:solidFill>
              </a:rPr>
              <a:t>  </a:t>
            </a:r>
          </a:p>
          <a:p>
            <a:pPr algn="l"/>
            <a:r>
              <a:rPr lang="ru-RU" b="1" dirty="0" smtClean="0">
                <a:solidFill>
                  <a:schemeClr val="tx1"/>
                </a:solidFill>
              </a:rPr>
              <a:t>                      ЛЭПБУК  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4" name="Picture 2" descr="C:\Users\User\Desktop\Д.с.№65\Фо-то  и видео Д.с. №65\фото дид. пособия\P32304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908720"/>
            <a:ext cx="8353052" cy="4698591"/>
          </a:xfrm>
          <a:prstGeom prst="rect">
            <a:avLst/>
          </a:prstGeom>
          <a:noFill/>
        </p:spPr>
      </p:pic>
      <p:pic>
        <p:nvPicPr>
          <p:cNvPr id="5" name="Picture 2" descr="C:\Users\User\Desktop\пособия  презентац\IMG_20171004_115008.jpg"/>
          <p:cNvPicPr>
            <a:picLocks noChangeAspect="1" noChangeArrowheads="1"/>
          </p:cNvPicPr>
          <p:nvPr/>
        </p:nvPicPr>
        <p:blipFill>
          <a:blip r:embed="rId3" cstate="print"/>
          <a:srcRect l="6667" t="27654" r="4444"/>
          <a:stretch>
            <a:fillRect/>
          </a:stretch>
        </p:blipFill>
        <p:spPr bwMode="auto">
          <a:xfrm>
            <a:off x="4858514" y="4896051"/>
            <a:ext cx="4285486" cy="19619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Стрелка вправо 5"/>
          <p:cNvSpPr/>
          <p:nvPr/>
        </p:nvSpPr>
        <p:spPr>
          <a:xfrm>
            <a:off x="3779912" y="6021288"/>
            <a:ext cx="720080" cy="2880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60649"/>
            <a:ext cx="7772400" cy="648071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Старшая группа</a:t>
            </a:r>
            <a:endParaRPr lang="ru-RU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1556792"/>
            <a:ext cx="8496944" cy="460851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User\Desktop\пособия  презентац\IMG_20171004_111556.jpg"/>
          <p:cNvPicPr>
            <a:picLocks noChangeAspect="1" noChangeArrowheads="1"/>
          </p:cNvPicPr>
          <p:nvPr/>
        </p:nvPicPr>
        <p:blipFill>
          <a:blip r:embed="rId2" cstate="print"/>
          <a:srcRect l="5739" r="5313"/>
          <a:stretch>
            <a:fillRect/>
          </a:stretch>
        </p:blipFill>
        <p:spPr bwMode="auto">
          <a:xfrm>
            <a:off x="251520" y="908720"/>
            <a:ext cx="8653817" cy="54726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576064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Подготовительная группа</a:t>
            </a:r>
            <a:endParaRPr lang="ru-RU" sz="2800" dirty="0"/>
          </a:p>
        </p:txBody>
      </p:sp>
      <p:pic>
        <p:nvPicPr>
          <p:cNvPr id="5" name="Содержимое 4" descr="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908719"/>
            <a:ext cx="1872208" cy="2816013"/>
          </a:xfrm>
        </p:spPr>
      </p:pic>
      <p:pic>
        <p:nvPicPr>
          <p:cNvPr id="9218" name="Picture 2" descr="C:\Users\User\Desktop\МОИ ДОКУМЕНТЫ\МОИ ДОКУМЕНТЫ\МУЗЫКАЛЬНЫЙ РУКОВОДИТЕЛЬ\Фото и видео детский сад\муз. зал, кабинет, муз. уголки в группах\SL74828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t="10448" r="3731" b="2985"/>
          <a:stretch>
            <a:fillRect/>
          </a:stretch>
        </p:blipFill>
        <p:spPr bwMode="auto">
          <a:xfrm>
            <a:off x="2195736" y="980728"/>
            <a:ext cx="6192688" cy="4176464"/>
          </a:xfrm>
          <a:prstGeom prst="rect">
            <a:avLst/>
          </a:prstGeom>
          <a:noFill/>
        </p:spPr>
      </p:pic>
      <p:pic>
        <p:nvPicPr>
          <p:cNvPr id="6" name="Содержимое 4" descr="6.jpg"/>
          <p:cNvPicPr>
            <a:picLocks noChangeAspect="1"/>
          </p:cNvPicPr>
          <p:nvPr/>
        </p:nvPicPr>
        <p:blipFill>
          <a:blip r:embed="rId4" cstate="print"/>
          <a:srcRect t="14872" r="14118"/>
          <a:stretch>
            <a:fillRect/>
          </a:stretch>
        </p:blipFill>
        <p:spPr>
          <a:xfrm>
            <a:off x="179512" y="4077072"/>
            <a:ext cx="3203848" cy="1897980"/>
          </a:xfrm>
          <a:prstGeom prst="rect">
            <a:avLst/>
          </a:prstGeom>
        </p:spPr>
      </p:pic>
      <p:pic>
        <p:nvPicPr>
          <p:cNvPr id="7" name="Содержимое 5" descr="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76256" y="3789040"/>
            <a:ext cx="2052228" cy="2736304"/>
          </a:xfrm>
          <a:prstGeom prst="rect">
            <a:avLst/>
          </a:prstGeom>
        </p:spPr>
      </p:pic>
      <p:pic>
        <p:nvPicPr>
          <p:cNvPr id="8" name="Picture 2" descr="C:\Users\User\Desktop\пособия\IMG_20171010_123641.jpg"/>
          <p:cNvPicPr>
            <a:picLocks noChangeAspect="1" noChangeArrowheads="1"/>
          </p:cNvPicPr>
          <p:nvPr/>
        </p:nvPicPr>
        <p:blipFill>
          <a:blip r:embed="rId6" cstate="print"/>
          <a:srcRect l="1963" r="7476"/>
          <a:stretch>
            <a:fillRect/>
          </a:stretch>
        </p:blipFill>
        <p:spPr bwMode="auto">
          <a:xfrm>
            <a:off x="3563888" y="4725144"/>
            <a:ext cx="3096344" cy="1923222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899592" y="3244334"/>
            <a:ext cx="4190659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/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b="1" dirty="0" smtClean="0"/>
          </a:p>
          <a:p>
            <a:r>
              <a:rPr lang="ru-RU" sz="2400" b="1" dirty="0" smtClean="0"/>
              <a:t>ЛЭПБУК</a:t>
            </a:r>
            <a:r>
              <a:rPr lang="ru-RU" b="1" dirty="0" smtClean="0"/>
              <a:t>      </a:t>
            </a:r>
            <a:endParaRPr lang="ru-RU" dirty="0"/>
          </a:p>
        </p:txBody>
      </p:sp>
      <p:sp>
        <p:nvSpPr>
          <p:cNvPr id="10" name="Стрелка вправо 9"/>
          <p:cNvSpPr/>
          <p:nvPr/>
        </p:nvSpPr>
        <p:spPr>
          <a:xfrm>
            <a:off x="2267744" y="6381328"/>
            <a:ext cx="1008112" cy="21602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03648" y="188641"/>
            <a:ext cx="6694512" cy="504056"/>
          </a:xfrm>
        </p:spPr>
        <p:txBody>
          <a:bodyPr>
            <a:noAutofit/>
          </a:bodyPr>
          <a:lstStyle/>
          <a:p>
            <a:r>
              <a:rPr lang="ru-RU" sz="3600" b="1" u="sng" dirty="0" smtClean="0">
                <a:solidFill>
                  <a:srgbClr val="C00000"/>
                </a:solidFill>
              </a:rPr>
              <a:t>Работа с педагогами</a:t>
            </a:r>
            <a:endParaRPr lang="ru-RU" sz="3600" b="1" u="sng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7584" y="764704"/>
            <a:ext cx="6944816" cy="5616624"/>
          </a:xfrm>
        </p:spPr>
        <p:txBody>
          <a:bodyPr>
            <a:normAutofit/>
          </a:bodyPr>
          <a:lstStyle/>
          <a:p>
            <a:r>
              <a:rPr lang="ru-RU" sz="1200" i="1" dirty="0" smtClean="0">
                <a:solidFill>
                  <a:schemeClr val="tx1"/>
                </a:solidFill>
              </a:rPr>
              <a:t>       </a:t>
            </a:r>
            <a:r>
              <a:rPr lang="ru-RU" sz="1400" i="1" dirty="0" smtClean="0">
                <a:solidFill>
                  <a:schemeClr val="tx1"/>
                </a:solidFill>
              </a:rPr>
              <a:t>Консультации, рекомендации,</a:t>
            </a:r>
          </a:p>
          <a:p>
            <a:r>
              <a:rPr lang="ru-RU" sz="1400" i="1" dirty="0">
                <a:solidFill>
                  <a:schemeClr val="tx1"/>
                </a:solidFill>
              </a:rPr>
              <a:t>р</a:t>
            </a:r>
            <a:r>
              <a:rPr lang="ru-RU" sz="1400" i="1" dirty="0" smtClean="0">
                <a:solidFill>
                  <a:schemeClr val="tx1"/>
                </a:solidFill>
              </a:rPr>
              <a:t>аздаточное пособие «</a:t>
            </a:r>
            <a:r>
              <a:rPr lang="ru-RU" sz="1400" i="1" dirty="0" err="1" smtClean="0">
                <a:solidFill>
                  <a:schemeClr val="tx1"/>
                </a:solidFill>
              </a:rPr>
              <a:t>Подсказочки</a:t>
            </a:r>
            <a:r>
              <a:rPr lang="ru-RU" sz="1400" i="1" dirty="0" smtClean="0">
                <a:solidFill>
                  <a:schemeClr val="tx1"/>
                </a:solidFill>
              </a:rPr>
              <a:t> </a:t>
            </a:r>
            <a:r>
              <a:rPr lang="ru-RU" sz="1400" i="1" dirty="0" err="1" smtClean="0">
                <a:solidFill>
                  <a:schemeClr val="tx1"/>
                </a:solidFill>
              </a:rPr>
              <a:t>воспиталочкам</a:t>
            </a:r>
            <a:r>
              <a:rPr lang="ru-RU" sz="1400" i="1" dirty="0" smtClean="0">
                <a:solidFill>
                  <a:schemeClr val="tx1"/>
                </a:solidFill>
              </a:rPr>
              <a:t>»</a:t>
            </a:r>
            <a:endParaRPr lang="ru-RU" sz="1800" i="1" dirty="0" smtClean="0">
              <a:solidFill>
                <a:schemeClr val="tx1"/>
              </a:solidFill>
            </a:endParaRPr>
          </a:p>
          <a:p>
            <a:r>
              <a:rPr lang="ru-RU" sz="2400" dirty="0" smtClean="0">
                <a:solidFill>
                  <a:schemeClr val="tx1"/>
                </a:solidFill>
              </a:rPr>
              <a:t>ФОТО</a:t>
            </a:r>
            <a:endParaRPr lang="ru-RU" sz="2400" dirty="0">
              <a:solidFill>
                <a:schemeClr val="tx1"/>
              </a:solidFill>
            </a:endParaRPr>
          </a:p>
          <a:p>
            <a:r>
              <a:rPr lang="ru-RU" b="1" dirty="0" smtClean="0">
                <a:solidFill>
                  <a:srgbClr val="C00000"/>
                </a:solidFill>
              </a:rPr>
              <a:t>    </a:t>
            </a:r>
          </a:p>
          <a:p>
            <a:endParaRPr lang="ru-RU" b="1" dirty="0">
              <a:solidFill>
                <a:srgbClr val="C00000"/>
              </a:solidFill>
            </a:endParaRPr>
          </a:p>
          <a:p>
            <a:r>
              <a:rPr lang="ru-RU" b="1" dirty="0" smtClean="0">
                <a:solidFill>
                  <a:srgbClr val="C00000"/>
                </a:solidFill>
              </a:rPr>
              <a:t> </a:t>
            </a:r>
            <a:endParaRPr lang="ru-RU" sz="2000" i="1" dirty="0">
              <a:solidFill>
                <a:schemeClr val="tx1"/>
              </a:solidFill>
            </a:endParaRPr>
          </a:p>
        </p:txBody>
      </p:sp>
      <p:pic>
        <p:nvPicPr>
          <p:cNvPr id="8194" name="Picture 2" descr="C:\Users\User\Desktop\пособия\IMG_20171011_140730.jpg"/>
          <p:cNvPicPr>
            <a:picLocks noChangeAspect="1" noChangeArrowheads="1"/>
          </p:cNvPicPr>
          <p:nvPr/>
        </p:nvPicPr>
        <p:blipFill>
          <a:blip r:embed="rId2" cstate="print"/>
          <a:srcRect l="5113" r="11413"/>
          <a:stretch>
            <a:fillRect/>
          </a:stretch>
        </p:blipFill>
        <p:spPr bwMode="auto">
          <a:xfrm>
            <a:off x="683568" y="1412776"/>
            <a:ext cx="7632848" cy="5143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96410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340769"/>
          </a:xfrm>
        </p:spPr>
        <p:txBody>
          <a:bodyPr>
            <a:normAutofit fontScale="90000"/>
          </a:bodyPr>
          <a:lstStyle/>
          <a:p>
            <a:r>
              <a:rPr lang="ru-RU" b="1" u="sng" dirty="0" smtClean="0">
                <a:solidFill>
                  <a:srgbClr val="C00000"/>
                </a:solidFill>
              </a:rPr>
              <a:t>Работа с родителями</a:t>
            </a:r>
            <a:br>
              <a:rPr lang="ru-RU" b="1" u="sng" dirty="0" smtClean="0">
                <a:solidFill>
                  <a:srgbClr val="C00000"/>
                </a:solidFill>
              </a:rPr>
            </a:br>
            <a:r>
              <a:rPr lang="ru-RU" sz="2200" dirty="0" smtClean="0"/>
              <a:t>(папки передвижки, информационная газета ДОУ «Вместе весело шагаем», музыкальные акции, консультации) </a:t>
            </a:r>
            <a:endParaRPr lang="ru-RU" sz="2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1600" y="1988840"/>
            <a:ext cx="3744416" cy="194421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42" name="Picture 2" descr="C:\Users\User\Desktop\пособия  презентац\IMG_20171006_100255.jpg"/>
          <p:cNvPicPr>
            <a:picLocks noChangeAspect="1" noChangeArrowheads="1"/>
          </p:cNvPicPr>
          <p:nvPr/>
        </p:nvPicPr>
        <p:blipFill>
          <a:blip r:embed="rId2" cstate="print"/>
          <a:srcRect r="8263" b="6601"/>
          <a:stretch>
            <a:fillRect/>
          </a:stretch>
        </p:blipFill>
        <p:spPr bwMode="auto">
          <a:xfrm>
            <a:off x="395536" y="1484784"/>
            <a:ext cx="4536504" cy="25980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3074" name="Picture 2" descr="C:\Users\User\Desktop\пособия  презентац\IMG_20171008_143147.jpg"/>
          <p:cNvPicPr>
            <a:picLocks noChangeAspect="1" noChangeArrowheads="1"/>
          </p:cNvPicPr>
          <p:nvPr/>
        </p:nvPicPr>
        <p:blipFill>
          <a:blip r:embed="rId3" cstate="print"/>
          <a:srcRect l="10625" t="12201" r="31887" b="12200"/>
          <a:stretch>
            <a:fillRect/>
          </a:stretch>
        </p:blipFill>
        <p:spPr bwMode="auto">
          <a:xfrm>
            <a:off x="395536" y="4509120"/>
            <a:ext cx="2880320" cy="21306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3075" name="Picture 3" descr="C:\Users\User\Desktop\пособия  презентац\IMG_20171008_143049.jpg"/>
          <p:cNvPicPr>
            <a:picLocks noChangeAspect="1" noChangeArrowheads="1"/>
          </p:cNvPicPr>
          <p:nvPr/>
        </p:nvPicPr>
        <p:blipFill>
          <a:blip r:embed="rId4" cstate="print"/>
          <a:srcRect l="7067" t="25850" r="5201" b="10101"/>
          <a:stretch>
            <a:fillRect/>
          </a:stretch>
        </p:blipFill>
        <p:spPr bwMode="auto">
          <a:xfrm>
            <a:off x="6156176" y="1340768"/>
            <a:ext cx="2774078" cy="3600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9219" name="Picture 3" descr="C:\Users\User\Desktop\пособия\IMG_20171011_141118.jpg"/>
          <p:cNvPicPr>
            <a:picLocks noChangeAspect="1" noChangeArrowheads="1"/>
          </p:cNvPicPr>
          <p:nvPr/>
        </p:nvPicPr>
        <p:blipFill>
          <a:blip r:embed="rId5" cstate="print"/>
          <a:srcRect l="12988" r="12201" b="53801"/>
          <a:stretch>
            <a:fillRect/>
          </a:stretch>
        </p:blipFill>
        <p:spPr bwMode="auto">
          <a:xfrm>
            <a:off x="3851920" y="5301208"/>
            <a:ext cx="3528392" cy="12256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15816" y="260649"/>
            <a:ext cx="3062939" cy="1049045"/>
          </a:xfrm>
        </p:spPr>
        <p:txBody>
          <a:bodyPr>
            <a:normAutofit/>
          </a:bodyPr>
          <a:lstStyle/>
          <a:p>
            <a:endParaRPr lang="ru-RU" sz="1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2132856"/>
            <a:ext cx="8208912" cy="4392488"/>
          </a:xfrm>
        </p:spPr>
        <p:txBody>
          <a:bodyPr>
            <a:noAutofit/>
          </a:bodyPr>
          <a:lstStyle/>
          <a:p>
            <a:endParaRPr lang="ru-RU" sz="2000" dirty="0" smtClean="0">
              <a:solidFill>
                <a:schemeClr val="tx1"/>
              </a:solidFill>
              <a:latin typeface="Times New Roman"/>
              <a:ea typeface="Calibri"/>
              <a:cs typeface="Times New Roman"/>
            </a:endParaRPr>
          </a:p>
          <a:p>
            <a:r>
              <a:rPr lang="ru-RU" sz="2000" dirty="0" smtClean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/>
                <a:ea typeface="Times New Roman"/>
              </a:rPr>
              <a:t>Одним из эффективных средств художественно-эстетического развития  детей дошкольного возраста является развивающая предметно-пространственная среда ДОУ</a:t>
            </a:r>
            <a:r>
              <a:rPr lang="ru-RU" sz="2000" dirty="0" smtClean="0">
                <a:solidFill>
                  <a:schemeClr val="tx1"/>
                </a:solidFill>
                <a:latin typeface="Times New Roman"/>
                <a:ea typeface="Times New Roman"/>
              </a:rPr>
              <a:t>.</a:t>
            </a:r>
          </a:p>
          <a:p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соответствии с требованиями ФГОС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- РППС должна:</a:t>
            </a:r>
          </a:p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1. обеспечивать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максимальную реализацию образовательного потенциала пространства, материалов, оборудования для развития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детей; </a:t>
            </a:r>
          </a:p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должна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соответствовать возрастным особенностям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детей; </a:t>
            </a:r>
          </a:p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 быть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содержательно-насыщенной, трансформируемой, полифункциональной, вариативной, доступной и безопасной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ru-RU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(раздел 3; пункты 3.3 (3.3.1-3.3.4)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400" i="1" dirty="0" smtClean="0">
              <a:solidFill>
                <a:schemeClr val="tx1"/>
              </a:solidFill>
            </a:endParaRPr>
          </a:p>
          <a:p>
            <a:endParaRPr lang="ru-RU" sz="2000" i="1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60647"/>
            <a:ext cx="4210669" cy="1442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5279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Autofit/>
          </a:bodyPr>
          <a:lstStyle/>
          <a:p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ТАКИМ ОБРАЗОМ</a:t>
            </a:r>
            <a:endParaRPr lang="ru-RU" sz="24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764704"/>
            <a:ext cx="8784976" cy="5904656"/>
          </a:xfrm>
        </p:spPr>
        <p:txBody>
          <a:bodyPr>
            <a:normAutofit fontScale="85000" lnSpcReduction="10000"/>
          </a:bodyPr>
          <a:lstStyle/>
          <a:p>
            <a:pPr marL="347345" indent="-347345" algn="ctr">
              <a:lnSpc>
                <a:spcPct val="115000"/>
              </a:lnSpc>
              <a:spcBef>
                <a:spcPts val="480"/>
              </a:spcBef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/>
                <a:cs typeface="Times New Roman"/>
              </a:rPr>
              <a:t>Организация РППС в ДОО имеет важное значение.</a:t>
            </a:r>
            <a:endParaRPr lang="ru-RU" sz="1400" dirty="0">
              <a:ea typeface="Calibri"/>
              <a:cs typeface="Times New Roman"/>
            </a:endParaRPr>
          </a:p>
          <a:p>
            <a:pPr marL="347345" indent="-347345" algn="ctr">
              <a:lnSpc>
                <a:spcPct val="115000"/>
              </a:lnSpc>
              <a:spcBef>
                <a:spcPts val="480"/>
              </a:spcBef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/>
                <a:cs typeface="Times New Roman"/>
              </a:rPr>
              <a:t> Руководитель и весь педагогический коллектив должны обращать на это особое внимание, так как РППС способствует становлению базовых характеристик личности ребенка. </a:t>
            </a:r>
            <a:endParaRPr lang="ru-RU" sz="1400" dirty="0">
              <a:ea typeface="Calibri"/>
              <a:cs typeface="Times New Roman"/>
            </a:endParaRPr>
          </a:p>
          <a:p>
            <a:pPr marL="347345" lvl="0" indent="-347345" algn="ctr">
              <a:lnSpc>
                <a:spcPct val="115000"/>
              </a:lnSpc>
              <a:spcBef>
                <a:spcPts val="480"/>
              </a:spcBef>
            </a:pPr>
            <a:r>
              <a:rPr lang="ru-RU" sz="2000" dirty="0">
                <a:solidFill>
                  <a:srgbClr val="000000"/>
                </a:solidFill>
                <a:latin typeface="Times New Roman"/>
                <a:cs typeface="Times New Roman"/>
              </a:rPr>
              <a:t>Созданная среда вызывает у детей чувство радости, эмоционально положительное отношение к детскому саду, желание посещать его, обогащает новыми впечатлениями и знаниями, приобщает детей к активной самостоятельной и творческой деятельности. </a:t>
            </a:r>
            <a:endParaRPr lang="ru-RU" sz="14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spcBef>
                <a:spcPts val="48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rgbClr val="000000"/>
                </a:solidFill>
                <a:latin typeface="Times New Roman"/>
                <a:cs typeface="Times New Roman"/>
              </a:rPr>
              <a:t> </a:t>
            </a:r>
            <a:endParaRPr lang="ru-RU" sz="1400" dirty="0"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000" dirty="0" smtClean="0">
                <a:latin typeface="Times New Roman"/>
                <a:ea typeface="Times New Roman"/>
                <a:cs typeface="Times New Roman"/>
              </a:rPr>
              <a:t>        РППС </a:t>
            </a:r>
            <a:r>
              <a:rPr lang="ru-RU" sz="2000" dirty="0">
                <a:latin typeface="Times New Roman"/>
                <a:ea typeface="Calibri"/>
                <a:cs typeface="Times New Roman"/>
              </a:rPr>
              <a:t>будет эффективным средством художественно-эстетического развития детей в музыкальной деятельности,  если: </a:t>
            </a:r>
            <a:endParaRPr lang="ru-RU" sz="1400" dirty="0"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000" dirty="0">
                <a:latin typeface="Times New Roman"/>
                <a:ea typeface="Calibri"/>
                <a:cs typeface="Times New Roman"/>
              </a:rPr>
              <a:t>       1. отвечает требованиям ФГОС ДО; </a:t>
            </a:r>
            <a:endParaRPr lang="ru-RU" sz="1400" dirty="0"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000" dirty="0">
                <a:latin typeface="Times New Roman"/>
                <a:ea typeface="Calibri"/>
                <a:cs typeface="Times New Roman"/>
              </a:rPr>
              <a:t>       2. соответствует возрастным особенностям детей; </a:t>
            </a:r>
            <a:endParaRPr lang="ru-RU" sz="1400" dirty="0"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000" dirty="0">
                <a:latin typeface="Times New Roman"/>
                <a:ea typeface="Calibri"/>
                <a:cs typeface="Times New Roman"/>
              </a:rPr>
              <a:t>       3.образовательное пространство обеспечивает все виды  муз. деятельности; </a:t>
            </a:r>
            <a:endParaRPr lang="ru-RU" sz="1400" dirty="0"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000" dirty="0">
                <a:latin typeface="Times New Roman"/>
                <a:ea typeface="Calibri"/>
                <a:cs typeface="Times New Roman"/>
              </a:rPr>
              <a:t>       4.создаются условия для самостоятельной муз. деятельности в домашней обстановке.</a:t>
            </a:r>
            <a:endParaRPr lang="ru-RU" sz="1400" dirty="0">
              <a:ea typeface="Calibri"/>
              <a:cs typeface="Times New Roman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000" dirty="0">
                <a:latin typeface="Times New Roman"/>
                <a:ea typeface="Calibri"/>
                <a:cs typeface="Times New Roman"/>
              </a:rPr>
              <a:t> </a:t>
            </a:r>
            <a:endParaRPr lang="ru-RU" sz="1400" dirty="0">
              <a:ea typeface="Calibri"/>
              <a:cs typeface="Times New Roman"/>
            </a:endParaRPr>
          </a:p>
          <a:p>
            <a:pPr marL="347345" indent="-347345" algn="ctr">
              <a:lnSpc>
                <a:spcPct val="115000"/>
              </a:lnSpc>
              <a:spcBef>
                <a:spcPts val="480"/>
              </a:spcBef>
              <a:spcAft>
                <a:spcPts val="0"/>
              </a:spcAft>
            </a:pPr>
            <a:endParaRPr lang="ru-RU" sz="1400" dirty="0"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spcBef>
                <a:spcPts val="480"/>
              </a:spcBef>
              <a:spcAft>
                <a:spcPts val="0"/>
              </a:spcAft>
              <a:buNone/>
            </a:pPr>
            <a:r>
              <a:rPr lang="ru-RU" sz="2800" b="1" dirty="0" smtClean="0">
                <a:solidFill>
                  <a:srgbClr val="C00000"/>
                </a:solidFill>
              </a:rPr>
              <a:t>      </a:t>
            </a:r>
            <a:r>
              <a:rPr lang="ru-RU" sz="2800" b="1" u="sng" dirty="0" smtClean="0">
                <a:solidFill>
                  <a:srgbClr val="C00000"/>
                </a:solidFill>
              </a:rPr>
              <a:t>СПАСИБО </a:t>
            </a:r>
            <a:r>
              <a:rPr lang="ru-RU" sz="2800" b="1" u="sng" dirty="0">
                <a:solidFill>
                  <a:srgbClr val="C00000"/>
                </a:solidFill>
              </a:rPr>
              <a:t>ЗА ВНИМАНИЕ!</a:t>
            </a:r>
            <a:endParaRPr lang="ru-RU" sz="1400" dirty="0"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spcBef>
                <a:spcPts val="480"/>
              </a:spcBef>
              <a:spcAft>
                <a:spcPts val="0"/>
              </a:spcAft>
              <a:buNone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2657"/>
            <a:ext cx="7772400" cy="792087"/>
          </a:xfrm>
        </p:spPr>
        <p:txBody>
          <a:bodyPr>
            <a:normAutofit/>
          </a:bodyPr>
          <a:lstStyle/>
          <a:p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Опыт работы дошкольных образовательных учреждений показывает:</a:t>
            </a:r>
            <a:endParaRPr lang="ru-RU" sz="20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1196752"/>
            <a:ext cx="8352928" cy="4680520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однообразие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РППС и ограниченность её содержания; 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отсутствие средств, позволяющих детям самосовершенствоваться в освоении видов деятельности </a:t>
            </a:r>
            <a:r>
              <a:rPr lang="ru-RU" sz="200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художественно-эстетического </a:t>
            </a:r>
            <a:r>
              <a:rPr lang="ru-RU" sz="2000" smtClean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развития;  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недостаточно объектов, отвечающих интересам дошкольников. 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sz="2000" dirty="0" smtClean="0">
              <a:solidFill>
                <a:schemeClr val="tx1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    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   </a:t>
            </a:r>
            <a:r>
              <a:rPr lang="ru-RU" sz="2000" b="1" u="sng" dirty="0" smtClean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Эти </a:t>
            </a:r>
            <a:r>
              <a:rPr lang="ru-RU" sz="2000" b="1" u="sng" dirty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факты говорят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о затруднении в развитии мотивационного поля взаимодействия детей, не позволяющие максимально реализовать возможности РППС в качестве фактора развития художественно-эстетических интересов.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123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60649"/>
            <a:ext cx="7772400" cy="2808311"/>
          </a:xfrm>
        </p:spPr>
        <p:txBody>
          <a:bodyPr>
            <a:normAutofit/>
          </a:bodyPr>
          <a:lstStyle/>
          <a:p>
            <a:r>
              <a:rPr lang="ru-RU" sz="2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000" b="1" u="sng" dirty="0" smtClean="0">
                <a:latin typeface="Times New Roman"/>
                <a:ea typeface="Times New Roman"/>
                <a:cs typeface="Times New Roman"/>
              </a:rPr>
              <a:t>Музыкальная  </a:t>
            </a:r>
            <a:r>
              <a:rPr lang="ru-RU" sz="2000" b="1" u="sng" dirty="0">
                <a:latin typeface="Times New Roman"/>
                <a:ea typeface="Times New Roman"/>
                <a:cs typeface="Times New Roman"/>
              </a:rPr>
              <a:t>деятельность</a:t>
            </a:r>
            <a:r>
              <a:rPr lang="ru-RU" sz="20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000" b="1" dirty="0" smtClean="0">
                <a:latin typeface="Times New Roman"/>
                <a:ea typeface="Times New Roman"/>
                <a:cs typeface="Times New Roman"/>
              </a:rPr>
              <a:t/>
            </a:r>
            <a:br>
              <a:rPr lang="ru-RU" sz="2000" b="1" dirty="0" smtClean="0">
                <a:latin typeface="Times New Roman"/>
                <a:ea typeface="Times New Roman"/>
                <a:cs typeface="Times New Roman"/>
              </a:rPr>
            </a:br>
            <a:r>
              <a:rPr lang="ru-RU" sz="2000" b="1" dirty="0" smtClean="0">
                <a:latin typeface="Times New Roman"/>
                <a:ea typeface="Times New Roman"/>
                <a:cs typeface="Times New Roman"/>
              </a:rPr>
              <a:t/>
            </a:r>
            <a:br>
              <a:rPr lang="ru-RU" sz="2000" b="1" dirty="0" smtClean="0">
                <a:latin typeface="Times New Roman"/>
                <a:ea typeface="Times New Roman"/>
                <a:cs typeface="Times New Roman"/>
              </a:rPr>
            </a:br>
            <a:r>
              <a:rPr lang="ru-RU" sz="2000" dirty="0" smtClean="0">
                <a:latin typeface="Times New Roman"/>
                <a:ea typeface="Times New Roman"/>
                <a:cs typeface="Times New Roman"/>
              </a:rPr>
              <a:t>– </a:t>
            </a:r>
            <a:r>
              <a:rPr lang="ru-RU" sz="2000" dirty="0">
                <a:latin typeface="Times New Roman"/>
                <a:ea typeface="Times New Roman"/>
                <a:cs typeface="Times New Roman"/>
              </a:rPr>
              <a:t>одна из центральных составляющих художественно-эстетического развития, которая  играет особую роль во всестороннем развитии </a:t>
            </a:r>
            <a:r>
              <a:rPr lang="ru-RU" sz="2000" dirty="0" smtClean="0">
                <a:latin typeface="Times New Roman"/>
                <a:ea typeface="Times New Roman"/>
                <a:cs typeface="Times New Roman"/>
              </a:rPr>
              <a:t>дошкольника</a:t>
            </a:r>
            <a:r>
              <a:rPr lang="ru-RU" sz="2000" dirty="0">
                <a:latin typeface="Times New Roman"/>
                <a:ea typeface="Times New Roman"/>
                <a:cs typeface="Times New Roman"/>
              </a:rPr>
              <a:t>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3212976"/>
            <a:ext cx="8064896" cy="3096344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       </a:t>
            </a:r>
            <a:r>
              <a:rPr lang="ru-RU" sz="2000" b="1" u="sng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Проектируя </a:t>
            </a:r>
            <a:r>
              <a:rPr lang="ru-RU" sz="2000" b="1" u="sng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РППС в </a:t>
            </a:r>
            <a:r>
              <a:rPr lang="ru-RU" sz="2000" b="1" u="sng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музыкальном </a:t>
            </a:r>
            <a:r>
              <a:rPr lang="ru-RU" sz="2000" b="1" u="sng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зале мы ориентировались </a:t>
            </a:r>
            <a:r>
              <a:rPr lang="ru-RU" sz="2000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–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на </a:t>
            </a:r>
            <a:r>
              <a:rPr lang="ru-RU" sz="20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общие требования к подбору оборудования и материалов для оформления помещения </a:t>
            </a:r>
            <a:r>
              <a:rPr lang="ru-RU" sz="2000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музыкального </a:t>
            </a:r>
            <a:r>
              <a:rPr lang="ru-RU" sz="20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зала. </a:t>
            </a:r>
            <a:endParaRPr lang="ru-RU" sz="2000" dirty="0" smtClean="0">
              <a:solidFill>
                <a:schemeClr val="tx1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sz="2000" dirty="0" smtClean="0">
              <a:solidFill>
                <a:schemeClr val="tx1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Нами </a:t>
            </a:r>
            <a:r>
              <a:rPr lang="ru-RU" sz="2000" b="1" u="sng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учтены требования ФГОС ДО </a:t>
            </a:r>
            <a:r>
              <a:rPr lang="ru-RU" sz="20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к РППС.</a:t>
            </a:r>
            <a:endParaRPr lang="ru-RU" sz="1600" dirty="0">
              <a:solidFill>
                <a:schemeClr val="tx1"/>
              </a:solidFill>
              <a:ea typeface="Calibri"/>
              <a:cs typeface="Times New Roman"/>
            </a:endParaRPr>
          </a:p>
          <a:p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583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404664"/>
            <a:ext cx="7772400" cy="792087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ru-RU" sz="24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МУЗЫКАЛЬНАЯ РППС СРЕДА В ДОУ</a:t>
            </a:r>
            <a:endParaRPr lang="ru-RU" sz="2400" b="1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1412776"/>
            <a:ext cx="8640960" cy="5328592"/>
          </a:xfrm>
        </p:spPr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1988840"/>
            <a:ext cx="2088232" cy="15841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 smtClean="0">
                <a:solidFill>
                  <a:schemeClr val="tx1"/>
                </a:solidFill>
              </a:rPr>
              <a:t>ОФОРМЛЕНИЕ </a:t>
            </a:r>
          </a:p>
          <a:p>
            <a:pPr algn="ctr"/>
            <a:r>
              <a:rPr lang="ru-RU" b="1" u="sng" dirty="0" smtClean="0">
                <a:solidFill>
                  <a:schemeClr val="tx1"/>
                </a:solidFill>
              </a:rPr>
              <a:t>ЗАЛА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(праздники,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к</a:t>
            </a:r>
            <a:r>
              <a:rPr lang="ru-RU" dirty="0" smtClean="0">
                <a:solidFill>
                  <a:schemeClr val="tx1"/>
                </a:solidFill>
              </a:rPr>
              <a:t>остюмы,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а</a:t>
            </a:r>
            <a:r>
              <a:rPr lang="ru-RU" dirty="0" smtClean="0">
                <a:solidFill>
                  <a:schemeClr val="tx1"/>
                </a:solidFill>
              </a:rPr>
              <a:t>трибуты)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91880" y="1628800"/>
            <a:ext cx="2304256" cy="156935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 smtClean="0">
                <a:solidFill>
                  <a:schemeClr val="tx1"/>
                </a:solidFill>
              </a:rPr>
              <a:t>ОБРАЗОВАТЕЛЬНАЯ ДЕЯТЕЛЬНОСТЬ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(муз. программа,</a:t>
            </a:r>
          </a:p>
          <a:p>
            <a:pPr algn="ctr"/>
            <a:r>
              <a:rPr lang="ru-RU" dirty="0" err="1" smtClean="0">
                <a:solidFill>
                  <a:schemeClr val="tx1"/>
                </a:solidFill>
              </a:rPr>
              <a:t>методич</a:t>
            </a:r>
            <a:r>
              <a:rPr lang="ru-RU" dirty="0" smtClean="0">
                <a:solidFill>
                  <a:schemeClr val="tx1"/>
                </a:solidFill>
              </a:rPr>
              <a:t>. лит-</a:t>
            </a:r>
            <a:r>
              <a:rPr lang="ru-RU" dirty="0" err="1" smtClean="0">
                <a:solidFill>
                  <a:schemeClr val="tx1"/>
                </a:solidFill>
              </a:rPr>
              <a:t>ра</a:t>
            </a:r>
            <a:r>
              <a:rPr lang="ru-RU" dirty="0" smtClean="0">
                <a:solidFill>
                  <a:schemeClr val="tx1"/>
                </a:solidFill>
              </a:rPr>
              <a:t>,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пособия, атрибутика)</a:t>
            </a: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480855" y="1785926"/>
            <a:ext cx="2232248" cy="164307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 smtClean="0">
                <a:solidFill>
                  <a:schemeClr val="tx1"/>
                </a:solidFill>
              </a:rPr>
              <a:t>САМОСТОЯТЕЛЬНАЯ ИГРОВАЯ ДЕЯТ-ТЬ ДЕТЕЙ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(музыкально театральные центры в группах)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71700" y="4210067"/>
            <a:ext cx="2376264" cy="151216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 smtClean="0">
                <a:solidFill>
                  <a:schemeClr val="tx1"/>
                </a:solidFill>
              </a:rPr>
              <a:t>РАБОТА С ПЕДАГОГАМИ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(консультации,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рекомендации)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49924" y="4210067"/>
            <a:ext cx="2304256" cy="151216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 smtClean="0">
                <a:solidFill>
                  <a:schemeClr val="tx1"/>
                </a:solidFill>
              </a:rPr>
              <a:t>РАБОТА С РОДИТЕЛЯМИ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(консультации, рекомендации)</a:t>
            </a:r>
            <a:endParaRPr lang="ru-RU" dirty="0">
              <a:solidFill>
                <a:schemeClr val="tx1"/>
              </a:solidFill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 flipH="1">
            <a:off x="2195736" y="1052736"/>
            <a:ext cx="288032" cy="7920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3131840" y="1124744"/>
            <a:ext cx="0" cy="29523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4572000" y="1124744"/>
            <a:ext cx="0" cy="4320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7164288" y="1052736"/>
            <a:ext cx="360040" cy="6480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6156176" y="1052736"/>
            <a:ext cx="72008" cy="30963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6448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188640"/>
            <a:ext cx="8640960" cy="1440160"/>
          </a:xfrm>
        </p:spPr>
        <p:txBody>
          <a:bodyPr>
            <a:noAutofit/>
          </a:bodyPr>
          <a:lstStyle/>
          <a:p>
            <a:pPr lvl="0">
              <a:spcBef>
                <a:spcPct val="20000"/>
              </a:spcBef>
            </a:pPr>
            <a:r>
              <a:rPr lang="ru-RU" sz="20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ОФОРМЛЕНИЕ ЗАЛА</a:t>
            </a: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Музыкальный зал – это среда художественно-эстетического развития, место встречи ребёнка с музыкой. </a:t>
            </a:r>
            <a:r>
              <a:rPr lang="ru-RU" sz="1800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 нашем ДОУ функционирует музыкально-спортивный зал. </a:t>
            </a:r>
            <a:r>
              <a:rPr lang="ru-RU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348880"/>
            <a:ext cx="1256184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1916832"/>
            <a:ext cx="871296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Все пространство музыкального зала можно разделить на три 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зоны:</a:t>
            </a:r>
            <a:br>
              <a:rPr lang="ru-RU" dirty="0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спокойная зона, активная зона, зрительный зал.</a:t>
            </a:r>
            <a:br>
              <a:rPr lang="ru-RU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В центральной части зала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– (спокойная зона)  за занавесом расположено техническое оснащение и стеллаж с музыкальными инструментами для детского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музицирования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ctr"/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Центр зала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это активная зона, где происходит образовательная деятельность детей.</a:t>
            </a:r>
          </a:p>
          <a:p>
            <a:pPr algn="ctr"/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Четвертую сторону зала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(зрительный зал) - занимает спортивное оборудование, которое используется в процессе образовательной деятельности ежедневно.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C:\Users\User\Desktop\пособия  презентац\IMG_20171006_113547.jpg"/>
          <p:cNvPicPr>
            <a:picLocks noChangeAspect="1" noChangeArrowheads="1"/>
          </p:cNvPicPr>
          <p:nvPr/>
        </p:nvPicPr>
        <p:blipFill>
          <a:blip r:embed="rId2" cstate="print"/>
          <a:srcRect l="8263" r="15350"/>
          <a:stretch>
            <a:fillRect/>
          </a:stretch>
        </p:blipFill>
        <p:spPr bwMode="auto">
          <a:xfrm>
            <a:off x="107504" y="4990560"/>
            <a:ext cx="1955709" cy="1440160"/>
          </a:xfrm>
          <a:prstGeom prst="rect">
            <a:avLst/>
          </a:prstGeom>
          <a:noFill/>
        </p:spPr>
      </p:pic>
      <p:pic>
        <p:nvPicPr>
          <p:cNvPr id="8" name="Рисунок 7" descr="C:\Users\User\Desktop\фото вид Пожил 17г\IMG_20170929_103128.jpg"/>
          <p:cNvPicPr/>
          <p:nvPr/>
        </p:nvPicPr>
        <p:blipFill>
          <a:blip r:embed="rId3" cstate="print"/>
          <a:srcRect l="10827" r="5471"/>
          <a:stretch>
            <a:fillRect/>
          </a:stretch>
        </p:blipFill>
        <p:spPr bwMode="auto">
          <a:xfrm>
            <a:off x="7100535" y="4990560"/>
            <a:ext cx="2030977" cy="15420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 descr="C:\Users\User\Desktop\Д.С.№65\Фо-то  и видео Д.с. №65\фото 2020г и но год\IMG_20200228_1038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06530" y="4209246"/>
            <a:ext cx="4579545" cy="25759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99607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2028</TotalTime>
  <Words>1081</Words>
  <Application>Microsoft Office PowerPoint</Application>
  <PresentationFormat>Экран (4:3)</PresentationFormat>
  <Paragraphs>234</Paragraphs>
  <Slides>50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1" baseType="lpstr">
      <vt:lpstr>Тема Office</vt:lpstr>
      <vt:lpstr>МДОАУ «Детский сад №65 г. Орска»</vt:lpstr>
      <vt:lpstr>Детство это уникальный по своей природе мир, имеющий свой язык, свои представления и способы выражения увиденного. Создавая собственный мир, ребенок формирует свой образ, свою личность, стиль жизни, неповторимый, индивидуальный, который отличается от мира взрослых.   В настоящее время возрастает активная роль педагогики в поиске путей совершенствования среды, как условия формирования личности.  Развитие творческой личности не представляется возможным без использования такого эффективного средства воспитания как художественно-эстетическое развитие. </vt:lpstr>
      <vt:lpstr>Дошкольная педагогика уже располагает значительными сведениями о конкретных воздействиях РПСС при учете и использовании ее в организации детской деятельности. (Е.И. Тихеева, С.Л. Новоселова, Л.И. Новикова, Л.Ф. Обухова, Л.А. Парамонова, Н.П. Сакулина, К.В. Тарасова Е.А. Флерина, Н.А. Ветлугина, Г.Н. Пантелеев, Н.А. Ревуцкая, В.С. Мухина и др.)  </vt:lpstr>
      <vt:lpstr>Презентация PowerPoint</vt:lpstr>
      <vt:lpstr>Презентация PowerPoint</vt:lpstr>
      <vt:lpstr>Опыт работы дошкольных образовательных учреждений показывает:</vt:lpstr>
      <vt:lpstr> Музыкальная  деятельность   – одна из центральных составляющих художественно-эстетического развития, которая  играет особую роль во всестороннем развитии дошкольника.</vt:lpstr>
      <vt:lpstr>МУЗЫКАЛЬНАЯ РППС СРЕДА В ДОУ</vt:lpstr>
      <vt:lpstr>  ОФОРМЛЕНИЕ ЗАЛА Музыкальный зал – это среда художественно-эстетического развития, место встречи ребёнка с музыкой.  В нашем ДОУ функционирует музыкально-спортивный зал.    </vt:lpstr>
      <vt:lpstr>Для оформление пространства зала к различным мероприятиям- создаются украшения, элементы декора, декорации, соответствующие тематике праздника.</vt:lpstr>
      <vt:lpstr>Наличие детских костюмов играет огромную роль в драматизации, танцевальных номерах, выступлениях за пределами детского сада. Это даёт возможность участнику действа почувствовать себя настоящим артистом.</vt:lpstr>
      <vt:lpstr>Костюмы для взрослых</vt:lpstr>
      <vt:lpstr>Образовательная деятельность</vt:lpstr>
      <vt:lpstr>ПОСОБИЯ</vt:lpstr>
      <vt:lpstr>ВОСПРИЯТИЕ МУЗЫКИ</vt:lpstr>
      <vt:lpstr>СЛУШАНИЕ (наглядные пособия «Времена года»,  «Отечественные и зарубежные композиторы», лэпбуки, аудио-CD-тека)</vt:lpstr>
      <vt:lpstr> Дидактические игры «Солнышко и тучка», «Кого встретил Колобок» , «Теремок», «Что делают в домике», музыкальное лото «Узнай песенку» и т.д. </vt:lpstr>
      <vt:lpstr>ТЕМБРОВОЕ ВОСПРИЯТИЕ  (наглядные пособия: «Звуки окружающего мира», «Что как звучит», звуковые книжки, звуковые лото, наглядные пособия и дид. игры «Инструменты народного и симфонического оркестра» с аудио-приложениями.)</vt:lpstr>
      <vt:lpstr>ЗВУКОВСОТНОЕ ВОСПРИЯТИЕ (наглядное пособие М.Ю. Картушиной, дидактические игры: «Птица и птенчики», «Угадай-ка!», «Музыкальные лесенки»)</vt:lpstr>
      <vt:lpstr>РИТМИЧЕСКОЕ ВОСПРИЯТИЕ (раздаточный материал, ритмо-карты, ритмический кубик) Учебное пособие «Этот удивительный ритм» И.Каплуновой, И.Новоскольцевой)</vt:lpstr>
      <vt:lpstr>ДИНАМИЧЕСКОЕ ВОСПРИЯТИЕ (наглядное пособие «Динамические  оттенки»)</vt:lpstr>
      <vt:lpstr>ПЕНИЕ</vt:lpstr>
      <vt:lpstr>Тренажёры для развития дыхания</vt:lpstr>
      <vt:lpstr>Артикуляционные карты, пиктограммы, иллюстрации к чистоговоркам…</vt:lpstr>
      <vt:lpstr>Карты по звуковедению «Музыкальные узоры»</vt:lpstr>
      <vt:lpstr>Наглядный материал для распевок, попевок …</vt:lpstr>
      <vt:lpstr>МУЗЫКАЛЬНО-РИТМИЧЕСКОЕ  РАЗВИТИЕ</vt:lpstr>
      <vt:lpstr>Картотеки пальчиковых игр, динамических пауз, физминуток,  подвижных игр,  самомассажа с Су-джок шариками и кольцами…</vt:lpstr>
      <vt:lpstr>Атрибуты для  мелкой моторики рук</vt:lpstr>
      <vt:lpstr>Атрибутика для музыкально-ритмической деятельности</vt:lpstr>
      <vt:lpstr>ЭЛЕМЕНТАРНОЕ МУЗИЦИРОВАНИЕ</vt:lpstr>
      <vt:lpstr>АВТОРСКОЕ  МНОГОФУКЦИОНАЛЬНОЕ ДИДАКТИЧЕСКОЕ ПОСОБИЕ «РАДУЖНЫЕ НОТКИ»</vt:lpstr>
      <vt:lpstr>МАГАЗИН МУЗЫКАЛЬНЫХ ИНСТРУМЕНТОВ «МЕЛОДИЯ»</vt:lpstr>
      <vt:lpstr>ИГРОВОЕ ТВОРЧЕСТВО</vt:lpstr>
      <vt:lpstr>Дидактические пособия, театральные игрушки, маски на голову, костюмы …</vt:lpstr>
      <vt:lpstr>КАБИНЕТ МУЗЫКАЛЬНОГО РУКОВОДИТЕЛЯ</vt:lpstr>
      <vt:lpstr>Библиотека</vt:lpstr>
      <vt:lpstr>ПРОГРАММНАЯ  ЛИТЕРАТУРА</vt:lpstr>
      <vt:lpstr>Нотные сборники</vt:lpstr>
      <vt:lpstr>Журналы</vt:lpstr>
      <vt:lpstr>Рабочий материал</vt:lpstr>
      <vt:lpstr>Аудио-CD-тека</vt:lpstr>
      <vt:lpstr>Самостоятельная музыкально-игровая деятельность </vt:lpstr>
      <vt:lpstr>2 младшая группа</vt:lpstr>
      <vt:lpstr>Средняя группа</vt:lpstr>
      <vt:lpstr>Старшая группа</vt:lpstr>
      <vt:lpstr>Подготовительная группа</vt:lpstr>
      <vt:lpstr>Работа с педагогами</vt:lpstr>
      <vt:lpstr>Работа с родителями (папки передвижки, информационная газета ДОУ «Вместе весело шагаем», музыкальные акции, консультации) </vt:lpstr>
      <vt:lpstr>ТАКИМ ОБРАЗОМ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МДОАУ «Детский сад №65, г. Орска»</dc:title>
  <dc:creator>Фролов А</dc:creator>
  <cp:lastModifiedBy>Фролов А</cp:lastModifiedBy>
  <cp:revision>335</cp:revision>
  <dcterms:created xsi:type="dcterms:W3CDTF">2017-10-01T15:18:54Z</dcterms:created>
  <dcterms:modified xsi:type="dcterms:W3CDTF">2020-10-28T11:07:24Z</dcterms:modified>
</cp:coreProperties>
</file>