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41"/>
  </p:notesMasterIdLst>
  <p:sldIdLst>
    <p:sldId id="256" r:id="rId5"/>
    <p:sldId id="258" r:id="rId6"/>
    <p:sldId id="257" r:id="rId7"/>
    <p:sldId id="263" r:id="rId8"/>
    <p:sldId id="266" r:id="rId9"/>
    <p:sldId id="265" r:id="rId10"/>
    <p:sldId id="267" r:id="rId11"/>
    <p:sldId id="269" r:id="rId12"/>
    <p:sldId id="270" r:id="rId13"/>
    <p:sldId id="272" r:id="rId14"/>
    <p:sldId id="273" r:id="rId15"/>
    <p:sldId id="274" r:id="rId16"/>
    <p:sldId id="275" r:id="rId17"/>
    <p:sldId id="271" r:id="rId18"/>
    <p:sldId id="276" r:id="rId19"/>
    <p:sldId id="277" r:id="rId20"/>
    <p:sldId id="289" r:id="rId21"/>
    <p:sldId id="290" r:id="rId22"/>
    <p:sldId id="296" r:id="rId23"/>
    <p:sldId id="278" r:id="rId24"/>
    <p:sldId id="279" r:id="rId25"/>
    <p:sldId id="280" r:id="rId26"/>
    <p:sldId id="281" r:id="rId27"/>
    <p:sldId id="282" r:id="rId28"/>
    <p:sldId id="285" r:id="rId29"/>
    <p:sldId id="283" r:id="rId30"/>
    <p:sldId id="284" r:id="rId31"/>
    <p:sldId id="287" r:id="rId32"/>
    <p:sldId id="299" r:id="rId33"/>
    <p:sldId id="297" r:id="rId34"/>
    <p:sldId id="295" r:id="rId35"/>
    <p:sldId id="298" r:id="rId36"/>
    <p:sldId id="293" r:id="rId37"/>
    <p:sldId id="294" r:id="rId38"/>
    <p:sldId id="292" r:id="rId39"/>
    <p:sldId id="26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60" d="100"/>
          <a:sy n="60" d="100"/>
        </p:scale>
        <p:origin x="-165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5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341BB-A301-4387-B5E5-EEE8F4DC648E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F2992-9599-488D-8907-BDB923F0D3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55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F2992-9599-488D-8907-BDB923F0D34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42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FB61D73-0306-4A31-94C2-772D90CE7F35}" type="slidenum">
              <a:rPr lang="ru-RU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8AE5D9-1C41-4EB2-A0E2-14C604121CF1}" type="slidenum">
              <a:rPr lang="ru-RU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A584-1C8E-49D4-B9FB-5A68BD72DD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722CB-E9B0-483A-9CB6-37B266C159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D338-4B64-42BD-B83A-4CC7D83D1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D811-A2CC-4E94-AE08-E2EBD4D88C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1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9AA7-B193-45B8-9271-CE49CB3C9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0D992-4D98-4121-8333-AE05637113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99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C70A-2FA9-4F77-8252-592214F5E5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BCF4-16DA-46A0-B264-4687B6E19D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05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F91F-3FA1-42BA-AEF4-4476412FEE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255C-FCE4-4770-90D6-B3DCC4D7C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55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7E36-78BD-4B19-A1D5-2C3B7C691B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205B-36B8-4154-9808-7CE3B77B0F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08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404E-4DD1-4F9F-BB13-023F1AC9D4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0461-DC16-4869-BFD2-684587D54A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19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ABC5-C040-433B-BDF8-4EB1A04683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AD9F2-4D7D-4A3D-96BB-07BB59FBB2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0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4434-FC02-42FC-88C1-ED17B6D3CD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DBC2-2973-448F-ABBA-5C5615A838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10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D685-E6D7-451A-875D-BFB0458367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A317B-F54F-499D-BB70-09EC319C44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18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15E2-36E6-4AE2-8BED-65E9308F8C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ED5B-C31F-41D2-95E8-C999C819E7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43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A584-1C8E-49D4-B9FB-5A68BD72DD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722CB-E9B0-483A-9CB6-37B266C159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15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D338-4B64-42BD-B83A-4CC7D83D1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D811-A2CC-4E94-AE08-E2EBD4D88C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23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9AA7-B193-45B8-9271-CE49CB3C9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0D992-4D98-4121-8333-AE05637113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65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C70A-2FA9-4F77-8252-592214F5E5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BCF4-16DA-46A0-B264-4687B6E19D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76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F91F-3FA1-42BA-AEF4-4476412FEE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255C-FCE4-4770-90D6-B3DCC4D7C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89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7E36-78BD-4B19-A1D5-2C3B7C691B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205B-36B8-4154-9808-7CE3B77B0F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92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404E-4DD1-4F9F-BB13-023F1AC9D4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0461-DC16-4869-BFD2-684587D54A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97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ABC5-C040-433B-BDF8-4EB1A04683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AD9F2-4D7D-4A3D-96BB-07BB59FBB2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8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4434-FC02-42FC-88C1-ED17B6D3CD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DBC2-2973-448F-ABBA-5C5615A838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86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D685-E6D7-451A-875D-BFB0458367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A317B-F54F-499D-BB70-09EC319C44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73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15E2-36E6-4AE2-8BED-65E9308F8C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ED5B-C31F-41D2-95E8-C999C819E7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16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A584-1C8E-49D4-B9FB-5A68BD72DD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722CB-E9B0-483A-9CB6-37B266C159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5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D338-4B64-42BD-B83A-4CC7D83D1A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D811-A2CC-4E94-AE08-E2EBD4D88C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20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9AA7-B193-45B8-9271-CE49CB3C99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0D992-4D98-4121-8333-AE05637113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20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C70A-2FA9-4F77-8252-592214F5E5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BCF4-16DA-46A0-B264-4687B6E19D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0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DF91F-3FA1-42BA-AEF4-4476412FEE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255C-FCE4-4770-90D6-B3DCC4D7C4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09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07E36-78BD-4B19-A1D5-2C3B7C691B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205B-36B8-4154-9808-7CE3B77B0F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6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404E-4DD1-4F9F-BB13-023F1AC9D43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0461-DC16-4869-BFD2-684587D54A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78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AABC5-C040-433B-BDF8-4EB1A04683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AD9F2-4D7D-4A3D-96BB-07BB59FBB2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62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4434-FC02-42FC-88C1-ED17B6D3CD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DBC2-2973-448F-ABBA-5C5615A838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6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D685-E6D7-451A-875D-BFB0458367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A317B-F54F-499D-BB70-09EC319C44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88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15E2-36E6-4AE2-8BED-65E9308F8C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ED5B-C31F-41D2-95E8-C999C819E7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4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6A348D-75EE-4710-A543-B4944B3821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850E94-0D29-4B25-BF14-84FB481034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8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6A348D-75EE-4710-A543-B4944B3821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850E94-0D29-4B25-BF14-84FB481034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6A348D-75EE-4710-A543-B4944B3821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850E94-0D29-4B25-BF14-84FB481034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0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7.wdp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683568" y="4653136"/>
            <a:ext cx="817468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Подготовила: Коваленко А.А., воспитатель 1 КК, Булатова Р.Р., воспитатель 1 К.К.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28596" y="2648689"/>
            <a:ext cx="84296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Валеология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Формирование начальных представлений о здоровом образе жизни</a:t>
            </a:r>
            <a:r>
              <a:rPr lang="ru-RU" sz="4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332655"/>
            <a:ext cx="6924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МДОАУ «Детский сад № 63 г. Орска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435280" cy="9941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Тема: </a:t>
            </a:r>
            <a:r>
              <a:rPr lang="ru-RU" b="1" dirty="0">
                <a:solidFill>
                  <a:srgbClr val="FF0000"/>
                </a:solidFill>
              </a:rPr>
              <a:t>Здоровая кожа – защита нашего тела</a:t>
            </a:r>
          </a:p>
        </p:txBody>
      </p:sp>
      <p:pic>
        <p:nvPicPr>
          <p:cNvPr id="2050" name="Picture 2" descr="C:\Users\М видео\Desktop\КОПИЛКА 2020\Здоровье валеология\AnYbv0SNH_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22541" r="15511" b="6309"/>
          <a:stretch/>
        </p:blipFill>
        <p:spPr bwMode="auto">
          <a:xfrm>
            <a:off x="4644010" y="3212976"/>
            <a:ext cx="409245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М видео\Desktop\Лаборатория Валеология\тетрадь валеология\1 0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22371" r="2874" b="12520"/>
          <a:stretch/>
        </p:blipFill>
        <p:spPr bwMode="auto">
          <a:xfrm>
            <a:off x="251520" y="1454229"/>
            <a:ext cx="4176464" cy="49270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C:\Users\М видео\Desktop\Новая папка (2)\20200413_13385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90" t="35474" r="19034" b="36086"/>
          <a:stretch/>
        </p:blipFill>
        <p:spPr bwMode="auto">
          <a:xfrm>
            <a:off x="6209536" y="1196754"/>
            <a:ext cx="2526929" cy="1687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07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508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0" t="19878" r="10092" b="14985"/>
          <a:stretch/>
        </p:blipFill>
        <p:spPr bwMode="auto">
          <a:xfrm rot="5400000">
            <a:off x="-36515" y="620689"/>
            <a:ext cx="2736307" cy="201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КОПИЛКА 2020\Здоровье валеология\ExLyCzp2rx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952483"/>
            <a:ext cx="5462918" cy="555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М видео\Desktop\Новая папка (2)\20200413_1450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4" t="15596" r="13303"/>
          <a:stretch/>
        </p:blipFill>
        <p:spPr bwMode="auto">
          <a:xfrm>
            <a:off x="142844" y="2952747"/>
            <a:ext cx="278199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8596" y="71815"/>
            <a:ext cx="33575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Демонстрационная карта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Микторобы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44" y="6157808"/>
            <a:ext cx="278608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«Определи правильно»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(по типу лото)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429124" y="424580"/>
            <a:ext cx="33575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Плакат-памятка «Как нужно мыть руки»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4503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11927" r="9404" b="11315"/>
          <a:stretch/>
        </p:blipFill>
        <p:spPr bwMode="auto">
          <a:xfrm>
            <a:off x="428596" y="190477"/>
            <a:ext cx="3456384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451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4280" r="4357" b="2141"/>
          <a:stretch/>
        </p:blipFill>
        <p:spPr bwMode="auto">
          <a:xfrm rot="5400000">
            <a:off x="3851919" y="1772817"/>
            <a:ext cx="5256585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М видео\Desktop\Новая папка (2)\20200413_1448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t="2752" r="17202" b="2141"/>
          <a:stretch/>
        </p:blipFill>
        <p:spPr bwMode="auto">
          <a:xfrm rot="5400000">
            <a:off x="395535" y="2996955"/>
            <a:ext cx="3528395" cy="3816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57752" y="900833"/>
            <a:ext cx="33575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«Правила гигиены»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0034" y="3186849"/>
            <a:ext cx="33575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«Первая помощь»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97"/>
            <a:ext cx="8229600" cy="85010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Тема: Чувства-разведчики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М видео\Desktop\Новая папка (2)\20200413_1452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11927" r="5505" b="5504"/>
          <a:stretch/>
        </p:blipFill>
        <p:spPr bwMode="auto">
          <a:xfrm>
            <a:off x="323528" y="3933057"/>
            <a:ext cx="3284140" cy="24366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М видео\Desktop\Новая папка (2)\20200413_1338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3629" r="66354" b="64865"/>
          <a:stretch/>
        </p:blipFill>
        <p:spPr bwMode="auto">
          <a:xfrm>
            <a:off x="1403648" y="848383"/>
            <a:ext cx="2667000" cy="199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s://yt3.ggpht.com/a/AATXAJzw1DMcq3aELWGoNWlxANcx9yZ-k0Y9JekopQ=s900-c-k-c0xffffffff-no-rj-m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2" b="94333" l="7444" r="90000">
                        <a14:foregroundMark x1="18667" y1="66889" x2="25778" y2="70444"/>
                        <a14:foregroundMark x1="37111" y1="11111" x2="58556" y2="12667"/>
                        <a14:foregroundMark x1="40111" y1="18778" x2="40111" y2="28000"/>
                        <a14:foregroundMark x1="56556" y1="14222" x2="62111" y2="15222"/>
                        <a14:foregroundMark x1="45222" y1="30556" x2="61667" y2="22889"/>
                        <a14:foregroundMark x1="39667" y1="19333" x2="37111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0225" b="8577"/>
          <a:stretch/>
        </p:blipFill>
        <p:spPr bwMode="auto">
          <a:xfrm>
            <a:off x="251522" y="555517"/>
            <a:ext cx="1051421" cy="12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М видео\Desktop\Лаборатория Валеология\тетрадь валеология\1 00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16783" r="6383" b="8392"/>
          <a:stretch/>
        </p:blipFill>
        <p:spPr bwMode="auto">
          <a:xfrm>
            <a:off x="4457698" y="812566"/>
            <a:ext cx="4434782" cy="5832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7158" y="3377351"/>
            <a:ext cx="335758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Игра «Мои эмоции»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4533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2141" r="7110"/>
          <a:stretch/>
        </p:blipFill>
        <p:spPr bwMode="auto">
          <a:xfrm>
            <a:off x="0" y="11833"/>
            <a:ext cx="4464496" cy="4008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455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975" r="7340" b="3059"/>
          <a:stretch/>
        </p:blipFill>
        <p:spPr bwMode="auto">
          <a:xfrm>
            <a:off x="3491880" y="2114551"/>
            <a:ext cx="5472608" cy="4478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14876" y="1595801"/>
            <a:ext cx="33575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«Чувства - разведчики»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282" y="4291032"/>
            <a:ext cx="335758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Карты многоразового использования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«Органы чувств»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(перфокарты)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Тема: Проверяем зрение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М видео\Desktop\Лаборатория Валеология\тетрадь валеология\1 01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6010" r="7235" b="15526"/>
          <a:stretch/>
        </p:blipFill>
        <p:spPr bwMode="auto">
          <a:xfrm>
            <a:off x="4572000" y="1052736"/>
            <a:ext cx="4355976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3" descr="C:\Users\М видео\Desktop\Лаборатория Валеология\тетрадь валеология\1 011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7224" r="6731" b="39269"/>
          <a:stretch/>
        </p:blipFill>
        <p:spPr bwMode="auto">
          <a:xfrm>
            <a:off x="107504" y="3429000"/>
            <a:ext cx="4320480" cy="2743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М видео\Desktop\Новая папка (2)\20200413_1338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8" t="68298" r="4626" b="5171"/>
          <a:stretch/>
        </p:blipFill>
        <p:spPr bwMode="auto">
          <a:xfrm>
            <a:off x="656974" y="980728"/>
            <a:ext cx="32215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0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М видео\Desktop\Новая папка (2)\20200413_1456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1111" r="16666" b="11538"/>
          <a:stretch/>
        </p:blipFill>
        <p:spPr bwMode="auto">
          <a:xfrm rot="5400000">
            <a:off x="-197547" y="746942"/>
            <a:ext cx="3089696" cy="21289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28787" t="12350" r="30065" b="35843"/>
          <a:stretch/>
        </p:blipFill>
        <p:spPr bwMode="auto">
          <a:xfrm>
            <a:off x="126514" y="4104286"/>
            <a:ext cx="2441575" cy="2303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34713" t="12951" r="36162" b="14157"/>
          <a:stretch/>
        </p:blipFill>
        <p:spPr bwMode="auto">
          <a:xfrm>
            <a:off x="2701153" y="738552"/>
            <a:ext cx="1823537" cy="3433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34375" t="14458" r="36162" b="11747"/>
          <a:stretch/>
        </p:blipFill>
        <p:spPr bwMode="auto">
          <a:xfrm>
            <a:off x="4788025" y="1811402"/>
            <a:ext cx="1983963" cy="3413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34713" t="10542" r="35992" b="15663"/>
          <a:stretch/>
        </p:blipFill>
        <p:spPr bwMode="auto">
          <a:xfrm>
            <a:off x="7085021" y="3122854"/>
            <a:ext cx="1749926" cy="3285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23001" y="320758"/>
            <a:ext cx="28979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Тренажеры для глаз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«Помоги лягушке»</a:t>
            </a:r>
            <a:endParaRPr lang="ru-RU" sz="2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72" b="48698" l="52343" r="61859">
                        <a14:foregroundMark x1="55198" y1="27083" x2="56369" y2="28646"/>
                        <a14:foregroundMark x1="69107" y1="35938" x2="69107" y2="35938"/>
                        <a14:foregroundMark x1="73792" y1="48828" x2="73792" y2="48828"/>
                        <a14:foregroundMark x1="73792" y1="48828" x2="73792" y2="48828"/>
                        <a14:foregroundMark x1="61420" y1="38151" x2="61420" y2="38151"/>
                      </a14:backgroundRemoval>
                    </a14:imgEffect>
                  </a14:imgLayer>
                </a14:imgProps>
              </a:ext>
            </a:extLst>
          </a:blip>
          <a:srcRect l="52324" t="26205" r="38193" b="53012"/>
          <a:stretch/>
        </p:blipFill>
        <p:spPr bwMode="auto">
          <a:xfrm flipH="1">
            <a:off x="3254876" y="4581128"/>
            <a:ext cx="1269813" cy="1826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20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0_8e784_7e912315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пчёл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44000">
            <a:off x="2" y="1484314"/>
            <a:ext cx="37115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пчёл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56000" flipH="1">
            <a:off x="5432427" y="1484314"/>
            <a:ext cx="37115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9293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67726 0.01065 " pathEditMode="relative" ptsTypes="AA">
                                      <p:cBhvr>
                                        <p:cTn id="6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67726 -0.01042 " pathEditMode="relative" ptsTypes="AA">
                                      <p:cBhvr>
                                        <p:cTn id="13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66146 -3.7037E-6 " pathEditMode="relative" ptsTypes="AA">
                                      <p:cBhvr>
                                        <p:cTn id="20" dur="3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66927 -0.01064 " pathEditMode="relative" ptsTypes="AA">
                                      <p:cBhvr>
                                        <p:cTn id="27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0_8e784_7e912315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пчёл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44000">
            <a:off x="2843215" y="620714"/>
            <a:ext cx="37115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582112"/>
      </p:ext>
    </p:extLst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3 -0.07384 C 0.08264 -0.07384 0.1908 0.0625 0.1908 0.23056 C 0.1908 0.39838 0.08264 0.53473 -0.04983 0.53473 C -0.18212 0.53473 -0.28958 0.39838 -0.28958 0.23056 C -0.28958 0.0625 -0.18212 -0.07384 -0.04983 -0.07384 Z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2 -0.07384 C 0.07969 -0.07384 0.18542 0.0625 0.18542 0.23056 C 0.18542 0.39815 0.07969 0.53473 -0.04982 0.53473 C -0.17934 0.53473 -0.28402 0.39815 -0.28402 0.23056 C -0.28402 0.0625 -0.17934 -0.07384 -0.04982 -0.07384 Z " pathEditMode="relative" rAng="0" ptsTypes="fffff">
                                      <p:cBhvr>
                                        <p:cTn id="9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3 -0.07384 C 0.07778 -0.07384 0.18247 0.06019 0.18247 0.22524 C 0.18247 0.39005 0.07778 0.52454 -0.04983 0.52454 C -0.1783 0.52454 -0.28212 0.39005 -0.28212 0.22524 C -0.28212 0.06019 -0.1783 -0.07384 -0.04983 -0.07384 Z " pathEditMode="relative" rAng="0" ptsTypes="fffff">
                                      <p:cBhvr>
                                        <p:cTn id="12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nplus.com/files/resources/original/5bc3bd0b64017166749a74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304800" y="838200"/>
            <a:ext cx="8534400" cy="5791200"/>
          </a:xfrm>
          <a:prstGeom prst="ellipse">
            <a:avLst/>
          </a:prstGeom>
          <a:solidFill>
            <a:srgbClr val="99FF99"/>
          </a:solidFill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381000" y="1981200"/>
            <a:ext cx="4191000" cy="3505200"/>
          </a:xfrm>
          <a:prstGeom prst="ellipse">
            <a:avLst/>
          </a:prstGeom>
          <a:solidFill>
            <a:srgbClr val="99FF99"/>
          </a:solidFill>
          <a:ln w="57150">
            <a:solidFill>
              <a:srgbClr val="66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648200" y="1981200"/>
            <a:ext cx="4114800" cy="3505200"/>
          </a:xfrm>
          <a:prstGeom prst="ellipse">
            <a:avLst/>
          </a:prstGeom>
          <a:solidFill>
            <a:srgbClr val="99FF99"/>
          </a:solidFill>
          <a:ln w="57150">
            <a:solidFill>
              <a:srgbClr val="66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H="1">
            <a:off x="4648200" y="914400"/>
            <a:ext cx="0" cy="571500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304800" y="3886200"/>
            <a:ext cx="8534400" cy="762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438400" y="1"/>
            <a:ext cx="48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офтольмотренинг</a:t>
            </a:r>
            <a:endParaRPr lang="ru-RU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5608" name="Picture 8" descr="009"/>
          <p:cNvPicPr>
            <a:picLocks noChangeAspect="1" noChangeArrowheads="1" noCrop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6858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8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0.25677 -2.22222E-6 0.46667 0.18658 0.46667 0.41667 C 0.46667 0.64607 0.25677 0.83334 -3.33333E-6 0.83334 C -0.25764 0.83334 -0.46666 0.64607 -0.46666 0.41667 C -0.46666 0.18658 -0.25764 -2.22222E-6 -3.33333E-6 -2.22222E-6 Z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22222E-6 L -0.00417 0.8388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4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39399 L -0.00417 0.42173 C -0.00417 0.43376 0.11962 0.44948 0.22083 0.44948 L 0.44583 0.44948 " pathEditMode="relative" rAng="0" ptsTypes="FfFF">
                                      <p:cBhvr>
                                        <p:cTn id="12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4 0.45 C 0.42674 0.58912 0.3132 0.67986 0.19202 0.65023 C 0.07153 0.62246 -0.01145 0.48403 0.0073 0.34491 C 0.02657 0.20394 0.13993 0.11505 0.26042 0.14375 C 0.3816 0.17292 0.46424 0.30926 0.44584 0.45 Z " pathEditMode="relative" rAng="6013833" ptsTypes="fffff">
                                      <p:cBhvr>
                                        <p:cTn id="15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3 0.45 L -0.4875 0.46111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17 0.41619 C -0.47917 0.2696 -0.37413 0.15006 -0.24549 0.15006 C -0.11701 0.15006 -0.0125 0.2696 -0.0125 0.41619 C -0.0125 0.56324 -0.11701 0.68185 -0.24549 0.68185 C -0.37413 0.68185 -0.47917 0.56324 -0.47917 0.41619 Z " pathEditMode="relative" rAng="16200000" ptsTypes="fffff">
                                      <p:cBhvr>
                                        <p:cTn id="21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75 0.46111 L -0.0125 0.4611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42728 L -0.00417 -0.00555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Валеология</a:t>
            </a:r>
            <a:r>
              <a:rPr lang="ru-RU" sz="3600" b="1" dirty="0"/>
              <a:t> — это наука поддерживать здоровье, вести активный образ жизни, приучаясь к нему с ранних лет.</a:t>
            </a:r>
            <a:r>
              <a:rPr lang="ru-RU" sz="3600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Слово </a:t>
            </a:r>
            <a:r>
              <a:rPr lang="ru-RU" sz="3600" dirty="0"/>
              <a:t>«</a:t>
            </a:r>
            <a:r>
              <a:rPr lang="ru-RU" sz="3600" dirty="0" err="1"/>
              <a:t>валеология</a:t>
            </a:r>
            <a:r>
              <a:rPr lang="ru-RU" sz="3600" dirty="0"/>
              <a:t>» происходит от двух латинских слов: «</a:t>
            </a:r>
            <a:r>
              <a:rPr lang="ru-RU" sz="3600" dirty="0" err="1"/>
              <a:t>valeo</a:t>
            </a:r>
            <a:r>
              <a:rPr lang="ru-RU" sz="3600" dirty="0"/>
              <a:t>» – быть здоровым и «</a:t>
            </a:r>
            <a:r>
              <a:rPr lang="ru-RU" sz="3600" dirty="0" err="1"/>
              <a:t>logos</a:t>
            </a:r>
            <a:r>
              <a:rPr lang="ru-RU" sz="3600" dirty="0"/>
              <a:t>» – изучение.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725145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Термин принадлежит </a:t>
            </a:r>
            <a:r>
              <a:rPr lang="ru-RU" dirty="0"/>
              <a:t>врачу, доктору мед. наук, профессору </a:t>
            </a:r>
            <a:r>
              <a:rPr lang="ru-RU" dirty="0" err="1"/>
              <a:t>Брехману</a:t>
            </a:r>
            <a:r>
              <a:rPr lang="ru-RU" dirty="0"/>
              <a:t>. Под этим термином следует понимать науку и сферу человеческой деятельности, изучающую возможности наилучшей адаптации человека к условиям окружающей среды, путем ведения здорового образа жизни. </a:t>
            </a:r>
          </a:p>
        </p:txBody>
      </p:sp>
    </p:spTree>
    <p:extLst>
      <p:ext uri="{BB962C8B-B14F-4D97-AF65-F5344CB8AC3E}">
        <p14:creationId xmlns:p14="http://schemas.microsoft.com/office/powerpoint/2010/main" val="38046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408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Тема: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Зачем нам еда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 Правильное питание.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М видео\Desktop\Новая папка (2)\20200413_1338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0" t="67394" r="34925" b="6076"/>
          <a:stretch/>
        </p:blipFill>
        <p:spPr bwMode="auto">
          <a:xfrm>
            <a:off x="467543" y="908720"/>
            <a:ext cx="287213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М видео\Desktop\Лаборатория Валеология\тетрадь валеология\1 0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6283" r="11218" b="15302"/>
          <a:stretch/>
        </p:blipFill>
        <p:spPr bwMode="auto">
          <a:xfrm>
            <a:off x="4139952" y="895349"/>
            <a:ext cx="4536504" cy="5629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65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Лаборатория Валеология\тетрадь валеология\1 0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7679" r="8975" b="13674"/>
          <a:stretch/>
        </p:blipFill>
        <p:spPr bwMode="auto">
          <a:xfrm>
            <a:off x="251520" y="188640"/>
            <a:ext cx="4104456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458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5555" r="15705"/>
          <a:stretch/>
        </p:blipFill>
        <p:spPr bwMode="auto">
          <a:xfrm rot="5400000">
            <a:off x="5560644" y="3749749"/>
            <a:ext cx="2560663" cy="3318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М видео\Desktop\Новая папка (2)\20200413_1458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5128" r="25642"/>
          <a:stretch/>
        </p:blipFill>
        <p:spPr bwMode="auto">
          <a:xfrm>
            <a:off x="5181528" y="330348"/>
            <a:ext cx="3318892" cy="3458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57752" y="3853604"/>
            <a:ext cx="41434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Дидактическое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упражнение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«Пирамида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здоровья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7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516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9402" r="14743"/>
          <a:stretch/>
        </p:blipFill>
        <p:spPr bwMode="auto">
          <a:xfrm rot="5400000">
            <a:off x="-239588" y="535732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34" y="5405828"/>
            <a:ext cx="33575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 игра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«Накорми Машу полезными продуктами»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643438" y="2190741"/>
            <a:ext cx="3857620" cy="3238499"/>
            <a:chOff x="4378574" y="2214560"/>
            <a:chExt cx="4765426" cy="2928940"/>
          </a:xfrm>
        </p:grpSpPr>
        <p:pic>
          <p:nvPicPr>
            <p:cNvPr id="5" name="Рисунок 4" descr="C:\Users\М видео\Desktop\Новая папка (2)\20200413_151504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574" y="2214560"/>
              <a:ext cx="4765426" cy="2928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 descr="C:\Users\М видео\Desktop\Новая папка (2)\20200413_151504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31"/>
            <a:stretch>
              <a:fillRect/>
            </a:stretch>
          </p:blipFill>
          <p:spPr bwMode="auto">
            <a:xfrm rot="10800000">
              <a:off x="6786578" y="2214560"/>
              <a:ext cx="2357422" cy="28157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4214810" y="10477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Дидактическое упражнение 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«Что полезно, а что нет?»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60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Тема: </a:t>
            </a:r>
            <a:r>
              <a:rPr lang="ru-RU" b="1" dirty="0">
                <a:solidFill>
                  <a:srgbClr val="FF0000"/>
                </a:solidFill>
              </a:rPr>
              <a:t>Чтобы зубы не болели.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8966" t="36814" r="8173" b="12537"/>
          <a:stretch/>
        </p:blipFill>
        <p:spPr bwMode="auto">
          <a:xfrm>
            <a:off x="3491880" y="1124744"/>
            <a:ext cx="5472608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М видео\Desktop\Новая папка (2)\20200413_1338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67092" r="66581" b="6377"/>
          <a:stretch/>
        </p:blipFill>
        <p:spPr bwMode="auto">
          <a:xfrm>
            <a:off x="395537" y="1124744"/>
            <a:ext cx="2864211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М видео\Desktop\Новая папка (2)\20200413_14593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1" t="41026" r="21795" b="17094"/>
          <a:stretch/>
        </p:blipFill>
        <p:spPr bwMode="auto">
          <a:xfrm rot="5400000">
            <a:off x="4660388" y="2328021"/>
            <a:ext cx="4216109" cy="4322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459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0" t="5128" r="28526" b="58119"/>
          <a:stretch/>
        </p:blipFill>
        <p:spPr bwMode="auto">
          <a:xfrm>
            <a:off x="285720" y="380979"/>
            <a:ext cx="4032448" cy="3810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85720" y="4667259"/>
            <a:ext cx="3857620" cy="56207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Карты многоразового использования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«Вылечи зубки»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57752" y="1428736"/>
            <a:ext cx="3857620" cy="762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Демонстрационная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карта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«Как правильно чистить зубы?»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11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207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Лэпбук</a:t>
            </a:r>
            <a:r>
              <a:rPr lang="ru-RU" b="1" dirty="0" smtClean="0">
                <a:solidFill>
                  <a:srgbClr val="FF0000"/>
                </a:solidFill>
              </a:rPr>
              <a:t> «Школа здоровья»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М видео\Desktop\Новая папка (2)\20200413_1503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4" b="23077"/>
          <a:stretch/>
        </p:blipFill>
        <p:spPr bwMode="auto">
          <a:xfrm>
            <a:off x="219894" y="980728"/>
            <a:ext cx="8640960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504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14102" r="11538" b="10257"/>
          <a:stretch/>
        </p:blipFill>
        <p:spPr bwMode="auto">
          <a:xfrm>
            <a:off x="2938686" y="4221088"/>
            <a:ext cx="3603476" cy="2503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9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5043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5128" r="15705" b="-426"/>
          <a:stretch/>
        </p:blipFill>
        <p:spPr bwMode="auto">
          <a:xfrm>
            <a:off x="2000232" y="188640"/>
            <a:ext cx="6912768" cy="6669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333485"/>
            <a:ext cx="2071670" cy="56207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Карты-ситуации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«Как избежать опасных ситуаций»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5055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9828" r="14744" b="9402"/>
          <a:stretch/>
        </p:blipFill>
        <p:spPr bwMode="auto">
          <a:xfrm rot="5400000">
            <a:off x="107504" y="476672"/>
            <a:ext cx="4320480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505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6410" r="10256"/>
          <a:stretch/>
        </p:blipFill>
        <p:spPr bwMode="auto">
          <a:xfrm rot="5400000">
            <a:off x="4466481" y="2112665"/>
            <a:ext cx="4419600" cy="417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58" y="5143512"/>
            <a:ext cx="3857620" cy="56207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Игра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«Собери чемоданчик доктора Айболита»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 видео\Desktop\Новая папка (2)\20200413_1501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8" t="5128" r="24679"/>
          <a:stretch/>
        </p:blipFill>
        <p:spPr bwMode="auto">
          <a:xfrm>
            <a:off x="179512" y="404664"/>
            <a:ext cx="3782566" cy="5904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М видео\Desktop\Новая папка (2)\20200413_1502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20940" r="6731" b="6838"/>
          <a:stretch/>
        </p:blipFill>
        <p:spPr bwMode="auto">
          <a:xfrm>
            <a:off x="4248150" y="404664"/>
            <a:ext cx="4644330" cy="3219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М видео\Desktop\Новая папка (2)\20200413_1502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15813" r="6410" b="10683"/>
          <a:stretch/>
        </p:blipFill>
        <p:spPr bwMode="auto">
          <a:xfrm>
            <a:off x="4248150" y="3708091"/>
            <a:ext cx="4644330" cy="2718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567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8640"/>
            <a:ext cx="79105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а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преля – Всемирный день здоровья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C:\Users\лена\Desktop\Новая папка\20200407_140335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2463521" cy="26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на\Desktop\Новая папка\20200407_1404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249165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лена\Desktop\Новая папка\20200407_1407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5" y="3933056"/>
            <a:ext cx="2376264" cy="265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лена\Desktop\Новая папка\20200407_1412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5"/>
            <a:ext cx="2599727" cy="2697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42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9839" y="356659"/>
            <a:ext cx="8352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Задачи воспитания </a:t>
            </a:r>
            <a:r>
              <a:rPr lang="ru-RU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валеологической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культуры</a:t>
            </a:r>
          </a:p>
          <a:p>
            <a:pPr indent="228600" algn="ctr"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формирование 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осознанного отношения к здоровью, как ведущей ценности и мотивации к здоровому образ жизни; </a:t>
            </a:r>
            <a:endParaRPr lang="ru-RU" sz="20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endParaRPr lang="ru-RU" sz="20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накопление 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знаний о здоровье, обретение умений и навыков, поддерживающий, укрепляющих и сохраняющих здоровье; </a:t>
            </a:r>
            <a:endParaRPr lang="ru-RU" sz="20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endParaRPr lang="ru-RU" sz="2000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становление </a:t>
            </a:r>
            <a:r>
              <a:rPr lang="ru-RU" sz="2000" dirty="0" err="1">
                <a:solidFill>
                  <a:srgbClr val="111111"/>
                </a:solidFill>
                <a:latin typeface="Times New Roman"/>
                <a:ea typeface="Times New Roman"/>
              </a:rPr>
              <a:t>валеологической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 компетентности ребенка как готовности самостоятельно решать задачи здорового образа жизни и безопасного поведения в непредвиденных ситуациях и оказания первой медицинской помощи.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23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ена\Desktop\отчет дистанционка\Дорохина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880320" cy="306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ена\Desktop\отчет дистанционка\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0478"/>
            <a:ext cx="2880320" cy="269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на\Desktop\отчет дистанционка\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90" y="369734"/>
            <a:ext cx="2461286" cy="310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лена\Desktop\отчет дистанционка\изображение_viber_2020-04-25_08-36-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0728"/>
            <a:ext cx="2417852" cy="304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лена\Desktop\отчет дистанционка\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14" y="3759216"/>
            <a:ext cx="2445661" cy="27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лена\Desktop\отчет дистанционка\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59216"/>
            <a:ext cx="2417852" cy="27406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58247" y="-171400"/>
            <a:ext cx="80275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Понедельник – кабинет «Микробам – нет!»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0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ена\Desktop\отчет дистанционка\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2"/>
            <a:ext cx="2016224" cy="537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лена\Desktop\отчет дистанционка\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2"/>
            <a:ext cx="2088232" cy="537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лена\Desktop\отчет дистанционка\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8682"/>
            <a:ext cx="2016224" cy="537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ена\Desktop\отчет дистанционка\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6765"/>
            <a:ext cx="172819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97844" y="3418"/>
            <a:ext cx="81090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Вторник – кабинет «Орлиный глаз»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0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отчет дистанционка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лена\Desktop\отчет дистанционка\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672408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08735" y="19183"/>
            <a:ext cx="82987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Среда – кабинет «Тонких чувств»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2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ена\Desktop\отчет дистанционка\Боченина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0" y="4194952"/>
            <a:ext cx="1948096" cy="204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ена\Desktop\отчет дистанционка\Боченина\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6" y="548678"/>
            <a:ext cx="2185806" cy="31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на\Desktop\отчет дистанционка\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70" y="548679"/>
            <a:ext cx="1725930" cy="280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лена\Desktop\отчет дистанционка\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504" y="3357040"/>
            <a:ext cx="1891030" cy="304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лена\Desktop\отчет дистанционка\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78"/>
            <a:ext cx="2016224" cy="280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лена\Desktop\отчет дистанционка\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57040"/>
            <a:ext cx="1763323" cy="309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56491" y="0"/>
            <a:ext cx="86310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Четверг – кабинет «Вкусной и здоровой пищи»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3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ена\Desktop\отчет дистанционка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48681"/>
            <a:ext cx="207962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ена\Desktop\отчет дистанционка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68" y="3665487"/>
            <a:ext cx="2037928" cy="27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на\Desktop\отчет дистанционка\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67" y="3760882"/>
            <a:ext cx="2072484" cy="264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лена\Desktop\отчет дистанционка\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48682"/>
            <a:ext cx="183134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лена\Desktop\отчет дистанционка\Боченина\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41" y="548682"/>
            <a:ext cx="2174458" cy="2880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93269" y="0"/>
            <a:ext cx="81486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Пятница – «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Зубоспасительный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кабинет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9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М видео\Desktop\Новая папка (2)\20200413_1502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11539" b="7265"/>
          <a:stretch/>
        </p:blipFill>
        <p:spPr bwMode="auto">
          <a:xfrm rot="5400000">
            <a:off x="3440899" y="845326"/>
            <a:ext cx="5905541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4282" y="1333485"/>
            <a:ext cx="3786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Региональный конкурс исследовательских работ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«Я - исследователь»</a:t>
            </a: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«Здоровые зубки»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Здоровья ВАМ!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yt3.ggpht.com/a/AATXAJzw1DMcq3aELWGoNWlxANcx9yZ-k0Y9JekopQ=s900-c-k-c0xffffffff-no-rj-m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2" b="94333" l="7444" r="90000">
                        <a14:foregroundMark x1="18667" y1="66889" x2="25778" y2="70444"/>
                        <a14:foregroundMark x1="37111" y1="11111" x2="58556" y2="12667"/>
                        <a14:foregroundMark x1="40111" y1="18778" x2="40111" y2="28000"/>
                        <a14:foregroundMark x1="56556" y1="14222" x2="62111" y2="15222"/>
                        <a14:foregroundMark x1="45222" y1="30556" x2="61667" y2="22889"/>
                        <a14:foregroundMark x1="39667" y1="19333" x2="37111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0225" b="8577"/>
          <a:stretch/>
        </p:blipFill>
        <p:spPr bwMode="auto">
          <a:xfrm>
            <a:off x="2596723" y="1600201"/>
            <a:ext cx="39505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7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 видео\Desktop\Новая папка (2)\20200413_1512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10788" r="7849" b="7905"/>
          <a:stretch/>
        </p:blipFill>
        <p:spPr bwMode="auto">
          <a:xfrm rot="5400000">
            <a:off x="4357584" y="1915226"/>
            <a:ext cx="5197016" cy="404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М видео\Desktop\Новая папка (2)\20200413_1513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13815" r="6818" b="10799"/>
          <a:stretch/>
        </p:blipFill>
        <p:spPr bwMode="auto">
          <a:xfrm rot="5400000">
            <a:off x="-137685" y="865875"/>
            <a:ext cx="5472611" cy="426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00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Ученики ШКОЛЫ здоровья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88" t="14690" r="45745" b="72126"/>
          <a:stretch/>
        </p:blipFill>
        <p:spPr bwMode="auto">
          <a:xfrm>
            <a:off x="467544" y="1607820"/>
            <a:ext cx="1800200" cy="203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5" t="12974" r="12717" b="70980"/>
          <a:stretch/>
        </p:blipFill>
        <p:spPr bwMode="auto">
          <a:xfrm>
            <a:off x="2843808" y="1611154"/>
            <a:ext cx="2942284" cy="2177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8" t="33591" r="73121" b="49353"/>
          <a:stretch/>
        </p:blipFill>
        <p:spPr bwMode="auto">
          <a:xfrm>
            <a:off x="6352569" y="1598693"/>
            <a:ext cx="2429182" cy="2190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34977" r="53468" b="50518"/>
          <a:stretch/>
        </p:blipFill>
        <p:spPr bwMode="auto">
          <a:xfrm>
            <a:off x="2610428" y="4291395"/>
            <a:ext cx="1632880" cy="2173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54" t="35862" r="42385" b="52136"/>
          <a:stretch/>
        </p:blipFill>
        <p:spPr bwMode="auto">
          <a:xfrm>
            <a:off x="4644008" y="4291396"/>
            <a:ext cx="1544912" cy="2146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1" t="33591" r="12139" b="48982"/>
          <a:stretch/>
        </p:blipFill>
        <p:spPr bwMode="auto">
          <a:xfrm>
            <a:off x="404342" y="4291394"/>
            <a:ext cx="1708448" cy="2146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6" t="53746" r="12717" b="28184"/>
          <a:stretch/>
        </p:blipFill>
        <p:spPr bwMode="auto">
          <a:xfrm>
            <a:off x="6516217" y="4291395"/>
            <a:ext cx="2101886" cy="2173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https://yt3.ggpht.com/a/AATXAJzw1DMcq3aELWGoNWlxANcx9yZ-k0Y9JekopQ=s900-c-k-c0xffffffff-no-rj-m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2" b="94333" l="7444" r="90000">
                        <a14:foregroundMark x1="18667" y1="66889" x2="25778" y2="70444"/>
                        <a14:foregroundMark x1="37111" y1="11111" x2="58556" y2="12667"/>
                        <a14:foregroundMark x1="40111" y1="18778" x2="40111" y2="28000"/>
                        <a14:foregroundMark x1="56556" y1="14222" x2="62111" y2="15222"/>
                        <a14:foregroundMark x1="45222" y1="30556" x2="61667" y2="22889"/>
                        <a14:foregroundMark x1="39667" y1="19333" x2="37111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0225" b="8577"/>
          <a:stretch/>
        </p:blipFill>
        <p:spPr bwMode="auto">
          <a:xfrm>
            <a:off x="194313" y="260648"/>
            <a:ext cx="977046" cy="11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 видео\Desktop\Новая папка (2)\20200413_133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24936" cy="63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yt3.ggpht.com/a/AATXAJzw1DMcq3aELWGoNWlxANcx9yZ-k0Y9JekopQ=s900-c-k-c0xffffffff-no-rj-m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2" b="94333" l="7444" r="90000">
                        <a14:foregroundMark x1="18667" y1="66889" x2="25778" y2="70444"/>
                        <a14:foregroundMark x1="37111" y1="11111" x2="58556" y2="12667"/>
                        <a14:foregroundMark x1="40111" y1="18778" x2="40111" y2="28000"/>
                        <a14:foregroundMark x1="56556" y1="14222" x2="62111" y2="15222"/>
                        <a14:foregroundMark x1="45222" y1="30556" x2="61667" y2="22889"/>
                        <a14:foregroundMark x1="39667" y1="19333" x2="37111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0225" b="8577"/>
          <a:stretch/>
        </p:blipFill>
        <p:spPr bwMode="auto">
          <a:xfrm>
            <a:off x="251520" y="2625811"/>
            <a:ext cx="1512168" cy="17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809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Тема: Как мы устроены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М видео\Desktop\Новая папка (2)\20200413_1338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14" t="3780" r="2591" b="67579"/>
          <a:stretch/>
        </p:blipFill>
        <p:spPr bwMode="auto">
          <a:xfrm>
            <a:off x="6142806" y="1156357"/>
            <a:ext cx="2353524" cy="1719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7" name="Группа 6"/>
          <p:cNvGrpSpPr/>
          <p:nvPr/>
        </p:nvGrpSpPr>
        <p:grpSpPr>
          <a:xfrm>
            <a:off x="186008" y="1156357"/>
            <a:ext cx="4896544" cy="2668251"/>
            <a:chOff x="4211960" y="1214502"/>
            <a:chExt cx="3889375" cy="2142490"/>
          </a:xfrm>
        </p:grpSpPr>
        <p:pic>
          <p:nvPicPr>
            <p:cNvPr id="6" name="Рисунок 5" descr="C:\Users\М видео\Desktop\Лаборатория Валеология\тетрадь валеология\1 003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0" t="16157" r="4843" b="51322"/>
            <a:stretch/>
          </p:blipFill>
          <p:spPr bwMode="auto">
            <a:xfrm>
              <a:off x="4211960" y="1214502"/>
              <a:ext cx="3889375" cy="21424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4211960" y="1214502"/>
              <a:ext cx="1152128" cy="270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283968" y="3284984"/>
            <a:ext cx="4464496" cy="3240360"/>
            <a:chOff x="660921" y="3717032"/>
            <a:chExt cx="2974975" cy="2769870"/>
          </a:xfrm>
        </p:grpSpPr>
        <p:pic>
          <p:nvPicPr>
            <p:cNvPr id="9" name="Рисунок 8" descr="C:\Users\М видео\Desktop\Лаборатория Валеология\тетрадь валеология\1 003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68" t="57930" r="3910" b="8135"/>
            <a:stretch/>
          </p:blipFill>
          <p:spPr bwMode="auto">
            <a:xfrm>
              <a:off x="660921" y="3717032"/>
              <a:ext cx="2974975" cy="27698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Равнобедренный треугольник 7"/>
            <p:cNvSpPr/>
            <p:nvPr/>
          </p:nvSpPr>
          <p:spPr>
            <a:xfrm rot="5400000">
              <a:off x="262147" y="4115807"/>
              <a:ext cx="1384936" cy="58738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611560" y="4293096"/>
            <a:ext cx="2808312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ВНИМАНИЕ!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Просвечиваться можно только с доктором Айболитом!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4432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4588" r="21559" b="6116"/>
          <a:stretch/>
        </p:blipFill>
        <p:spPr bwMode="auto">
          <a:xfrm>
            <a:off x="251520" y="188640"/>
            <a:ext cx="2736304" cy="38443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445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7125" r="11239" b="13456"/>
          <a:stretch/>
        </p:blipFill>
        <p:spPr bwMode="auto">
          <a:xfrm rot="5400000">
            <a:off x="2673026" y="846794"/>
            <a:ext cx="3800267" cy="2628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М видео\Desktop\Новая папка (2)\20200413_1446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18043" r="11468" b="24770"/>
          <a:stretch/>
        </p:blipFill>
        <p:spPr bwMode="auto">
          <a:xfrm rot="5400000">
            <a:off x="5638384" y="778895"/>
            <a:ext cx="3771888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57224" y="4599868"/>
            <a:ext cx="742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Демонстрационные карты: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111111"/>
                </a:solidFill>
                <a:latin typeface="Arial" pitchFamily="34" charset="0"/>
                <a:cs typeface="Arial" pitchFamily="34" charset="0"/>
              </a:rPr>
              <a:t>«Лицо», «Части тела», «Название пальцев», «Внутренние органы», «Мое тело», «Изучаем органы человека», «Органы человека» (определи по тени)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 видео\Desktop\Новая папка (2)\20200413_14465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12844" r="4128" b="10091"/>
          <a:stretch/>
        </p:blipFill>
        <p:spPr bwMode="auto">
          <a:xfrm rot="5400000">
            <a:off x="-504284" y="1016451"/>
            <a:ext cx="4239299" cy="2871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 видео\Desktop\Новая папка (2)\20200413_14445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8" t="4280" r="6652" b="7340"/>
          <a:stretch/>
        </p:blipFill>
        <p:spPr bwMode="auto">
          <a:xfrm>
            <a:off x="3357554" y="4000505"/>
            <a:ext cx="3534410" cy="273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М видео\Desktop\Новая папка (2)\20200413_144518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3" t="9479" r="6880" b="14068"/>
          <a:stretch/>
        </p:blipFill>
        <p:spPr bwMode="auto">
          <a:xfrm>
            <a:off x="3347864" y="332657"/>
            <a:ext cx="5363210" cy="3411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4754462"/>
            <a:ext cx="3143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Дидактическое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упражнение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«Загадки» (части тела)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23525" y="3480296"/>
            <a:ext cx="2571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Перфокарты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286512" y="3420952"/>
            <a:ext cx="2571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Карты многоразового использования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86050" y="6247576"/>
            <a:ext cx="2571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Дидактическая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игра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baseline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«Органы чувств»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428</Words>
  <Application>Microsoft Office PowerPoint</Application>
  <PresentationFormat>Экран (4:3)</PresentationFormat>
  <Paragraphs>71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Тема Office</vt:lpstr>
      <vt:lpstr>2_Тема Office</vt:lpstr>
      <vt:lpstr>3_Тема Office</vt:lpstr>
      <vt:lpstr>4_Тема Office</vt:lpstr>
      <vt:lpstr>Презентация PowerPoint</vt:lpstr>
      <vt:lpstr>Валеология — это наука поддерживать здоровье, вести активный образ жизни, приучаясь к нему с ранних лет.  Слово «валеология» происходит от двух латинских слов: «valeo» – быть здоровым и «logos» – изучение. </vt:lpstr>
      <vt:lpstr>Презентация PowerPoint</vt:lpstr>
      <vt:lpstr>Презентация PowerPoint</vt:lpstr>
      <vt:lpstr>Ученики ШКОЛЫ здоровья</vt:lpstr>
      <vt:lpstr>Презентация PowerPoint</vt:lpstr>
      <vt:lpstr>Тема: Как мы устроены</vt:lpstr>
      <vt:lpstr>Презентация PowerPoint</vt:lpstr>
      <vt:lpstr>Презентация PowerPoint</vt:lpstr>
      <vt:lpstr>Тема: Здоровая кожа – защита нашего тела</vt:lpstr>
      <vt:lpstr>Презентация PowerPoint</vt:lpstr>
      <vt:lpstr>Презентация PowerPoint</vt:lpstr>
      <vt:lpstr>Тема: Чувства-разведчики</vt:lpstr>
      <vt:lpstr>Презентация PowerPoint</vt:lpstr>
      <vt:lpstr>Тема: Проверяем зрение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Тема: Зачем нам еда? Правильное питание.</vt:lpstr>
      <vt:lpstr>Презентация PowerPoint</vt:lpstr>
      <vt:lpstr>Презентация PowerPoint</vt:lpstr>
      <vt:lpstr>Тема: Чтобы зубы не болели.</vt:lpstr>
      <vt:lpstr>Карты многоразового использования «Вылечи зубки»</vt:lpstr>
      <vt:lpstr>Лэпбук «Школа здоровья»</vt:lpstr>
      <vt:lpstr>Карты-ситуации «Как избежать опасных ситуаций»</vt:lpstr>
      <vt:lpstr>Игра  «Собери чемоданчик доктора Айболита»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Здоровья ВАМ!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«Готов ли ребёнок к школе или Секреты успешного старта»</dc:title>
  <dc:creator>М видео</dc:creator>
  <cp:lastModifiedBy>лена</cp:lastModifiedBy>
  <cp:revision>51</cp:revision>
  <dcterms:created xsi:type="dcterms:W3CDTF">2020-04-13T16:27:04Z</dcterms:created>
  <dcterms:modified xsi:type="dcterms:W3CDTF">2020-11-19T08:48:12Z</dcterms:modified>
</cp:coreProperties>
</file>