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8" r:id="rId1"/>
  </p:sldMasterIdLst>
  <p:notesMasterIdLst>
    <p:notesMasterId r:id="rId31"/>
  </p:notesMasterIdLst>
  <p:sldIdLst>
    <p:sldId id="256" r:id="rId2"/>
    <p:sldId id="257" r:id="rId3"/>
    <p:sldId id="320" r:id="rId4"/>
    <p:sldId id="261" r:id="rId5"/>
    <p:sldId id="263" r:id="rId6"/>
    <p:sldId id="328" r:id="rId7"/>
    <p:sldId id="329" r:id="rId8"/>
    <p:sldId id="330" r:id="rId9"/>
    <p:sldId id="331" r:id="rId10"/>
    <p:sldId id="332" r:id="rId11"/>
    <p:sldId id="334" r:id="rId12"/>
    <p:sldId id="335" r:id="rId13"/>
    <p:sldId id="336" r:id="rId14"/>
    <p:sldId id="337" r:id="rId15"/>
    <p:sldId id="299" r:id="rId16"/>
    <p:sldId id="300" r:id="rId17"/>
    <p:sldId id="305" r:id="rId18"/>
    <p:sldId id="304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273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5" autoAdjust="0"/>
    <p:restoredTop sz="80626" autoAdjust="0"/>
  </p:normalViewPr>
  <p:slideViewPr>
    <p:cSldViewPr snapToGrid="0">
      <p:cViewPr varScale="1">
        <p:scale>
          <a:sx n="76" d="100"/>
          <a:sy n="76" d="100"/>
        </p:scale>
        <p:origin x="-84" y="-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E914FB-47F1-434D-AF2E-D0371B351C7F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357F6-D183-462A-AA0D-10B5A9F21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183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357F6-D183-462A-AA0D-10B5A9F2114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335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357F6-D183-462A-AA0D-10B5A9F2114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368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622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859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871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612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74641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473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337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219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186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59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10/27/2021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235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512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406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6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653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88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269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74885" y="-430823"/>
            <a:ext cx="7570178" cy="4369777"/>
          </a:xfrm>
        </p:spPr>
        <p:txBody>
          <a:bodyPr>
            <a:normAutofit/>
          </a:bodyPr>
          <a:lstStyle/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b="1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</a:t>
            </a:r>
            <a:r>
              <a:rPr lang="ru-RU" sz="40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мелкой моторики у детей в изобразительной деятельности (лепке) 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36" y="2782711"/>
            <a:ext cx="8206818" cy="362688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926014" y="6057900"/>
            <a:ext cx="58820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Выполнила: </a:t>
            </a:r>
            <a:r>
              <a:rPr lang="ru-RU" b="1" i="1" dirty="0" err="1"/>
              <a:t>Байдагулова</a:t>
            </a:r>
            <a:r>
              <a:rPr lang="ru-RU" b="1" i="1" dirty="0"/>
              <a:t> </a:t>
            </a:r>
            <a:r>
              <a:rPr lang="ru-RU" b="1" i="1" dirty="0" smtClean="0"/>
              <a:t>У. Ю.</a:t>
            </a:r>
            <a:r>
              <a:rPr lang="ru-RU" dirty="0" smtClean="0"/>
              <a:t> </a:t>
            </a:r>
            <a:endParaRPr lang="ru-RU" dirty="0"/>
          </a:p>
          <a:p>
            <a:r>
              <a:rPr lang="ru-RU" b="1" i="1" dirty="0"/>
              <a:t>воспитатель МДОАУ «ЦРР – </a:t>
            </a:r>
            <a:r>
              <a:rPr lang="ru-RU" b="1" i="1" dirty="0" smtClean="0"/>
              <a:t>д</a:t>
            </a:r>
            <a:r>
              <a:rPr lang="en-US" b="1" i="1" dirty="0" smtClean="0"/>
              <a:t>/</a:t>
            </a:r>
            <a:r>
              <a:rPr lang="ru-RU" b="1" i="1" dirty="0" smtClean="0"/>
              <a:t>с</a:t>
            </a:r>
            <a:r>
              <a:rPr lang="en-US" b="1" i="1" dirty="0" smtClean="0"/>
              <a:t> </a:t>
            </a:r>
            <a:r>
              <a:rPr lang="ru-RU" b="1" i="1" dirty="0"/>
              <a:t>№113 </a:t>
            </a:r>
            <a:r>
              <a:rPr lang="ru-RU" b="1" i="1" dirty="0" err="1"/>
              <a:t>г.Орска</a:t>
            </a:r>
            <a:r>
              <a:rPr lang="ru-RU" b="1" i="1" dirty="0"/>
              <a:t>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21655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5761" y="156755"/>
            <a:ext cx="10175966" cy="649408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Предметная </a:t>
            </a:r>
            <a:r>
              <a:rPr lang="ru-RU" sz="2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лепка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изображение отдельного предмета. Обычно проводится тогда, когда дети знакомятся с новым способом лепки, лепят новый предмет. Это может быть снеговик, неваляшка, разнообразные животные и человек.</a:t>
            </a:r>
          </a:p>
          <a:p>
            <a:r>
              <a:rPr lang="ru-RU" sz="2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Сюжетная  лепка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изображение нескольких предметов, связанных между собой. Обычно проводится тогда, когда дети уже умеют лепить отдельные предметы. Сюжетами могут быть: Дед Мороз и Снегурочка, дети играют в мяч, птицы клюют зерна и др.</a:t>
            </a:r>
          </a:p>
          <a:p>
            <a:r>
              <a:rPr lang="ru-RU" sz="2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Декоративная лепка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лепка посуды и предметов декоративного искусства (свистульки, матрешки и др.). К декоративной лепке относят и создание рельсов, т.е. украшение плоской формы разнообразными объемными деталями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виды лепки: </a:t>
            </a:r>
          </a:p>
          <a:p>
            <a:r>
              <a:rPr lang="ru-RU" sz="2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Комплексная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комбинируя разные способы лепки (создаем предмет, затем декорируем</a:t>
            </a:r>
            <a:r>
              <a:rPr lang="ru-RU" sz="2200" dirty="0"/>
              <a:t>)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Модульная лепка – из большого количества одинаковых деталей (по типу мозаики), например: из шариков. Лепка из пластин (прямоугольные, квадратные формы) – домики, шкатулки.</a:t>
            </a:r>
          </a:p>
          <a:p>
            <a:r>
              <a:rPr lang="ru-RU" sz="2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Лепка по форме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используя прочные готовые формы: банки, коробки, бутылки, контейнеры (от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киндера 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нетрадиционная техника лепки = «рисование» пластилином на горизонтальной поверхности.</a:t>
            </a:r>
          </a:p>
          <a:p>
            <a:endParaRPr lang="ru-RU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57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 </a:t>
            </a:r>
            <a:r>
              <a:rPr lang="ru-RU" b="1" dirty="0" smtClean="0"/>
              <a:t>          Ожидаемые </a:t>
            </a:r>
            <a:r>
              <a:rPr lang="ru-RU" b="1" dirty="0"/>
              <a:t>результаты: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6431" y="1227551"/>
            <a:ext cx="8183350" cy="481381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1.Повышение уровня развития мелкой моторики руки у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дошкольного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2.У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должен возникнуть стойкий интерес к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лепке,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во время занятий, так и  в свободное время.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3.Развитие фантазии, творческого воображения детей.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4.Воспитанники 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овладеют техническими приемами: скатывание, раскатывание, расплющивание, оттягивание.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5.Воспитанники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рассказывать о последовательности выполнения своей работы, отвечая на вопросы педагога.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85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7628619"/>
              </p:ext>
            </p:extLst>
          </p:nvPr>
        </p:nvGraphicFramePr>
        <p:xfrm>
          <a:off x="365760" y="483326"/>
          <a:ext cx="10593977" cy="3239588"/>
        </p:xfrm>
        <a:graphic>
          <a:graphicData uri="http://schemas.openxmlformats.org/drawingml/2006/table">
            <a:tbl>
              <a:tblPr/>
              <a:tblGrid>
                <a:gridCol w="1623603"/>
                <a:gridCol w="743519"/>
                <a:gridCol w="767964"/>
                <a:gridCol w="444137"/>
                <a:gridCol w="770708"/>
                <a:gridCol w="490532"/>
                <a:gridCol w="1259431"/>
                <a:gridCol w="1593256"/>
                <a:gridCol w="1805690"/>
                <a:gridCol w="1095137"/>
              </a:tblGrid>
              <a:tr h="533097">
                <a:tc rowSpan="2"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Ф.И. ребенка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Технические навыки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Развитие мелкой моторики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Проявление творчества в декоре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Появление аккуратности и трудолюбия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90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6055" marR="7175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2000" dirty="0" smtClean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marL="71755" marR="7175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размазывание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71755" marR="7175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aseline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 сплющивание</a:t>
                      </a:r>
                      <a:r>
                        <a:rPr lang="ru-RU" sz="2000" baseline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    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71755" marR="7175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надавливание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раскатывание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71755" marR="7175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4295" marR="7175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1800" b="0" dirty="0" err="1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отщипывани</a:t>
                      </a:r>
                      <a:r>
                        <a:rPr lang="ru-RU" sz="1800" b="0" baseline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</a:t>
                      </a:r>
                    </a:p>
                    <a:p>
                      <a:pPr marL="74295" marR="7175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71755" marR="7175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6680" marR="7175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</a:t>
                      </a:r>
                      <a:r>
                        <a:rPr lang="ru-RU" sz="1800" b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Выбор </a:t>
                      </a:r>
                      <a:r>
                        <a:rPr lang="ru-RU" sz="18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цвет</a:t>
                      </a:r>
                      <a:r>
                        <a:rPr lang="ru-RU" sz="2000" b="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4748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 rot="10800000" flipV="1">
            <a:off x="888274" y="3890662"/>
            <a:ext cx="8921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 очень удобна и дает возможность проследить усвоение детьми навыков работы.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Рисунок 5" descr="https://nsportal.ru/sites/default/files/docpreview_image/2020/11/11/obobshchenie_opyta.docx_image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297" y="4685808"/>
            <a:ext cx="4027942" cy="2040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nsportal.ru/sites/default/files/docpreview_image/2020/11/11/obobshchenie_opyta.docx_image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239" y="4598126"/>
            <a:ext cx="2917939" cy="21283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79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5578" y="522514"/>
            <a:ext cx="948363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начальной и конечной диагностики показали, что уровень развития мелкой моторики, ручной умелости к концу года стал выше.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Анализируя результаты диагностики и проведенной работы,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сделать такие выводы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дети овладели теоретическими знаниями и практическими навыками;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-свободно пользуются инструментами и материалами необходимыми для работы с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пластилином и т.д.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-овладели разными техническими приемами и способами лепки;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-самостоятельно могут изготовить картинки и украсить природными и декоративными материалами;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-дети стали более самостоятельными, усидчивыми, овладели навыками совместной работы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44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9269" y="751344"/>
            <a:ext cx="9627325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по ИЗО Комаровой Т. С.</a:t>
            </a: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Доронова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Т. Н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«Я учусь рисовать»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(Пособие для детей 4 -5 лет)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Кашникова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 В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«Оригинальные техники изобразительной деятельности»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(Занятие с детьми 5 – 7 лет)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Лебедева Г. А, Тихомирова О. Ю.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Пластилиновая картина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Лыкова И. А.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«Лепка из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пластилина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Новикова И.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«Работа с нетрадиционными материалами в детском саду»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2015 г.</a:t>
            </a: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Швайко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 С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«Занятие по изобразительной деятельности в детском саду»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http://nsportal.ru/sites/default/files/2012/3/sovety_svetoforchika.ppt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http://www.kinder.ru/search.asp?id=4268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минобрнауки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tvoyrebenok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pdd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shtml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6703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H="1" flipV="1">
            <a:off x="636998" y="418306"/>
            <a:ext cx="981181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Фотогалерея: примеры готовых работ, выполненных</a:t>
            </a:r>
          </a:p>
          <a:p>
            <a:pPr algn="just"/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разных видах лепки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предметная</a:t>
            </a:r>
            <a:r>
              <a:rPr lang="ru-RU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/>
              <a:t>направлена на воспитание у ребенка умения лепить предметы, передавая особенности формы, пропорцию и динамику. Вводится с первой младшей группы детского сада.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22" y="4183900"/>
            <a:ext cx="3106231" cy="23296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639" y="2357299"/>
            <a:ext cx="3057010" cy="2166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291" y="2357299"/>
            <a:ext cx="2137602" cy="23503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893" y="3861931"/>
            <a:ext cx="2093848" cy="27917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649" y="4043746"/>
            <a:ext cx="1957487" cy="260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3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856210" y="196009"/>
            <a:ext cx="3058243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сюжетная, </a:t>
            </a:r>
            <a:r>
              <a:rPr lang="ru-RU" dirty="0">
                <a:solidFill>
                  <a:srgbClr val="002060"/>
                </a:solidFill>
              </a:rPr>
              <a:t>требует от ребенка серьезных интеллектуальных усилий. Ведь необходимо продумать сюжет, составить план действий (какие детали и фигуры необходимо слепить), расставить все элементы в нужной композиции, а еще соблюсти пропорции предметов. Дети лепят по сюжетам сказок и небольших рассказов</a:t>
            </a:r>
            <a:r>
              <a:rPr lang="ru-RU" dirty="0"/>
              <a:t>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004" y="254523"/>
            <a:ext cx="4376791" cy="32141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565" y="3448406"/>
            <a:ext cx="4976878" cy="324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9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8555" y="914400"/>
            <a:ext cx="7852996" cy="838200"/>
          </a:xfrm>
        </p:spPr>
        <p:txBody>
          <a:bodyPr/>
          <a:lstStyle/>
          <a:p>
            <a:pPr lvl="0"/>
            <a:r>
              <a:rPr lang="ru-RU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Декоративные элементы лепки в поделке на тему «Гжель» могут носить условный характер</a:t>
            </a:r>
            <a:r>
              <a:rPr lang="ru-RU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0800000" flipV="1">
            <a:off x="1037230" y="914400"/>
            <a:ext cx="2743200" cy="5943600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были выполнены из соленого теста, которое было предварительно высушено, а затем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раскрашено по технике Гжель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Чтобы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чашечки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получились белее белыми мы с детьми сначала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раскрасили их белой гуашью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затем на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отбеленных рисовали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узоры голубой и фиолетовой гуашью.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964" y="1104157"/>
            <a:ext cx="3767930" cy="26517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695" y="3199710"/>
            <a:ext cx="3284515" cy="33737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387" y="3578504"/>
            <a:ext cx="3934542" cy="299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4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1" y="3181351"/>
            <a:ext cx="4478390" cy="36766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4826" y="145807"/>
            <a:ext cx="419026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с детьми тоже решили поработать с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глиной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Сделать своими руками традиционную дымковскую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лошадку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этого нам понадобятся обычные материалы для лепки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глина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клеенка;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вода;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стеки;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гуашь.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Итак,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приступаем.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9614" y="3931459"/>
            <a:ext cx="5565531" cy="2623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Замешивание глины.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Берем глиняный кусок глины, замачиваем в небольшом количестве воды. Ставим миску с глиной на 3-4 дня. Затем замешиваем глину. Если глина ещё вязкая и липнет к рукам, её надо завернуть в мокрую ткань и отложить ещё на 2-3 дня. За эти дни влага уйдёт из глины и можно приступать к работе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605" y="145807"/>
            <a:ext cx="3874937" cy="290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5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0289" y="390418"/>
            <a:ext cx="2476072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Лепка из жгутиков </a:t>
            </a:r>
            <a:endParaRPr lang="ru-RU" sz="2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287" y="678376"/>
            <a:ext cx="3324134" cy="30511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976" y="380143"/>
            <a:ext cx="3225876" cy="325690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66775" y="3811712"/>
            <a:ext cx="10332056" cy="2726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пластилина можно не только лепить разные фигурки, но и рисовать, как карандашами или фломастерами, а именно создавать изображение из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использовать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обычном виде или обрезать узкий кончик, чтобы облегчить работу с пластилином. Сначала нужно согреть и размять немного пластилина в руках. Далее – вытянуть поршень из шприца, поместить внутрь пластилин и вставить поршень обратно. Надавливая на шприц, начинаем выдавливать пластилин из узкого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тонких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пластилиновых «нитей». Для создания жгутиков-нитей нужен исключительно мягкий пластилин, иначе процесс будет невыполнимым. Также понадобится шприц.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Именно таким образом и образуются тонкие «нити».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85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746567" y="487254"/>
            <a:ext cx="5090907" cy="6181314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жизни любого человека есть короткий, но чрезвычайно важный возрастной период, когда мозг запрограммирован на интенсивное формирование и обучение. Педагоги и психологи неслучайно его называют «нежный возраст». В этот период происходит развитие мелкой моторики детей.</a:t>
            </a:r>
            <a:endParaRPr lang="ru-RU" sz="2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для детей так важно развитие мелкой моторики рук?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прошлом веке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знаменитая</a:t>
            </a:r>
            <a:r>
              <a:rPr lang="ru-RU" sz="2400" b="1" dirty="0"/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педагог-гуманист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философ Мария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Монтессори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заметила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связь между развитием тонких движений руки и речью детей. Она заключила, что мелкая моторика влияет на развитие речи ребенка. Дело в том, что в головном мозге человека центры, отвечающие за речь и движения пальцев рук, расположены очень близко. Стимулируя мелкую моторику и активизируя тем самым соответствующие отделы мозга, мы активизируем и соседние зоны, отвечающие за речь.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47" y="487254"/>
            <a:ext cx="3764280" cy="591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7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842" y="381000"/>
            <a:ext cx="8596668" cy="13208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Лепка на форме.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(тесто, пластилин)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раскатывают ровным слоем, прикладывают к форме. В качестве формы можно использовать жестяные баночки,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картон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ДВП и пр. Облепленную форму украшают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налепами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нарезным узором. Таким способом удобно лепить вазу, кашпо,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карандашницу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подсвечник.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96425" y="2463144"/>
            <a:ext cx="3128617" cy="41714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48" y="2360981"/>
            <a:ext cx="2972492" cy="39633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04" y="2192698"/>
            <a:ext cx="3381585" cy="402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3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52688" y="1448847"/>
            <a:ext cx="2198077" cy="4786782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любимое всеми детьми и очень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полезное  </a:t>
            </a:r>
            <a:b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 </a:t>
            </a:r>
            <a:b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рисовать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карандашом или кистью на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бумаге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картоне.</a:t>
            </a:r>
            <a:b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рисовать на снегу,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крупе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Полезно рисовать пальцем, ладонью, палочкой.</a:t>
            </a:r>
            <a:b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797" y="288099"/>
            <a:ext cx="2810396" cy="25175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91" y="3162700"/>
            <a:ext cx="4089351" cy="34635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6" y="1652954"/>
            <a:ext cx="4452365" cy="437856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00892" y="640080"/>
            <a:ext cx="8903593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нетрадиционная  техника лепки, которая выражается в «рисовании» </a:t>
            </a:r>
            <a:r>
              <a:rPr lang="ru-RU" sz="20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пластилином.</a:t>
            </a:r>
            <a:endParaRPr lang="ru-RU" sz="20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7647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45911" y="232013"/>
            <a:ext cx="8958574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приемы лепки используемые в </a:t>
            </a:r>
            <a:r>
              <a:rPr lang="ru-RU" sz="28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пластилинографии</a:t>
            </a:r>
            <a:endParaRPr lang="ru-RU" sz="28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Разминание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Отщипывание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Скатывание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Сплющивание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Раскатывание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Надавливание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Размазывание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Прищипывание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Вдавливание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Разрезание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Заострение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Соединение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деталей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356" y="889347"/>
            <a:ext cx="3796494" cy="56075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596" y="553287"/>
            <a:ext cx="3370504" cy="573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5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2830" y="219809"/>
            <a:ext cx="6960358" cy="708240"/>
          </a:xfrm>
        </p:spPr>
        <p:txBody>
          <a:bodyPr/>
          <a:lstStyle/>
          <a:p>
            <a:r>
              <a:rPr lang="ru-RU" sz="3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Лепка из шариков и горошин.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96" y="931166"/>
            <a:ext cx="3906942" cy="25058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3" y="3657600"/>
            <a:ext cx="4095062" cy="29011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306" y="1283101"/>
            <a:ext cx="4445719" cy="28747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975" y="4003256"/>
            <a:ext cx="4080050" cy="255546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008728" y="5619169"/>
            <a:ext cx="44400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кусочек пластилина – придавливают между ладонями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722755" y="3220872"/>
            <a:ext cx="57314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Небольшой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кусочек пластилина сплющивают двумя пальцами – большим и указательным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848638" y="736980"/>
            <a:ext cx="5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Сплющивание – сжимание куска пластилина с целью придания ему плоской формы. </a:t>
            </a:r>
          </a:p>
        </p:txBody>
      </p:sp>
    </p:spTree>
    <p:extLst>
      <p:ext uri="{BB962C8B-B14F-4D97-AF65-F5344CB8AC3E}">
        <p14:creationId xmlns:p14="http://schemas.microsoft.com/office/powerpoint/2010/main" val="250907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58849" y="2047537"/>
            <a:ext cx="4706464" cy="352984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24327" y="1901513"/>
            <a:ext cx="4515686" cy="4012677"/>
          </a:xfrm>
        </p:spPr>
      </p:pic>
      <p:sp>
        <p:nvSpPr>
          <p:cNvPr id="6" name="Прямоугольник 5"/>
          <p:cNvSpPr/>
          <p:nvPr/>
        </p:nvSpPr>
        <p:spPr>
          <a:xfrm rot="10800000" flipV="1">
            <a:off x="996286" y="285008"/>
            <a:ext cx="5991368" cy="96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Лепка с природным </a:t>
            </a:r>
            <a:r>
              <a:rPr lang="ru-RU" sz="2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материалом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Семена</a:t>
            </a:r>
            <a:r>
              <a:rPr lang="ru-RU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крупы, зерна </a:t>
            </a:r>
            <a:r>
              <a:rPr lang="ru-RU" sz="2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т. д.</a:t>
            </a:r>
            <a:endParaRPr lang="ru-RU" sz="2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052" y="285007"/>
            <a:ext cx="2392471" cy="2775138"/>
          </a:xfrm>
          <a:prstGeom prst="rect">
            <a:avLst/>
          </a:prstGeom>
        </p:spPr>
      </p:pic>
      <p:pic>
        <p:nvPicPr>
          <p:cNvPr id="8" name="Объект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548" y="3317904"/>
            <a:ext cx="3419605" cy="321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3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240274" y="4044462"/>
            <a:ext cx="8332226" cy="1890346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Снег и песок</a:t>
            </a:r>
            <a:r>
              <a:rPr lang="ru-RU" sz="24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 из условий работы с этими материалами — достаточная влажность. Сухой песок рассыпается, снег в морозную погоду не лепится, но стоит только этим материалам набрать необходимую влажность, как они начинают удерживать придаваемую форму. Обычно изделия из этих материалов выполняются довольно больших размеров и служат для игры. Инструментами для обработки таких скульптур также являются игрушечные лопатки, совки, формочки и пр.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" y="237369"/>
            <a:ext cx="3921039" cy="355211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767" y="261402"/>
            <a:ext cx="4045546" cy="351557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359" y="260324"/>
            <a:ext cx="3202148" cy="280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5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Лепка из фольги</a:t>
            </a:r>
            <a:br>
              <a:rPr lang="ru-RU" sz="3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49" y="2980215"/>
            <a:ext cx="3150920" cy="3774069"/>
          </a:xfrm>
        </p:spPr>
      </p:pic>
      <p:pic>
        <p:nvPicPr>
          <p:cNvPr id="5" name="Объект 4" descr="https://i.pinimg.com/474x/4b/6c/ff/4b6cfffdc90ac7c5dbd623c5379eb9a4.jp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60" y="2818196"/>
            <a:ext cx="2886682" cy="363880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677334" y="1063869"/>
            <a:ext cx="97415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Ещё один интересный вид лепки – это лепка из фольги. Детям очень понравилась эта техника. Вот как мы лепили паучка: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 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двух кусков фольги сформировали два шарика;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 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заворачиваем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полученные шарики в фольгу;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 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делаем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жгутики из фольги, складываем их вместе и перекручиваем с формой.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Таким же способом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мы слепили человечка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как на фотографии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948" y="2714820"/>
            <a:ext cx="2697256" cy="359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21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28299" y="450376"/>
            <a:ext cx="8045704" cy="1009147"/>
          </a:xfrm>
        </p:spPr>
        <p:txBody>
          <a:bodyPr/>
          <a:lstStyle/>
          <a:p>
            <a:pPr algn="l"/>
            <a:r>
              <a:rPr lang="ru-RU" sz="3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Лепка в технике </a:t>
            </a:r>
            <a:r>
              <a:rPr lang="ru-RU" sz="32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миллефиори</a:t>
            </a:r>
            <a:r>
              <a:rPr lang="ru-RU" sz="3200" b="1" dirty="0">
                <a:solidFill>
                  <a:srgbClr val="92D050"/>
                </a:solidFill>
              </a:rPr>
              <a:t/>
            </a:r>
            <a:br>
              <a:rPr lang="ru-RU" sz="3200" b="1" dirty="0">
                <a:solidFill>
                  <a:srgbClr val="92D050"/>
                </a:solidFill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0800000" flipV="1">
            <a:off x="733421" y="1000126"/>
            <a:ext cx="3352801" cy="573405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Недавно мы открыли для себя новую, необычную и очень интересную технику, которая называется </a:t>
            </a:r>
            <a:r>
              <a:rPr lang="ru-RU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миллефиори</a:t>
            </a: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Когда дети в первый раз попробовали эту технику, они были в восторге! И так как слово для них очень сложное, то дети дали своё название – «пирожковое». Техника такова: Начиняем пластилиновый блинчик разноцветной начинкой. А можно свернуть цветную стопку в рулончик. Нарезаем стекой на тонкие полоски и выкладываем занимательные рисунки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b="1" dirty="0">
              <a:solidFill>
                <a:srgbClr val="92D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22" y="484047"/>
            <a:ext cx="3544866" cy="40567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577" y="1985198"/>
            <a:ext cx="3419605" cy="452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7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5993" y="1316782"/>
            <a:ext cx="491489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i="1" dirty="0">
                <a:solidFill>
                  <a:srgbClr val="002060"/>
                </a:solidFill>
                <a:latin typeface="Times New Roman, serif"/>
              </a:rPr>
              <a:t>Бумажная масса </a:t>
            </a:r>
            <a:r>
              <a:rPr lang="ru-RU" sz="1600" dirty="0">
                <a:solidFill>
                  <a:srgbClr val="002060"/>
                </a:solidFill>
                <a:latin typeface="Times New Roman, serif"/>
              </a:rPr>
              <a:t>для лепки из мелко нарезанной или порванной бумаги и густо заваренного крахмального клейстера. Из нее можно лепить любые фигуры для работы в технике </a:t>
            </a:r>
            <a:r>
              <a:rPr lang="ru-RU" sz="1600" dirty="0" err="1">
                <a:solidFill>
                  <a:srgbClr val="002060"/>
                </a:solidFill>
                <a:latin typeface="Times New Roman, serif"/>
              </a:rPr>
              <a:t>бумагопластики</a:t>
            </a:r>
            <a:r>
              <a:rPr lang="ru-RU" sz="1600" dirty="0">
                <a:solidFill>
                  <a:srgbClr val="002060"/>
                </a:solidFill>
                <a:latin typeface="Times New Roman, serif"/>
              </a:rPr>
              <a:t>. При высыхании они становятся жесткими и прочными. Их можно расписать, а потом покрыть лаком, клеем или парафином. Вместо бумажной массы для лепки можно использовать также </a:t>
            </a:r>
            <a:r>
              <a:rPr lang="ru-RU" sz="1600" b="1" i="1" dirty="0">
                <a:solidFill>
                  <a:srgbClr val="002060"/>
                </a:solidFill>
                <a:latin typeface="Times New Roman, serif"/>
              </a:rPr>
              <a:t>опилки </a:t>
            </a:r>
            <a:r>
              <a:rPr lang="ru-RU" sz="1600" dirty="0">
                <a:solidFill>
                  <a:srgbClr val="002060"/>
                </a:solidFill>
                <a:latin typeface="Times New Roman, serif"/>
              </a:rPr>
              <a:t>(в охлажденный мучной клейстер добавляют пищевую соду, несколько ложек столярного клея, опилки и перемешивают). Выполненные из полученной массы изделия сушат в теплом месте. Поверхность таких фигурок имеет красивую фактуру.</a:t>
            </a:r>
            <a:endParaRPr lang="ru-RU" sz="1600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1600" b="1" i="1" dirty="0">
                <a:solidFill>
                  <a:srgbClr val="002060"/>
                </a:solidFill>
                <a:latin typeface="Times New Roman, serif"/>
              </a:rPr>
              <a:t>Папье-маше — </a:t>
            </a:r>
            <a:r>
              <a:rPr lang="ru-RU" sz="1600" dirty="0">
                <a:solidFill>
                  <a:srgbClr val="002060"/>
                </a:solidFill>
                <a:latin typeface="Times New Roman, serif"/>
              </a:rPr>
              <a:t>одна из художественных техник, </a:t>
            </a:r>
            <a:r>
              <a:rPr lang="ru-RU" sz="1600" dirty="0" smtClean="0">
                <a:solidFill>
                  <a:srgbClr val="002060"/>
                </a:solidFill>
                <a:latin typeface="Times New Roman, serif"/>
              </a:rPr>
              <a:t>заключающихся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, serif"/>
              </a:rPr>
              <a:t>в </a:t>
            </a:r>
            <a:r>
              <a:rPr lang="ru-RU" sz="1600" dirty="0">
                <a:solidFill>
                  <a:srgbClr val="002060"/>
                </a:solidFill>
                <a:latin typeface="Times New Roman, serif"/>
              </a:rPr>
              <a:t>создании силуэта различных предметов, путем предварительного многослойного их оклеивания с последующим оформлением.</a:t>
            </a:r>
            <a:endParaRPr lang="ru-RU" sz="1600" dirty="0">
              <a:solidFill>
                <a:srgbClr val="002060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093" y="138160"/>
            <a:ext cx="4851066" cy="646808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10800000" flipV="1">
            <a:off x="756138" y="393451"/>
            <a:ext cx="59260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Лепка из бумажной массы (</a:t>
            </a:r>
            <a:r>
              <a:rPr lang="ru-RU" sz="2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папье-маше)</a:t>
            </a:r>
            <a:endParaRPr lang="ru-RU" sz="24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1969477" y="855117"/>
            <a:ext cx="40517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«Макет вулкана».</a:t>
            </a:r>
            <a:endParaRPr lang="ru-RU" sz="2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45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87" y="0"/>
            <a:ext cx="10607078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447338" y="1215324"/>
            <a:ext cx="935300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Заключение 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Не </a:t>
            </a:r>
            <a:r>
              <a:rPr lang="ru-RU" sz="2800" b="1" dirty="0">
                <a:solidFill>
                  <a:srgbClr val="7030A0"/>
                </a:solidFill>
              </a:rPr>
              <a:t>зря существует выражение, что </a:t>
            </a:r>
            <a:br>
              <a:rPr lang="ru-RU" sz="2800" b="1" dirty="0">
                <a:solidFill>
                  <a:srgbClr val="7030A0"/>
                </a:solidFill>
              </a:rPr>
            </a:br>
            <a:r>
              <a:rPr lang="ru-RU" sz="2800" b="1" dirty="0">
                <a:solidFill>
                  <a:srgbClr val="7030A0"/>
                </a:solidFill>
              </a:rPr>
              <a:t>наш ум – находится на кончиках наших пальцев</a:t>
            </a:r>
            <a:br>
              <a:rPr lang="ru-RU" sz="2800" b="1" dirty="0">
                <a:solidFill>
                  <a:srgbClr val="7030A0"/>
                </a:solidFill>
              </a:rPr>
            </a:br>
            <a:r>
              <a:rPr lang="ru-RU" sz="2800" b="1" dirty="0">
                <a:solidFill>
                  <a:srgbClr val="7030A0"/>
                </a:solidFill>
              </a:rPr>
              <a:t>Поэтому если мы хотим, </a:t>
            </a:r>
            <a:br>
              <a:rPr lang="ru-RU" sz="2800" b="1" dirty="0">
                <a:solidFill>
                  <a:srgbClr val="7030A0"/>
                </a:solidFill>
              </a:rPr>
            </a:br>
            <a:r>
              <a:rPr lang="ru-RU" sz="2800" b="1" dirty="0">
                <a:solidFill>
                  <a:srgbClr val="7030A0"/>
                </a:solidFill>
              </a:rPr>
              <a:t>чтобы наши дети были умными и способными, то необходимо развивать </a:t>
            </a:r>
            <a:br>
              <a:rPr lang="ru-RU" sz="2800" b="1" dirty="0">
                <a:solidFill>
                  <a:srgbClr val="7030A0"/>
                </a:solidFill>
              </a:rPr>
            </a:br>
            <a:r>
              <a:rPr lang="ru-RU" sz="2800" b="1" dirty="0">
                <a:solidFill>
                  <a:srgbClr val="7030A0"/>
                </a:solidFill>
              </a:rPr>
              <a:t>мелкую моторику!</a:t>
            </a:r>
            <a:endParaRPr lang="ru-RU" sz="2800" b="1" dirty="0">
              <a:solidFill>
                <a:srgbClr val="7030A0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35371" y="5531615"/>
            <a:ext cx="79042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52320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5925689" cy="72281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</a:t>
            </a:r>
            <a:r>
              <a:rPr lang="ru-RU" b="1" dirty="0" smtClean="0"/>
              <a:t>Мелкая моторика: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332411"/>
            <a:ext cx="5158875" cy="470895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Мелкая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моторика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совокупность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скоординированных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действий нервной, мышечной и костной систем, часто в сочетании со зрительной системой в выполнении мелких и точных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движений кистями и пальцами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ног.</a:t>
            </a:r>
          </a:p>
          <a:p>
            <a:pPr marL="0" indent="0">
              <a:buNone/>
            </a:pP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  мелкой моторики рук имеет непреход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щее значение для общего физического  и  психического развития ребенка  на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протяжении всего  дошкольного детства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развитые, усовершенствованные движения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пальцев рук способствует более быстрому и полноценному формированию у ребенка речи, тогда как неразвитая ручная моторика, наоборот, тормозит такое развитие. </a:t>
            </a:r>
          </a:p>
          <a:p>
            <a:pPr marL="0" indent="0">
              <a:buNone/>
            </a:pP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185" y="609601"/>
            <a:ext cx="3552092" cy="29137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654" y="3613639"/>
            <a:ext cx="3050932" cy="296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8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3504949" y="1918241"/>
            <a:ext cx="3705225" cy="23394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Мелкая моторика взаимосвязана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564156" y="4010632"/>
            <a:ext cx="2538159" cy="156234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мышлением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323365" y="4414367"/>
            <a:ext cx="3291254" cy="158549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наблюдательностью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62001" y="2354389"/>
            <a:ext cx="2559716" cy="151617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вниманием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2223458" y="754173"/>
            <a:ext cx="2379750" cy="138845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речью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5275385" y="538573"/>
            <a:ext cx="2315308" cy="128803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воображением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7393406" y="1518791"/>
            <a:ext cx="2207794" cy="159368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зрительной и двигательной памятью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6936207" y="3389544"/>
            <a:ext cx="2462770" cy="140226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координацией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868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35132"/>
            <a:ext cx="8192346" cy="62701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                      Актуальность: 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6755" y="927463"/>
            <a:ext cx="10384972" cy="549388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выбранной темы обуславливается тем, что в настоящее время внимание многих педагогов и психологов привлекает проблема сенсомоторного развития на занятиях лепкой, так как от него зависит речь ребенка, мелкая моторика, воображение, память, творческие способности.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Лепка имеет большое значение для обучения и воспитания детей дошкольного возраста. Лепка наиболее полно отвечает возрастным особенностям детей дошкольного возраста, удовлетворяя их потребность в активной деятельности, дает возможность отражать свои мысли и чувства.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развития точной ручной координации важно, чтобы ребёнок систематически занимался разнообразными видами ручной деятельности, а особенно хорошо в этом помогает лепка из глины, пластилина, соленое тесто, заварное тесто, съедобное тесто, бумажная масса и песок и т.д. способствующая развитию тонких дифференцированных движений, координации, тактильных ощущений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93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9451" y="751344"/>
            <a:ext cx="9588138" cy="60016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Ведущая педагогическая идея работы звучит так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«Детская поделка – это воплощение души маленького человека, его видения окружающего мира и еще одно, пусть небольшое достижение в жизни» Поэтому все занятия по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лепке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 провожу в игровой форме, использую музыку, художественное слово,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пальчиковую гимнастику, сенсорные эталоны.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моя деятельность была успешной, я определила цель и наметила комплекс задач, решение которых позволило познакомить детей с основными приемами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лепки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развивать ручную умелость, мелкую моторику.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Вся работа проходила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поэтапно.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первом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этапе дети осваивали правильную постановку пальцев, приём 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отщипывание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отделение от большого куска пластилина небольших кусочков при помощи большого и указательного пальцев руки. Для этого сначала прищипывают с края большого куска небольшой кусочек, а затем отрывают его. </a:t>
            </a:r>
          </a:p>
        </p:txBody>
      </p:sp>
    </p:spTree>
    <p:extLst>
      <p:ext uri="{BB962C8B-B14F-4D97-AF65-F5344CB8AC3E}">
        <p14:creationId xmlns:p14="http://schemas.microsoft.com/office/powerpoint/2010/main" val="321007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4949" y="612846"/>
            <a:ext cx="9993085" cy="60016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Сплющивание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сжимание куска с целью придания ему плоской формы. Небольшой кусочек сплющивается двумя пальцами - большим и указательным. Средний кусочек – придавливают с помощью ладошки и плоской поверхности. </a:t>
            </a:r>
          </a:p>
          <a:p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Скатывание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формирование больших или маленьких шариков при помощи круговых движений между прямыми ладонями или ладонью и столом.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Многообразие предметных форм требует применения различных приёмов лепки.</a:t>
            </a:r>
          </a:p>
          <a:p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Вдавливание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путем нажатия большого или указательного пальца на комочек делается небольшое углубление </a:t>
            </a:r>
          </a:p>
          <a:p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Заострение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одним или двумя-тремя пальцами прижимают кусочек, со всех сторон, до получения острого конца.</a:t>
            </a:r>
          </a:p>
          <a:p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Раскатывание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формирование из куска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«колбасок»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(фигур цилиндрической формы разных размеров)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путем скатывания его движениями вперед-назад между прямыми ладонями или ладонью и столом.</a:t>
            </a:r>
          </a:p>
        </p:txBody>
      </p:sp>
    </p:spTree>
    <p:extLst>
      <p:ext uri="{BB962C8B-B14F-4D97-AF65-F5344CB8AC3E}">
        <p14:creationId xmlns:p14="http://schemas.microsoft.com/office/powerpoint/2010/main" val="204826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5393" y="612845"/>
            <a:ext cx="9705703" cy="60016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Соединение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прижимание деталей поделки одна к другой, затем несильное придавливание их друг к другу и тщательное заглаживание места соединения.</a:t>
            </a:r>
          </a:p>
          <a:p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Прищипывание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большим и указательным пальцами оттягивается небольшой край и заостряется.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большей выразительности работ использовали природный материал или другие вспомогательные предметы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(бусинки, стразы, зубочистки, бисер)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 самое главное, учились выполнять коллективные работы, действовать по словесному указанию воспитателя.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заключительном этапе дети учатся решать самостоятельно творческие задачи, самостоятельно выбирать рисунок для работы и формировать своё отношение к результатам своей же деятельности. </a:t>
            </a:r>
          </a:p>
          <a:p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своей работе я использовала традиционные методы и приемы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словесные (беседы, объяснения, художественное слово);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наглядные (демонстрация, презентация слайдов, показ образцов, схем, иллюстраций);</a:t>
            </a:r>
          </a:p>
        </p:txBody>
      </p:sp>
    </p:spTree>
    <p:extLst>
      <p:ext uri="{BB962C8B-B14F-4D97-AF65-F5344CB8AC3E}">
        <p14:creationId xmlns:p14="http://schemas.microsoft.com/office/powerpoint/2010/main" val="194603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1520" y="335846"/>
            <a:ext cx="9483634" cy="60016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мелкой моторики у детей дошкольного возраста в изобразительной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через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 и не традиционные способы лепки.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4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Активизировать движения пальцев рук, проявлять эмоциональное     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результату своей деятельности, формировать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настрой на занятиях.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зрительно-двигательную координацию и ловкость пальцев.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память, внимание, творческое воображение, речь, познавательные процессы, фантазию.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Обучать ловкости в обращении с различным материалом, тренировать мышцы рук у детей.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усидчивость, аккуратность, доброжелательность, умение работать в коллективе и индивидуально.   </a:t>
            </a:r>
          </a:p>
        </p:txBody>
      </p:sp>
    </p:spTree>
    <p:extLst>
      <p:ext uri="{BB962C8B-B14F-4D97-AF65-F5344CB8AC3E}">
        <p14:creationId xmlns:p14="http://schemas.microsoft.com/office/powerpoint/2010/main" val="178558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1833</TotalTime>
  <Words>1917</Words>
  <Application>Microsoft Office PowerPoint</Application>
  <PresentationFormat>Произвольный</PresentationFormat>
  <Paragraphs>160</Paragraphs>
  <Slides>29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Аспект</vt:lpstr>
      <vt:lpstr>Презентация PowerPoint</vt:lpstr>
      <vt:lpstr>Презентация PowerPoint</vt:lpstr>
      <vt:lpstr>              Мелкая моторика:</vt:lpstr>
      <vt:lpstr>Презентация PowerPoint</vt:lpstr>
      <vt:lpstr>                      Актуальность: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Ожидаемые результаты: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Декоративные элементы лепки в поделке на тему «Гжель» могут носить условный характер </vt:lpstr>
      <vt:lpstr>Презентация PowerPoint</vt:lpstr>
      <vt:lpstr>Презентация PowerPoint</vt:lpstr>
      <vt:lpstr> Лепка на форме.  Материал (тесто, пластилин) раскатывают ровным слоем, прикладывают к форме. В качестве формы можно использовать жестяные баночки, картон, ДВП и пр. Облепленную форму украшают налепами и нарезным узором. Таким способом удобно лепить вазу, кашпо, карандашницу, подсвечник. </vt:lpstr>
      <vt:lpstr>Занятие, любимое всеми детьми и очень полезное   И не обязательно  рисовать только карандашом или кистью на бумаге или картоне.  Можно рисовать на снегу, на крупе.  Полезно рисовать пальцем, ладонью, палочкой.   </vt:lpstr>
      <vt:lpstr>Презентация PowerPoint</vt:lpstr>
      <vt:lpstr>Лепка из шариков и горошин.</vt:lpstr>
      <vt:lpstr>Презентация PowerPoint</vt:lpstr>
      <vt:lpstr>Снег и песок. Одно из условий работы с этими материалами — достаточная влажность. Сухой песок рассыпается, снег в морозную погоду не лепится, но стоит только этим материалам набрать необходимую влажность, как они начинают удерживать придаваемую форму. Обычно изделия из этих материалов выполняются довольно больших размеров и служат для игры. Инструментами для обработки таких скульптур также являются игрушечные лопатки, совки, формочки и пр. </vt:lpstr>
      <vt:lpstr>Лепка из фольги </vt:lpstr>
      <vt:lpstr>Лепка в технике миллефиори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Азамат</dc:creator>
  <cp:lastModifiedBy>ДС-113</cp:lastModifiedBy>
  <cp:revision>199</cp:revision>
  <cp:lastPrinted>2021-10-18T18:18:19Z</cp:lastPrinted>
  <dcterms:created xsi:type="dcterms:W3CDTF">2021-10-12T11:03:29Z</dcterms:created>
  <dcterms:modified xsi:type="dcterms:W3CDTF">2021-10-27T13:05:37Z</dcterms:modified>
</cp:coreProperties>
</file>