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57" r:id="rId4"/>
    <p:sldId id="261" r:id="rId5"/>
    <p:sldId id="285" r:id="rId6"/>
    <p:sldId id="262" r:id="rId7"/>
    <p:sldId id="263" r:id="rId8"/>
    <p:sldId id="286" r:id="rId9"/>
    <p:sldId id="287" r:id="rId10"/>
    <p:sldId id="266" r:id="rId11"/>
    <p:sldId id="283" r:id="rId12"/>
    <p:sldId id="288" r:id="rId13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9CC77-3896-4741-ABBF-94774273C35C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DFE47-E8ED-4043-9D10-92EDCEFBFF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76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443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443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36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36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36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36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36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FE47-E8ED-4043-9D10-92EDCEFBFF5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443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CAA42-3C99-49C0-9EA8-A3341F379137}" type="datetime1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885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94EC-F629-4CD5-97FB-22FEEECBDBB2}" type="datetime1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4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287F-AFA3-44D7-9B28-171F2DF118BF}" type="datetime1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47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CE8A-56B6-43D3-8A79-279E7EE2247A}" type="datetime1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68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A83A-26D6-48CD-A790-352AEEE0D9FF}" type="datetime1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31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9526-2EFB-4595-AA48-FB47D1E86BF3}" type="datetime1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95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ABF-0391-4FD0-BA81-879C7FB54E5D}" type="datetime1">
              <a:rPr lang="ru-RU" smtClean="0"/>
              <a:t>30.03.2022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0A22-D6A3-49C5-809A-32C269CBC049}" type="datetime1">
              <a:rPr lang="ru-RU" smtClean="0"/>
              <a:t>30.03.2022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43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57EAF-3357-43EB-9034-C1A987B15CF7}" type="datetime1">
              <a:rPr lang="ru-RU" smtClean="0"/>
              <a:t>30.03.2022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31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E728-FC79-46D6-B84B-7B91400C1F42}" type="datetime1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87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896-CB21-4A03-8616-6D8A8B7E3151}" type="datetime1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42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D9F7F-8355-4C42-A254-153F2A1B0774}" type="datetime1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F7657-0F86-4EA9-B4C0-026C0665B0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91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30" y="5470793"/>
            <a:ext cx="1219200" cy="1219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90098" y="5618602"/>
            <a:ext cx="6735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b="1" dirty="0"/>
              <a:t>Подготовила: Авхадиева Г.И. старший воспитатель МДОАУ «Детский сад № 79 «Аистенок» г. Орска</a:t>
            </a:r>
            <a:endParaRPr lang="ru-RU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548" y="3319308"/>
            <a:ext cx="1625397" cy="1625397"/>
          </a:xfrm>
          <a:prstGeom prst="rect">
            <a:avLst/>
          </a:prstGeom>
        </p:spPr>
      </p:pic>
      <p:sp>
        <p:nvSpPr>
          <p:cNvPr id="13" name="Выноска-облако 12"/>
          <p:cNvSpPr/>
          <p:nvPr/>
        </p:nvSpPr>
        <p:spPr>
          <a:xfrm rot="21296190">
            <a:off x="581483" y="264171"/>
            <a:ext cx="6292207" cy="3974076"/>
          </a:xfrm>
          <a:prstGeom prst="cloudCallout">
            <a:avLst>
              <a:gd name="adj1" fmla="val 50770"/>
              <a:gd name="adj2" fmla="val 5658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37938" y="1134737"/>
            <a:ext cx="53177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Monotype Corsiva" pitchFamily="66" charset="0"/>
              </a:rPr>
              <a:t>«Вебинар  - одна из инновационных форм самообразования педагога дошкольного образования»</a:t>
            </a:r>
            <a:endParaRPr lang="ru-RU" sz="3600" i="1" dirty="0"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58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09320" y="1269241"/>
            <a:ext cx="9529590" cy="5308979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solidFill>
              <a:schemeClr val="bg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209320" y="287353"/>
            <a:ext cx="9529590" cy="835446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noFill/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094" y="3748733"/>
            <a:ext cx="1376369" cy="137636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16199" y="351133"/>
            <a:ext cx="7805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Инструкция для участника вебинара</a:t>
            </a:r>
            <a:endParaRPr lang="ru-RU" sz="3600" dirty="0"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487" y="1414233"/>
            <a:ext cx="867997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>
                <a:latin typeface="Times New Roman" pitchFamily="18" charset="0"/>
                <a:cs typeface="Times New Roman" pitchFamily="18" charset="0"/>
              </a:rPr>
              <a:t>1. Рекомендации к интернет соединению: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Интернет соединение разделяется на входящий и исходящий трафик. Для участия в вебинаре важно, чтобы входящая скорость была стабильной и быстрой (мин 512 кбит).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b="1" u="sng" dirty="0">
                <a:latin typeface="Times New Roman" pitchFamily="18" charset="0"/>
                <a:cs typeface="Times New Roman" pitchFamily="18" charset="0"/>
              </a:rPr>
              <a:t>2. Рекомендации к программному обеспечению: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компьютере должны быть установлены: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браузер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(Google Chrome, Mozilla Firefox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 т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.);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проигрыватель Adobe Flash Player.</a:t>
            </a:r>
          </a:p>
          <a:p>
            <a:r>
              <a:rPr lang="ru-RU" sz="1400" b="1" u="sng" dirty="0">
                <a:latin typeface="Times New Roman" pitchFamily="18" charset="0"/>
                <a:cs typeface="Times New Roman" pitchFamily="18" charset="0"/>
              </a:rPr>
              <a:t>3. Рекомендации по техническому оборудованию: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Для участия в вебинаре через сервис Webinar.ru Вам потребуется наушники/колонки для прослушивания голоса спикера.</a:t>
            </a:r>
          </a:p>
          <a:p>
            <a:r>
              <a:rPr lang="ru-RU" sz="1400" b="1" u="sng" dirty="0">
                <a:latin typeface="Times New Roman" pitchFamily="18" charset="0"/>
                <a:cs typeface="Times New Roman" pitchFamily="18" charset="0"/>
              </a:rPr>
              <a:t>4. Проверка всех компонентов перед началом вебинара: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 1 день или ранее до начала мероприятия: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обновить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Adobe Flash Player: http://get.adobe.com/flashplayer/?promoid=BUIGP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пройти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тест системы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»: webinar.ru/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faq_and_support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system_test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u="sng" dirty="0">
                <a:latin typeface="Times New Roman" pitchFamily="18" charset="0"/>
                <a:cs typeface="Times New Roman" pitchFamily="18" charset="0"/>
              </a:rPr>
              <a:t>5. Участие в вебинаре: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зайти по ссылке, указанной в информационном письме;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зарегистрироваться на мероприятие по предлагаемой регистрационной форме;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в назначенный день и время пройти по ссылке, которая придет на указанный вами электронный адрес при регистрации;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перед началом вебинара проверьте настройки громкости колонок/наушников;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в окне «Общий чат» можно общаться с коллегами и знакомиться с инструкциями, в окне «Вопросы» - задавать вопросы докладчику, в окне «Файлы» - скачать материалы.</a:t>
            </a:r>
            <a:endParaRPr lang="ru-RU" sz="1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58600" y="5618602"/>
            <a:ext cx="9529590" cy="835446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noFill/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Луций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Анней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Сенека</a:t>
            </a:r>
          </a:p>
          <a:p>
            <a:pPr algn="ctr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30" y="5470793"/>
            <a:ext cx="1219200" cy="12192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548" y="3319308"/>
            <a:ext cx="1625397" cy="1625397"/>
          </a:xfrm>
          <a:prstGeom prst="rect">
            <a:avLst/>
          </a:prstGeom>
        </p:spPr>
      </p:pic>
      <p:sp>
        <p:nvSpPr>
          <p:cNvPr id="13" name="Выноска-облако 12"/>
          <p:cNvSpPr/>
          <p:nvPr/>
        </p:nvSpPr>
        <p:spPr>
          <a:xfrm rot="21296190">
            <a:off x="581483" y="264171"/>
            <a:ext cx="6292207" cy="3974076"/>
          </a:xfrm>
          <a:prstGeom prst="cloudCallout">
            <a:avLst>
              <a:gd name="adj1" fmla="val 50770"/>
              <a:gd name="adj2" fmla="val 5658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20074" y="718451"/>
            <a:ext cx="41586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i="1" dirty="0">
                <a:latin typeface="Monotype Corsiva" pitchFamily="66" charset="0"/>
                <a:cs typeface="Times New Roman" pitchFamily="18" charset="0"/>
              </a:rPr>
              <a:t>«Если нет дальнейшего роста, значит, близок закат</a:t>
            </a:r>
            <a:r>
              <a:rPr lang="ru-RU" sz="4800" i="1" dirty="0" smtClean="0">
                <a:latin typeface="Monotype Corsiva" pitchFamily="66" charset="0"/>
                <a:cs typeface="Times New Roman" pitchFamily="18" charset="0"/>
              </a:rPr>
              <a:t>»</a:t>
            </a:r>
            <a:endParaRPr lang="ru-RU" sz="4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1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http://yrwhost.com/images/dlya_vebinarov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285875"/>
            <a:ext cx="3929062" cy="5000625"/>
          </a:xfr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8000" b="1" dirty="0" smtClean="0">
                <a:latin typeface="Mistral" pitchFamily="66" charset="0"/>
              </a:rPr>
              <a:t>Спасибо за внимание</a:t>
            </a:r>
            <a:r>
              <a:rPr lang="ru-RU" altLang="ru-RU" sz="6600" b="1" dirty="0" smtClean="0">
                <a:latin typeface="Mistral" pitchFamily="66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4560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30" y="5470793"/>
            <a:ext cx="1219200" cy="12192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548" y="3319308"/>
            <a:ext cx="1625397" cy="1625397"/>
          </a:xfrm>
          <a:prstGeom prst="rect">
            <a:avLst/>
          </a:prstGeom>
        </p:spPr>
      </p:pic>
      <p:sp>
        <p:nvSpPr>
          <p:cNvPr id="13" name="Выноска-облако 12"/>
          <p:cNvSpPr/>
          <p:nvPr/>
        </p:nvSpPr>
        <p:spPr>
          <a:xfrm rot="21296190">
            <a:off x="581483" y="264171"/>
            <a:ext cx="6292207" cy="3974076"/>
          </a:xfrm>
          <a:prstGeom prst="cloudCallout">
            <a:avLst>
              <a:gd name="adj1" fmla="val 50770"/>
              <a:gd name="adj2" fmla="val 5658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37937" y="1134737"/>
            <a:ext cx="51539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Либо Вы уже сегодня в Интернете, либо у Вас нет будущего.</a:t>
            </a:r>
          </a:p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Билл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Гейтс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02906"/>
            <a:ext cx="9144000" cy="4395730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solidFill>
              <a:schemeClr val="bg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287353"/>
            <a:ext cx="9144000" cy="835446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noFill/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244" y="5410451"/>
            <a:ext cx="1376369" cy="137636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16199" y="351133"/>
            <a:ext cx="7805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Самообразование</a:t>
            </a:r>
            <a:endParaRPr lang="ru-RU" sz="40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8282" y="2011561"/>
            <a:ext cx="78056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это </a:t>
            </a:r>
            <a:r>
              <a:rPr lang="ru-RU" sz="3200" dirty="0"/>
              <a:t>постоянный и целенаправленный процесс по обогащению своих теоретических знаний, а также приобретению новых профессиональных умений и навыков, предъявляемых современным обществом к специалистам. </a:t>
            </a:r>
          </a:p>
          <a:p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7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09320" y="1702906"/>
            <a:ext cx="9529590" cy="4395730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solidFill>
              <a:schemeClr val="bg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209320" y="287353"/>
            <a:ext cx="9529590" cy="835446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noFill/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694" y="5410451"/>
            <a:ext cx="1376369" cy="137636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16199" y="351133"/>
            <a:ext cx="7805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Что такое </a:t>
            </a:r>
            <a:r>
              <a:rPr lang="ru-RU" sz="40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вебинар</a:t>
            </a:r>
            <a:r>
              <a:rPr lang="ru-RU" sz="4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? </a:t>
            </a:r>
            <a:endParaRPr lang="ru-RU" sz="40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124" y="2011562"/>
            <a:ext cx="88710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Термин «</a:t>
            </a:r>
            <a:r>
              <a:rPr lang="ru-RU" sz="3200" dirty="0" err="1"/>
              <a:t>webinar</a:t>
            </a:r>
            <a:r>
              <a:rPr lang="ru-RU" sz="3200" dirty="0"/>
              <a:t>» происходит от двух английских слов – «</a:t>
            </a:r>
            <a:r>
              <a:rPr lang="ru-RU" sz="3200" dirty="0" err="1"/>
              <a:t>web</a:t>
            </a:r>
            <a:r>
              <a:rPr lang="ru-RU" sz="3200" dirty="0"/>
              <a:t>» (форма функционирования Интернета) и «</a:t>
            </a:r>
            <a:r>
              <a:rPr lang="ru-RU" sz="3200" dirty="0" err="1"/>
              <a:t>seminar</a:t>
            </a:r>
            <a:r>
              <a:rPr lang="ru-RU" sz="3200" dirty="0"/>
              <a:t>» (семинар). Таким образом, </a:t>
            </a:r>
            <a:r>
              <a:rPr lang="ru-RU" sz="3200" dirty="0" err="1"/>
              <a:t>вебинар</a:t>
            </a:r>
            <a:r>
              <a:rPr lang="ru-RU" sz="3200" dirty="0"/>
              <a:t> – это виртуальный семинар, организованный посредством дистанционных интернет-технологий. </a:t>
            </a:r>
            <a:endParaRPr lang="ru-RU" sz="3200" dirty="0" smtClean="0"/>
          </a:p>
          <a:p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Главный признак – 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интерактивность.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dirty="0" smtClean="0"/>
              <a:t>Оборудование</a:t>
            </a:r>
            <a:endParaRPr lang="en-US" altLang="ru-RU" sz="2000" dirty="0" smtClean="0"/>
          </a:p>
        </p:txBody>
      </p:sp>
      <p:grpSp>
        <p:nvGrpSpPr>
          <p:cNvPr id="82947" name="Group 3"/>
          <p:cNvGrpSpPr>
            <a:grpSpLocks/>
          </p:cNvGrpSpPr>
          <p:nvPr/>
        </p:nvGrpSpPr>
        <p:grpSpPr bwMode="auto">
          <a:xfrm>
            <a:off x="4781582" y="1681976"/>
            <a:ext cx="4015154" cy="3707652"/>
            <a:chOff x="4071" y="1584"/>
            <a:chExt cx="1092" cy="1097"/>
          </a:xfrm>
        </p:grpSpPr>
        <p:sp>
          <p:nvSpPr>
            <p:cNvPr id="7186" name="Oval 4"/>
            <p:cNvSpPr>
              <a:spLocks noChangeArrowheads="1"/>
            </p:cNvSpPr>
            <p:nvPr/>
          </p:nvSpPr>
          <p:spPr bwMode="gray">
            <a:xfrm>
              <a:off x="4071" y="1584"/>
              <a:ext cx="1090" cy="108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D8755A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7" name="Oval 5"/>
            <p:cNvSpPr>
              <a:spLocks noChangeArrowheads="1"/>
            </p:cNvSpPr>
            <p:nvPr/>
          </p:nvSpPr>
          <p:spPr bwMode="gray">
            <a:xfrm>
              <a:off x="4073" y="1593"/>
              <a:ext cx="1090" cy="1088"/>
            </a:xfrm>
            <a:prstGeom prst="ellipse">
              <a:avLst/>
            </a:prstGeom>
            <a:gradFill rotWithShape="1">
              <a:gsLst>
                <a:gs pos="0">
                  <a:srgbClr val="D8755A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8" name="Oval 6"/>
            <p:cNvSpPr>
              <a:spLocks noChangeArrowheads="1"/>
            </p:cNvSpPr>
            <p:nvPr/>
          </p:nvSpPr>
          <p:spPr bwMode="gray">
            <a:xfrm>
              <a:off x="4131" y="1655"/>
              <a:ext cx="946" cy="945"/>
            </a:xfrm>
            <a:prstGeom prst="ellipse">
              <a:avLst/>
            </a:prstGeom>
            <a:gradFill rotWithShape="1">
              <a:gsLst>
                <a:gs pos="0">
                  <a:srgbClr val="753F31"/>
                </a:gs>
                <a:gs pos="50000">
                  <a:srgbClr val="D8755A"/>
                </a:gs>
                <a:gs pos="100000">
                  <a:srgbClr val="753F3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9" name="Oval 7"/>
            <p:cNvSpPr>
              <a:spLocks noChangeArrowheads="1"/>
            </p:cNvSpPr>
            <p:nvPr/>
          </p:nvSpPr>
          <p:spPr bwMode="gray">
            <a:xfrm>
              <a:off x="4128" y="1650"/>
              <a:ext cx="946" cy="945"/>
            </a:xfrm>
            <a:prstGeom prst="ellipse">
              <a:avLst/>
            </a:prstGeom>
            <a:gradFill rotWithShape="1">
              <a:gsLst>
                <a:gs pos="0">
                  <a:srgbClr val="894A39"/>
                </a:gs>
                <a:gs pos="100000">
                  <a:srgbClr val="D8755A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90" name="Oval 8"/>
            <p:cNvSpPr>
              <a:spLocks noChangeArrowheads="1"/>
            </p:cNvSpPr>
            <p:nvPr/>
          </p:nvSpPr>
          <p:spPr bwMode="gray">
            <a:xfrm>
              <a:off x="4178" y="1703"/>
              <a:ext cx="852" cy="85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grpSp>
          <p:nvGrpSpPr>
            <p:cNvPr id="7191" name="Group 9"/>
            <p:cNvGrpSpPr>
              <a:grpSpLocks/>
            </p:cNvGrpSpPr>
            <p:nvPr/>
          </p:nvGrpSpPr>
          <p:grpSpPr bwMode="auto">
            <a:xfrm>
              <a:off x="4197" y="1716"/>
              <a:ext cx="826" cy="825"/>
              <a:chOff x="4166" y="1706"/>
              <a:chExt cx="1252" cy="1252"/>
            </a:xfrm>
          </p:grpSpPr>
          <p:sp>
            <p:nvSpPr>
              <p:cNvPr id="7192" name="Oval 10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7193" name="Oval 11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7194" name="Oval 12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7195" name="Oval 13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</p:grpSp>
      <p:sp>
        <p:nvSpPr>
          <p:cNvPr id="7173" name="AutoShape 17"/>
          <p:cNvSpPr>
            <a:spLocks noChangeArrowheads="1"/>
          </p:cNvSpPr>
          <p:nvPr/>
        </p:nvSpPr>
        <p:spPr bwMode="gray">
          <a:xfrm>
            <a:off x="2428875" y="2786063"/>
            <a:ext cx="609600" cy="457200"/>
          </a:xfrm>
          <a:prstGeom prst="leftArrow">
            <a:avLst>
              <a:gd name="adj1" fmla="val 31250"/>
              <a:gd name="adj2" fmla="val 71531"/>
            </a:avLst>
          </a:prstGeom>
          <a:gradFill rotWithShape="1">
            <a:gsLst>
              <a:gs pos="0">
                <a:srgbClr val="666699"/>
              </a:gs>
              <a:gs pos="100000">
                <a:srgbClr val="BEBED4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82987" name="Group 43"/>
          <p:cNvGrpSpPr>
            <a:grpSpLocks/>
          </p:cNvGrpSpPr>
          <p:nvPr/>
        </p:nvGrpSpPr>
        <p:grpSpPr bwMode="auto">
          <a:xfrm>
            <a:off x="291913" y="1401124"/>
            <a:ext cx="4229067" cy="4323109"/>
            <a:chOff x="884" y="2523"/>
            <a:chExt cx="862" cy="862"/>
          </a:xfrm>
        </p:grpSpPr>
        <p:sp>
          <p:nvSpPr>
            <p:cNvPr id="7177" name="Oval 44"/>
            <p:cNvSpPr>
              <a:spLocks noChangeArrowheads="1"/>
            </p:cNvSpPr>
            <p:nvPr/>
          </p:nvSpPr>
          <p:spPr bwMode="gray">
            <a:xfrm>
              <a:off x="884" y="2523"/>
              <a:ext cx="862" cy="86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00CC66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78" name="Oval 45"/>
            <p:cNvSpPr>
              <a:spLocks noChangeArrowheads="1"/>
            </p:cNvSpPr>
            <p:nvPr/>
          </p:nvSpPr>
          <p:spPr bwMode="gray">
            <a:xfrm>
              <a:off x="884" y="2523"/>
              <a:ext cx="862" cy="862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79" name="Oval 46"/>
            <p:cNvSpPr>
              <a:spLocks noChangeArrowheads="1"/>
            </p:cNvSpPr>
            <p:nvPr/>
          </p:nvSpPr>
          <p:spPr bwMode="gray">
            <a:xfrm>
              <a:off x="940" y="2579"/>
              <a:ext cx="750" cy="750"/>
            </a:xfrm>
            <a:prstGeom prst="ellipse">
              <a:avLst/>
            </a:prstGeom>
            <a:gradFill rotWithShape="1">
              <a:gsLst>
                <a:gs pos="0">
                  <a:srgbClr val="006E37"/>
                </a:gs>
                <a:gs pos="50000">
                  <a:srgbClr val="00CC66"/>
                </a:gs>
                <a:gs pos="100000">
                  <a:srgbClr val="006E37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0" name="Oval 47"/>
            <p:cNvSpPr>
              <a:spLocks noChangeArrowheads="1"/>
            </p:cNvSpPr>
            <p:nvPr/>
          </p:nvSpPr>
          <p:spPr bwMode="gray">
            <a:xfrm>
              <a:off x="941" y="2579"/>
              <a:ext cx="749" cy="750"/>
            </a:xfrm>
            <a:prstGeom prst="ellipse">
              <a:avLst/>
            </a:prstGeom>
            <a:gradFill rotWithShape="1">
              <a:gsLst>
                <a:gs pos="0">
                  <a:srgbClr val="008241"/>
                </a:gs>
                <a:gs pos="100000">
                  <a:srgbClr val="00CC66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1" name="Oval 48"/>
            <p:cNvSpPr>
              <a:spLocks noChangeArrowheads="1"/>
            </p:cNvSpPr>
            <p:nvPr/>
          </p:nvSpPr>
          <p:spPr bwMode="gray">
            <a:xfrm>
              <a:off x="981" y="2617"/>
              <a:ext cx="674" cy="67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2" name="Oval 49"/>
            <p:cNvSpPr>
              <a:spLocks noChangeArrowheads="1"/>
            </p:cNvSpPr>
            <p:nvPr/>
          </p:nvSpPr>
          <p:spPr bwMode="gray">
            <a:xfrm>
              <a:off x="992" y="2628"/>
              <a:ext cx="653" cy="653"/>
            </a:xfrm>
            <a:prstGeom prst="ellipse">
              <a:avLst/>
            </a:prstGeom>
            <a:gradFill rotWithShape="1">
              <a:gsLst>
                <a:gs pos="0">
                  <a:srgbClr val="595959"/>
                </a:gs>
                <a:gs pos="100000">
                  <a:srgbClr val="C0C0C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3" name="Oval 50"/>
            <p:cNvSpPr>
              <a:spLocks noChangeArrowheads="1"/>
            </p:cNvSpPr>
            <p:nvPr/>
          </p:nvSpPr>
          <p:spPr bwMode="gray">
            <a:xfrm>
              <a:off x="1000" y="2632"/>
              <a:ext cx="637" cy="636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E9E9E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4" name="Oval 51"/>
            <p:cNvSpPr>
              <a:spLocks noChangeArrowheads="1"/>
            </p:cNvSpPr>
            <p:nvPr/>
          </p:nvSpPr>
          <p:spPr bwMode="gray">
            <a:xfrm>
              <a:off x="1007" y="2638"/>
              <a:ext cx="606" cy="595"/>
            </a:xfrm>
            <a:prstGeom prst="ellipse">
              <a:avLst/>
            </a:prstGeom>
            <a:gradFill rotWithShape="1">
              <a:gsLst>
                <a:gs pos="0">
                  <a:srgbClr val="989898"/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185" name="Oval 52"/>
            <p:cNvSpPr>
              <a:spLocks noChangeArrowheads="1"/>
            </p:cNvSpPr>
            <p:nvPr/>
          </p:nvSpPr>
          <p:spPr bwMode="gray">
            <a:xfrm>
              <a:off x="1042" y="2655"/>
              <a:ext cx="539" cy="48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pic>
        <p:nvPicPr>
          <p:cNvPr id="69" name="Рисунок 68" descr="dreamstime_7801004.jpg (54.62 Kb)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6805" y="2177704"/>
            <a:ext cx="2857520" cy="25717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0" name="Рисунок 69" descr="вебинар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076" y="2272118"/>
            <a:ext cx="2857520" cy="25003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018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2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09320" y="1702906"/>
            <a:ext cx="9529590" cy="4395730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solidFill>
              <a:schemeClr val="bg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209320" y="287353"/>
            <a:ext cx="9529590" cy="956332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noFill/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871" y="5410451"/>
            <a:ext cx="1376369" cy="137636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16199" y="166467"/>
            <a:ext cx="7805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Алгоритм участия в вебинаре заключается в следующем:</a:t>
            </a:r>
            <a:endParaRPr lang="ru-RU" sz="32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9432" y="2011562"/>
            <a:ext cx="851620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lvl="0" indent="436563">
              <a:buFont typeface="Wingdings" pitchFamily="2" charset="2"/>
              <a:buChar char="ü"/>
            </a:pPr>
            <a:r>
              <a:rPr lang="ru-RU" sz="2800" dirty="0"/>
              <a:t>регистрация в вебинаре по условиям сайта-организатора, чаще всего используют e-</a:t>
            </a:r>
            <a:r>
              <a:rPr lang="ru-RU" sz="2800" dirty="0" err="1"/>
              <a:t>mail</a:t>
            </a:r>
            <a:r>
              <a:rPr lang="ru-RU" sz="2800" dirty="0"/>
              <a:t>; </a:t>
            </a:r>
          </a:p>
          <a:p>
            <a:pPr marL="95250" lvl="0" indent="436563">
              <a:buFont typeface="Wingdings" pitchFamily="2" charset="2"/>
              <a:buChar char="ü"/>
            </a:pPr>
            <a:r>
              <a:rPr lang="ru-RU" sz="2800" dirty="0"/>
              <a:t>переход по ссылке, присланной по электронной почте или форме обратной связи, за несколько минут (часов, дней) до начала вебинара; </a:t>
            </a:r>
          </a:p>
          <a:p>
            <a:pPr marL="95250" lvl="0" indent="436563">
              <a:buFont typeface="Wingdings" pitchFamily="2" charset="2"/>
              <a:buChar char="ü"/>
            </a:pPr>
            <a:r>
              <a:rPr lang="ru-RU" sz="2800" dirty="0"/>
              <a:t>активное слушание лектора с возможным участием в дискуссии путём чата (переписка в режиме реального времени, так сказать, в «прямом эфире») с коллегами или лектором. </a:t>
            </a:r>
          </a:p>
          <a:p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09320" y="1702906"/>
            <a:ext cx="9529590" cy="4395730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solidFill>
              <a:schemeClr val="bg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209320" y="287353"/>
            <a:ext cx="9529590" cy="835446"/>
          </a:xfrm>
          <a:prstGeom prst="rect">
            <a:avLst/>
          </a:prstGeom>
          <a:solidFill>
            <a:schemeClr val="lt1">
              <a:alpha val="47000"/>
            </a:schemeClr>
          </a:solidFill>
          <a:ln w="57150">
            <a:noFill/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631" y="4436918"/>
            <a:ext cx="1376369" cy="137636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16198" y="351133"/>
            <a:ext cx="8218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Лектором </a:t>
            </a:r>
            <a:r>
              <a:rPr lang="ru-RU" sz="4000" dirty="0"/>
              <a:t>могут быть использованы: </a:t>
            </a:r>
            <a:endParaRPr lang="ru-RU" sz="40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4117" y="2011562"/>
            <a:ext cx="78056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itchFamily="2" charset="2"/>
              <a:buChar char="ü"/>
            </a:pPr>
            <a:r>
              <a:rPr lang="ru-RU" sz="3200" dirty="0"/>
              <a:t>презентации; 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3200" dirty="0"/>
              <a:t>видеосюжеты и аудиоматериалы; 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3200" dirty="0"/>
              <a:t>демонстрация документов, фотографий; 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3200" dirty="0"/>
              <a:t>обмен файлами и с ссылками;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3200" dirty="0"/>
              <a:t>голосование и опросы. </a:t>
            </a:r>
          </a:p>
          <a:p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AutoShape 3"/>
          <p:cNvSpPr>
            <a:spLocks noChangeArrowheads="1"/>
          </p:cNvSpPr>
          <p:nvPr/>
        </p:nvSpPr>
        <p:spPr bwMode="gray">
          <a:xfrm>
            <a:off x="0" y="1143000"/>
            <a:ext cx="4976813" cy="46720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tint val="60784"/>
                  <a:invGamma/>
                  <a:alpha val="12000"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gray">
          <a:xfrm>
            <a:off x="428625" y="1571625"/>
            <a:ext cx="4129088" cy="3843338"/>
          </a:xfrm>
          <a:prstGeom prst="ellipse">
            <a:avLst/>
          </a:prstGeom>
          <a:gradFill rotWithShape="1">
            <a:gsLst>
              <a:gs pos="0">
                <a:schemeClr val="accent2">
                  <a:gamma/>
                  <a:tint val="56471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gray">
          <a:xfrm>
            <a:off x="4557713" y="1321593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 smtClean="0"/>
              <a:t>Экономия </a:t>
            </a:r>
            <a:r>
              <a:rPr lang="ru-RU" b="1" dirty="0"/>
              <a:t>времени и средств</a:t>
            </a:r>
            <a:endParaRPr lang="en-US" b="1" dirty="0">
              <a:cs typeface="+mn-cs"/>
            </a:endParaRP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gray">
          <a:xfrm>
            <a:off x="4975224" y="2185395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 smtClean="0"/>
              <a:t>Простота </a:t>
            </a:r>
            <a:r>
              <a:rPr lang="ru-RU" b="1" dirty="0"/>
              <a:t>регистрации</a:t>
            </a:r>
            <a:endParaRPr lang="en-US" b="1" dirty="0">
              <a:cs typeface="+mn-cs"/>
            </a:endParaRP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gray">
          <a:xfrm>
            <a:off x="4978401" y="3059657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cs typeface="+mn-cs"/>
              </a:rPr>
              <a:t>Сохранение в архиве</a:t>
            </a:r>
            <a:endParaRPr lang="en-US" b="1" dirty="0">
              <a:cs typeface="+mn-cs"/>
            </a:endParaRPr>
          </a:p>
        </p:txBody>
      </p:sp>
      <p:sp>
        <p:nvSpPr>
          <p:cNvPr id="79880" name="AutoShape 8"/>
          <p:cNvSpPr>
            <a:spLocks noChangeArrowheads="1"/>
          </p:cNvSpPr>
          <p:nvPr/>
        </p:nvSpPr>
        <p:spPr bwMode="gray">
          <a:xfrm>
            <a:off x="4976813" y="3959462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cs typeface="+mn-cs"/>
              </a:rPr>
              <a:t>Удобство для «посетителей»</a:t>
            </a:r>
            <a:endParaRPr lang="en-US" b="1" dirty="0">
              <a:cs typeface="+mn-cs"/>
            </a:endParaRPr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gray">
          <a:xfrm>
            <a:off x="4557712" y="4889642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cs typeface="+mn-cs"/>
              </a:rPr>
              <a:t>Интерактивное взаимодействие</a:t>
            </a:r>
            <a:endParaRPr lang="en-US" b="1" dirty="0">
              <a:cs typeface="+mn-cs"/>
            </a:endParaRP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gray">
          <a:xfrm>
            <a:off x="571500" y="3071813"/>
            <a:ext cx="3571875" cy="1077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Преимущества</a:t>
            </a:r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r>
              <a:rPr lang="ru-RU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вебинара</a:t>
            </a:r>
            <a:endParaRPr lang="en-US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134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animBg="1"/>
      <p:bldP spid="79878" grpId="0" animBg="1"/>
      <p:bldP spid="79879" grpId="0" animBg="1"/>
      <p:bldP spid="79880" grpId="0" animBg="1"/>
      <p:bldP spid="79881" grpId="0" animBg="1"/>
      <p:bldP spid="798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AutoShape 3"/>
          <p:cNvSpPr>
            <a:spLocks noChangeArrowheads="1"/>
          </p:cNvSpPr>
          <p:nvPr/>
        </p:nvSpPr>
        <p:spPr bwMode="gray">
          <a:xfrm>
            <a:off x="0" y="1143000"/>
            <a:ext cx="4976813" cy="46720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tint val="60784"/>
                  <a:invGamma/>
                  <a:alpha val="12000"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gray">
          <a:xfrm>
            <a:off x="428625" y="1571625"/>
            <a:ext cx="4129088" cy="3843338"/>
          </a:xfrm>
          <a:prstGeom prst="ellipse">
            <a:avLst/>
          </a:prstGeom>
          <a:gradFill rotWithShape="1">
            <a:gsLst>
              <a:gs pos="0">
                <a:schemeClr val="accent2">
                  <a:gamma/>
                  <a:tint val="56471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gray">
          <a:xfrm>
            <a:off x="4557713" y="1321593"/>
            <a:ext cx="4505325" cy="103947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 smtClean="0"/>
              <a:t>Участие </a:t>
            </a:r>
            <a:r>
              <a:rPr lang="ru-RU" b="1" dirty="0"/>
              <a:t>возможно только при наличии </a:t>
            </a:r>
            <a:endParaRPr lang="ru-RU" b="1" dirty="0" smtClean="0"/>
          </a:p>
          <a:p>
            <a:pPr algn="ctr" eaLnBrk="0" hangingPunct="0">
              <a:defRPr/>
            </a:pPr>
            <a:r>
              <a:rPr lang="ru-RU" b="1" dirty="0" smtClean="0"/>
              <a:t>высокоскоростного </a:t>
            </a:r>
            <a:r>
              <a:rPr lang="ru-RU" b="1" dirty="0"/>
              <a:t>подключения </a:t>
            </a:r>
            <a:endParaRPr lang="ru-RU" b="1" dirty="0" smtClean="0"/>
          </a:p>
          <a:p>
            <a:pPr algn="ctr" eaLnBrk="0" hangingPunct="0">
              <a:defRPr/>
            </a:pPr>
            <a:r>
              <a:rPr lang="ru-RU" b="1" dirty="0" smtClean="0"/>
              <a:t>к </a:t>
            </a:r>
            <a:r>
              <a:rPr lang="ru-RU" b="1" dirty="0"/>
              <a:t>сети Интернет</a:t>
            </a:r>
            <a:endParaRPr lang="en-US" b="1" dirty="0">
              <a:cs typeface="+mn-cs"/>
            </a:endParaRP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gray">
          <a:xfrm>
            <a:off x="5157788" y="3084395"/>
            <a:ext cx="3781425" cy="60400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/>
              <a:t>не всегда удобное для вас </a:t>
            </a:r>
            <a:endParaRPr lang="ru-RU" b="1" dirty="0" smtClean="0"/>
          </a:p>
          <a:p>
            <a:pPr algn="ctr" eaLnBrk="0" hangingPunct="0">
              <a:defRPr/>
            </a:pPr>
            <a:r>
              <a:rPr lang="ru-RU" b="1" dirty="0" smtClean="0"/>
              <a:t>время </a:t>
            </a:r>
            <a:r>
              <a:rPr lang="ru-RU" b="1" dirty="0"/>
              <a:t>проведения </a:t>
            </a:r>
            <a:r>
              <a:rPr lang="ru-RU" b="1" dirty="0" err="1"/>
              <a:t>вебинаров</a:t>
            </a:r>
            <a:endParaRPr lang="en-US" b="1" dirty="0">
              <a:cs typeface="+mn-cs"/>
            </a:endParaRP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gray">
          <a:xfrm>
            <a:off x="571500" y="2928938"/>
            <a:ext cx="3571875" cy="1077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«Минусы» </a:t>
            </a:r>
            <a:r>
              <a:rPr lang="ru-RU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вебинара</a:t>
            </a:r>
            <a:endParaRPr lang="en-US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gray">
          <a:xfrm>
            <a:off x="4795837" y="4450738"/>
            <a:ext cx="4143376" cy="90889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/>
              <a:t>не исключены технические сбои; </a:t>
            </a:r>
            <a:endParaRPr lang="ru-RU" b="1" dirty="0" smtClean="0"/>
          </a:p>
          <a:p>
            <a:pPr algn="ctr" eaLnBrk="0" hangingPunct="0">
              <a:defRPr/>
            </a:pPr>
            <a:r>
              <a:rPr lang="ru-RU" b="1" dirty="0" smtClean="0"/>
              <a:t>отсутствие </a:t>
            </a:r>
            <a:r>
              <a:rPr lang="ru-RU" b="1" dirty="0"/>
              <a:t>визуального </a:t>
            </a:r>
            <a:r>
              <a:rPr lang="ru-RU" b="1" dirty="0" smtClean="0"/>
              <a:t>контакта</a:t>
            </a:r>
          </a:p>
          <a:p>
            <a:pPr algn="ctr" eaLnBrk="0" hangingPunct="0">
              <a:defRPr/>
            </a:pPr>
            <a:r>
              <a:rPr lang="ru-RU" b="1" dirty="0" smtClean="0"/>
              <a:t> </a:t>
            </a:r>
            <a:r>
              <a:rPr lang="ru-RU" b="1" dirty="0"/>
              <a:t>с собеседниками</a:t>
            </a:r>
            <a:endParaRPr lang="en-US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003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animBg="1"/>
      <p:bldP spid="79878" grpId="0" animBg="1"/>
      <p:bldP spid="79882" grpId="0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e7540f9c27b25aabadba07dcb246f58647d8efb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</TotalTime>
  <Words>340</Words>
  <Application>Microsoft Office PowerPoint</Application>
  <PresentationFormat>Экран (4:3)</PresentationFormat>
  <Paragraphs>66</Paragraphs>
  <Slides>12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Оборудование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 Грибан</dc:creator>
  <cp:lastModifiedBy>ДС 79</cp:lastModifiedBy>
  <cp:revision>21</cp:revision>
  <dcterms:created xsi:type="dcterms:W3CDTF">2013-08-04T06:25:50Z</dcterms:created>
  <dcterms:modified xsi:type="dcterms:W3CDTF">2022-03-30T07:20:48Z</dcterms:modified>
</cp:coreProperties>
</file>