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263" r:id="rId9"/>
    <p:sldId id="264" r:id="rId10"/>
    <p:sldId id="270" r:id="rId11"/>
    <p:sldId id="280" r:id="rId12"/>
    <p:sldId id="269" r:id="rId13"/>
    <p:sldId id="268" r:id="rId14"/>
    <p:sldId id="267" r:id="rId15"/>
    <p:sldId id="271" r:id="rId16"/>
    <p:sldId id="272" r:id="rId17"/>
    <p:sldId id="273" r:id="rId18"/>
    <p:sldId id="274" r:id="rId19"/>
    <p:sldId id="275" r:id="rId20"/>
    <p:sldId id="266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4D8DA"/>
    <a:srgbClr val="FFFFFF"/>
    <a:srgbClr val="66FF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3" autoAdjust="0"/>
    <p:restoredTop sz="94652" autoAdjust="0"/>
  </p:normalViewPr>
  <p:slideViewPr>
    <p:cSldViewPr>
      <p:cViewPr varScale="1">
        <p:scale>
          <a:sx n="70" d="100"/>
          <a:sy n="70" d="100"/>
        </p:scale>
        <p:origin x="-147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02572-548E-4D98-A304-DA2A45008C7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90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138F0-53A0-42EF-9BB1-7DBAC607D280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47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4171D3-3261-41A5-B120-D8C5AEC0B18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58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0E05E-8813-41B2-9046-3ABB75AE570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30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A451D-A7C6-4D60-8CFF-B08F9D20AEC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6494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3E70A-12BF-4F76-AC3C-415531885895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328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57A77-EEC5-4E68-B28B-6663551DD0CA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98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C11CC-81A4-45B0-98D0-79296FEEE97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29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E17B5-407E-47F4-8689-55309989D0BE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275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DC904-D72D-4848-BCA6-F9CDC09F7BB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028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7D483-6F28-4268-8413-255C1B10557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30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0815608-588A-43C1-8C16-229B11B87FED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67544" y="404664"/>
            <a:ext cx="8256180" cy="864096"/>
          </a:xfrm>
          <a:prstGeom prst="roundRect">
            <a:avLst>
              <a:gd name="adj" fmla="val 6387"/>
            </a:avLst>
          </a:prstGeom>
          <a:solidFill>
            <a:schemeClr val="accent5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Муниципальное дошкольное образовательное автономное учреждение «Центр развития ребенка – детский сад № 120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г.Орска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«Крепыш»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628800"/>
            <a:ext cx="69847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Туризм </a:t>
            </a:r>
            <a:endParaRPr lang="ru-RU" sz="4400" b="1" spc="300" dirty="0" smtClean="0">
              <a:ln w="11430" cmpd="sng">
                <a:solidFill>
                  <a:schemeClr val="tx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66FF33">
                      <a:shade val="30000"/>
                      <a:satMod val="115000"/>
                    </a:srgbClr>
                  </a:gs>
                  <a:gs pos="50000">
                    <a:srgbClr val="66FF33">
                      <a:shade val="67500"/>
                      <a:satMod val="115000"/>
                    </a:srgbClr>
                  </a:gs>
                  <a:gs pos="100000">
                    <a:srgbClr val="66FF33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4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</a:t>
            </a:r>
            <a:r>
              <a:rPr lang="ru-RU" sz="4400" b="1" spc="300" dirty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работе ДОУ </a:t>
            </a:r>
            <a:endParaRPr lang="ru-RU" sz="4400" b="1" spc="300" dirty="0" smtClean="0">
              <a:ln w="11430" cmpd="sng">
                <a:solidFill>
                  <a:schemeClr val="tx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66FF33">
                      <a:shade val="30000"/>
                      <a:satMod val="115000"/>
                    </a:srgbClr>
                  </a:gs>
                  <a:gs pos="50000">
                    <a:srgbClr val="66FF33">
                      <a:shade val="67500"/>
                      <a:satMod val="115000"/>
                    </a:srgbClr>
                  </a:gs>
                  <a:gs pos="100000">
                    <a:srgbClr val="66FF33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4400" b="1" spc="300" dirty="0" smtClean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со </a:t>
            </a:r>
            <a:r>
              <a:rPr lang="ru-RU" sz="4400" b="1" spc="300" dirty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66FF33">
                        <a:shade val="30000"/>
                        <a:satMod val="115000"/>
                      </a:srgbClr>
                    </a:gs>
                    <a:gs pos="50000">
                      <a:srgbClr val="66FF33">
                        <a:shade val="67500"/>
                        <a:satMod val="115000"/>
                      </a:srgbClr>
                    </a:gs>
                    <a:gs pos="100000">
                      <a:srgbClr val="66FF33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старшими дошкольниками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047" t="19977" r="120047" b="-19977"/>
          <a:stretch/>
        </p:blipFill>
        <p:spPr>
          <a:xfrm>
            <a:off x="0" y="3627127"/>
            <a:ext cx="3956304" cy="3962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7" y="4329251"/>
            <a:ext cx="2554216" cy="2558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9592" y="4961996"/>
            <a:ext cx="5024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Инструктор по физической культуре</a:t>
            </a:r>
          </a:p>
          <a:p>
            <a:pPr algn="r"/>
            <a:r>
              <a:rPr lang="ru-RU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solidFill>
                  <a:srgbClr val="00B050"/>
                </a:solidFill>
                <a:latin typeface="Arial Black" panose="020B0A04020102020204" pitchFamily="34" charset="0"/>
              </a:rPr>
              <a:t>Ишкова</a:t>
            </a:r>
            <a:r>
              <a:rPr lang="ru-RU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Светлана Николаевна</a:t>
            </a:r>
            <a:endParaRPr lang="ru-RU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dirty="0" smtClean="0"/>
              <a:t>Знакомство с туризмом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77769"/>
            <a:ext cx="4248472" cy="2832315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r="18507"/>
          <a:stretch/>
        </p:blipFill>
        <p:spPr>
          <a:xfrm>
            <a:off x="611560" y="4077072"/>
            <a:ext cx="3563888" cy="25598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t="15914" r="4777" b="7071"/>
          <a:stretch/>
        </p:blipFill>
        <p:spPr>
          <a:xfrm>
            <a:off x="4716016" y="1196752"/>
            <a:ext cx="4210334" cy="2347415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83" y="3922022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1773678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 туризмом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4038600" cy="2692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2776"/>
            <a:ext cx="3017308" cy="452596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8994"/>
            <a:ext cx="388843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93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/>
              <a:t>Знакомство с видами костров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64" y="1124745"/>
            <a:ext cx="2808312" cy="3744416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5"/>
            <a:ext cx="2808312" cy="3744416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 t="2387" r="22089" b="26169"/>
          <a:stretch/>
        </p:blipFill>
        <p:spPr>
          <a:xfrm>
            <a:off x="2771800" y="1052736"/>
            <a:ext cx="3459707" cy="24497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9" r="8955"/>
          <a:stretch/>
        </p:blipFill>
        <p:spPr>
          <a:xfrm>
            <a:off x="2935733" y="3645024"/>
            <a:ext cx="3131840" cy="16972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19944" r="5373"/>
          <a:stretch/>
        </p:blipFill>
        <p:spPr>
          <a:xfrm>
            <a:off x="971600" y="4721283"/>
            <a:ext cx="2840207" cy="21471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4" t="19944"/>
          <a:stretch/>
        </p:blipFill>
        <p:spPr>
          <a:xfrm>
            <a:off x="5868144" y="4732602"/>
            <a:ext cx="2592288" cy="213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19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Оказание доврачебной помощи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038600" cy="302895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829050"/>
            <a:ext cx="4038600" cy="302895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78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 лекарственными травами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2854412" cy="3805883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52736"/>
            <a:ext cx="3024336" cy="403244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068960"/>
            <a:ext cx="2736304" cy="36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96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 картой и компасом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644516" cy="3096344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17032"/>
            <a:ext cx="4038600" cy="26924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143851"/>
            <a:ext cx="2304256" cy="228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7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 полезными ископаемыми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3394472" cy="45259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483759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850106"/>
          </a:xfrm>
        </p:spPr>
        <p:txBody>
          <a:bodyPr/>
          <a:lstStyle/>
          <a:p>
            <a:r>
              <a:rPr lang="ru-RU" dirty="0" smtClean="0"/>
              <a:t>Соревнования «Ловкий турист»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038600" cy="2692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93709"/>
            <a:ext cx="4038600" cy="26924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" r="24478"/>
          <a:stretch/>
        </p:blipFill>
        <p:spPr>
          <a:xfrm>
            <a:off x="5580112" y="1196752"/>
            <a:ext cx="3312368" cy="28710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" r="17761" b="9086"/>
          <a:stretch/>
        </p:blipFill>
        <p:spPr>
          <a:xfrm>
            <a:off x="5040561" y="4067799"/>
            <a:ext cx="3851919" cy="265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75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038600" cy="26924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038600" cy="269240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31224"/>
            <a:ext cx="5940152" cy="396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39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Квест</a:t>
            </a:r>
            <a:r>
              <a:rPr lang="ru-RU" dirty="0" smtClean="0"/>
              <a:t>-игра «Найди клад»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3394472" cy="45259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185317"/>
            <a:ext cx="2736304" cy="364840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33089"/>
            <a:ext cx="3078342" cy="410445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717032"/>
            <a:ext cx="2227273" cy="29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81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5604" y="692696"/>
            <a:ext cx="7992888" cy="4464496"/>
          </a:xfrm>
          <a:prstGeom prst="roundRect">
            <a:avLst>
              <a:gd name="adj" fmla="val 6387"/>
            </a:avLst>
          </a:prstGeom>
          <a:solidFill>
            <a:schemeClr val="accent5">
              <a:alpha val="24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</a:t>
            </a:r>
            <a:r>
              <a:rPr lang="ru-RU" dirty="0" smtClean="0">
                <a:solidFill>
                  <a:schemeClr val="tx1"/>
                </a:solidFill>
              </a:rPr>
              <a:t>Детский </a:t>
            </a:r>
            <a:r>
              <a:rPr lang="ru-RU" dirty="0">
                <a:solidFill>
                  <a:schemeClr val="tx1"/>
                </a:solidFill>
              </a:rPr>
              <a:t>туризм - эффективное средство гармоничного развития дошкольников. Активные движения на свежем воздухе способствуют закаливанию организма и улучшают здоровье. Развиваются практические навыки в основных видах движений, а ходьба с рюкзаком и дозированной физической нагрузкой на свежем воздухе укрепляет сердечно - сосудистую систему. Совершенствуются все физические качества ребенка и формируются навыки ориентировки в пространстве.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A8CF38"/>
              </a:clrFrom>
              <a:clrTo>
                <a:srgbClr val="A8CF3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3928"/>
            <a:ext cx="1403648" cy="2434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 Результативность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622362"/>
              </p:ext>
            </p:extLst>
          </p:nvPr>
        </p:nvGraphicFramePr>
        <p:xfrm>
          <a:off x="971600" y="1340768"/>
          <a:ext cx="7359272" cy="319970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39242"/>
                <a:gridCol w="1840010"/>
                <a:gridCol w="1840010"/>
                <a:gridCol w="1840010"/>
              </a:tblGrid>
              <a:tr h="14030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Учебные года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Уровень в 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2018-2019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8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8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8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Низкий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283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/>
          <a:lstStyle/>
          <a:p>
            <a:r>
              <a:rPr lang="ru-RU" sz="3600" dirty="0" smtClean="0"/>
              <a:t>2 место в городских соревнования «</a:t>
            </a:r>
            <a:r>
              <a:rPr lang="ru-RU" sz="3600" dirty="0" err="1" smtClean="0"/>
              <a:t>Туристята</a:t>
            </a:r>
            <a:r>
              <a:rPr lang="ru-RU" sz="3600" dirty="0" smtClean="0"/>
              <a:t>» - </a:t>
            </a:r>
            <a:r>
              <a:rPr lang="ru-RU" sz="3200" dirty="0" smtClean="0"/>
              <a:t>2017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147355" cy="27649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/>
          <a:stretch/>
        </p:blipFill>
        <p:spPr>
          <a:xfrm>
            <a:off x="4499992" y="1484784"/>
            <a:ext cx="3184610" cy="2385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09" y="3540290"/>
            <a:ext cx="3240361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2705" r="18806"/>
          <a:stretch/>
        </p:blipFill>
        <p:spPr>
          <a:xfrm>
            <a:off x="3064575" y="3924294"/>
            <a:ext cx="2862262" cy="29337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1"/>
          <a:stretch/>
        </p:blipFill>
        <p:spPr>
          <a:xfrm>
            <a:off x="899592" y="4004696"/>
            <a:ext cx="1849862" cy="277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66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2 место в городских соревнованиях «</a:t>
            </a:r>
            <a:r>
              <a:rPr lang="ru-RU" sz="3200" dirty="0" err="1" smtClean="0"/>
              <a:t>Туристята</a:t>
            </a:r>
            <a:r>
              <a:rPr lang="ru-RU" sz="3200" dirty="0" smtClean="0"/>
              <a:t>» - 2018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4472896" cy="29834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9" r="10448"/>
          <a:stretch/>
        </p:blipFill>
        <p:spPr>
          <a:xfrm>
            <a:off x="5292080" y="1412777"/>
            <a:ext cx="3203848" cy="2357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1" t="23682" r="39553" b="5274"/>
          <a:stretch/>
        </p:blipFill>
        <p:spPr>
          <a:xfrm>
            <a:off x="6894004" y="3954921"/>
            <a:ext cx="1980086" cy="2718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4" r="13283"/>
          <a:stretch/>
        </p:blipFill>
        <p:spPr>
          <a:xfrm>
            <a:off x="2555776" y="4206867"/>
            <a:ext cx="3960440" cy="26346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5" b="4279"/>
          <a:stretch/>
        </p:blipFill>
        <p:spPr>
          <a:xfrm>
            <a:off x="323528" y="3954921"/>
            <a:ext cx="2049692" cy="279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11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3 место в городских соревнованиях «</a:t>
            </a:r>
            <a:r>
              <a:rPr lang="ru-RU" sz="3600" dirty="0" err="1" smtClean="0"/>
              <a:t>Туристята</a:t>
            </a:r>
            <a:r>
              <a:rPr lang="ru-RU" sz="3600" dirty="0" smtClean="0"/>
              <a:t>» - 2019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039344" cy="26928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443" y="1700808"/>
            <a:ext cx="4427984" cy="2951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362" y="3356992"/>
            <a:ext cx="2423474" cy="33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88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8" r="-1061"/>
          <a:stretch/>
        </p:blipFill>
        <p:spPr>
          <a:xfrm>
            <a:off x="179512" y="2204864"/>
            <a:ext cx="8900861" cy="4353347"/>
          </a:xfrm>
        </p:spPr>
      </p:pic>
    </p:spTree>
    <p:extLst>
      <p:ext uri="{BB962C8B-B14F-4D97-AF65-F5344CB8AC3E}">
        <p14:creationId xmlns:p14="http://schemas.microsoft.com/office/powerpoint/2010/main" val="10132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Актуальность опыта работы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clrChange>
              <a:clrFrom>
                <a:srgbClr val="D6DE67"/>
              </a:clrFrom>
              <a:clrTo>
                <a:srgbClr val="D6DE6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r="11810"/>
          <a:stretch/>
        </p:blipFill>
        <p:spPr>
          <a:xfrm>
            <a:off x="7921874" y="4660617"/>
            <a:ext cx="1210550" cy="2197383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115616" y="1268760"/>
            <a:ext cx="7416824" cy="3744416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В настоящее время система отечественного дошкольного образования, в том числе и физкультура, претерпевают существенные изменения. Современные дошкольные образовательные учреждения пытаются найти новые формы, средства, методы образовательного процесса. Обращение к туризму, как к средству физической культуры не случайно, поскольку его использование как активного средства воспитания личности, позволяет позитивно влиять на формирование жизненно необходимых человеку знаний, умений и навыков, совершенствовать его двигательные способности, развивать нравственно-волевые и интеллектуальные качества.</a:t>
            </a:r>
          </a:p>
        </p:txBody>
      </p:sp>
    </p:spTree>
    <p:extLst>
      <p:ext uri="{BB962C8B-B14F-4D97-AF65-F5344CB8AC3E}">
        <p14:creationId xmlns:p14="http://schemas.microsoft.com/office/powerpoint/2010/main" val="390535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Calibri"/>
                <a:ea typeface="Calibri"/>
                <a:cs typeface="Times New Roman"/>
              </a:rPr>
              <a:t>Дошкольный туризм имеет много преимуществ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1"/>
            <a:ext cx="9036496" cy="3701008"/>
          </a:xfrm>
        </p:spPr>
        <p:txBody>
          <a:bodyPr/>
          <a:lstStyle/>
          <a:p>
            <a:pPr lvl="0"/>
            <a:r>
              <a:rPr lang="ru-RU" sz="1800" b="1" dirty="0"/>
              <a:t>Туризм, как средство физического воспитания, позволяет круглогодично разнообразить двигательную деятельность детей и в полной мере использовать циклические движения на свежем воздухе, которые стимулируют развитие общей выносливости и способствуют повышению уровня развития основных физических качеств ребенка.</a:t>
            </a:r>
          </a:p>
          <a:p>
            <a:pPr lvl="0"/>
            <a:r>
              <a:rPr lang="ru-RU" sz="1800" b="1" dirty="0"/>
              <a:t>Туризму присущи коммуникативные функции и при целенаправленном педагогическом воздействии они могут играть значительную роль в решении задач нравственного воспитания дошкольников.</a:t>
            </a:r>
          </a:p>
          <a:p>
            <a:pPr lvl="0"/>
            <a:r>
              <a:rPr lang="ru-RU" sz="1800" b="1" dirty="0"/>
              <a:t>Средства туризма обладают большим познавательным потенциалом и могут способствовать более эффективному и качественному усвоению знаний в соответствии с программными требованиями, а также развивать познавательные способности детей.</a:t>
            </a:r>
          </a:p>
          <a:p>
            <a:pPr lvl="0"/>
            <a:r>
              <a:rPr lang="ru-RU" sz="1800" b="1" dirty="0"/>
              <a:t>Дошкольный туризм формирует нормы экологического поведения в природе.</a:t>
            </a:r>
          </a:p>
          <a:p>
            <a:pPr lvl="0"/>
            <a:r>
              <a:rPr lang="ru-RU" sz="1800" b="1" dirty="0"/>
              <a:t>Дошкольный туризм дает возможность формирования </a:t>
            </a:r>
            <a:r>
              <a:rPr lang="ru-RU" sz="1800" b="1" dirty="0" err="1"/>
              <a:t>валеологических</a:t>
            </a:r>
            <a:r>
              <a:rPr lang="ru-RU" sz="1800" b="1" dirty="0"/>
              <a:t> знаний у дошкольников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7277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Теоретическая база опыта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Основана на идеях :</a:t>
            </a:r>
          </a:p>
          <a:p>
            <a:pPr marL="0" indent="0" algn="just">
              <a:buNone/>
            </a:pPr>
            <a:r>
              <a:rPr lang="ru-RU" dirty="0" err="1" smtClean="0"/>
              <a:t>И.М.Сеченов</a:t>
            </a:r>
            <a:r>
              <a:rPr lang="ru-RU" dirty="0" smtClean="0"/>
              <a:t>,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 err="1"/>
              <a:t>В.И.Лях</a:t>
            </a:r>
            <a:r>
              <a:rPr lang="ru-RU" dirty="0" smtClean="0"/>
              <a:t>,</a:t>
            </a:r>
          </a:p>
          <a:p>
            <a:pPr marL="0" indent="0" algn="just">
              <a:buNone/>
            </a:pPr>
            <a:r>
              <a:rPr lang="ru-RU" dirty="0" smtClean="0"/>
              <a:t> </a:t>
            </a:r>
            <a:r>
              <a:rPr lang="ru-RU" dirty="0" err="1"/>
              <a:t>А.П.Матвеев</a:t>
            </a:r>
            <a:r>
              <a:rPr lang="ru-RU" dirty="0"/>
              <a:t>,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Ю.К</a:t>
            </a:r>
            <a:r>
              <a:rPr lang="ru-RU" dirty="0"/>
              <a:t>. </a:t>
            </a:r>
            <a:r>
              <a:rPr lang="ru-RU" dirty="0" err="1"/>
              <a:t>Бабанский</a:t>
            </a:r>
            <a:r>
              <a:rPr lang="ru-RU" dirty="0"/>
              <a:t>,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Д.Б</a:t>
            </a:r>
            <a:r>
              <a:rPr lang="ru-RU" dirty="0"/>
              <a:t>. </a:t>
            </a:r>
            <a:r>
              <a:rPr lang="ru-RU" dirty="0" err="1"/>
              <a:t>Эльконин</a:t>
            </a:r>
            <a:r>
              <a:rPr lang="ru-RU" dirty="0"/>
              <a:t>,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Л.Н</a:t>
            </a:r>
            <a:r>
              <a:rPr lang="ru-RU" dirty="0"/>
              <a:t>. Данилина,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Н.А</a:t>
            </a:r>
            <a:r>
              <a:rPr lang="ru-RU" dirty="0"/>
              <a:t>. </a:t>
            </a:r>
            <a:r>
              <a:rPr lang="ru-RU" dirty="0" err="1"/>
              <a:t>Бернтштейн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6"/>
          <a:stretch/>
        </p:blipFill>
        <p:spPr>
          <a:xfrm>
            <a:off x="7305321" y="3444470"/>
            <a:ext cx="1872208" cy="34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64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Новизна опыта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/>
          <a:lstStyle/>
          <a:p>
            <a:r>
              <a:rPr lang="ru-RU" sz="2400" dirty="0"/>
              <a:t>в реализации принципа интеграции образовательной деятельности при проведении занятий в спортивном зале и деятельности во время прогулки при обучении дошкольников туристическим навыкам и экологического образования;</a:t>
            </a:r>
          </a:p>
          <a:p>
            <a:r>
              <a:rPr lang="ru-RU" sz="2400" dirty="0" smtClean="0"/>
              <a:t>проведение </a:t>
            </a:r>
            <a:r>
              <a:rPr lang="ru-RU" sz="2400" dirty="0"/>
              <a:t>занятий с компьютерной поддержкой; </a:t>
            </a:r>
          </a:p>
          <a:p>
            <a:r>
              <a:rPr lang="ru-RU" sz="2400" dirty="0" smtClean="0"/>
              <a:t>обязательный </a:t>
            </a:r>
            <a:r>
              <a:rPr lang="ru-RU" sz="2400" dirty="0"/>
              <a:t>этап деятельности – рефлексия, т.е. момент, когда дети обсуждают проделанную работу. Воспитанники путём индивидуального и группового обсуждения приходят к правильному решению поставленной задачи.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559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Адресная направленность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/>
          <a:lstStyle/>
          <a:p>
            <a:r>
              <a:rPr lang="ru-RU" sz="2400" dirty="0" smtClean="0"/>
              <a:t>инструктор </a:t>
            </a:r>
            <a:r>
              <a:rPr lang="ru-RU" sz="2400" dirty="0"/>
              <a:t>по физической культуре ДОО при планировании и организации педагогической </a:t>
            </a:r>
            <a:r>
              <a:rPr lang="ru-RU" sz="2400" dirty="0" smtClean="0"/>
              <a:t>деятельности,</a:t>
            </a:r>
          </a:p>
          <a:p>
            <a:r>
              <a:rPr lang="ru-RU" sz="2400" dirty="0" smtClean="0"/>
              <a:t>руководитель </a:t>
            </a:r>
            <a:r>
              <a:rPr lang="ru-RU" sz="2400" dirty="0"/>
              <a:t>спортивных кружков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 родители </a:t>
            </a:r>
            <a:r>
              <a:rPr lang="ru-RU" sz="2400" dirty="0"/>
              <a:t>воспитанников при подготовке и проведению семейного похода, экскурсии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педагоги других </a:t>
            </a:r>
            <a:r>
              <a:rPr lang="ru-RU" sz="2400" dirty="0"/>
              <a:t>дошкольных образовательных учреждений. </a:t>
            </a:r>
          </a:p>
          <a:p>
            <a:r>
              <a:rPr lang="ru-RU" sz="2400" dirty="0" smtClean="0"/>
              <a:t>воспитатели </a:t>
            </a:r>
            <a:r>
              <a:rPr lang="ru-RU" sz="2400" dirty="0"/>
              <a:t>для организации досуговой деятельности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88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</a:t>
            </a:r>
            <a:r>
              <a:rPr lang="ru-RU" dirty="0" smtClean="0"/>
              <a:t>рудоемкость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525963"/>
          </a:xfrm>
        </p:spPr>
        <p:txBody>
          <a:bodyPr/>
          <a:lstStyle/>
          <a:p>
            <a:pPr algn="just"/>
            <a:r>
              <a:rPr lang="ru-RU" sz="2400" dirty="0" smtClean="0"/>
              <a:t>недостаточность </a:t>
            </a:r>
            <a:r>
              <a:rPr lang="ru-RU" sz="2400" dirty="0"/>
              <a:t>знаний родителей воспитанников, как укрепить здоровье ребенка с помощью физических упражнений, подвижных игр, закаливания, туристических походов, экскурсий (анкетирование родителей);</a:t>
            </a:r>
          </a:p>
          <a:p>
            <a:pPr algn="just"/>
            <a:r>
              <a:rPr lang="ru-RU" sz="2400" dirty="0" smtClean="0"/>
              <a:t>слабое </a:t>
            </a:r>
            <a:r>
              <a:rPr lang="ru-RU" sz="2400" dirty="0"/>
              <a:t>физическое развитие детей при поступлении в детский </a:t>
            </a:r>
            <a:r>
              <a:rPr lang="ru-RU" sz="2400" dirty="0" smtClean="0"/>
              <a:t>сад;</a:t>
            </a:r>
          </a:p>
          <a:p>
            <a:pPr algn="just"/>
            <a:r>
              <a:rPr lang="ru-RU" sz="2400" dirty="0" smtClean="0"/>
              <a:t>комплектование </a:t>
            </a:r>
            <a:r>
              <a:rPr lang="ru-RU" sz="2400" dirty="0"/>
              <a:t>необходимого оборудования;</a:t>
            </a:r>
          </a:p>
          <a:p>
            <a:pPr algn="just"/>
            <a:r>
              <a:rPr lang="ru-RU" sz="2400" dirty="0" smtClean="0"/>
              <a:t>подготовка </a:t>
            </a:r>
            <a:r>
              <a:rPr lang="ru-RU" sz="2400" dirty="0"/>
              <a:t>наглядного материала по реализации поставленных задач.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147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507288" cy="764704"/>
          </a:xfrm>
        </p:spPr>
        <p:txBody>
          <a:bodyPr/>
          <a:lstStyle/>
          <a:p>
            <a:r>
              <a:rPr lang="ru-RU" sz="3200" dirty="0" smtClean="0"/>
              <a:t>План кружковой работы «Юные </a:t>
            </a:r>
            <a:r>
              <a:rPr lang="ru-RU" sz="3200" dirty="0" err="1" smtClean="0"/>
              <a:t>туристята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682296"/>
              </p:ext>
            </p:extLst>
          </p:nvPr>
        </p:nvGraphicFramePr>
        <p:xfrm>
          <a:off x="1331640" y="836712"/>
          <a:ext cx="6792416" cy="583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522"/>
                <a:gridCol w="5000894"/>
              </a:tblGrid>
              <a:tr h="486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Дата проведения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Тема занятия</a:t>
                      </a: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Знакомство с туризмом – видом спорта.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октябрь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Основы безопасности туристов.</a:t>
                      </a: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ноябрь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Правила поведения во время похода и в природе.</a:t>
                      </a: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декабрь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Знакомство с разновидностями костров.</a:t>
                      </a: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январь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Знакомство с оказанием первой медицинской помощи.</a:t>
                      </a: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февраль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Знакомство с лекарственными травами «Зеленая аптека».</a:t>
                      </a: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март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Туристическое ориентирование. </a:t>
                      </a: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апрель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Юный топограф.</a:t>
                      </a:r>
                    </a:p>
                  </a:txBody>
                  <a:tcPr marL="68580" marR="68580" marT="0" marB="0"/>
                </a:tc>
              </a:tr>
              <a:tr h="486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Знакомство с полезными ископаемыми нашего края.</a:t>
                      </a:r>
                    </a:p>
                  </a:txBody>
                  <a:tcPr marL="68580" marR="68580" marT="0" marB="0"/>
                </a:tc>
              </a:tr>
              <a:tr h="48605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Июнь-июль ремонтные работы в ДОУ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0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август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Спортивные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соревнования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131206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648</Words>
  <Application>Microsoft Office PowerPoint</Application>
  <PresentationFormat>Экран (4:3)</PresentationFormat>
  <Paragraphs>97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Diseño predeterminado</vt:lpstr>
      <vt:lpstr>Презентация PowerPoint</vt:lpstr>
      <vt:lpstr>Презентация PowerPoint</vt:lpstr>
      <vt:lpstr>Актуальность опыта работы </vt:lpstr>
      <vt:lpstr>Дошкольный туризм имеет много преимуществ</vt:lpstr>
      <vt:lpstr>Теоретическая база опыта </vt:lpstr>
      <vt:lpstr>Новизна опыта работы</vt:lpstr>
      <vt:lpstr>Адресная направленность</vt:lpstr>
      <vt:lpstr>Трудоемкость</vt:lpstr>
      <vt:lpstr>План кружковой работы «Юные туристята»</vt:lpstr>
      <vt:lpstr>Знакомство с туризмом</vt:lpstr>
      <vt:lpstr>Знакомство с туризмом</vt:lpstr>
      <vt:lpstr>Знакомство с видами костров</vt:lpstr>
      <vt:lpstr>Оказание доврачебной помощи</vt:lpstr>
      <vt:lpstr>Знакомство с лекарственными травами</vt:lpstr>
      <vt:lpstr>Знакомство с картой и компасом</vt:lpstr>
      <vt:lpstr>Знакомство с полезными ископаемыми</vt:lpstr>
      <vt:lpstr>Соревнования «Ловкий турист»</vt:lpstr>
      <vt:lpstr>Презентация PowerPoint</vt:lpstr>
      <vt:lpstr>Квест-игра «Найди клад»</vt:lpstr>
      <vt:lpstr> Результативность  </vt:lpstr>
      <vt:lpstr>2 место в городских соревнования «Туристята» - 2017</vt:lpstr>
      <vt:lpstr>2 место в городских соревнованиях «Туристята» - 2018</vt:lpstr>
      <vt:lpstr>3 место в городских соревнованиях «Туристята» - 2019</vt:lpstr>
      <vt:lpstr>Спасибо за внимание!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МДОАУ №120</cp:lastModifiedBy>
  <cp:revision>132</cp:revision>
  <dcterms:created xsi:type="dcterms:W3CDTF">2010-05-23T14:28:12Z</dcterms:created>
  <dcterms:modified xsi:type="dcterms:W3CDTF">2020-11-20T04:15:51Z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93004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