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76" r:id="rId6"/>
    <p:sldId id="266" r:id="rId7"/>
    <p:sldId id="268" r:id="rId8"/>
    <p:sldId id="269" r:id="rId9"/>
    <p:sldId id="270" r:id="rId10"/>
    <p:sldId id="277" r:id="rId11"/>
    <p:sldId id="278" r:id="rId12"/>
    <p:sldId id="279" r:id="rId13"/>
    <p:sldId id="281" r:id="rId14"/>
    <p:sldId id="280" r:id="rId15"/>
    <p:sldId id="282" r:id="rId16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>
        <p:scale>
          <a:sx n="81" d="100"/>
          <a:sy n="81" d="100"/>
        </p:scale>
        <p:origin x="-300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9CE44-9D81-46A9-A010-B70E6436A11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5D3415F-62CC-4D95-B830-24E7460AEACA}">
      <dgm:prSet phldrT="[Текст]"/>
      <dgm:spPr/>
      <dgm:t>
        <a:bodyPr/>
        <a:lstStyle/>
        <a:p>
          <a:r>
            <a:rPr lang="ru-RU" dirty="0" smtClean="0"/>
            <a:t>Теоретическая часть</a:t>
          </a:r>
          <a:endParaRPr lang="ru-RU" dirty="0"/>
        </a:p>
      </dgm:t>
    </dgm:pt>
    <dgm:pt modelId="{CE857F97-CB61-46CA-A1D0-B8F329A882BD}" type="parTrans" cxnId="{844EA742-79A1-45AD-830D-B3F7794726CC}">
      <dgm:prSet/>
      <dgm:spPr/>
      <dgm:t>
        <a:bodyPr/>
        <a:lstStyle/>
        <a:p>
          <a:endParaRPr lang="ru-RU"/>
        </a:p>
      </dgm:t>
    </dgm:pt>
    <dgm:pt modelId="{15F8F5D1-9C23-4867-95A5-557169D1E483}" type="sibTrans" cxnId="{844EA742-79A1-45AD-830D-B3F7794726CC}">
      <dgm:prSet/>
      <dgm:spPr/>
      <dgm:t>
        <a:bodyPr/>
        <a:lstStyle/>
        <a:p>
          <a:endParaRPr lang="ru-RU"/>
        </a:p>
      </dgm:t>
    </dgm:pt>
    <dgm:pt modelId="{B77549FB-B7BD-483F-8594-C870BB0E54C9}">
      <dgm:prSet phldrT="[Текст]"/>
      <dgm:spPr/>
      <dgm:t>
        <a:bodyPr/>
        <a:lstStyle/>
        <a:p>
          <a:r>
            <a:rPr lang="ru-RU" dirty="0" smtClean="0"/>
            <a:t>Практическая часть</a:t>
          </a:r>
          <a:endParaRPr lang="ru-RU" dirty="0"/>
        </a:p>
      </dgm:t>
    </dgm:pt>
    <dgm:pt modelId="{1DFD06C8-5DEA-4100-96EE-147DF5D427D4}" type="parTrans" cxnId="{011AD009-B3BA-46EF-9F85-64EFCBC7CFA8}">
      <dgm:prSet/>
      <dgm:spPr/>
      <dgm:t>
        <a:bodyPr/>
        <a:lstStyle/>
        <a:p>
          <a:endParaRPr lang="ru-RU"/>
        </a:p>
      </dgm:t>
    </dgm:pt>
    <dgm:pt modelId="{F8BE545D-4182-49EE-9573-85F2930ADDBA}" type="sibTrans" cxnId="{011AD009-B3BA-46EF-9F85-64EFCBC7CFA8}">
      <dgm:prSet/>
      <dgm:spPr/>
      <dgm:t>
        <a:bodyPr/>
        <a:lstStyle/>
        <a:p>
          <a:endParaRPr lang="ru-RU"/>
        </a:p>
      </dgm:t>
    </dgm:pt>
    <dgm:pt modelId="{27213635-1CAF-4278-B8B1-5DAB7DB3103A}">
      <dgm:prSet phldrT="[Текст]"/>
      <dgm:spPr/>
      <dgm:t>
        <a:bodyPr/>
        <a:lstStyle/>
        <a:p>
          <a:r>
            <a:rPr lang="ru-RU" dirty="0" smtClean="0"/>
            <a:t>рефлексия</a:t>
          </a:r>
          <a:endParaRPr lang="ru-RU" dirty="0"/>
        </a:p>
      </dgm:t>
    </dgm:pt>
    <dgm:pt modelId="{F55EA4C3-679F-4447-A941-5BE18F446AF0}" type="parTrans" cxnId="{64A59FC6-D75C-4743-BF59-F89AEDA196AF}">
      <dgm:prSet/>
      <dgm:spPr/>
      <dgm:t>
        <a:bodyPr/>
        <a:lstStyle/>
        <a:p>
          <a:endParaRPr lang="ru-RU"/>
        </a:p>
      </dgm:t>
    </dgm:pt>
    <dgm:pt modelId="{9A38A71C-3AF9-4996-9A22-742730807D12}" type="sibTrans" cxnId="{64A59FC6-D75C-4743-BF59-F89AEDA196AF}">
      <dgm:prSet/>
      <dgm:spPr/>
      <dgm:t>
        <a:bodyPr/>
        <a:lstStyle/>
        <a:p>
          <a:endParaRPr lang="ru-RU"/>
        </a:p>
      </dgm:t>
    </dgm:pt>
    <dgm:pt modelId="{7DF5C985-8F8B-44BA-8505-AF9DE19028CD}" type="pres">
      <dgm:prSet presAssocID="{2019CE44-9D81-46A9-A010-B70E6436A118}" presName="Name0" presStyleCnt="0">
        <dgm:presLayoutVars>
          <dgm:dir/>
          <dgm:resizeHandles val="exact"/>
        </dgm:presLayoutVars>
      </dgm:prSet>
      <dgm:spPr/>
    </dgm:pt>
    <dgm:pt modelId="{9C8FEEC8-587E-48D3-AF21-8CD7E47B6AFA}" type="pres">
      <dgm:prSet presAssocID="{65D3415F-62CC-4D95-B830-24E7460AEACA}" presName="node" presStyleLbl="node1" presStyleIdx="0" presStyleCnt="3" custLinFactNeighborX="6685" custLinFactNeighborY="-85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D7CA2-5C9C-4996-A292-ED393564AA39}" type="pres">
      <dgm:prSet presAssocID="{15F8F5D1-9C23-4867-95A5-557169D1E48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5E595B4-E9D3-4F9D-9736-2C11D952257E}" type="pres">
      <dgm:prSet presAssocID="{15F8F5D1-9C23-4867-95A5-557169D1E48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A329694-1C03-4551-8442-57955C5143C8}" type="pres">
      <dgm:prSet presAssocID="{B77549FB-B7BD-483F-8594-C870BB0E54C9}" presName="node" presStyleLbl="node1" presStyleIdx="1" presStyleCnt="3" custLinFactNeighborX="781" custLinFactNeighborY="-89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3241F-383D-43CD-8D1D-25A0A62D2E92}" type="pres">
      <dgm:prSet presAssocID="{F8BE545D-4182-49EE-9573-85F2930ADDB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B21B3F1-4CC3-4663-BD5A-2F49E900F877}" type="pres">
      <dgm:prSet presAssocID="{F8BE545D-4182-49EE-9573-85F2930ADDB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CBDEA9C-09A8-4369-825E-3086EF601C28}" type="pres">
      <dgm:prSet presAssocID="{27213635-1CAF-4278-B8B1-5DAB7DB3103A}" presName="node" presStyleLbl="node1" presStyleIdx="2" presStyleCnt="3" custLinFactNeighborX="1625" custLinFactNeighborY="-85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774A61-AB5F-4858-B282-F0897C277BF0}" type="presOf" srcId="{F8BE545D-4182-49EE-9573-85F2930ADDBA}" destId="{FB21B3F1-4CC3-4663-BD5A-2F49E900F877}" srcOrd="1" destOrd="0" presId="urn:microsoft.com/office/officeart/2005/8/layout/process1"/>
    <dgm:cxn modelId="{172BEBE1-15AB-43D1-8098-C9C195BB64B1}" type="presOf" srcId="{B77549FB-B7BD-483F-8594-C870BB0E54C9}" destId="{AA329694-1C03-4551-8442-57955C5143C8}" srcOrd="0" destOrd="0" presId="urn:microsoft.com/office/officeart/2005/8/layout/process1"/>
    <dgm:cxn modelId="{3C5B7155-3085-4ECF-B5E2-77FD81B15ECE}" type="presOf" srcId="{2019CE44-9D81-46A9-A010-B70E6436A118}" destId="{7DF5C985-8F8B-44BA-8505-AF9DE19028CD}" srcOrd="0" destOrd="0" presId="urn:microsoft.com/office/officeart/2005/8/layout/process1"/>
    <dgm:cxn modelId="{CF03BFC8-1BC4-4EB3-A8F5-B9051CA7AD61}" type="presOf" srcId="{15F8F5D1-9C23-4867-95A5-557169D1E483}" destId="{3BBD7CA2-5C9C-4996-A292-ED393564AA39}" srcOrd="0" destOrd="0" presId="urn:microsoft.com/office/officeart/2005/8/layout/process1"/>
    <dgm:cxn modelId="{C0EBD1F4-687D-425B-A2D9-AA4EE2084C9D}" type="presOf" srcId="{F8BE545D-4182-49EE-9573-85F2930ADDBA}" destId="{CC23241F-383D-43CD-8D1D-25A0A62D2E92}" srcOrd="0" destOrd="0" presId="urn:microsoft.com/office/officeart/2005/8/layout/process1"/>
    <dgm:cxn modelId="{0A5AC0EA-699F-46F0-AF93-75ED9985EB4F}" type="presOf" srcId="{65D3415F-62CC-4D95-B830-24E7460AEACA}" destId="{9C8FEEC8-587E-48D3-AF21-8CD7E47B6AFA}" srcOrd="0" destOrd="0" presId="urn:microsoft.com/office/officeart/2005/8/layout/process1"/>
    <dgm:cxn modelId="{011AD009-B3BA-46EF-9F85-64EFCBC7CFA8}" srcId="{2019CE44-9D81-46A9-A010-B70E6436A118}" destId="{B77549FB-B7BD-483F-8594-C870BB0E54C9}" srcOrd="1" destOrd="0" parTransId="{1DFD06C8-5DEA-4100-96EE-147DF5D427D4}" sibTransId="{F8BE545D-4182-49EE-9573-85F2930ADDBA}"/>
    <dgm:cxn modelId="{64A59FC6-D75C-4743-BF59-F89AEDA196AF}" srcId="{2019CE44-9D81-46A9-A010-B70E6436A118}" destId="{27213635-1CAF-4278-B8B1-5DAB7DB3103A}" srcOrd="2" destOrd="0" parTransId="{F55EA4C3-679F-4447-A941-5BE18F446AF0}" sibTransId="{9A38A71C-3AF9-4996-9A22-742730807D12}"/>
    <dgm:cxn modelId="{844EA742-79A1-45AD-830D-B3F7794726CC}" srcId="{2019CE44-9D81-46A9-A010-B70E6436A118}" destId="{65D3415F-62CC-4D95-B830-24E7460AEACA}" srcOrd="0" destOrd="0" parTransId="{CE857F97-CB61-46CA-A1D0-B8F329A882BD}" sibTransId="{15F8F5D1-9C23-4867-95A5-557169D1E483}"/>
    <dgm:cxn modelId="{750CF34D-2ABE-4564-9326-AFFC98E06AAC}" type="presOf" srcId="{15F8F5D1-9C23-4867-95A5-557169D1E483}" destId="{85E595B4-E9D3-4F9D-9736-2C11D952257E}" srcOrd="1" destOrd="0" presId="urn:microsoft.com/office/officeart/2005/8/layout/process1"/>
    <dgm:cxn modelId="{1E37D9B5-E7BB-4759-B1CA-C78538E9336B}" type="presOf" srcId="{27213635-1CAF-4278-B8B1-5DAB7DB3103A}" destId="{DCBDEA9C-09A8-4369-825E-3086EF601C28}" srcOrd="0" destOrd="0" presId="urn:microsoft.com/office/officeart/2005/8/layout/process1"/>
    <dgm:cxn modelId="{67BBE1A0-F67D-481A-B7C2-98466490665A}" type="presParOf" srcId="{7DF5C985-8F8B-44BA-8505-AF9DE19028CD}" destId="{9C8FEEC8-587E-48D3-AF21-8CD7E47B6AFA}" srcOrd="0" destOrd="0" presId="urn:microsoft.com/office/officeart/2005/8/layout/process1"/>
    <dgm:cxn modelId="{1655EC5D-1B70-46E8-8802-5F702472B6E7}" type="presParOf" srcId="{7DF5C985-8F8B-44BA-8505-AF9DE19028CD}" destId="{3BBD7CA2-5C9C-4996-A292-ED393564AA39}" srcOrd="1" destOrd="0" presId="urn:microsoft.com/office/officeart/2005/8/layout/process1"/>
    <dgm:cxn modelId="{D07A4016-3FED-49F5-880E-6177109A76C2}" type="presParOf" srcId="{3BBD7CA2-5C9C-4996-A292-ED393564AA39}" destId="{85E595B4-E9D3-4F9D-9736-2C11D952257E}" srcOrd="0" destOrd="0" presId="urn:microsoft.com/office/officeart/2005/8/layout/process1"/>
    <dgm:cxn modelId="{6D7BCD68-F8CC-41F2-BF5D-2F16EDA4A036}" type="presParOf" srcId="{7DF5C985-8F8B-44BA-8505-AF9DE19028CD}" destId="{AA329694-1C03-4551-8442-57955C5143C8}" srcOrd="2" destOrd="0" presId="urn:microsoft.com/office/officeart/2005/8/layout/process1"/>
    <dgm:cxn modelId="{075DAF52-9CD0-487E-8434-B4137E98D6C9}" type="presParOf" srcId="{7DF5C985-8F8B-44BA-8505-AF9DE19028CD}" destId="{CC23241F-383D-43CD-8D1D-25A0A62D2E92}" srcOrd="3" destOrd="0" presId="urn:microsoft.com/office/officeart/2005/8/layout/process1"/>
    <dgm:cxn modelId="{3AFAD010-4F51-4A52-81BB-C159051D3342}" type="presParOf" srcId="{CC23241F-383D-43CD-8D1D-25A0A62D2E92}" destId="{FB21B3F1-4CC3-4663-BD5A-2F49E900F877}" srcOrd="0" destOrd="0" presId="urn:microsoft.com/office/officeart/2005/8/layout/process1"/>
    <dgm:cxn modelId="{A533FBB5-D3FB-40A4-B21A-7EDF6FDB08FC}" type="presParOf" srcId="{7DF5C985-8F8B-44BA-8505-AF9DE19028CD}" destId="{DCBDEA9C-09A8-4369-825E-3086EF601C2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FEEC8-587E-48D3-AF21-8CD7E47B6AFA}">
      <dsp:nvSpPr>
        <dsp:cNvPr id="0" name=""/>
        <dsp:cNvSpPr/>
      </dsp:nvSpPr>
      <dsp:spPr>
        <a:xfrm>
          <a:off x="80273" y="0"/>
          <a:ext cx="2668150" cy="16008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Теоретическая часть</a:t>
          </a:r>
          <a:endParaRPr lang="ru-RU" sz="2500" kern="1200" dirty="0"/>
        </a:p>
      </dsp:txBody>
      <dsp:txXfrm>
        <a:off x="127161" y="46888"/>
        <a:ext cx="2574374" cy="1507114"/>
      </dsp:txXfrm>
    </dsp:sp>
    <dsp:sp modelId="{3BBD7CA2-5C9C-4996-A292-ED393564AA39}">
      <dsp:nvSpPr>
        <dsp:cNvPr id="0" name=""/>
        <dsp:cNvSpPr/>
      </dsp:nvSpPr>
      <dsp:spPr>
        <a:xfrm>
          <a:off x="2999485" y="469594"/>
          <a:ext cx="532252" cy="661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999485" y="601934"/>
        <a:ext cx="372576" cy="397021"/>
      </dsp:txXfrm>
    </dsp:sp>
    <dsp:sp modelId="{AA329694-1C03-4551-8442-57955C5143C8}">
      <dsp:nvSpPr>
        <dsp:cNvPr id="0" name=""/>
        <dsp:cNvSpPr/>
      </dsp:nvSpPr>
      <dsp:spPr>
        <a:xfrm>
          <a:off x="3752672" y="0"/>
          <a:ext cx="2668150" cy="16008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Практическая часть</a:t>
          </a:r>
          <a:endParaRPr lang="ru-RU" sz="2500" kern="1200" dirty="0"/>
        </a:p>
      </dsp:txBody>
      <dsp:txXfrm>
        <a:off x="3799560" y="46888"/>
        <a:ext cx="2574374" cy="1507114"/>
      </dsp:txXfrm>
    </dsp:sp>
    <dsp:sp modelId="{CC23241F-383D-43CD-8D1D-25A0A62D2E92}">
      <dsp:nvSpPr>
        <dsp:cNvPr id="0" name=""/>
        <dsp:cNvSpPr/>
      </dsp:nvSpPr>
      <dsp:spPr>
        <a:xfrm>
          <a:off x="6687785" y="469594"/>
          <a:ext cx="565961" cy="661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687785" y="601934"/>
        <a:ext cx="396173" cy="397021"/>
      </dsp:txXfrm>
    </dsp:sp>
    <dsp:sp modelId="{DCBDEA9C-09A8-4369-825E-3086EF601C28}">
      <dsp:nvSpPr>
        <dsp:cNvPr id="0" name=""/>
        <dsp:cNvSpPr/>
      </dsp:nvSpPr>
      <dsp:spPr>
        <a:xfrm>
          <a:off x="7488674" y="0"/>
          <a:ext cx="2668150" cy="16008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рефлексия</a:t>
          </a:r>
          <a:endParaRPr lang="ru-RU" sz="2500" kern="1200" dirty="0"/>
        </a:p>
      </dsp:txBody>
      <dsp:txXfrm>
        <a:off x="7535562" y="46888"/>
        <a:ext cx="2574374" cy="1507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05.04.2022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05.04.2022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05.04.2022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05.04.2022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05.04.2022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05.04.2022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05.04.2022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05.04.2022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zpm2loejElEq4EyjKZBCfNTgGciow_KU/view?usp=sharin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2124" y="4927600"/>
            <a:ext cx="8424936" cy="1244600"/>
          </a:xfrm>
        </p:spPr>
        <p:txBody>
          <a:bodyPr rtlCol="0">
            <a:normAutofit fontScale="85000" lnSpcReduction="20000"/>
          </a:bodyPr>
          <a:lstStyle/>
          <a:p>
            <a:pPr algn="r" rtl="0"/>
            <a:r>
              <a:rPr lang="ru-RU" dirty="0" smtClean="0"/>
              <a:t>Лобанова Елена Сергеевна,</a:t>
            </a:r>
          </a:p>
          <a:p>
            <a:pPr algn="r" rtl="0"/>
            <a:r>
              <a:rPr lang="ru-RU" dirty="0" smtClean="0"/>
              <a:t> старший воспитатель</a:t>
            </a:r>
          </a:p>
          <a:p>
            <a:pPr algn="r" rtl="0"/>
            <a:r>
              <a:rPr lang="ru-RU" dirty="0" smtClean="0"/>
              <a:t> высшей квалификационной категории </a:t>
            </a:r>
          </a:p>
          <a:p>
            <a:pPr algn="r" rtl="0"/>
            <a:r>
              <a:rPr lang="ru-RU" dirty="0" smtClean="0"/>
              <a:t>МДОАУ «ЦРР – детский сад № 120 </a:t>
            </a:r>
            <a:r>
              <a:rPr lang="ru-RU" dirty="0" err="1" smtClean="0"/>
              <a:t>г.Орска</a:t>
            </a:r>
            <a:r>
              <a:rPr lang="ru-RU" dirty="0" smtClean="0"/>
              <a:t> «Крепыш»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62164" y="620689"/>
            <a:ext cx="7818793" cy="417673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Мастер – </a:t>
            </a:r>
            <a:r>
              <a:rPr lang="ru-RU" dirty="0" smtClean="0"/>
              <a:t>класс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как </a:t>
            </a:r>
            <a:r>
              <a:rPr lang="ru-RU" dirty="0" smtClean="0"/>
              <a:t> </a:t>
            </a:r>
            <a:r>
              <a:rPr lang="ru-RU" dirty="0"/>
              <a:t>современная форма методической </a:t>
            </a:r>
            <a:r>
              <a:rPr lang="ru-RU" dirty="0" smtClean="0"/>
              <a:t>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161679" cy="2272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 класс воспитателя Герасимовой Е.С. </a:t>
            </a:r>
            <a:r>
              <a:rPr lang="ru-RU" dirty="0"/>
              <a:t>д</a:t>
            </a:r>
            <a:r>
              <a:rPr lang="ru-RU" dirty="0" smtClean="0"/>
              <a:t>ля педагогов</a:t>
            </a:r>
            <a:br>
              <a:rPr lang="ru-RU" dirty="0" smtClean="0"/>
            </a:br>
            <a:r>
              <a:rPr lang="ru-RU" dirty="0" smtClean="0"/>
              <a:t> на тему </a:t>
            </a:r>
            <a:br>
              <a:rPr lang="ru-RU" dirty="0" smtClean="0"/>
            </a:br>
            <a:r>
              <a:rPr lang="ru-RU" dirty="0" smtClean="0"/>
              <a:t>«Папье- маше из яичных лотков»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492896"/>
            <a:ext cx="3203848" cy="2402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3284984"/>
            <a:ext cx="2247714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2348880"/>
            <a:ext cx="2139702" cy="285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3248980"/>
            <a:ext cx="2301720" cy="3068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788" y="5201816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drive.google.com/file/d/1zpm2loejElEq4EyjKZBCfNTgGciow_KU/view?usp=sharing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0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8" y="620688"/>
            <a:ext cx="10233687" cy="3960440"/>
          </a:xfrm>
        </p:spPr>
        <p:txBody>
          <a:bodyPr/>
          <a:lstStyle/>
          <a:p>
            <a:pPr algn="just"/>
            <a:r>
              <a:rPr lang="ru-RU" dirty="0"/>
              <a:t>Мастер-класс как локальная технология трансляции педагогического опыта должен демонстрировать конкретный методический приём или ме­тод, методику преподавания, технологию обучения и воспитания. Он дол­жен состоять из заданий, которые направляют деятельность участников для решения поставленной педагогической проблемы, но внутри каждого зада­ния участники абсолютно свободны: им необходимо осуществить выбор пути исследования, выбор средств для достижения цели, выбор темпа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1387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8" y="1701800"/>
            <a:ext cx="10161679" cy="1007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726261" y="76200"/>
            <a:ext cx="6548402" cy="2272680"/>
          </a:xfrm>
        </p:spPr>
        <p:txBody>
          <a:bodyPr rtlCol="0">
            <a:normAutofit/>
          </a:bodyPr>
          <a:lstStyle/>
          <a:p>
            <a:pPr algn="r"/>
            <a:r>
              <a:rPr lang="ru-RU" sz="3200" dirty="0"/>
              <a:t>Скажи мне – и я забуду;</a:t>
            </a:r>
            <a:br>
              <a:rPr lang="ru-RU" sz="3200" dirty="0"/>
            </a:br>
            <a:r>
              <a:rPr lang="ru-RU" sz="3200" dirty="0"/>
              <a:t>Покажи мне – и я запомню;</a:t>
            </a:r>
            <a:br>
              <a:rPr lang="ru-RU" sz="3200" dirty="0"/>
            </a:br>
            <a:r>
              <a:rPr lang="ru-RU" sz="3200" dirty="0"/>
              <a:t>Дай сделать – и я пойму.</a:t>
            </a:r>
            <a:br>
              <a:rPr lang="ru-RU" sz="3200" dirty="0"/>
            </a:br>
            <a:r>
              <a:rPr lang="ru-RU" sz="3200" dirty="0"/>
              <a:t>(китайская пословица)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7309" y="3645024"/>
            <a:ext cx="10157354" cy="2527176"/>
          </a:xfrm>
        </p:spPr>
        <p:txBody>
          <a:bodyPr rtlCol="0"/>
          <a:lstStyle/>
          <a:p>
            <a:pPr marL="0" indent="0" algn="just">
              <a:buNone/>
            </a:pPr>
            <a:r>
              <a:rPr lang="ru-RU" dirty="0"/>
              <a:t>Методическая работа в образовательной организации - это систематическая коллективная и индивидуальная деятельность педагогических работников по повышению научно-теоретической и методической подготовки, профессионального мастерства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476672"/>
            <a:ext cx="43204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8" y="620688"/>
            <a:ext cx="7154032" cy="4248472"/>
          </a:xfrm>
        </p:spPr>
        <p:txBody>
          <a:bodyPr rtlCol="0">
            <a:normAutofit fontScale="92500" lnSpcReduction="20000"/>
          </a:bodyPr>
          <a:lstStyle/>
          <a:p>
            <a:r>
              <a:rPr lang="ru-RU" sz="3600" b="1" dirty="0"/>
              <a:t>М</a:t>
            </a:r>
            <a:r>
              <a:rPr lang="ru-RU" sz="3600" b="1" dirty="0" smtClean="0"/>
              <a:t>астер </a:t>
            </a:r>
            <a:r>
              <a:rPr lang="ru-RU" sz="3600" b="1" dirty="0"/>
              <a:t>- класс – это открытая педагогическая система, позволяющая демонстрировать новые возможности педагогики развития и свободы, показывающая способы преодоления консерватизма и рутины.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 4"/>
          <p:cNvSpPr>
            <a:spLocks noGrp="1"/>
          </p:cNvSpPr>
          <p:nvPr>
            <p:ph type="body" idx="1"/>
          </p:nvPr>
        </p:nvSpPr>
        <p:spPr>
          <a:xfrm>
            <a:off x="765820" y="404664"/>
            <a:ext cx="5544616" cy="1224136"/>
          </a:xfrm>
        </p:spPr>
        <p:txBody>
          <a:bodyPr rtlCol="0"/>
          <a:lstStyle/>
          <a:p>
            <a:pPr rtl="0"/>
            <a:r>
              <a:rPr lang="ru-RU" dirty="0" smtClean="0"/>
              <a:t>Мастер- класс музыкального руководителя </a:t>
            </a:r>
            <a:r>
              <a:rPr lang="ru-RU" dirty="0" err="1" smtClean="0"/>
              <a:t>Ворошилиной</a:t>
            </a:r>
            <a:r>
              <a:rPr lang="ru-RU" dirty="0" smtClean="0"/>
              <a:t> С.А.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946655"/>
            <a:ext cx="4616771" cy="3462577"/>
          </a:xfrm>
        </p:spPr>
      </p:pic>
      <p:sp>
        <p:nvSpPr>
          <p:cNvPr id="6" name="Текст 5"/>
          <p:cNvSpPr>
            <a:spLocks noGrp="1"/>
          </p:cNvSpPr>
          <p:nvPr>
            <p:ph type="body" sz="quarter" idx="3"/>
          </p:nvPr>
        </p:nvSpPr>
        <p:spPr>
          <a:xfrm>
            <a:off x="6310436" y="836712"/>
            <a:ext cx="4973041" cy="792088"/>
          </a:xfrm>
        </p:spPr>
        <p:txBody>
          <a:bodyPr rtlCol="0"/>
          <a:lstStyle/>
          <a:p>
            <a:pPr rtl="0"/>
            <a:r>
              <a:rPr lang="ru-RU" dirty="0" smtClean="0"/>
              <a:t>Мастер- класс логопеда </a:t>
            </a:r>
            <a:r>
              <a:rPr lang="ru-RU" dirty="0" err="1" smtClean="0"/>
              <a:t>Плюхиной</a:t>
            </a:r>
            <a:r>
              <a:rPr lang="ru-RU" dirty="0" smtClean="0"/>
              <a:t> Г.А.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1988840"/>
            <a:ext cx="4976812" cy="3317874"/>
          </a:xfrm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 rtlCol="0"/>
          <a:lstStyle/>
          <a:p>
            <a:r>
              <a:rPr lang="ru-RU" b="1" i="1" dirty="0"/>
              <a:t>Цель мастер – класса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81844" y="857778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Создание условий для полноценного проявления и развития педагогического мастерства его участников на основе организации пространства для профессионального общения по обмену опытом работы.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7450" y="2427438"/>
            <a:ext cx="10157354" cy="87135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/>
              <a:t>Задачи мастер – класса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25860" y="3298792"/>
            <a:ext cx="98650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 smtClean="0"/>
              <a:t>обобщение </a:t>
            </a:r>
            <a:r>
              <a:rPr lang="ru-RU" sz="1800" dirty="0"/>
              <a:t>опыта работы педагога-мастера по определённой проблеме;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/>
              <a:t>передача педагогом-мастером своего опыта путём прямого и комментированного показа последовательности действий, методов, приёмов и форм педагогической деятельности;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/>
              <a:t>совместная отработка методических подходов педагога-мастера и приёмов решения поставленной в программе мастер-класса проблемы;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/>
              <a:t>рефлексия собственного профессионального мастерства участниками мастер-класса;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оказание помощи участникам мастер-класса в определении задач саморазвития и формировании индивидуальной программы самообразования и самосовершенствования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Формы проведения мастер –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сюжетно – ролевая игра в форме групповой работы;</a:t>
            </a:r>
          </a:p>
          <a:p>
            <a:pPr lvl="0"/>
            <a:r>
              <a:rPr lang="ru-RU" dirty="0"/>
              <a:t>метод коллажа;</a:t>
            </a:r>
          </a:p>
          <a:p>
            <a:pPr lvl="0"/>
            <a:r>
              <a:rPr lang="ru-RU" dirty="0"/>
              <a:t>уроки со взрослыми, на которых демонстрируются методы и приёмы эффективной работы с воспитанниками; изучение результатов деятельности педагога-мастера и его учеников;</a:t>
            </a:r>
          </a:p>
          <a:p>
            <a:pPr lvl="0"/>
            <a:r>
              <a:rPr lang="ru-RU" dirty="0"/>
              <a:t>самостоятельная разработка слушателями собственной модели мероприятий по методике или технологии учителя-мастера;</a:t>
            </a:r>
          </a:p>
          <a:p>
            <a:pPr lvl="0"/>
            <a:r>
              <a:rPr lang="ru-RU" dirty="0"/>
              <a:t>совместное моделирование внеклассного мероприятия;</a:t>
            </a:r>
          </a:p>
          <a:p>
            <a:pPr lvl="0"/>
            <a:r>
              <a:rPr lang="ru-RU" dirty="0"/>
              <a:t>посещение и анализ открытых мероприятий педагога-мастера и участников мастер-класса;</a:t>
            </a:r>
          </a:p>
          <a:p>
            <a:pPr lvl="0"/>
            <a:r>
              <a:rPr lang="ru-RU" dirty="0"/>
              <a:t>круглые столы;</a:t>
            </a:r>
          </a:p>
          <a:p>
            <a:pPr lvl="0"/>
            <a:r>
              <a:rPr lang="ru-RU" dirty="0"/>
              <a:t>дискуссия по результатам занятий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11233248" cy="1224136"/>
          </a:xfrm>
        </p:spPr>
        <p:txBody>
          <a:bodyPr>
            <a:noAutofit/>
          </a:bodyPr>
          <a:lstStyle/>
          <a:p>
            <a:r>
              <a:rPr lang="ru-RU" sz="2800" b="1" dirty="0"/>
              <a:t>Во взаимоотношениях с коллегами автор мастер-класса должен применять определённый стиль общения, обратив внимание на: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культуру речи и голос (тон, сила, выразительность, дикция, интонация, техника речи);</a:t>
            </a:r>
          </a:p>
          <a:p>
            <a:r>
              <a:rPr lang="ru-RU" dirty="0" smtClean="0"/>
              <a:t> </a:t>
            </a:r>
            <a:r>
              <a:rPr lang="ru-RU" dirty="0"/>
              <a:t>мимику, жест, управление эмоциями;</a:t>
            </a:r>
          </a:p>
          <a:p>
            <a:r>
              <a:rPr lang="ru-RU" dirty="0" smtClean="0"/>
              <a:t> </a:t>
            </a:r>
            <a:r>
              <a:rPr lang="ru-RU" dirty="0"/>
              <a:t>пантомимику (осанка, умение стоять, сидеть, наблюдать за поведением участников);</a:t>
            </a:r>
          </a:p>
          <a:p>
            <a:r>
              <a:rPr lang="ru-RU" dirty="0" smtClean="0"/>
              <a:t> </a:t>
            </a:r>
            <a:r>
              <a:rPr lang="ru-RU" dirty="0"/>
              <a:t>умение сосредоточиться на предмете разговора;</a:t>
            </a:r>
          </a:p>
          <a:p>
            <a:r>
              <a:rPr lang="ru-RU" dirty="0" smtClean="0"/>
              <a:t> </a:t>
            </a:r>
            <a:r>
              <a:rPr lang="ru-RU" dirty="0"/>
              <a:t>педагогическую импровизацию, умение управлять незапланированными ситуациями;</a:t>
            </a:r>
          </a:p>
          <a:p>
            <a:r>
              <a:rPr lang="ru-RU" dirty="0" smtClean="0"/>
              <a:t> </a:t>
            </a:r>
            <a:r>
              <a:rPr lang="ru-RU" dirty="0"/>
              <a:t>психологическую зоркость, умение вычислять «гениев» и поддерживать «отстающих»;</a:t>
            </a:r>
          </a:p>
          <a:p>
            <a:r>
              <a:rPr lang="ru-RU" dirty="0" smtClean="0"/>
              <a:t> </a:t>
            </a:r>
            <a:r>
              <a:rPr lang="ru-RU" dirty="0"/>
              <a:t>коммуникативную культуру, умение вести диалог, дискуссию;</a:t>
            </a:r>
          </a:p>
          <a:p>
            <a:r>
              <a:rPr lang="ru-RU" dirty="0" smtClean="0"/>
              <a:t> </a:t>
            </a:r>
            <a:r>
              <a:rPr lang="ru-RU" dirty="0"/>
              <a:t>чувство времени.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В ходе мастер – класса участники: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7309" y="1124744"/>
            <a:ext cx="7641399" cy="547260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изучают разработки по теме мастер-класса;</a:t>
            </a:r>
          </a:p>
          <a:p>
            <a:pPr lvl="0"/>
            <a:r>
              <a:rPr lang="ru-RU" dirty="0"/>
              <a:t>участвуют в обсуждении полученных материалов и результатов;</a:t>
            </a:r>
          </a:p>
          <a:p>
            <a:pPr lvl="0"/>
            <a:r>
              <a:rPr lang="ru-RU" dirty="0"/>
              <a:t>задают вопросы, получают консультации;</a:t>
            </a:r>
          </a:p>
          <a:p>
            <a:pPr lvl="0"/>
            <a:r>
              <a:rPr lang="ru-RU" dirty="0"/>
              <a:t>предлагают для обсуждения собственные проблемы, разработки;</a:t>
            </a:r>
          </a:p>
          <a:p>
            <a:pPr lvl="0"/>
            <a:r>
              <a:rPr lang="ru-RU" dirty="0"/>
              <a:t>высказывают предложения по решению обсуждаемых проблем;</a:t>
            </a:r>
          </a:p>
          <a:p>
            <a:pPr lvl="0"/>
            <a:r>
              <a:rPr lang="ru-RU" dirty="0"/>
              <a:t>изучают научно-практические разработки по теме мастер-класса (концепции образовательных областей, новые учебные программы, рекомендации по организации профильного обучения и т. п.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828" b="1573"/>
          <a:stretch/>
        </p:blipFill>
        <p:spPr>
          <a:xfrm>
            <a:off x="8758708" y="1484784"/>
            <a:ext cx="2650871" cy="2204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/>
          <a:stretch/>
        </p:blipFill>
        <p:spPr>
          <a:xfrm>
            <a:off x="8758708" y="3861048"/>
            <a:ext cx="2650871" cy="249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мастер-класса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370890"/>
              </p:ext>
            </p:extLst>
          </p:nvPr>
        </p:nvGraphicFramePr>
        <p:xfrm>
          <a:off x="1117600" y="1701800"/>
          <a:ext cx="10156825" cy="201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8" y="3648477"/>
            <a:ext cx="3312368" cy="2208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3648477"/>
            <a:ext cx="3307187" cy="2204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3606586"/>
            <a:ext cx="2899816" cy="217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518</Words>
  <Application>Microsoft Office PowerPoint</Application>
  <PresentationFormat>Произвольный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Книги в формате 16 x 9</vt:lpstr>
      <vt:lpstr>Мастер – класс  как  современная форма методической работы.</vt:lpstr>
      <vt:lpstr>Скажи мне – и я забуду; Покажи мне – и я запомню; Дай сделать – и я пойму. (китайская пословица)</vt:lpstr>
      <vt:lpstr>Презентация PowerPoint</vt:lpstr>
      <vt:lpstr>Презентация PowerPoint</vt:lpstr>
      <vt:lpstr>Цель мастер – класса</vt:lpstr>
      <vt:lpstr>Формы проведения мастер – класса</vt:lpstr>
      <vt:lpstr>Во взаимоотношениях с коллегами автор мастер-класса должен применять определённый стиль общения, обратив внимание на: </vt:lpstr>
      <vt:lpstr>В ходе мастер – класса участники: </vt:lpstr>
      <vt:lpstr>Структура мастер-класса</vt:lpstr>
      <vt:lpstr>Мастер- класс воспитателя Герасимовой Е.С. для педагогов  на тему  «Папье- маше из яичных лотков»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2017-03-10T11:18:54Z</dcterms:created>
  <dcterms:modified xsi:type="dcterms:W3CDTF">2022-04-05T09:49:08Z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