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5"/>
  </p:notesMasterIdLst>
  <p:sldIdLst>
    <p:sldId id="360" r:id="rId4"/>
    <p:sldId id="348" r:id="rId5"/>
    <p:sldId id="361" r:id="rId6"/>
    <p:sldId id="362" r:id="rId7"/>
    <p:sldId id="352" r:id="rId8"/>
    <p:sldId id="359" r:id="rId9"/>
    <p:sldId id="356" r:id="rId10"/>
    <p:sldId id="354" r:id="rId11"/>
    <p:sldId id="363" r:id="rId12"/>
    <p:sldId id="357" r:id="rId13"/>
    <p:sldId id="3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99639" autoAdjust="0"/>
  </p:normalViewPr>
  <p:slideViewPr>
    <p:cSldViewPr snapToGrid="0" showGuides="1">
      <p:cViewPr>
        <p:scale>
          <a:sx n="81" d="100"/>
          <a:sy n="81" d="100"/>
        </p:scale>
        <p:origin x="-216" y="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F8357B3-2E34-4F39-B756-E299CFBDC402}"/>
              </a:ext>
            </a:extLst>
          </p:cNvPr>
          <p:cNvSpPr/>
          <p:nvPr userDrawn="1"/>
        </p:nvSpPr>
        <p:spPr>
          <a:xfrm flipV="1">
            <a:off x="0" y="0"/>
            <a:ext cx="12192000" cy="3789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20A1D73-105E-4E5D-BD00-75D42F04E752}"/>
              </a:ext>
            </a:extLst>
          </p:cNvPr>
          <p:cNvGrpSpPr/>
          <p:nvPr userDrawn="1"/>
        </p:nvGrpSpPr>
        <p:grpSpPr>
          <a:xfrm>
            <a:off x="1457580" y="1983192"/>
            <a:ext cx="4076388" cy="2239699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027DBBCB-4401-44ED-920A-12E7269E80B6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AD0B6B57-56F4-406C-9CA7-A4CA5B11C797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BA3B956E-5D66-4307-A2E7-E9FA5B539907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E5EE92CA-899F-425C-A63B-36E12A1AA71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378E0223-7544-400B-B4F2-411001566586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BC178527-EF95-4555-A5A4-23AE7F86184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D4E21D9A-AF31-4321-8ADB-4A220FB2662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1CAD8977-4D75-4764-848B-BF5A1E80844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9DC0C7F0-18B7-478F-8D82-246AACAEF1E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72075E2C-D5F3-4994-8282-97D13D60859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185D545D-D0E2-4968-9CEC-9F84CB82E84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8A92790C-9439-4EAE-B4F7-C353D5D1A46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7BAAF6B-FFDB-4CB4-850F-EB1CE4E4F138}"/>
              </a:ext>
            </a:extLst>
          </p:cNvPr>
          <p:cNvGrpSpPr/>
          <p:nvPr userDrawn="1"/>
        </p:nvGrpSpPr>
        <p:grpSpPr>
          <a:xfrm>
            <a:off x="6680577" y="1989916"/>
            <a:ext cx="4076388" cy="2239699"/>
            <a:chOff x="-548507" y="477868"/>
            <a:chExt cx="11570449" cy="635717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DE329497-4227-440D-98C7-6DCA3B2A7BC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7AC0F191-F14A-4820-A6C6-CBCDEF9CFAC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A78A2B80-9D49-448D-BD5F-E304755EF67C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50C0C66C-E1A9-4BFB-AF95-918B0BBE6EA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1DEDF813-7532-47B9-8AC1-5CB1835840E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353EDB8C-3C97-404A-819A-F86077A3810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xmlns="" id="{5FF7EFF3-9E63-44EF-82BD-BF61948E594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xmlns="" id="{856CE1D4-4324-46B5-9862-4ACBD471BC9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2ACA75A2-3BBB-415E-83C9-CDB1341DD13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xmlns="" id="{9387AC2E-20CE-4BBF-9978-D95C6D16ACA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xmlns="" id="{C753F6ED-377B-494A-9591-28D212149747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77FB95D9-A3ED-416B-A272-948BBFD8850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" name="그림 개체 틀 2">
            <a:extLst>
              <a:ext uri="{FF2B5EF4-FFF2-40B4-BE49-F238E27FC236}">
                <a16:creationId xmlns:a16="http://schemas.microsoft.com/office/drawing/2014/main" xmlns="" id="{BEEB3C91-BF69-4AA6-9705-3AA5D7BF45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05255" y="2088314"/>
            <a:ext cx="2985423" cy="181415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0" name="그림 개체 틀 2">
            <a:extLst>
              <a:ext uri="{FF2B5EF4-FFF2-40B4-BE49-F238E27FC236}">
                <a16:creationId xmlns:a16="http://schemas.microsoft.com/office/drawing/2014/main" xmlns="" id="{AEEB2A20-AC20-464C-ABB5-FE1AF559697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228252" y="2088314"/>
            <a:ext cx="2985423" cy="181415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xmlns="" id="{B0E0310D-BC06-45A0-91EE-F18CBFD627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4557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16366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7483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70090D03-6616-43B0-9ED5-58F40ABE25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127960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2446392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="" xmlns:p14="http://schemas.microsoft.com/office/powerpoint/2010/main" val="313676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70090D03-6616-43B0-9ED5-58F40ABE25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127960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Team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7"/>
          <p:cNvSpPr>
            <a:spLocks noGrp="1"/>
          </p:cNvSpPr>
          <p:nvPr>
            <p:ph type="pic" sz="quarter" idx="14" hasCustomPrompt="1"/>
          </p:nvPr>
        </p:nvSpPr>
        <p:spPr>
          <a:xfrm>
            <a:off x="7903669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6" name="Picture Placeholder 27"/>
          <p:cNvSpPr>
            <a:spLocks noGrp="1"/>
          </p:cNvSpPr>
          <p:nvPr>
            <p:ph type="pic" sz="quarter" idx="15" hasCustomPrompt="1"/>
          </p:nvPr>
        </p:nvSpPr>
        <p:spPr>
          <a:xfrm>
            <a:off x="7903669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9" name="Picture Placeholder 27"/>
          <p:cNvSpPr>
            <a:spLocks noGrp="1"/>
          </p:cNvSpPr>
          <p:nvPr>
            <p:ph type="pic" sz="quarter" idx="16" hasCustomPrompt="1"/>
          </p:nvPr>
        </p:nvSpPr>
        <p:spPr>
          <a:xfrm>
            <a:off x="2929923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noProof="0" dirty="0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17" hasCustomPrompt="1"/>
          </p:nvPr>
        </p:nvSpPr>
        <p:spPr>
          <a:xfrm>
            <a:off x="2929923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4" name="Picture Placeholder 27"/>
          <p:cNvSpPr>
            <a:spLocks noGrp="1"/>
          </p:cNvSpPr>
          <p:nvPr>
            <p:ph type="pic" sz="quarter" idx="13" hasCustomPrompt="1"/>
          </p:nvPr>
        </p:nvSpPr>
        <p:spPr>
          <a:xfrm>
            <a:off x="5015183" y="286281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xmlns="" id="{F21A87D1-0F82-458E-B451-ECFD91BE4FCB}"/>
              </a:ext>
            </a:extLst>
          </p:cNvPr>
          <p:cNvGrpSpPr/>
          <p:nvPr userDrawn="1"/>
        </p:nvGrpSpPr>
        <p:grpSpPr>
          <a:xfrm>
            <a:off x="10836997" y="5709193"/>
            <a:ext cx="1183155" cy="960212"/>
            <a:chOff x="2002422" y="1255190"/>
            <a:chExt cx="6189146" cy="5022917"/>
          </a:xfrm>
        </p:grpSpPr>
        <p:grpSp>
          <p:nvGrpSpPr>
            <p:cNvPr id="3" name="Group 16">
              <a:extLst>
                <a:ext uri="{FF2B5EF4-FFF2-40B4-BE49-F238E27FC236}">
                  <a16:creationId xmlns:a16="http://schemas.microsoft.com/office/drawing/2014/main" xmlns="" id="{92DE4D67-16B9-44D7-9672-DB07680113E0}"/>
                </a:ext>
              </a:extLst>
            </p:cNvPr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55E5C8F2-94B5-407A-9321-CCBE3A777973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78152AF8-7BCF-4AE4-893A-26F25A08DACA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oup 17">
              <a:extLst>
                <a:ext uri="{FF2B5EF4-FFF2-40B4-BE49-F238E27FC236}">
                  <a16:creationId xmlns:a16="http://schemas.microsoft.com/office/drawing/2014/main" xmlns="" id="{520ACCA3-500B-4DA6-B5EE-05467281AF0A}"/>
                </a:ext>
              </a:extLst>
            </p:cNvPr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AA993F35-9411-4EDC-B7BB-48A62DFA00A8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0AA03E3D-C9E4-4C45-A547-6BA17B282E37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oup 18">
              <a:extLst>
                <a:ext uri="{FF2B5EF4-FFF2-40B4-BE49-F238E27FC236}">
                  <a16:creationId xmlns:a16="http://schemas.microsoft.com/office/drawing/2014/main" xmlns="" id="{ABCB463C-0233-48FA-B7FB-2878DA0A3B06}"/>
                </a:ext>
              </a:extLst>
            </p:cNvPr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145FB8EC-CCE6-4300-96E5-28EC7FF2ED94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A96CF9FE-A157-4578-864A-2EB1F44B7F68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6" name="Text Placeholder 9">
            <a:extLst>
              <a:ext uri="{FF2B5EF4-FFF2-40B4-BE49-F238E27FC236}">
                <a16:creationId xmlns:a16="http://schemas.microsoft.com/office/drawing/2014/main" xmlns="" id="{1344D31A-8112-4DF1-A619-C1C826BAF1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1" name="Group 26">
            <a:extLst>
              <a:ext uri="{FF2B5EF4-FFF2-40B4-BE49-F238E27FC236}">
                <a16:creationId xmlns:a16="http://schemas.microsoft.com/office/drawing/2014/main" xmlns="" id="{51FD5584-E9AB-4812-B513-6472F68A5E48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42FC1C7-C00E-43A3-94A2-0D5229EA21D6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DCFAD43C-6389-4EF7-A76F-837210E7D22C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oup 29">
            <a:extLst>
              <a:ext uri="{FF2B5EF4-FFF2-40B4-BE49-F238E27FC236}">
                <a16:creationId xmlns:a16="http://schemas.microsoft.com/office/drawing/2014/main" xmlns="" id="{D9EF427C-D4ED-4035-973D-876F3584B9D1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C235EA68-4788-4A07-B9FD-C472E86640D9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EF632B33-5C16-4660-BB8C-D674C1457D2E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87299A3-5D00-48F9-ABB6-1A9F68D668B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6309C57D-124D-4D30-9F70-25DF51F8F21B}"/>
              </a:ext>
            </a:extLst>
          </p:cNvPr>
          <p:cNvSpPr/>
          <p:nvPr userDrawn="1"/>
        </p:nvSpPr>
        <p:spPr>
          <a:xfrm>
            <a:off x="0" y="6623685"/>
            <a:ext cx="121920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152975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47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8472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189932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7C275FF9-FACB-41D3-82C5-4B49C0F013B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650190" y="1657274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CDE673F4-2E5F-4E41-BFDF-907F90E3296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03397" y="1657274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ED7AE57D-7CC1-4AD1-A247-88D61476160E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156603" y="1657274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0EB9B0FC-870B-49B2-B6FB-FE7F626B1033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96983" y="1657274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xmlns="" id="{1C5F11EE-6599-4EE8-9635-5386935467E5}"/>
              </a:ext>
            </a:extLst>
          </p:cNvPr>
          <p:cNvGrpSpPr/>
          <p:nvPr userDrawn="1"/>
        </p:nvGrpSpPr>
        <p:grpSpPr>
          <a:xfrm>
            <a:off x="4934692" y="1876590"/>
            <a:ext cx="2297808" cy="4039426"/>
            <a:chOff x="445712" y="1449040"/>
            <a:chExt cx="2113018" cy="3924176"/>
          </a:xfrm>
        </p:grpSpPr>
        <p:sp>
          <p:nvSpPr>
            <p:cNvPr id="3" name="Rounded Rectangle 5">
              <a:extLst>
                <a:ext uri="{FF2B5EF4-FFF2-40B4-BE49-F238E27FC236}">
                  <a16:creationId xmlns:a16="http://schemas.microsoft.com/office/drawing/2014/main" xmlns="" id="{1DFBAA1A-A097-491A-AD06-5325C8670C7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xmlns="" id="{6029E473-2071-4803-A8F4-17B7CDA8FA8D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xmlns="" id="{4AEF078B-F6E3-4B65-ACF1-AF9422CF21C6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8">
                <a:extLst>
                  <a:ext uri="{FF2B5EF4-FFF2-40B4-BE49-F238E27FC236}">
                    <a16:creationId xmlns:a16="http://schemas.microsoft.com/office/drawing/2014/main" xmlns="" id="{69F4797F-2F94-405A-8428-3EC22B58449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xmlns="" id="{AFD20A30-03F4-4B69-8633-D3B8477EB21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542B02DD-4EDE-4522-9A61-986E7528E17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075352" y="2234767"/>
            <a:ext cx="2041298" cy="32368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13D4E7D2-26F4-457E-8E14-780B82CDE4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46207BAF-BD62-487A-8475-7C750FC5A7D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2802353" y="2234764"/>
            <a:ext cx="2041298" cy="32368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3A4D91E6-8283-4C22-9E1A-C3BC1679254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29354" y="2234764"/>
            <a:ext cx="2041298" cy="32368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4C6F000E-F7A9-4BCD-92D9-6FC81D765DED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621348" y="2234764"/>
            <a:ext cx="2041298" cy="32368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5F1ACAB3-51BE-4E70-873B-1F132DCDBC6E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348350" y="2234764"/>
            <a:ext cx="2041298" cy="32368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5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8" r:id="rId5"/>
    <p:sldLayoutId id="2147483679" r:id="rId6"/>
    <p:sldLayoutId id="2147483680" r:id="rId7"/>
    <p:sldLayoutId id="2147483682" r:id="rId8"/>
    <p:sldLayoutId id="2147483683" r:id="rId9"/>
    <p:sldLayoutId id="2147483684" r:id="rId10"/>
    <p:sldLayoutId id="2147483686" r:id="rId11"/>
    <p:sldLayoutId id="2147483687" r:id="rId12"/>
    <p:sldLayoutId id="2147483688" r:id="rId13"/>
    <p:sldLayoutId id="2147483671" r:id="rId14"/>
    <p:sldLayoutId id="2147483672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6" r:id="rId2"/>
    <p:sldLayoutId id="2147483697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iva.netboard.me/zggt1k4s/?tab=629222&amp;link=1gn6OdhU-TFfHGuSb-63daPxiO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7010400" y="972073"/>
            <a:ext cx="4853610" cy="32316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«Оказание поддержки родителям (законным представителям) детей, получающим дошкольное образование в форме «семейного» по развитию речи в соответствии с возрастной группой и индивидуальными особенностями ребенка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Литературный клуб для родителей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9578" b="89966" l="5000" r="958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8" t="18308" r="4116" b="20000"/>
          <a:stretch/>
        </p:blipFill>
        <p:spPr>
          <a:xfrm>
            <a:off x="-1728" y="-83810"/>
            <a:ext cx="6806260" cy="64921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9578" b="89966" l="5000" r="958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8" t="18308" r="4116" b="20000"/>
          <a:stretch/>
        </p:blipFill>
        <p:spPr>
          <a:xfrm>
            <a:off x="0" y="0"/>
            <a:ext cx="6806260" cy="64921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99938" y="5473897"/>
            <a:ext cx="3259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  воспитатель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МДОАУ№56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Жаркова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Е.Н 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48400" y="5579404"/>
            <a:ext cx="12074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г.Орск</a:t>
            </a:r>
          </a:p>
          <a:p>
            <a:r>
              <a:rPr lang="ru-RU" b="1" dirty="0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2023г.</a:t>
            </a:r>
            <a:endParaRPr lang="ru-RU" b="1" dirty="0">
              <a:solidFill>
                <a:srgbClr val="00277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76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8137A58-E4D5-4020-B594-CBB9DE51E54B}"/>
              </a:ext>
            </a:extLst>
          </p:cNvPr>
          <p:cNvSpPr/>
          <p:nvPr/>
        </p:nvSpPr>
        <p:spPr>
          <a:xfrm>
            <a:off x="561703" y="1781028"/>
            <a:ext cx="11068594" cy="4728754"/>
          </a:xfrm>
          <a:prstGeom prst="roundRect">
            <a:avLst>
              <a:gd name="adj" fmla="val 3776"/>
            </a:avLst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1274E8E-D2F0-421D-AFC2-7D1A0770CEB4}"/>
              </a:ext>
            </a:extLst>
          </p:cNvPr>
          <p:cNvSpPr txBox="1"/>
          <p:nvPr/>
        </p:nvSpPr>
        <p:spPr>
          <a:xfrm>
            <a:off x="1516027" y="2989385"/>
            <a:ext cx="92771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Работа «Литературного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клуба» всегда остается актуальной. Клуб позволяет сохранить постоянный контингент родителей. Таким образом, можно утверждать, что использование работы с семьями детей, получающих семейное образование, в «Литературном клубе» дало положительные результаты: повысился уровень знаний и умений в воспитании и развитии речи детей, установились доверительные отношения между ДОУ и родителями (законными представителями). Все участники клуба получили помощь в речевом развитии детей, позитивные эмоции, радость от совместной деятельности.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309546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8137A58-E4D5-4020-B594-CBB9DE51E54B}"/>
              </a:ext>
            </a:extLst>
          </p:cNvPr>
          <p:cNvSpPr/>
          <p:nvPr/>
        </p:nvSpPr>
        <p:spPr>
          <a:xfrm>
            <a:off x="561703" y="1781028"/>
            <a:ext cx="11068594" cy="4728754"/>
          </a:xfrm>
          <a:prstGeom prst="roundRect">
            <a:avLst>
              <a:gd name="adj" fmla="val 3776"/>
            </a:avLst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1274E8E-D2F0-421D-AFC2-7D1A0770CEB4}"/>
              </a:ext>
            </a:extLst>
          </p:cNvPr>
          <p:cNvSpPr txBox="1"/>
          <p:nvPr/>
        </p:nvSpPr>
        <p:spPr>
          <a:xfrm>
            <a:off x="1453662" y="2989385"/>
            <a:ext cx="9870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5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546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CF5BDA4-10C7-46A6-AC30-523A3FC438AC}"/>
              </a:ext>
            </a:extLst>
          </p:cNvPr>
          <p:cNvSpPr txBox="1"/>
          <p:nvPr/>
        </p:nvSpPr>
        <p:spPr>
          <a:xfrm>
            <a:off x="6417671" y="1090246"/>
            <a:ext cx="5184106" cy="52629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С 2019 г. на базе нашего дошкольного учреждения функционирует Консультационный центр для родителей, которые обеспечивают получение детьми образования в форме «семейного». Консультационный центр является современной формой открытого взаимодействия образовательной организации с родителями, где семья получает методическую и практическую помощь в воспитании, развитии и обучении детей раннего и дошкольного возраста от специалистов дошкольной организации. </a:t>
            </a:r>
          </a:p>
          <a:p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" name="Рисунок 2" descr="C:\Users\UeerAsus\Desktop\ВПКонкурс\ПДД фото\image (4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555" y="1399286"/>
            <a:ext cx="5310594" cy="3969884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6376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8137A58-E4D5-4020-B594-CBB9DE51E54B}"/>
              </a:ext>
            </a:extLst>
          </p:cNvPr>
          <p:cNvSpPr/>
          <p:nvPr/>
        </p:nvSpPr>
        <p:spPr>
          <a:xfrm>
            <a:off x="585149" y="1300382"/>
            <a:ext cx="11068594" cy="4728754"/>
          </a:xfrm>
          <a:prstGeom prst="roundRect">
            <a:avLst>
              <a:gd name="adj" fmla="val 3776"/>
            </a:avLst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Актуальность: 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В последнее время в дошкольном воспитании актуальным стал вопрос по развитию речи детей, не смотря на то, что он рассматривался в начале ХХ века. Статистика показывает, что в настоящее время наблюдается увеличение количества детей с дефектами речи. Задержка речевого развития, которой сейчас страдает около 25 % детей, неусидчивость, невнимательность, снижение школьной успеваемости -все эти нарушения нуждаются в коррекции ещё в раннем возрасте, до поступления ребёнка в школу.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1274E8E-D2F0-421D-AFC2-7D1A0770CEB4}"/>
              </a:ext>
            </a:extLst>
          </p:cNvPr>
          <p:cNvSpPr txBox="1"/>
          <p:nvPr/>
        </p:nvSpPr>
        <p:spPr>
          <a:xfrm>
            <a:off x="1164334" y="4295107"/>
            <a:ext cx="9277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290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1">
            <a:extLst>
              <a:ext uri="{FF2B5EF4-FFF2-40B4-BE49-F238E27FC236}">
                <a16:creationId xmlns:a16="http://schemas.microsoft.com/office/drawing/2014/main" xmlns="" id="{A33B26CF-CE7B-42B0-8316-E43CED9F4DE8}"/>
              </a:ext>
            </a:extLst>
          </p:cNvPr>
          <p:cNvGrpSpPr/>
          <p:nvPr/>
        </p:nvGrpSpPr>
        <p:grpSpPr>
          <a:xfrm>
            <a:off x="4205817" y="6151081"/>
            <a:ext cx="5876030" cy="379317"/>
            <a:chOff x="584862" y="2025707"/>
            <a:chExt cx="7778374" cy="37931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216AFD70-6286-4460-B5FB-5CFEB347AD58}"/>
                </a:ext>
              </a:extLst>
            </p:cNvPr>
            <p:cNvSpPr txBox="1"/>
            <p:nvPr/>
          </p:nvSpPr>
          <p:spPr>
            <a:xfrm flipH="1">
              <a:off x="1624864" y="2035692"/>
              <a:ext cx="66057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27" name="Straight Connector 112">
              <a:extLst>
                <a:ext uri="{FF2B5EF4-FFF2-40B4-BE49-F238E27FC236}">
                  <a16:creationId xmlns:a16="http://schemas.microsoft.com/office/drawing/2014/main" xmlns="" id="{A708BAF5-169B-47A7-9F3C-9522F3535E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862" y="2025707"/>
              <a:ext cx="7778374" cy="1395"/>
            </a:xfrm>
            <a:prstGeom prst="line">
              <a:avLst/>
            </a:prstGeom>
            <a:ln w="76200"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06">
            <a:extLst>
              <a:ext uri="{FF2B5EF4-FFF2-40B4-BE49-F238E27FC236}">
                <a16:creationId xmlns:a16="http://schemas.microsoft.com/office/drawing/2014/main" xmlns="" id="{A5FCD654-BD2C-4DF9-BC3A-17B5F87B764C}"/>
              </a:ext>
            </a:extLst>
          </p:cNvPr>
          <p:cNvGrpSpPr/>
          <p:nvPr/>
        </p:nvGrpSpPr>
        <p:grpSpPr>
          <a:xfrm>
            <a:off x="304801" y="457200"/>
            <a:ext cx="3024553" cy="1817077"/>
            <a:chOff x="4035985" y="2025828"/>
            <a:chExt cx="4113453" cy="3654758"/>
          </a:xfrm>
        </p:grpSpPr>
        <p:sp>
          <p:nvSpPr>
            <p:cNvPr id="38" name="Freeform: Shape 100">
              <a:extLst>
                <a:ext uri="{FF2B5EF4-FFF2-40B4-BE49-F238E27FC236}">
                  <a16:creationId xmlns:a16="http://schemas.microsoft.com/office/drawing/2014/main" xmlns="" id="{5202F6B2-86CA-48EB-A3D2-D7C9A5D2C3D2}"/>
                </a:ext>
              </a:extLst>
            </p:cNvPr>
            <p:cNvSpPr/>
            <p:nvPr/>
          </p:nvSpPr>
          <p:spPr>
            <a:xfrm>
              <a:off x="6105685" y="2122042"/>
              <a:ext cx="1164169" cy="1565269"/>
            </a:xfrm>
            <a:custGeom>
              <a:avLst/>
              <a:gdLst>
                <a:gd name="connsiteX0" fmla="*/ 567785 w 1133475"/>
                <a:gd name="connsiteY0" fmla="*/ 714573 h 1524000"/>
                <a:gd name="connsiteX1" fmla="*/ 64865 w 1133475"/>
                <a:gd name="connsiteY1" fmla="*/ 1521340 h 1524000"/>
                <a:gd name="connsiteX2" fmla="*/ 269653 w 1133475"/>
                <a:gd name="connsiteY2" fmla="*/ 473590 h 1524000"/>
                <a:gd name="connsiteX3" fmla="*/ 915448 w 1133475"/>
                <a:gd name="connsiteY3" fmla="*/ 55443 h 1524000"/>
                <a:gd name="connsiteX4" fmla="*/ 1029748 w 1133475"/>
                <a:gd name="connsiteY4" fmla="*/ 8770 h 1524000"/>
                <a:gd name="connsiteX5" fmla="*/ 1087851 w 1133475"/>
                <a:gd name="connsiteY5" fmla="*/ 35440 h 1524000"/>
                <a:gd name="connsiteX6" fmla="*/ 908780 w 1133475"/>
                <a:gd name="connsiteY6" fmla="*/ 946983 h 1524000"/>
                <a:gd name="connsiteX7" fmla="*/ 223933 w 1133475"/>
                <a:gd name="connsiteY7" fmla="*/ 1474668 h 1524000"/>
                <a:gd name="connsiteX8" fmla="*/ 113443 w 1133475"/>
                <a:gd name="connsiteY8" fmla="*/ 1530865 h 1524000"/>
                <a:gd name="connsiteX9" fmla="*/ 101060 w 1133475"/>
                <a:gd name="connsiteY9" fmla="*/ 1528960 h 1524000"/>
                <a:gd name="connsiteX10" fmla="*/ 567785 w 1133475"/>
                <a:gd name="connsiteY10" fmla="*/ 714573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24000">
                  <a:moveTo>
                    <a:pt x="567785" y="714573"/>
                  </a:moveTo>
                  <a:cubicBezTo>
                    <a:pt x="370618" y="960318"/>
                    <a:pt x="207740" y="1228923"/>
                    <a:pt x="64865" y="1521340"/>
                  </a:cubicBezTo>
                  <a:cubicBezTo>
                    <a:pt x="-58007" y="1126053"/>
                    <a:pt x="-15145" y="775533"/>
                    <a:pt x="269653" y="473590"/>
                  </a:cubicBezTo>
                  <a:cubicBezTo>
                    <a:pt x="450628" y="282138"/>
                    <a:pt x="676370" y="158313"/>
                    <a:pt x="915448" y="55443"/>
                  </a:cubicBezTo>
                  <a:cubicBezTo>
                    <a:pt x="953548" y="39250"/>
                    <a:pt x="992601" y="25915"/>
                    <a:pt x="1029748" y="8770"/>
                  </a:cubicBezTo>
                  <a:cubicBezTo>
                    <a:pt x="1063086" y="-7422"/>
                    <a:pt x="1076420" y="-2660"/>
                    <a:pt x="1087851" y="35440"/>
                  </a:cubicBezTo>
                  <a:cubicBezTo>
                    <a:pt x="1187863" y="370720"/>
                    <a:pt x="1127855" y="674568"/>
                    <a:pt x="908780" y="946983"/>
                  </a:cubicBezTo>
                  <a:cubicBezTo>
                    <a:pt x="723043" y="1177488"/>
                    <a:pt x="481108" y="1336555"/>
                    <a:pt x="223933" y="1474668"/>
                  </a:cubicBezTo>
                  <a:cubicBezTo>
                    <a:pt x="187738" y="1493718"/>
                    <a:pt x="150590" y="1511815"/>
                    <a:pt x="113443" y="1530865"/>
                  </a:cubicBezTo>
                  <a:cubicBezTo>
                    <a:pt x="111538" y="1531818"/>
                    <a:pt x="107728" y="1529913"/>
                    <a:pt x="101060" y="1528960"/>
                  </a:cubicBezTo>
                  <a:cubicBezTo>
                    <a:pt x="234410" y="1243210"/>
                    <a:pt x="391573" y="973653"/>
                    <a:pt x="567785" y="71457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101">
              <a:extLst>
                <a:ext uri="{FF2B5EF4-FFF2-40B4-BE49-F238E27FC236}">
                  <a16:creationId xmlns:a16="http://schemas.microsoft.com/office/drawing/2014/main" xmlns="" id="{F8819073-E235-4A2F-ABA2-A38300711732}"/>
                </a:ext>
              </a:extLst>
            </p:cNvPr>
            <p:cNvSpPr/>
            <p:nvPr/>
          </p:nvSpPr>
          <p:spPr>
            <a:xfrm>
              <a:off x="5093994" y="2025828"/>
              <a:ext cx="929379" cy="1672882"/>
            </a:xfrm>
            <a:custGeom>
              <a:avLst/>
              <a:gdLst>
                <a:gd name="connsiteX0" fmla="*/ 894625 w 904875"/>
                <a:gd name="connsiteY0" fmla="*/ 1601682 h 1628775"/>
                <a:gd name="connsiteX1" fmla="*/ 413613 w 904875"/>
                <a:gd name="connsiteY1" fmla="*/ 780627 h 1628775"/>
                <a:gd name="connsiteX2" fmla="*/ 864145 w 904875"/>
                <a:gd name="connsiteY2" fmla="*/ 1633114 h 1628775"/>
                <a:gd name="connsiteX3" fmla="*/ 451713 w 904875"/>
                <a:gd name="connsiteY3" fmla="*/ 1469284 h 1628775"/>
                <a:gd name="connsiteX4" fmla="*/ 29755 w 904875"/>
                <a:gd name="connsiteY4" fmla="*/ 807297 h 1628775"/>
                <a:gd name="connsiteX5" fmla="*/ 39280 w 904875"/>
                <a:gd name="connsiteY5" fmla="*/ 26247 h 1628775"/>
                <a:gd name="connsiteX6" fmla="*/ 81190 w 904875"/>
                <a:gd name="connsiteY6" fmla="*/ 3387 h 1628775"/>
                <a:gd name="connsiteX7" fmla="*/ 810805 w 904875"/>
                <a:gd name="connsiteY7" fmla="*/ 673947 h 1628775"/>
                <a:gd name="connsiteX8" fmla="*/ 894625 w 904875"/>
                <a:gd name="connsiteY8" fmla="*/ 1601682 h 16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4875" h="1628775">
                  <a:moveTo>
                    <a:pt x="894625" y="1601682"/>
                  </a:moveTo>
                  <a:cubicBezTo>
                    <a:pt x="707935" y="1342602"/>
                    <a:pt x="549820" y="1068282"/>
                    <a:pt x="413613" y="780627"/>
                  </a:cubicBezTo>
                  <a:cubicBezTo>
                    <a:pt x="527913" y="1080664"/>
                    <a:pt x="682218" y="1358794"/>
                    <a:pt x="864145" y="1633114"/>
                  </a:cubicBezTo>
                  <a:cubicBezTo>
                    <a:pt x="711745" y="1601682"/>
                    <a:pt x="576490" y="1550247"/>
                    <a:pt x="451713" y="1469284"/>
                  </a:cubicBezTo>
                  <a:cubicBezTo>
                    <a:pt x="209778" y="1313074"/>
                    <a:pt x="83095" y="1083522"/>
                    <a:pt x="29755" y="807297"/>
                  </a:cubicBezTo>
                  <a:cubicBezTo>
                    <a:pt x="-20727" y="546312"/>
                    <a:pt x="228" y="286279"/>
                    <a:pt x="39280" y="26247"/>
                  </a:cubicBezTo>
                  <a:cubicBezTo>
                    <a:pt x="44043" y="-4233"/>
                    <a:pt x="56425" y="-2328"/>
                    <a:pt x="81190" y="3387"/>
                  </a:cubicBezTo>
                  <a:cubicBezTo>
                    <a:pt x="452665" y="87207"/>
                    <a:pt x="690790" y="317712"/>
                    <a:pt x="810805" y="673947"/>
                  </a:cubicBezTo>
                  <a:cubicBezTo>
                    <a:pt x="912723" y="974937"/>
                    <a:pt x="917485" y="1286404"/>
                    <a:pt x="894625" y="160168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102">
              <a:extLst>
                <a:ext uri="{FF2B5EF4-FFF2-40B4-BE49-F238E27FC236}">
                  <a16:creationId xmlns:a16="http://schemas.microsoft.com/office/drawing/2014/main" xmlns="" id="{29F21B4D-7038-46BC-919D-7AB3CB12BD7B}"/>
                </a:ext>
              </a:extLst>
            </p:cNvPr>
            <p:cNvSpPr/>
            <p:nvPr/>
          </p:nvSpPr>
          <p:spPr>
            <a:xfrm>
              <a:off x="4917602" y="4013286"/>
              <a:ext cx="1164169" cy="1575052"/>
            </a:xfrm>
            <a:custGeom>
              <a:avLst/>
              <a:gdLst>
                <a:gd name="connsiteX0" fmla="*/ 1035886 w 1133475"/>
                <a:gd name="connsiteY0" fmla="*/ 0 h 1533525"/>
                <a:gd name="connsiteX1" fmla="*/ 546301 w 1133475"/>
                <a:gd name="connsiteY1" fmla="*/ 848677 h 1533525"/>
                <a:gd name="connsiteX2" fmla="*/ 1069224 w 1133475"/>
                <a:gd name="connsiteY2" fmla="*/ 17145 h 1533525"/>
                <a:gd name="connsiteX3" fmla="*/ 903489 w 1133475"/>
                <a:gd name="connsiteY3" fmla="*/ 1021080 h 1533525"/>
                <a:gd name="connsiteX4" fmla="*/ 289126 w 1133475"/>
                <a:gd name="connsiteY4" fmla="*/ 1451610 h 1533525"/>
                <a:gd name="connsiteX5" fmla="*/ 96721 w 1133475"/>
                <a:gd name="connsiteY5" fmla="*/ 1531620 h 1533525"/>
                <a:gd name="connsiteX6" fmla="*/ 49096 w 1133475"/>
                <a:gd name="connsiteY6" fmla="*/ 1508760 h 1533525"/>
                <a:gd name="connsiteX7" fmla="*/ 239596 w 1133475"/>
                <a:gd name="connsiteY7" fmla="*/ 574358 h 1533525"/>
                <a:gd name="connsiteX8" fmla="*/ 892059 w 1133475"/>
                <a:gd name="connsiteY8" fmla="*/ 73342 h 1533525"/>
                <a:gd name="connsiteX9" fmla="*/ 1014931 w 1133475"/>
                <a:gd name="connsiteY9" fmla="*/ 10478 h 1533525"/>
                <a:gd name="connsiteX10" fmla="*/ 1035886 w 1133475"/>
                <a:gd name="connsiteY10" fmla="*/ 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33525">
                  <a:moveTo>
                    <a:pt x="1035886" y="0"/>
                  </a:moveTo>
                  <a:cubicBezTo>
                    <a:pt x="893964" y="302895"/>
                    <a:pt x="731086" y="581977"/>
                    <a:pt x="546301" y="848677"/>
                  </a:cubicBezTo>
                  <a:cubicBezTo>
                    <a:pt x="752041" y="595313"/>
                    <a:pt x="920634" y="318135"/>
                    <a:pt x="1069224" y="17145"/>
                  </a:cubicBezTo>
                  <a:cubicBezTo>
                    <a:pt x="1183524" y="387667"/>
                    <a:pt x="1156854" y="723900"/>
                    <a:pt x="903489" y="1021080"/>
                  </a:cubicBezTo>
                  <a:cubicBezTo>
                    <a:pt x="735849" y="1217295"/>
                    <a:pt x="519631" y="1345883"/>
                    <a:pt x="289126" y="1451610"/>
                  </a:cubicBezTo>
                  <a:cubicBezTo>
                    <a:pt x="226261" y="1481138"/>
                    <a:pt x="159586" y="1503045"/>
                    <a:pt x="96721" y="1531620"/>
                  </a:cubicBezTo>
                  <a:cubicBezTo>
                    <a:pt x="68146" y="1544955"/>
                    <a:pt x="57669" y="1540193"/>
                    <a:pt x="49096" y="1508760"/>
                  </a:cubicBezTo>
                  <a:cubicBezTo>
                    <a:pt x="-56631" y="1162050"/>
                    <a:pt x="9091" y="851535"/>
                    <a:pt x="239596" y="574358"/>
                  </a:cubicBezTo>
                  <a:cubicBezTo>
                    <a:pt x="418666" y="358140"/>
                    <a:pt x="648219" y="206692"/>
                    <a:pt x="892059" y="73342"/>
                  </a:cubicBezTo>
                  <a:cubicBezTo>
                    <a:pt x="932064" y="51435"/>
                    <a:pt x="973974" y="31433"/>
                    <a:pt x="1014931" y="10478"/>
                  </a:cubicBezTo>
                  <a:cubicBezTo>
                    <a:pt x="1017789" y="7620"/>
                    <a:pt x="1021599" y="5715"/>
                    <a:pt x="103588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103">
              <a:extLst>
                <a:ext uri="{FF2B5EF4-FFF2-40B4-BE49-F238E27FC236}">
                  <a16:creationId xmlns:a16="http://schemas.microsoft.com/office/drawing/2014/main" xmlns="" id="{EF4453BF-3524-4808-B1AE-D5089F35A605}"/>
                </a:ext>
              </a:extLst>
            </p:cNvPr>
            <p:cNvSpPr/>
            <p:nvPr/>
          </p:nvSpPr>
          <p:spPr>
            <a:xfrm>
              <a:off x="4035985" y="3407222"/>
              <a:ext cx="1868541" cy="851115"/>
            </a:xfrm>
            <a:custGeom>
              <a:avLst/>
              <a:gdLst>
                <a:gd name="connsiteX0" fmla="*/ 793168 w 1819275"/>
                <a:gd name="connsiteY0" fmla="*/ 414825 h 828675"/>
                <a:gd name="connsiteX1" fmla="*/ 1816153 w 1819275"/>
                <a:gd name="connsiteY1" fmla="*/ 456735 h 828675"/>
                <a:gd name="connsiteX2" fmla="*/ 1703758 w 1819275"/>
                <a:gd name="connsiteY2" fmla="*/ 571035 h 828675"/>
                <a:gd name="connsiteX3" fmla="*/ 1005576 w 1819275"/>
                <a:gd name="connsiteY3" fmla="*/ 832020 h 828675"/>
                <a:gd name="connsiteX4" fmla="*/ 442648 w 1819275"/>
                <a:gd name="connsiteY4" fmla="*/ 658665 h 828675"/>
                <a:gd name="connsiteX5" fmla="*/ 18786 w 1819275"/>
                <a:gd name="connsiteY5" fmla="*/ 370058 h 828675"/>
                <a:gd name="connsiteX6" fmla="*/ 14976 w 1819275"/>
                <a:gd name="connsiteY6" fmla="*/ 320528 h 828675"/>
                <a:gd name="connsiteX7" fmla="*/ 933186 w 1819275"/>
                <a:gd name="connsiteY7" fmla="*/ 19538 h 828675"/>
                <a:gd name="connsiteX8" fmla="*/ 1819963 w 1819275"/>
                <a:gd name="connsiteY8" fmla="*/ 419588 h 828675"/>
                <a:gd name="connsiteX9" fmla="*/ 793168 w 1819275"/>
                <a:gd name="connsiteY9" fmla="*/ 41482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9275" h="828675">
                  <a:moveTo>
                    <a:pt x="793168" y="414825"/>
                  </a:moveTo>
                  <a:cubicBezTo>
                    <a:pt x="1129401" y="469118"/>
                    <a:pt x="1467538" y="482453"/>
                    <a:pt x="1816153" y="456735"/>
                  </a:cubicBezTo>
                  <a:cubicBezTo>
                    <a:pt x="1775196" y="498645"/>
                    <a:pt x="1741858" y="537698"/>
                    <a:pt x="1703758" y="571035"/>
                  </a:cubicBezTo>
                  <a:cubicBezTo>
                    <a:pt x="1504686" y="747248"/>
                    <a:pt x="1276086" y="846308"/>
                    <a:pt x="1005576" y="832020"/>
                  </a:cubicBezTo>
                  <a:cubicBezTo>
                    <a:pt x="803646" y="821543"/>
                    <a:pt x="618861" y="752963"/>
                    <a:pt x="442648" y="658665"/>
                  </a:cubicBezTo>
                  <a:cubicBezTo>
                    <a:pt x="291201" y="577703"/>
                    <a:pt x="152136" y="477690"/>
                    <a:pt x="18786" y="370058"/>
                  </a:cubicBezTo>
                  <a:cubicBezTo>
                    <a:pt x="-4074" y="351960"/>
                    <a:pt x="-6932" y="343388"/>
                    <a:pt x="14976" y="320528"/>
                  </a:cubicBezTo>
                  <a:cubicBezTo>
                    <a:pt x="265483" y="50018"/>
                    <a:pt x="573141" y="-45232"/>
                    <a:pt x="933186" y="19538"/>
                  </a:cubicBezTo>
                  <a:cubicBezTo>
                    <a:pt x="1257988" y="77640"/>
                    <a:pt x="1538023" y="235755"/>
                    <a:pt x="1819963" y="419588"/>
                  </a:cubicBezTo>
                  <a:cubicBezTo>
                    <a:pt x="1469443" y="451020"/>
                    <a:pt x="1131306" y="447210"/>
                    <a:pt x="793168" y="41482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104">
              <a:extLst>
                <a:ext uri="{FF2B5EF4-FFF2-40B4-BE49-F238E27FC236}">
                  <a16:creationId xmlns:a16="http://schemas.microsoft.com/office/drawing/2014/main" xmlns="" id="{AB99B619-6324-4E7F-8F7A-6A32821F6C6D}"/>
                </a:ext>
              </a:extLst>
            </p:cNvPr>
            <p:cNvSpPr/>
            <p:nvPr/>
          </p:nvSpPr>
          <p:spPr>
            <a:xfrm>
              <a:off x="6280897" y="3451054"/>
              <a:ext cx="1868541" cy="851115"/>
            </a:xfrm>
            <a:custGeom>
              <a:avLst/>
              <a:gdLst>
                <a:gd name="connsiteX0" fmla="*/ 1072515 w 1819275"/>
                <a:gd name="connsiteY0" fmla="*/ 424536 h 828675"/>
                <a:gd name="connsiteX1" fmla="*/ 11430 w 1819275"/>
                <a:gd name="connsiteY1" fmla="*/ 375958 h 828675"/>
                <a:gd name="connsiteX2" fmla="*/ 29528 w 1819275"/>
                <a:gd name="connsiteY2" fmla="*/ 345478 h 828675"/>
                <a:gd name="connsiteX3" fmla="*/ 619125 w 1819275"/>
                <a:gd name="connsiteY3" fmla="*/ 12103 h 828675"/>
                <a:gd name="connsiteX4" fmla="*/ 1186815 w 1819275"/>
                <a:gd name="connsiteY4" fmla="*/ 86398 h 828675"/>
                <a:gd name="connsiteX5" fmla="*/ 1807845 w 1819275"/>
                <a:gd name="connsiteY5" fmla="*/ 468351 h 828675"/>
                <a:gd name="connsiteX6" fmla="*/ 1808798 w 1819275"/>
                <a:gd name="connsiteY6" fmla="*/ 508356 h 828675"/>
                <a:gd name="connsiteX7" fmla="*/ 929640 w 1819275"/>
                <a:gd name="connsiteY7" fmla="*/ 821728 h 828675"/>
                <a:gd name="connsiteX8" fmla="*/ 53340 w 1819275"/>
                <a:gd name="connsiteY8" fmla="*/ 448348 h 828675"/>
                <a:gd name="connsiteX9" fmla="*/ 0 w 1819275"/>
                <a:gd name="connsiteY9" fmla="*/ 413106 h 828675"/>
                <a:gd name="connsiteX10" fmla="*/ 1072515 w 1819275"/>
                <a:gd name="connsiteY10" fmla="*/ 42453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9275" h="828675">
                  <a:moveTo>
                    <a:pt x="1072515" y="424536"/>
                  </a:moveTo>
                  <a:cubicBezTo>
                    <a:pt x="721043" y="365481"/>
                    <a:pt x="366713" y="350241"/>
                    <a:pt x="11430" y="375958"/>
                  </a:cubicBezTo>
                  <a:cubicBezTo>
                    <a:pt x="6668" y="358813"/>
                    <a:pt x="21908" y="353098"/>
                    <a:pt x="29528" y="345478"/>
                  </a:cubicBezTo>
                  <a:cubicBezTo>
                    <a:pt x="193358" y="175933"/>
                    <a:pt x="381953" y="51156"/>
                    <a:pt x="619125" y="12103"/>
                  </a:cubicBezTo>
                  <a:cubicBezTo>
                    <a:pt x="816293" y="-20282"/>
                    <a:pt x="1004888" y="14961"/>
                    <a:pt x="1186815" y="86398"/>
                  </a:cubicBezTo>
                  <a:cubicBezTo>
                    <a:pt x="1416368" y="175933"/>
                    <a:pt x="1617345" y="314998"/>
                    <a:pt x="1807845" y="468351"/>
                  </a:cubicBezTo>
                  <a:cubicBezTo>
                    <a:pt x="1827848" y="484543"/>
                    <a:pt x="1823085" y="493116"/>
                    <a:pt x="1808798" y="508356"/>
                  </a:cubicBezTo>
                  <a:cubicBezTo>
                    <a:pt x="1570673" y="766483"/>
                    <a:pt x="1278255" y="874116"/>
                    <a:pt x="929640" y="821728"/>
                  </a:cubicBezTo>
                  <a:cubicBezTo>
                    <a:pt x="605790" y="773151"/>
                    <a:pt x="323850" y="622656"/>
                    <a:pt x="53340" y="448348"/>
                  </a:cubicBezTo>
                  <a:cubicBezTo>
                    <a:pt x="39053" y="438823"/>
                    <a:pt x="24765" y="429298"/>
                    <a:pt x="0" y="413106"/>
                  </a:cubicBezTo>
                  <a:cubicBezTo>
                    <a:pt x="366713" y="382626"/>
                    <a:pt x="719138" y="386436"/>
                    <a:pt x="1072515" y="42453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105">
              <a:extLst>
                <a:ext uri="{FF2B5EF4-FFF2-40B4-BE49-F238E27FC236}">
                  <a16:creationId xmlns:a16="http://schemas.microsoft.com/office/drawing/2014/main" xmlns="" id="{C81A83F4-1205-4591-8BE9-220039C81A8C}"/>
                </a:ext>
              </a:extLst>
            </p:cNvPr>
            <p:cNvSpPr/>
            <p:nvPr/>
          </p:nvSpPr>
          <p:spPr>
            <a:xfrm>
              <a:off x="6164426" y="4017487"/>
              <a:ext cx="919596" cy="1663099"/>
            </a:xfrm>
            <a:custGeom>
              <a:avLst/>
              <a:gdLst>
                <a:gd name="connsiteX0" fmla="*/ 484876 w 895350"/>
                <a:gd name="connsiteY0" fmla="*/ 817917 h 1619250"/>
                <a:gd name="connsiteX1" fmla="*/ 74348 w 895350"/>
                <a:gd name="connsiteY1" fmla="*/ 47345 h 1619250"/>
                <a:gd name="connsiteX2" fmla="*/ 43868 w 895350"/>
                <a:gd name="connsiteY2" fmla="*/ 672 h 1619250"/>
                <a:gd name="connsiteX3" fmla="*/ 129593 w 895350"/>
                <a:gd name="connsiteY3" fmla="*/ 16865 h 1619250"/>
                <a:gd name="connsiteX4" fmla="*/ 885878 w 895350"/>
                <a:gd name="connsiteY4" fmla="*/ 888402 h 1619250"/>
                <a:gd name="connsiteX5" fmla="*/ 864923 w 895350"/>
                <a:gd name="connsiteY5" fmla="*/ 1598967 h 1619250"/>
                <a:gd name="connsiteX6" fmla="*/ 823966 w 895350"/>
                <a:gd name="connsiteY6" fmla="*/ 1624685 h 1619250"/>
                <a:gd name="connsiteX7" fmla="*/ 131498 w 895350"/>
                <a:gd name="connsiteY7" fmla="*/ 1051280 h 1619250"/>
                <a:gd name="connsiteX8" fmla="*/ 10531 w 895350"/>
                <a:gd name="connsiteY8" fmla="*/ 23532 h 1619250"/>
                <a:gd name="connsiteX9" fmla="*/ 476303 w 895350"/>
                <a:gd name="connsiteY9" fmla="*/ 826490 h 1619250"/>
                <a:gd name="connsiteX10" fmla="*/ 542026 w 895350"/>
                <a:gd name="connsiteY10" fmla="*/ 968412 h 1619250"/>
                <a:gd name="connsiteX11" fmla="*/ 484876 w 895350"/>
                <a:gd name="connsiteY11" fmla="*/ 817917 h 161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5350" h="1619250">
                  <a:moveTo>
                    <a:pt x="484876" y="817917"/>
                  </a:moveTo>
                  <a:cubicBezTo>
                    <a:pt x="375338" y="546455"/>
                    <a:pt x="235321" y="292137"/>
                    <a:pt x="74348" y="47345"/>
                  </a:cubicBezTo>
                  <a:cubicBezTo>
                    <a:pt x="64823" y="33057"/>
                    <a:pt x="55298" y="18770"/>
                    <a:pt x="43868" y="672"/>
                  </a:cubicBezTo>
                  <a:cubicBezTo>
                    <a:pt x="77206" y="-3138"/>
                    <a:pt x="102923" y="10197"/>
                    <a:pt x="129593" y="16865"/>
                  </a:cubicBezTo>
                  <a:cubicBezTo>
                    <a:pt x="564886" y="135927"/>
                    <a:pt x="826823" y="440727"/>
                    <a:pt x="885878" y="888402"/>
                  </a:cubicBezTo>
                  <a:cubicBezTo>
                    <a:pt x="917311" y="1127480"/>
                    <a:pt x="899213" y="1362747"/>
                    <a:pt x="864923" y="1598967"/>
                  </a:cubicBezTo>
                  <a:cubicBezTo>
                    <a:pt x="861113" y="1626590"/>
                    <a:pt x="850636" y="1630400"/>
                    <a:pt x="823966" y="1624685"/>
                  </a:cubicBezTo>
                  <a:cubicBezTo>
                    <a:pt x="496306" y="1549437"/>
                    <a:pt x="262943" y="1361795"/>
                    <a:pt x="131498" y="1051280"/>
                  </a:cubicBezTo>
                  <a:cubicBezTo>
                    <a:pt x="-8519" y="720762"/>
                    <a:pt x="-12329" y="374052"/>
                    <a:pt x="10531" y="23532"/>
                  </a:cubicBezTo>
                  <a:cubicBezTo>
                    <a:pt x="191506" y="276897"/>
                    <a:pt x="348668" y="543597"/>
                    <a:pt x="476303" y="826490"/>
                  </a:cubicBezTo>
                  <a:cubicBezTo>
                    <a:pt x="509641" y="872210"/>
                    <a:pt x="523928" y="925550"/>
                    <a:pt x="542026" y="968412"/>
                  </a:cubicBezTo>
                  <a:cubicBezTo>
                    <a:pt x="531548" y="921740"/>
                    <a:pt x="495353" y="874115"/>
                    <a:pt x="484876" y="81791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1371600" y="3563815"/>
            <a:ext cx="90384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Литературного клуба: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Обеспечение единства и преемственности семейного и общественного воспитания по проблеме развития речи дошкольников; повышение компетентности родителей (законных представителей) и построение эффективного взаимодействия с семьями воспитанников направленных на развитие речи дошкольников через организацию родительского  «Литературного клуба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ko-KR" alt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587262" y="1254370"/>
            <a:ext cx="4618892" cy="1947565"/>
          </a:xfrm>
          <a:prstGeom prst="ellips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B050"/>
                </a:solidFill>
              </a:rPr>
              <a:t>Литературный клуб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B050"/>
                </a:solidFill>
              </a:rPr>
              <a:t>для родителей</a:t>
            </a:r>
            <a:endParaRPr lang="ru-RU" sz="2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A4BDA0-C270-4764-9C18-A593BCE2C965}"/>
              </a:ext>
            </a:extLst>
          </p:cNvPr>
          <p:cNvSpPr txBox="1"/>
          <p:nvPr/>
        </p:nvSpPr>
        <p:spPr>
          <a:xfrm>
            <a:off x="304801" y="979928"/>
            <a:ext cx="4856906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Заседания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«Литературного клуба» с родителями на данную тему мы проводим один раз в два месяца. Итого четыре заседания за учебный год.</a:t>
            </a:r>
          </a:p>
          <a:p>
            <a:endParaRPr lang="ko-KR" alt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7021E8EB-FBF1-4A89-A789-BAAEF8C0740D}"/>
              </a:ext>
            </a:extLst>
          </p:cNvPr>
          <p:cNvGrpSpPr/>
          <p:nvPr/>
        </p:nvGrpSpPr>
        <p:grpSpPr>
          <a:xfrm>
            <a:off x="5508996" y="1224427"/>
            <a:ext cx="5794001" cy="780795"/>
            <a:chOff x="4745820" y="1491808"/>
            <a:chExt cx="5794001" cy="78079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42B032C8-F970-45DD-A9F3-89F840489F86}"/>
                </a:ext>
              </a:extLst>
            </p:cNvPr>
            <p:cNvSpPr txBox="1"/>
            <p:nvPr/>
          </p:nvSpPr>
          <p:spPr>
            <a:xfrm>
              <a:off x="6032129" y="1820650"/>
              <a:ext cx="4507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AC9D7DAD-71B3-4F89-90F9-C4587CC286C3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476CFD45-5BF4-4F7C-8D67-88D95359E801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A52AC6DA-66C2-40A4-961B-03F1A65784F3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ru-RU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1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675D2B13-BD99-40B8-B665-10830ACD7788}"/>
              </a:ext>
            </a:extLst>
          </p:cNvPr>
          <p:cNvGrpSpPr/>
          <p:nvPr/>
        </p:nvGrpSpPr>
        <p:grpSpPr>
          <a:xfrm>
            <a:off x="5682426" y="2697046"/>
            <a:ext cx="958096" cy="780795"/>
            <a:chOff x="5324331" y="1449052"/>
            <a:chExt cx="958096" cy="780795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91A66CFE-D30D-4D12-B97B-DBA73318A598}"/>
                </a:ext>
              </a:extLst>
            </p:cNvPr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6EDC8021-A97F-4B92-845E-F69F9FE188A7}"/>
                </a:ext>
              </a:extLst>
            </p:cNvPr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ru-RU" altLang="ko-KR" sz="3600" b="1" dirty="0">
                  <a:solidFill>
                    <a:schemeClr val="bg1"/>
                  </a:solidFill>
                  <a:cs typeface="Arial" pitchFamily="34" charset="0"/>
                </a:rPr>
                <a:t>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1E248F8C-69AD-4F08-98A4-6900867E2D8D}"/>
              </a:ext>
            </a:extLst>
          </p:cNvPr>
          <p:cNvGrpSpPr/>
          <p:nvPr/>
        </p:nvGrpSpPr>
        <p:grpSpPr>
          <a:xfrm>
            <a:off x="5508996" y="4133211"/>
            <a:ext cx="958096" cy="780795"/>
            <a:chOff x="5324331" y="1449052"/>
            <a:chExt cx="958096" cy="780795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D2CE9A34-59D5-46D1-9BA1-3537E61016A0}"/>
                </a:ext>
              </a:extLst>
            </p:cNvPr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620A6781-2F35-44C0-A653-3BC28C0A0E19}"/>
                </a:ext>
              </a:extLst>
            </p:cNvPr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ru-RU" altLang="ko-KR" sz="3600" b="1" dirty="0">
                  <a:solidFill>
                    <a:schemeClr val="bg1"/>
                  </a:solidFill>
                  <a:cs typeface="Arial" pitchFamily="34" charset="0"/>
                </a:rPr>
                <a:t>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6BA64C59-37D1-43D9-8BEA-ABB13582DD16}"/>
              </a:ext>
            </a:extLst>
          </p:cNvPr>
          <p:cNvGrpSpPr/>
          <p:nvPr/>
        </p:nvGrpSpPr>
        <p:grpSpPr>
          <a:xfrm>
            <a:off x="5073056" y="5246211"/>
            <a:ext cx="958096" cy="780795"/>
            <a:chOff x="5324331" y="1449052"/>
            <a:chExt cx="958096" cy="780795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92AC1410-1E7D-4C58-8B38-2EAF9FC96BA1}"/>
                </a:ext>
              </a:extLst>
            </p:cNvPr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885C6600-AAAC-4D5D-B579-3C8ED0D0769D}"/>
                </a:ext>
              </a:extLst>
            </p:cNvPr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ru-RU" altLang="ko-KR" sz="3600" b="1" dirty="0">
                  <a:solidFill>
                    <a:schemeClr val="bg1"/>
                  </a:solidFill>
                  <a:cs typeface="Arial" pitchFamily="34" charset="0"/>
                </a:rPr>
                <a:t>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6475539" y="891549"/>
            <a:ext cx="51472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Теоретический семинар на тему: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Особенности и этапы формирования речи детей дошкольного возраста» 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59063" y="2533445"/>
            <a:ext cx="52601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ткрытый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 элементов занятий по развитию речи с детьми разного возраста с использованием современных развивающих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технологий.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51871" y="4259233"/>
            <a:ext cx="48852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Консультация «Как создать домашнюю библиотеку»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24043" y="5451943"/>
            <a:ext cx="52434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Круглый стол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тему: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«Мы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ответе за развитие речи ребенка». </a:t>
            </a:r>
          </a:p>
        </p:txBody>
      </p:sp>
      <p:pic>
        <p:nvPicPr>
          <p:cNvPr id="22" name="Picture 2" descr="D:\ФЕСТИВАЛЬ\Феститваль Фото - копия\DSC_0598 - копия.JPG"/>
          <p:cNvPicPr>
            <a:picLocks noChangeAspect="1" noChangeArrowheads="1"/>
          </p:cNvPicPr>
          <p:nvPr/>
        </p:nvPicPr>
        <p:blipFill>
          <a:blip r:embed="rId2" cstate="print"/>
          <a:srcRect l="25386" b="30249"/>
          <a:stretch>
            <a:fillRect/>
          </a:stretch>
        </p:blipFill>
        <p:spPr bwMode="auto">
          <a:xfrm>
            <a:off x="0" y="2649416"/>
            <a:ext cx="5263662" cy="381000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93305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7">
            <a:extLst>
              <a:ext uri="{FF2B5EF4-FFF2-40B4-BE49-F238E27FC236}">
                <a16:creationId xmlns:a16="http://schemas.microsoft.com/office/drawing/2014/main" xmlns="" id="{0A686A0E-F582-4BD5-9E53-3C7175D8680B}"/>
              </a:ext>
            </a:extLst>
          </p:cNvPr>
          <p:cNvGrpSpPr/>
          <p:nvPr/>
        </p:nvGrpSpPr>
        <p:grpSpPr>
          <a:xfrm>
            <a:off x="5631299" y="1477109"/>
            <a:ext cx="6609702" cy="4970580"/>
            <a:chOff x="2235380" y="1610871"/>
            <a:chExt cx="4601243" cy="4403968"/>
          </a:xfrm>
        </p:grpSpPr>
        <p:grpSp>
          <p:nvGrpSpPr>
            <p:cNvPr id="22" name="Group 18">
              <a:extLst>
                <a:ext uri="{FF2B5EF4-FFF2-40B4-BE49-F238E27FC236}">
                  <a16:creationId xmlns:a16="http://schemas.microsoft.com/office/drawing/2014/main" xmlns="" id="{B8A5D14D-A531-4689-9E2F-BE0F95486647}"/>
                </a:ext>
              </a:extLst>
            </p:cNvPr>
            <p:cNvGrpSpPr/>
            <p:nvPr/>
          </p:nvGrpSpPr>
          <p:grpSpPr>
            <a:xfrm>
              <a:off x="2411976" y="1610871"/>
              <a:ext cx="4158876" cy="4403968"/>
              <a:chOff x="3276316" y="3247445"/>
              <a:chExt cx="2124818" cy="2250043"/>
            </a:xfrm>
          </p:grpSpPr>
          <p:sp>
            <p:nvSpPr>
              <p:cNvPr id="33" name="Teardrop 34">
                <a:extLst>
                  <a:ext uri="{FF2B5EF4-FFF2-40B4-BE49-F238E27FC236}">
                    <a16:creationId xmlns:a16="http://schemas.microsoft.com/office/drawing/2014/main" xmlns="" id="{A39C8013-C43D-437B-8432-C0DAA87764F6}"/>
                  </a:ext>
                </a:extLst>
              </p:cNvPr>
              <p:cNvSpPr/>
              <p:nvPr/>
            </p:nvSpPr>
            <p:spPr>
              <a:xfrm rot="8100000">
                <a:off x="3948367" y="3247445"/>
                <a:ext cx="914400" cy="936170"/>
              </a:xfrm>
              <a:prstGeom prst="teardrop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34" name="Teardrop 35">
                <a:extLst>
                  <a:ext uri="{FF2B5EF4-FFF2-40B4-BE49-F238E27FC236}">
                    <a16:creationId xmlns:a16="http://schemas.microsoft.com/office/drawing/2014/main" xmlns="" id="{06F8064D-5D77-41D3-98C8-75789BDBC4C0}"/>
                  </a:ext>
                </a:extLst>
              </p:cNvPr>
              <p:cNvSpPr/>
              <p:nvPr/>
            </p:nvSpPr>
            <p:spPr>
              <a:xfrm rot="12600000">
                <a:off x="4486734" y="3899955"/>
                <a:ext cx="914400" cy="914400"/>
              </a:xfrm>
              <a:prstGeom prst="teardrop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35" name="Teardrop 36">
                <a:extLst>
                  <a:ext uri="{FF2B5EF4-FFF2-40B4-BE49-F238E27FC236}">
                    <a16:creationId xmlns:a16="http://schemas.microsoft.com/office/drawing/2014/main" xmlns="" id="{9D7AD15E-C1FC-486D-8680-D096FC3BC118}"/>
                  </a:ext>
                </a:extLst>
              </p:cNvPr>
              <p:cNvSpPr/>
              <p:nvPr/>
            </p:nvSpPr>
            <p:spPr>
              <a:xfrm rot="16800000">
                <a:off x="4357342" y="4577782"/>
                <a:ext cx="914400" cy="914400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39" name="Teardrop 37">
                <a:extLst>
                  <a:ext uri="{FF2B5EF4-FFF2-40B4-BE49-F238E27FC236}">
                    <a16:creationId xmlns:a16="http://schemas.microsoft.com/office/drawing/2014/main" xmlns="" id="{B64192E6-BA90-4587-BB4C-659936611C62}"/>
                  </a:ext>
                </a:extLst>
              </p:cNvPr>
              <p:cNvSpPr/>
              <p:nvPr/>
            </p:nvSpPr>
            <p:spPr>
              <a:xfrm rot="9000000" flipH="1">
                <a:off x="3276316" y="3841516"/>
                <a:ext cx="914400" cy="914400"/>
              </a:xfrm>
              <a:prstGeom prst="teardrop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40" name="Teardrop 38">
                <a:extLst>
                  <a:ext uri="{FF2B5EF4-FFF2-40B4-BE49-F238E27FC236}">
                    <a16:creationId xmlns:a16="http://schemas.microsoft.com/office/drawing/2014/main" xmlns="" id="{797CD315-0963-420D-811A-A8D0C9473A39}"/>
                  </a:ext>
                </a:extLst>
              </p:cNvPr>
              <p:cNvSpPr/>
              <p:nvPr/>
            </p:nvSpPr>
            <p:spPr>
              <a:xfrm rot="4800000" flipH="1">
                <a:off x="3476163" y="4583088"/>
                <a:ext cx="914400" cy="914400"/>
              </a:xfrm>
              <a:prstGeom prst="teardrop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81C893B-9B55-4F7B-AA56-9AE5F122DEF7}"/>
                </a:ext>
              </a:extLst>
            </p:cNvPr>
            <p:cNvSpPr txBox="1"/>
            <p:nvPr/>
          </p:nvSpPr>
          <p:spPr>
            <a:xfrm>
              <a:off x="2955461" y="5311893"/>
              <a:ext cx="1400520" cy="3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6B975CE8-C29A-4D67-A09B-19421A9CCF32}"/>
                </a:ext>
              </a:extLst>
            </p:cNvPr>
            <p:cNvSpPr txBox="1"/>
            <p:nvPr/>
          </p:nvSpPr>
          <p:spPr>
            <a:xfrm>
              <a:off x="4725546" y="5311893"/>
              <a:ext cx="1400520" cy="3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05BA1563-AFDD-46B9-B54F-6F487FEC4910}"/>
                </a:ext>
              </a:extLst>
            </p:cNvPr>
            <p:cNvSpPr txBox="1"/>
            <p:nvPr/>
          </p:nvSpPr>
          <p:spPr>
            <a:xfrm>
              <a:off x="5436102" y="3216412"/>
              <a:ext cx="1400521" cy="333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1139148-D024-43F3-A1EE-6F38788A7701}"/>
                </a:ext>
              </a:extLst>
            </p:cNvPr>
            <p:cNvSpPr txBox="1"/>
            <p:nvPr/>
          </p:nvSpPr>
          <p:spPr>
            <a:xfrm>
              <a:off x="2235380" y="3433396"/>
              <a:ext cx="1400521" cy="3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7EED68EC-31B2-43AC-9487-E51D753E00B4}"/>
                </a:ext>
              </a:extLst>
            </p:cNvPr>
            <p:cNvSpPr txBox="1"/>
            <p:nvPr/>
          </p:nvSpPr>
          <p:spPr>
            <a:xfrm>
              <a:off x="3864046" y="2134590"/>
              <a:ext cx="1400521" cy="3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8247273" y="2089883"/>
            <a:ext cx="15716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002776"/>
                </a:solidFill>
              </a:rPr>
              <a:t>Старший</a:t>
            </a:r>
          </a:p>
          <a:p>
            <a:pPr algn="ctr"/>
            <a:r>
              <a:rPr lang="ru-RU" dirty="0" smtClean="0">
                <a:solidFill>
                  <a:srgbClr val="002776"/>
                </a:solidFill>
              </a:rPr>
              <a:t> </a:t>
            </a:r>
            <a:r>
              <a:rPr lang="ru-RU" dirty="0">
                <a:solidFill>
                  <a:srgbClr val="002776"/>
                </a:solidFill>
              </a:rPr>
              <a:t>воспитатель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69089" y="3211287"/>
            <a:ext cx="11074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002776"/>
                </a:solidFill>
              </a:rPr>
              <a:t>Педагог-</a:t>
            </a:r>
          </a:p>
          <a:p>
            <a:pPr algn="ctr"/>
            <a:r>
              <a:rPr lang="ru-RU" dirty="0" smtClean="0">
                <a:solidFill>
                  <a:srgbClr val="002776"/>
                </a:solidFill>
              </a:rPr>
              <a:t>логопед</a:t>
            </a:r>
            <a:endParaRPr lang="ru-RU" dirty="0">
              <a:solidFill>
                <a:srgbClr val="00277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215055" y="3311876"/>
            <a:ext cx="1139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002776"/>
                </a:solidFill>
              </a:rPr>
              <a:t>Педагог-</a:t>
            </a:r>
          </a:p>
          <a:p>
            <a:pPr algn="ctr"/>
            <a:r>
              <a:rPr lang="ru-RU" dirty="0" smtClean="0">
                <a:solidFill>
                  <a:srgbClr val="002776"/>
                </a:solidFill>
              </a:rPr>
              <a:t>психолог</a:t>
            </a:r>
            <a:endParaRPr lang="ru-RU" dirty="0">
              <a:solidFill>
                <a:srgbClr val="002776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23460" y="4957395"/>
            <a:ext cx="15847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2776"/>
                </a:solidFill>
              </a:rPr>
              <a:t>Педагог </a:t>
            </a:r>
            <a:endParaRPr lang="ru-RU" dirty="0" smtClean="0">
              <a:solidFill>
                <a:srgbClr val="002776"/>
              </a:solidFill>
            </a:endParaRPr>
          </a:p>
          <a:p>
            <a:pPr algn="ctr"/>
            <a:r>
              <a:rPr lang="ru-RU" dirty="0" smtClean="0">
                <a:solidFill>
                  <a:srgbClr val="002776"/>
                </a:solidFill>
              </a:rPr>
              <a:t> по развитию</a:t>
            </a:r>
          </a:p>
          <a:p>
            <a:pPr algn="ctr"/>
            <a:r>
              <a:rPr lang="ru-RU" dirty="0" smtClean="0">
                <a:solidFill>
                  <a:srgbClr val="002776"/>
                </a:solidFill>
              </a:rPr>
              <a:t>речи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231498" y="4922936"/>
            <a:ext cx="15485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002776"/>
                </a:solidFill>
              </a:rPr>
              <a:t>Воспитатели</a:t>
            </a:r>
          </a:p>
          <a:p>
            <a:pPr algn="ctr"/>
            <a:r>
              <a:rPr lang="ru-RU" dirty="0" smtClean="0">
                <a:solidFill>
                  <a:srgbClr val="002776"/>
                </a:solidFill>
              </a:rPr>
              <a:t> возрастных</a:t>
            </a:r>
          </a:p>
          <a:p>
            <a:pPr algn="ctr"/>
            <a:r>
              <a:rPr lang="ru-RU" dirty="0" smtClean="0">
                <a:solidFill>
                  <a:srgbClr val="002776"/>
                </a:solidFill>
              </a:rPr>
              <a:t> </a:t>
            </a:r>
            <a:r>
              <a:rPr lang="ru-RU" dirty="0">
                <a:solidFill>
                  <a:srgbClr val="002776"/>
                </a:solidFill>
              </a:rPr>
              <a:t>групп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68779" y="494373"/>
            <a:ext cx="94912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 «Литературного клуба»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27" name="Picture 2" descr="C:\Users\UeerAsus\Desktop\21-12-2022_12-06-41 - копия\IMG20221221135248.jpg"/>
          <p:cNvPicPr>
            <a:picLocks noChangeAspect="1" noChangeArrowheads="1"/>
          </p:cNvPicPr>
          <p:nvPr/>
        </p:nvPicPr>
        <p:blipFill>
          <a:blip r:embed="rId2" cstate="print"/>
          <a:srcRect l="12500" r="12500"/>
          <a:stretch>
            <a:fillRect/>
          </a:stretch>
        </p:blipFill>
        <p:spPr bwMode="auto">
          <a:xfrm>
            <a:off x="152400" y="2074985"/>
            <a:ext cx="5275385" cy="442599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15107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Современные развивающие технологии: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Teardrop 1">
            <a:extLst>
              <a:ext uri="{FF2B5EF4-FFF2-40B4-BE49-F238E27FC236}">
                <a16:creationId xmlns:a16="http://schemas.microsoft.com/office/drawing/2014/main" xmlns="" id="{F546B489-483B-495F-AF17-B78CC6BDEE36}"/>
              </a:ext>
            </a:extLst>
          </p:cNvPr>
          <p:cNvSpPr/>
          <p:nvPr/>
        </p:nvSpPr>
        <p:spPr>
          <a:xfrm rot="21068837" flipH="1">
            <a:off x="5704240" y="4474417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Teardrop 1">
            <a:extLst>
              <a:ext uri="{FF2B5EF4-FFF2-40B4-BE49-F238E27FC236}">
                <a16:creationId xmlns:a16="http://schemas.microsoft.com/office/drawing/2014/main" xmlns="" id="{4C44A8E7-B475-4B2A-A01A-08930BA2C19B}"/>
              </a:ext>
            </a:extLst>
          </p:cNvPr>
          <p:cNvSpPr/>
          <p:nvPr/>
        </p:nvSpPr>
        <p:spPr>
          <a:xfrm rot="21068837" flipH="1">
            <a:off x="7110601" y="3552754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ardrop 1">
            <a:extLst>
              <a:ext uri="{FF2B5EF4-FFF2-40B4-BE49-F238E27FC236}">
                <a16:creationId xmlns:a16="http://schemas.microsoft.com/office/drawing/2014/main" xmlns="" id="{9C65A91A-6CD3-4BBF-B4DC-D2F58E6065CA}"/>
              </a:ext>
            </a:extLst>
          </p:cNvPr>
          <p:cNvSpPr/>
          <p:nvPr/>
        </p:nvSpPr>
        <p:spPr>
          <a:xfrm flipH="1">
            <a:off x="3017041" y="4202665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Teardrop 1">
            <a:extLst>
              <a:ext uri="{FF2B5EF4-FFF2-40B4-BE49-F238E27FC236}">
                <a16:creationId xmlns:a16="http://schemas.microsoft.com/office/drawing/2014/main" xmlns="" id="{31025177-81E7-4A53-9A27-BAF040D0703D}"/>
              </a:ext>
            </a:extLst>
          </p:cNvPr>
          <p:cNvSpPr/>
          <p:nvPr/>
        </p:nvSpPr>
        <p:spPr>
          <a:xfrm flipH="1">
            <a:off x="4293390" y="3194433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ardrop 1">
            <a:extLst>
              <a:ext uri="{FF2B5EF4-FFF2-40B4-BE49-F238E27FC236}">
                <a16:creationId xmlns:a16="http://schemas.microsoft.com/office/drawing/2014/main" xmlns="" id="{88EBB66D-9DC8-4FDD-BF16-43789D5925B1}"/>
              </a:ext>
            </a:extLst>
          </p:cNvPr>
          <p:cNvSpPr/>
          <p:nvPr/>
        </p:nvSpPr>
        <p:spPr>
          <a:xfrm flipH="1">
            <a:off x="5608164" y="2114433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6BFAF6BF-3BE3-4C2D-AFE3-DA978A4E30BF}"/>
              </a:ext>
            </a:extLst>
          </p:cNvPr>
          <p:cNvSpPr/>
          <p:nvPr/>
        </p:nvSpPr>
        <p:spPr>
          <a:xfrm>
            <a:off x="3981517" y="1785223"/>
            <a:ext cx="4345540" cy="4827403"/>
          </a:xfrm>
          <a:custGeom>
            <a:avLst/>
            <a:gdLst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90550 w 4953000"/>
              <a:gd name="connsiteY1" fmla="*/ 5343525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90550 w 4953000"/>
              <a:gd name="connsiteY1" fmla="*/ 5343525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48050 w 4953000"/>
              <a:gd name="connsiteY3" fmla="*/ 27432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48050 w 4953000"/>
              <a:gd name="connsiteY3" fmla="*/ 27432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109336 w 4966836"/>
              <a:gd name="connsiteY2" fmla="*/ 3990975 h 6877050"/>
              <a:gd name="connsiteX3" fmla="*/ 3509511 w 4966836"/>
              <a:gd name="connsiteY3" fmla="*/ 281940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109336 w 4966836"/>
              <a:gd name="connsiteY2" fmla="*/ 3990975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109336 w 4966836"/>
              <a:gd name="connsiteY2" fmla="*/ 3990975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080761 w 4966836"/>
              <a:gd name="connsiteY2" fmla="*/ 3981450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080761 w 4966836"/>
              <a:gd name="connsiteY2" fmla="*/ 3981450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8988 w 4676238"/>
              <a:gd name="connsiteY0" fmla="*/ 6829425 h 6829425"/>
              <a:gd name="connsiteX1" fmla="*/ 561438 w 4676238"/>
              <a:gd name="connsiteY1" fmla="*/ 5257800 h 6829425"/>
              <a:gd name="connsiteX2" fmla="*/ 2075913 w 4676238"/>
              <a:gd name="connsiteY2" fmla="*/ 3933825 h 6829425"/>
              <a:gd name="connsiteX3" fmla="*/ 3552288 w 4676238"/>
              <a:gd name="connsiteY3" fmla="*/ 2562225 h 6829425"/>
              <a:gd name="connsiteX4" fmla="*/ 4676238 w 4676238"/>
              <a:gd name="connsiteY4" fmla="*/ 0 h 6829425"/>
              <a:gd name="connsiteX0" fmla="*/ 7744 w 4674994"/>
              <a:gd name="connsiteY0" fmla="*/ 6829425 h 6829425"/>
              <a:gd name="connsiteX1" fmla="*/ 560194 w 4674994"/>
              <a:gd name="connsiteY1" fmla="*/ 5257800 h 6829425"/>
              <a:gd name="connsiteX2" fmla="*/ 2074669 w 4674994"/>
              <a:gd name="connsiteY2" fmla="*/ 3933825 h 6829425"/>
              <a:gd name="connsiteX3" fmla="*/ 3551044 w 4674994"/>
              <a:gd name="connsiteY3" fmla="*/ 2562225 h 6829425"/>
              <a:gd name="connsiteX4" fmla="*/ 4674994 w 4674994"/>
              <a:gd name="connsiteY4" fmla="*/ 0 h 6829425"/>
              <a:gd name="connsiteX0" fmla="*/ 5269 w 4824919"/>
              <a:gd name="connsiteY0" fmla="*/ 6848475 h 6848475"/>
              <a:gd name="connsiteX1" fmla="*/ 710119 w 4824919"/>
              <a:gd name="connsiteY1" fmla="*/ 5257800 h 6848475"/>
              <a:gd name="connsiteX2" fmla="*/ 2224594 w 4824919"/>
              <a:gd name="connsiteY2" fmla="*/ 3933825 h 6848475"/>
              <a:gd name="connsiteX3" fmla="*/ 3700969 w 4824919"/>
              <a:gd name="connsiteY3" fmla="*/ 2562225 h 6848475"/>
              <a:gd name="connsiteX4" fmla="*/ 4824919 w 4824919"/>
              <a:gd name="connsiteY4" fmla="*/ 0 h 6848475"/>
              <a:gd name="connsiteX0" fmla="*/ 0 w 4819650"/>
              <a:gd name="connsiteY0" fmla="*/ 6848475 h 6848475"/>
              <a:gd name="connsiteX1" fmla="*/ 704850 w 4819650"/>
              <a:gd name="connsiteY1" fmla="*/ 525780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04850 w 4819650"/>
              <a:gd name="connsiteY1" fmla="*/ 525780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04850 w 4819650"/>
              <a:gd name="connsiteY1" fmla="*/ 525780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800475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800475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2219325 w 6172200"/>
              <a:gd name="connsiteY2" fmla="*/ 3924260 h 6857960"/>
              <a:gd name="connsiteX3" fmla="*/ 3752850 w 6172200"/>
              <a:gd name="connsiteY3" fmla="*/ 2609652 h 6857960"/>
              <a:gd name="connsiteX4" fmla="*/ 6172200 w 6172200"/>
              <a:gd name="connsiteY4" fmla="*/ 0 h 6857960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2219325 w 6172200"/>
              <a:gd name="connsiteY2" fmla="*/ 3924260 h 6857960"/>
              <a:gd name="connsiteX3" fmla="*/ 3752850 w 6172200"/>
              <a:gd name="connsiteY3" fmla="*/ 2609652 h 6857960"/>
              <a:gd name="connsiteX4" fmla="*/ 6172200 w 6172200"/>
              <a:gd name="connsiteY4" fmla="*/ 0 h 6857960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3752850 w 6172200"/>
              <a:gd name="connsiteY2" fmla="*/ 2609652 h 6857960"/>
              <a:gd name="connsiteX3" fmla="*/ 6172200 w 6172200"/>
              <a:gd name="connsiteY3" fmla="*/ 0 h 6857960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6172200 w 6172200"/>
              <a:gd name="connsiteY2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22363"/>
              <a:gd name="connsiteY0" fmla="*/ 6785388 h 6785388"/>
              <a:gd name="connsiteX1" fmla="*/ 6122363 w 6122363"/>
              <a:gd name="connsiteY1" fmla="*/ 0 h 6785388"/>
              <a:gd name="connsiteX0" fmla="*/ 0 w 6122363"/>
              <a:gd name="connsiteY0" fmla="*/ 6785388 h 6785388"/>
              <a:gd name="connsiteX1" fmla="*/ 6122363 w 6122363"/>
              <a:gd name="connsiteY1" fmla="*/ 0 h 6785388"/>
              <a:gd name="connsiteX0" fmla="*/ 0 w 6122363"/>
              <a:gd name="connsiteY0" fmla="*/ 6785388 h 6785388"/>
              <a:gd name="connsiteX1" fmla="*/ 6122363 w 6122363"/>
              <a:gd name="connsiteY1" fmla="*/ 0 h 6785388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755249"/>
              <a:gd name="connsiteY0" fmla="*/ 6348520 h 6348520"/>
              <a:gd name="connsiteX1" fmla="*/ 5755249 w 5755249"/>
              <a:gd name="connsiteY1" fmla="*/ 0 h 6348520"/>
              <a:gd name="connsiteX0" fmla="*/ 0 w 5684194"/>
              <a:gd name="connsiteY0" fmla="*/ 6130085 h 6130085"/>
              <a:gd name="connsiteX1" fmla="*/ 5684194 w 5684194"/>
              <a:gd name="connsiteY1" fmla="*/ 0 h 613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84194" h="6130085">
                <a:moveTo>
                  <a:pt x="0" y="6130085"/>
                </a:moveTo>
                <a:cubicBezTo>
                  <a:pt x="2366425" y="2121069"/>
                  <a:pt x="4153604" y="3601206"/>
                  <a:pt x="5684194" y="0"/>
                </a:cubicBezTo>
              </a:path>
            </a:pathLst>
          </a:cu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561CCED-27FF-4E5B-B50D-A6CE3E613D0B}"/>
              </a:ext>
            </a:extLst>
          </p:cNvPr>
          <p:cNvSpPr txBox="1"/>
          <p:nvPr/>
        </p:nvSpPr>
        <p:spPr>
          <a:xfrm>
            <a:off x="6036606" y="2453132"/>
            <a:ext cx="65511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32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024AB3E-860D-464F-9422-0A49FC0F3A96}"/>
              </a:ext>
            </a:extLst>
          </p:cNvPr>
          <p:cNvSpPr txBox="1"/>
          <p:nvPr/>
        </p:nvSpPr>
        <p:spPr>
          <a:xfrm>
            <a:off x="4741044" y="3489718"/>
            <a:ext cx="65511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CD7FB77-1E70-4329-BCE8-C48EDBCD10B4}"/>
              </a:ext>
            </a:extLst>
          </p:cNvPr>
          <p:cNvSpPr txBox="1"/>
          <p:nvPr/>
        </p:nvSpPr>
        <p:spPr>
          <a:xfrm>
            <a:off x="3445483" y="4541364"/>
            <a:ext cx="65511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32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9B32D2E-5104-4746-8793-1E753835A2B5}"/>
              </a:ext>
            </a:extLst>
          </p:cNvPr>
          <p:cNvSpPr txBox="1"/>
          <p:nvPr/>
        </p:nvSpPr>
        <p:spPr>
          <a:xfrm>
            <a:off x="6199713" y="4755891"/>
            <a:ext cx="65511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3200" b="1" dirty="0">
                <a:solidFill>
                  <a:schemeClr val="bg1"/>
                </a:solidFill>
                <a:cs typeface="Arial" pitchFamily="34" charset="0"/>
              </a:rPr>
              <a:t>9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001890A-FCB3-46E0-9919-A9F39C8F77DE}"/>
              </a:ext>
            </a:extLst>
          </p:cNvPr>
          <p:cNvSpPr txBox="1"/>
          <p:nvPr/>
        </p:nvSpPr>
        <p:spPr>
          <a:xfrm>
            <a:off x="7539041" y="3906536"/>
            <a:ext cx="65511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3200" b="1" dirty="0">
                <a:solidFill>
                  <a:schemeClr val="bg1"/>
                </a:solidFill>
                <a:cs typeface="Arial" pitchFamily="34" charset="0"/>
              </a:rPr>
              <a:t>8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F33CA09-ABED-419F-9F1C-444541A1EA6D}"/>
              </a:ext>
            </a:extLst>
          </p:cNvPr>
          <p:cNvSpPr txBox="1"/>
          <p:nvPr/>
        </p:nvSpPr>
        <p:spPr>
          <a:xfrm>
            <a:off x="1723292" y="2024380"/>
            <a:ext cx="4640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«Азбука общения»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Л.Н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Шипицыной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3249910-7D16-4816-B937-110902DC1DB0}"/>
              </a:ext>
            </a:extLst>
          </p:cNvPr>
          <p:cNvSpPr txBox="1"/>
          <p:nvPr/>
        </p:nvSpPr>
        <p:spPr>
          <a:xfrm>
            <a:off x="2100328" y="3264783"/>
            <a:ext cx="2161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ТРИЗ</a:t>
            </a:r>
            <a:endParaRPr lang="ru-RU" sz="1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DD40943-6921-4C83-ABC4-990C9DE6DF8A}"/>
              </a:ext>
            </a:extLst>
          </p:cNvPr>
          <p:cNvSpPr txBox="1"/>
          <p:nvPr/>
        </p:nvSpPr>
        <p:spPr>
          <a:xfrm>
            <a:off x="9182377" y="3949008"/>
            <a:ext cx="2915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Артикуляционная и пальчиковая гимнастика</a:t>
            </a:r>
            <a:endParaRPr lang="en-US" altLang="ko-KR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655DF89-5C50-4B30-A391-D060BDA17A68}"/>
              </a:ext>
            </a:extLst>
          </p:cNvPr>
          <p:cNvSpPr txBox="1"/>
          <p:nvPr/>
        </p:nvSpPr>
        <p:spPr>
          <a:xfrm>
            <a:off x="7471808" y="5121214"/>
            <a:ext cx="2161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Логоритмика</a:t>
            </a:r>
            <a:r>
              <a:rPr lang="ru-RU" sz="1200" dirty="0"/>
              <a:t>,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F54DED1-0886-4B1B-AE0F-79DAFB0E3587}"/>
              </a:ext>
            </a:extLst>
          </p:cNvPr>
          <p:cNvSpPr txBox="1"/>
          <p:nvPr/>
        </p:nvSpPr>
        <p:spPr>
          <a:xfrm>
            <a:off x="804003" y="4146268"/>
            <a:ext cx="2161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Моделирование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xmlns="" id="{70B5F57E-8C41-43A6-8FE7-1F67B568D7F0}"/>
              </a:ext>
            </a:extLst>
          </p:cNvPr>
          <p:cNvSpPr/>
          <p:nvPr/>
        </p:nvSpPr>
        <p:spPr>
          <a:xfrm rot="1371778">
            <a:off x="8020413" y="1487365"/>
            <a:ext cx="613288" cy="528697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Teardrop 1">
            <a:extLst>
              <a:ext uri="{FF2B5EF4-FFF2-40B4-BE49-F238E27FC236}">
                <a16:creationId xmlns:a16="http://schemas.microsoft.com/office/drawing/2014/main" xmlns="" id="{88EBB66D-9DC8-4FDD-BF16-43789D5925B1}"/>
              </a:ext>
            </a:extLst>
          </p:cNvPr>
          <p:cNvSpPr/>
          <p:nvPr/>
        </p:nvSpPr>
        <p:spPr>
          <a:xfrm flipH="1">
            <a:off x="4667865" y="5643079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2700" dirty="0" smtClean="0"/>
              <a:t>10</a:t>
            </a:r>
            <a:endParaRPr lang="ko-KR" altLang="en-US" sz="2700" dirty="0"/>
          </a:p>
        </p:txBody>
      </p:sp>
      <p:sp>
        <p:nvSpPr>
          <p:cNvPr id="36" name="Teardrop 1">
            <a:extLst>
              <a:ext uri="{FF2B5EF4-FFF2-40B4-BE49-F238E27FC236}">
                <a16:creationId xmlns:a16="http://schemas.microsoft.com/office/drawing/2014/main" xmlns="" id="{31025177-81E7-4A53-9A27-BAF040D0703D}"/>
              </a:ext>
            </a:extLst>
          </p:cNvPr>
          <p:cNvSpPr/>
          <p:nvPr/>
        </p:nvSpPr>
        <p:spPr>
          <a:xfrm flipH="1">
            <a:off x="7987911" y="2384838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2700" dirty="0" smtClean="0"/>
              <a:t>7</a:t>
            </a:r>
            <a:endParaRPr lang="ko-KR" altLang="en-US" sz="2700" dirty="0"/>
          </a:p>
        </p:txBody>
      </p:sp>
      <p:sp>
        <p:nvSpPr>
          <p:cNvPr id="37" name="Teardrop 1">
            <a:extLst>
              <a:ext uri="{FF2B5EF4-FFF2-40B4-BE49-F238E27FC236}">
                <a16:creationId xmlns:a16="http://schemas.microsoft.com/office/drawing/2014/main" xmlns="" id="{9C65A91A-6CD3-4BBF-B4DC-D2F58E6065CA}"/>
              </a:ext>
            </a:extLst>
          </p:cNvPr>
          <p:cNvSpPr/>
          <p:nvPr/>
        </p:nvSpPr>
        <p:spPr>
          <a:xfrm flipH="1">
            <a:off x="8426377" y="1034434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2700" dirty="0" smtClean="0"/>
              <a:t>6</a:t>
            </a:r>
            <a:endParaRPr lang="ko-KR" altLang="en-US" sz="2700" dirty="0"/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xmlns="" id="{F546B489-483B-495F-AF17-B78CC6BDEE36}"/>
              </a:ext>
            </a:extLst>
          </p:cNvPr>
          <p:cNvSpPr/>
          <p:nvPr/>
        </p:nvSpPr>
        <p:spPr>
          <a:xfrm rot="21068837" flipH="1">
            <a:off x="6521198" y="1034435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ardrop 1">
            <a:extLst>
              <a:ext uri="{FF2B5EF4-FFF2-40B4-BE49-F238E27FC236}">
                <a16:creationId xmlns:a16="http://schemas.microsoft.com/office/drawing/2014/main" xmlns="" id="{4C44A8E7-B475-4B2A-A01A-08930BA2C19B}"/>
              </a:ext>
            </a:extLst>
          </p:cNvPr>
          <p:cNvSpPr/>
          <p:nvPr/>
        </p:nvSpPr>
        <p:spPr>
          <a:xfrm rot="21068837" flipH="1">
            <a:off x="2372391" y="5533168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2700" dirty="0" smtClean="0"/>
              <a:t>5</a:t>
            </a:r>
            <a:endParaRPr lang="ko-KR" altLang="en-US" sz="27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825804" y="1077337"/>
            <a:ext cx="45495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«Развитие диалогического общения»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А.Г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Арушановой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2349" y="5888502"/>
            <a:ext cx="18122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Мнемотехника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0231454" y="1188180"/>
            <a:ext cx="19605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синквейна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0000872" y="2687853"/>
            <a:ext cx="1845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507498" y="6088557"/>
            <a:ext cx="40298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Минидраматизации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инсценировки</a:t>
            </a:r>
          </a:p>
        </p:txBody>
      </p:sp>
    </p:spTree>
    <p:extLst>
      <p:ext uri="{BB962C8B-B14F-4D97-AF65-F5344CB8AC3E}">
        <p14:creationId xmlns="" xmlns:p14="http://schemas.microsoft.com/office/powerpoint/2010/main" val="329277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8137A58-E4D5-4020-B594-CBB9DE51E54B}"/>
              </a:ext>
            </a:extLst>
          </p:cNvPr>
          <p:cNvSpPr/>
          <p:nvPr/>
        </p:nvSpPr>
        <p:spPr>
          <a:xfrm>
            <a:off x="561703" y="1781028"/>
            <a:ext cx="11068594" cy="4728754"/>
          </a:xfrm>
          <a:prstGeom prst="roundRect">
            <a:avLst>
              <a:gd name="adj" fmla="val 3776"/>
            </a:avLst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1274E8E-D2F0-421D-AFC2-7D1A0770CEB4}"/>
              </a:ext>
            </a:extLst>
          </p:cNvPr>
          <p:cNvSpPr txBox="1"/>
          <p:nvPr/>
        </p:nvSpPr>
        <p:spPr>
          <a:xfrm>
            <a:off x="621324" y="4365446"/>
            <a:ext cx="75613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Родителям предлагаем использовать речевые игры, подготовленные педагогами дошкольной организации. </a:t>
            </a:r>
          </a:p>
          <a:p>
            <a:r>
              <a:rPr lang="ru-RU" sz="2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https://iva.netboard.me/zggt1k4s/?tab=629222&amp;link=1gn6OdhU-TFfHGuSb-63daPxiO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ссылка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игры по развитию речи.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3017" y="2239108"/>
            <a:ext cx="3419352" cy="381586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2051" name="Picture 3" descr="D:\ФЕСТИВАЛЬ\Фестиваль Фото\DSC_06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0515" y="797168"/>
            <a:ext cx="4606191" cy="335997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18290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A4BDA0-C270-4764-9C18-A593BCE2C965}"/>
              </a:ext>
            </a:extLst>
          </p:cNvPr>
          <p:cNvSpPr txBox="1"/>
          <p:nvPr/>
        </p:nvSpPr>
        <p:spPr>
          <a:xfrm>
            <a:off x="304801" y="979928"/>
            <a:ext cx="4856906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Заседания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«Литературного клуба» с родителями на данную тему мы проводим один раз в два месяца. Итого четыре заседания за учебный год.</a:t>
            </a:r>
          </a:p>
          <a:p>
            <a:endParaRPr lang="ko-KR" alt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6">
            <a:extLst>
              <a:ext uri="{FF2B5EF4-FFF2-40B4-BE49-F238E27FC236}">
                <a16:creationId xmlns:a16="http://schemas.microsoft.com/office/drawing/2014/main" xmlns="" id="{7021E8EB-FBF1-4A89-A789-BAAEF8C0740D}"/>
              </a:ext>
            </a:extLst>
          </p:cNvPr>
          <p:cNvGrpSpPr/>
          <p:nvPr/>
        </p:nvGrpSpPr>
        <p:grpSpPr>
          <a:xfrm>
            <a:off x="5508996" y="1224427"/>
            <a:ext cx="5794001" cy="780795"/>
            <a:chOff x="4745820" y="1491808"/>
            <a:chExt cx="5794001" cy="78079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42B032C8-F970-45DD-A9F3-89F840489F86}"/>
                </a:ext>
              </a:extLst>
            </p:cNvPr>
            <p:cNvSpPr txBox="1"/>
            <p:nvPr/>
          </p:nvSpPr>
          <p:spPr>
            <a:xfrm>
              <a:off x="6032129" y="1820650"/>
              <a:ext cx="4507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5" name="Group 28">
              <a:extLst>
                <a:ext uri="{FF2B5EF4-FFF2-40B4-BE49-F238E27FC236}">
                  <a16:creationId xmlns:a16="http://schemas.microsoft.com/office/drawing/2014/main" xmlns="" id="{AC9D7DAD-71B3-4F89-90F9-C4587CC286C3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476CFD45-5BF4-4F7C-8D67-88D95359E801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A52AC6DA-66C2-40A4-961B-03F1A65784F3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ru-RU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1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9" name="Group 35">
            <a:extLst>
              <a:ext uri="{FF2B5EF4-FFF2-40B4-BE49-F238E27FC236}">
                <a16:creationId xmlns:a16="http://schemas.microsoft.com/office/drawing/2014/main" xmlns="" id="{675D2B13-BD99-40B8-B665-10830ACD7788}"/>
              </a:ext>
            </a:extLst>
          </p:cNvPr>
          <p:cNvGrpSpPr/>
          <p:nvPr/>
        </p:nvGrpSpPr>
        <p:grpSpPr>
          <a:xfrm>
            <a:off x="5682426" y="2697046"/>
            <a:ext cx="958096" cy="780795"/>
            <a:chOff x="5324331" y="1449052"/>
            <a:chExt cx="958096" cy="780795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91A66CFE-D30D-4D12-B97B-DBA73318A598}"/>
                </a:ext>
              </a:extLst>
            </p:cNvPr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6EDC8021-A97F-4B92-845E-F69F9FE188A7}"/>
                </a:ext>
              </a:extLst>
            </p:cNvPr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ru-RU" altLang="ko-KR" sz="3600" b="1" dirty="0">
                  <a:solidFill>
                    <a:schemeClr val="bg1"/>
                  </a:solidFill>
                  <a:cs typeface="Arial" pitchFamily="34" charset="0"/>
                </a:rPr>
                <a:t>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42">
            <a:extLst>
              <a:ext uri="{FF2B5EF4-FFF2-40B4-BE49-F238E27FC236}">
                <a16:creationId xmlns:a16="http://schemas.microsoft.com/office/drawing/2014/main" xmlns="" id="{1E248F8C-69AD-4F08-98A4-6900867E2D8D}"/>
              </a:ext>
            </a:extLst>
          </p:cNvPr>
          <p:cNvGrpSpPr/>
          <p:nvPr/>
        </p:nvGrpSpPr>
        <p:grpSpPr>
          <a:xfrm>
            <a:off x="5508996" y="4133211"/>
            <a:ext cx="958096" cy="780795"/>
            <a:chOff x="5324331" y="1449052"/>
            <a:chExt cx="958096" cy="780795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D2CE9A34-59D5-46D1-9BA1-3537E61016A0}"/>
                </a:ext>
              </a:extLst>
            </p:cNvPr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620A6781-2F35-44C0-A653-3BC28C0A0E19}"/>
                </a:ext>
              </a:extLst>
            </p:cNvPr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ru-RU" altLang="ko-KR" sz="3600" b="1" dirty="0">
                  <a:solidFill>
                    <a:schemeClr val="bg1"/>
                  </a:solidFill>
                  <a:cs typeface="Arial" pitchFamily="34" charset="0"/>
                </a:rPr>
                <a:t>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49">
            <a:extLst>
              <a:ext uri="{FF2B5EF4-FFF2-40B4-BE49-F238E27FC236}">
                <a16:creationId xmlns:a16="http://schemas.microsoft.com/office/drawing/2014/main" xmlns="" id="{6BA64C59-37D1-43D9-8BEA-ABB13582DD16}"/>
              </a:ext>
            </a:extLst>
          </p:cNvPr>
          <p:cNvGrpSpPr/>
          <p:nvPr/>
        </p:nvGrpSpPr>
        <p:grpSpPr>
          <a:xfrm>
            <a:off x="5073056" y="5246211"/>
            <a:ext cx="958096" cy="780795"/>
            <a:chOff x="5324331" y="1449052"/>
            <a:chExt cx="958096" cy="780795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92AC1410-1E7D-4C58-8B38-2EAF9FC96BA1}"/>
                </a:ext>
              </a:extLst>
            </p:cNvPr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885C6600-AAAC-4D5D-B579-3C8ED0D0769D}"/>
                </a:ext>
              </a:extLst>
            </p:cNvPr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ru-RU" altLang="ko-KR" sz="3600" b="1" dirty="0">
                  <a:solidFill>
                    <a:schemeClr val="bg1"/>
                  </a:solidFill>
                  <a:cs typeface="Arial" pitchFamily="34" charset="0"/>
                </a:rPr>
                <a:t>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6475539" y="891549"/>
            <a:ext cx="51472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Теоретический семинар на тему: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Особенности и этапы формирования речи детей дошкольного возраста» 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59063" y="2533445"/>
            <a:ext cx="52601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ткрытый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 элементов занятий по развитию речи с детьми разного возраста с использованием современных развивающих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технологий.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51871" y="4259233"/>
            <a:ext cx="48852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Консультация «Как создать домашнюю библиотеку»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24043" y="5451943"/>
            <a:ext cx="52434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Круглый стол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тему: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«Мы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ответе за развитие речи ребенка». </a:t>
            </a:r>
          </a:p>
        </p:txBody>
      </p:sp>
      <p:pic>
        <p:nvPicPr>
          <p:cNvPr id="22" name="Picture 2" descr="D:\ФЕСТИВАЛЬ\Феститваль Фото - копия\DSC_0598 - копия.JPG"/>
          <p:cNvPicPr>
            <a:picLocks noChangeAspect="1" noChangeArrowheads="1"/>
          </p:cNvPicPr>
          <p:nvPr/>
        </p:nvPicPr>
        <p:blipFill>
          <a:blip r:embed="rId2" cstate="print"/>
          <a:srcRect l="25386" b="30249"/>
          <a:stretch>
            <a:fillRect/>
          </a:stretch>
        </p:blipFill>
        <p:spPr bwMode="auto">
          <a:xfrm>
            <a:off x="0" y="2649416"/>
            <a:ext cx="5263662" cy="381000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93305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22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0D66C"/>
      </a:accent1>
      <a:accent2>
        <a:srgbClr val="FBE034"/>
      </a:accent2>
      <a:accent3>
        <a:srgbClr val="96C8E9"/>
      </a:accent3>
      <a:accent4>
        <a:srgbClr val="FFA246"/>
      </a:accent4>
      <a:accent5>
        <a:srgbClr val="A5A5A5"/>
      </a:accent5>
      <a:accent6>
        <a:srgbClr val="5C5C5C"/>
      </a:accent6>
      <a:hlink>
        <a:srgbClr val="FFFFFF"/>
      </a:hlink>
      <a:folHlink>
        <a:srgbClr val="262626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2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0D66C"/>
      </a:accent1>
      <a:accent2>
        <a:srgbClr val="96C8E9"/>
      </a:accent2>
      <a:accent3>
        <a:srgbClr val="FBE034"/>
      </a:accent3>
      <a:accent4>
        <a:srgbClr val="FFA246"/>
      </a:accent4>
      <a:accent5>
        <a:srgbClr val="A5A5A5"/>
      </a:accent5>
      <a:accent6>
        <a:srgbClr val="5C5C5C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22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0D66C"/>
      </a:accent1>
      <a:accent2>
        <a:srgbClr val="FBE034"/>
      </a:accent2>
      <a:accent3>
        <a:srgbClr val="96C8E9"/>
      </a:accent3>
      <a:accent4>
        <a:srgbClr val="FFA246"/>
      </a:accent4>
      <a:accent5>
        <a:srgbClr val="A5A5A5"/>
      </a:accent5>
      <a:accent6>
        <a:srgbClr val="5C5C5C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3225</TotalTime>
  <Words>596</Words>
  <Application>Microsoft Office PowerPoint</Application>
  <PresentationFormat>Произвольный</PresentationFormat>
  <Paragraphs>85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Cover and End Slide Master</vt:lpstr>
      <vt:lpstr>Contents Slide Master</vt:lpstr>
      <vt:lpstr>Section Break Slide Master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UeerAsus</cp:lastModifiedBy>
  <cp:revision>113</cp:revision>
  <dcterms:created xsi:type="dcterms:W3CDTF">2020-01-20T05:08:25Z</dcterms:created>
  <dcterms:modified xsi:type="dcterms:W3CDTF">2023-04-26T07:34:03Z</dcterms:modified>
</cp:coreProperties>
</file>