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72" r:id="rId4"/>
    <p:sldId id="273" r:id="rId5"/>
    <p:sldId id="274" r:id="rId6"/>
    <p:sldId id="275" r:id="rId7"/>
    <p:sldId id="276" r:id="rId8"/>
    <p:sldId id="27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776"/>
    <a:srgbClr val="00339A"/>
    <a:srgbClr val="01316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2" y="-96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040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1711EC-CFD6-4E54-BCA5-10E73EB1A691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73CC32-C3FA-42EB-9FF7-385F82887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5844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FA87B7-061B-4AFA-824B-C07EEBDAC8B4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F7FF21-D518-46CD-96DC-A614A2CE6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526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92CAC-90D2-46B1-99F8-15954F4410C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142984"/>
            <a:ext cx="7858180" cy="1470025"/>
          </a:xfrm>
        </p:spPr>
        <p:txBody>
          <a:bodyPr/>
          <a:lstStyle>
            <a:lvl1pPr>
              <a:defRPr baseline="0">
                <a:ea typeface="+mj-ea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8001056" cy="6429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B05FF-CF4E-4C0D-9EFF-8D1BA1C4B380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47903-C27D-4C1D-89A1-EB21F2018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957A1-B9D4-4E26-A78E-21963860DB83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05673-484E-4054-9FB0-9B28CA045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8BED1-46AA-4C16-8DF7-EAEF4B5FC033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0591-B09A-476F-9E9B-DD17C9545C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FD345-24EB-4803-B975-80B27693EF8C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FA3CA-AE97-4E22-A6B5-999DF5C14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9671D-698F-43A2-99F7-5945E6FC7293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C32ED-22E0-4D4E-AAC8-9E99175D3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A5EE5-5038-418A-95BA-924104009A6F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DD84F-CE70-48F8-9092-AD161CBE8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77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E7D42-4BCE-40A0-8D30-3F20AFC9A66D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65DA2-51CB-4A52-A888-BFE39E42F0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E1501-1DB6-4E84-80C0-E136CED96028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D6691-3D0E-4B78-8EDC-3ACB4CA7B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DAF7E-9611-488A-94FE-ABC0E8EC6E2A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0A21A-8FC6-430E-89C1-E617C3000E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49100-1D38-4620-A501-5F59EB01D78C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30FBD-48D8-47B4-BABE-DA7D586622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CE56F-2892-4D91-989C-983BABCE3C5F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F4B8E-DF62-4B5A-963B-46890C41F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  <p:sndAc>
      <p:endSnd/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/>
                </a:solidFill>
                <a:latin typeface="+mn-lt"/>
              </a:defRPr>
            </a:lvl1pPr>
          </a:lstStyle>
          <a:p>
            <a:pPr>
              <a:defRPr/>
            </a:pPr>
            <a:fld id="{1D0680B5-DB1C-496C-90A1-0E6A50EABC20}" type="datetimeFigureOut">
              <a:rPr lang="ru-RU"/>
              <a:pPr>
                <a:defRPr/>
              </a:pPr>
              <a:t>22.08.2023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2060"/>
                </a:solidFill>
                <a:latin typeface="+mn-lt"/>
              </a:defRPr>
            </a:lvl1pPr>
          </a:lstStyle>
          <a:p>
            <a:pPr>
              <a:defRPr/>
            </a:pPr>
            <a:fld id="{8F83DCB9-0B0D-4DD1-A2BC-83E9CD332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med">
    <p:dissolve/>
    <p:sndAc>
      <p:endSnd/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 w="1905">
            <a:solidFill>
              <a:schemeClr val="bg1">
                <a:lumMod val="95000"/>
              </a:schemeClr>
            </a:solidFill>
          </a:ln>
          <a:solidFill>
            <a:srgbClr val="00339A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9A"/>
          </a:solidFill>
          <a:latin typeface="Franklin Gothic Medium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48322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kern="1200">
          <a:solidFill>
            <a:srgbClr val="48322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rgbClr val="48322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 kern="1200">
          <a:solidFill>
            <a:srgbClr val="48322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 kern="1200">
          <a:solidFill>
            <a:srgbClr val="4832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q=http://www.firo.ru/wp-content/uploads/2013/11/PR_1155.pdf&amp;sa=D&amp;source=editors&amp;ust=1660901144373172&amp;usg=AOvVaw1IsVyoEVwjowmzQYHGLIf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500174"/>
            <a:ext cx="7858180" cy="1398587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Georgia" pitchFamily="18" charset="0"/>
              </a:rPr>
              <a:t> </a:t>
            </a:r>
            <a:r>
              <a:rPr lang="ru-RU" sz="3600" dirty="0" smtClean="0">
                <a:latin typeface="Georgia" pitchFamily="18" charset="0"/>
              </a:rPr>
              <a:t>Особенности организации образовательного процесса в группах раннего возраста с учётом федеральной образовательной программы дошкольного образования </a:t>
            </a:r>
            <a:endParaRPr lang="ru-RU" sz="3600" dirty="0">
              <a:latin typeface="Georgia" pitchFamily="18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71500" y="3929066"/>
            <a:ext cx="8001000" cy="285752"/>
          </a:xfrm>
        </p:spPr>
        <p:txBody>
          <a:bodyPr/>
          <a:lstStyle/>
          <a:p>
            <a:pPr algn="r"/>
            <a:r>
              <a:rPr lang="ru-RU" sz="2000" i="1" dirty="0" err="1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Скрипачева</a:t>
            </a:r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  </a:t>
            </a:r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Наталья Николаевна</a:t>
            </a:r>
          </a:p>
          <a:p>
            <a:pPr algn="r"/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Воспитатель</a:t>
            </a:r>
          </a:p>
          <a:p>
            <a:pPr algn="r"/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 </a:t>
            </a:r>
            <a:endParaRPr lang="ru-RU" sz="2000" i="1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ea typeface="Verdana" pitchFamily="34" charset="0"/>
              <a:cs typeface="Verdana" pitchFamily="34" charset="0"/>
            </a:endParaRPr>
          </a:p>
          <a:p>
            <a:pPr algn="r"/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МОАУ «СОШ № 52 г.Орска</a:t>
            </a:r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» </a:t>
            </a:r>
          </a:p>
          <a:p>
            <a:pPr algn="r"/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000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дошкольные группы</a:t>
            </a:r>
            <a:r>
              <a:rPr lang="ru-RU" i="1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  <a:ea typeface="Verdana" pitchFamily="34" charset="0"/>
                <a:cs typeface="Verdana" pitchFamily="34" charset="0"/>
              </a:rPr>
              <a:t>)</a:t>
            </a:r>
            <a:endParaRPr lang="ru-RU" i="1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Picture 6" descr="3f0610f3362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3571876"/>
            <a:ext cx="2793062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4800" dirty="0" smtClean="0">
                <a:solidFill>
                  <a:srgbClr val="0070C0"/>
                </a:solidFill>
                <a:latin typeface="Georgia" pitchFamily="18" charset="0"/>
              </a:rPr>
              <a:t>А. С. Макаренко</a:t>
            </a:r>
            <a:r>
              <a:rPr lang="ru-RU" sz="800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ru-RU" sz="800" dirty="0" smtClean="0">
                <a:solidFill>
                  <a:schemeClr val="tx1"/>
                </a:solidFill>
                <a:latin typeface="Georgia" pitchFamily="18" charset="0"/>
              </a:rPr>
            </a:b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4543428" cy="3840171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Georgia" pitchFamily="18" charset="0"/>
              </a:rPr>
              <a:t>Воспитание будущего деятеля происходит, прежде </a:t>
            </a:r>
            <a:r>
              <a:rPr lang="ru-RU" sz="4400" b="1" dirty="0" smtClean="0">
                <a:solidFill>
                  <a:schemeClr val="tx1"/>
                </a:solidFill>
                <a:latin typeface="Georgia" pitchFamily="18" charset="0"/>
              </a:rPr>
              <a:t>всего, </a:t>
            </a:r>
            <a:r>
              <a:rPr lang="ru-RU" sz="4400" b="1" dirty="0" smtClean="0">
                <a:solidFill>
                  <a:schemeClr val="tx1"/>
                </a:solidFill>
                <a:latin typeface="Georgia" pitchFamily="18" charset="0"/>
              </a:rPr>
              <a:t>в игре.</a:t>
            </a:r>
          </a:p>
          <a:p>
            <a:pPr algn="ctr">
              <a:buNone/>
            </a:pPr>
            <a:endParaRPr lang="ru-RU" sz="9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ru-RU" dirty="0"/>
          </a:p>
        </p:txBody>
      </p:sp>
      <p:sp>
        <p:nvSpPr>
          <p:cNvPr id="8194" name="AutoShape 2" descr="https://militaryexpr.ru/wp/wp-content/uploads/2020/03/cover_thumb_anton-seme-novich-makarenk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6" name="Picture 4" descr="https://kadet39.ru/wp-content/uploads/0/3/d/03d7932d8065151d27cb5f4f0f2e98d0.jpeg"/>
          <p:cNvPicPr>
            <a:picLocks noChangeAspect="1" noChangeArrowheads="1"/>
          </p:cNvPicPr>
          <p:nvPr/>
        </p:nvPicPr>
        <p:blipFill>
          <a:blip r:embed="rId2"/>
          <a:srcRect r="6027"/>
          <a:stretch>
            <a:fillRect/>
          </a:stretch>
        </p:blipFill>
        <p:spPr bwMode="auto">
          <a:xfrm>
            <a:off x="5286380" y="1571612"/>
            <a:ext cx="3143272" cy="41093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dissolve/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Georgia" pitchFamily="18" charset="0"/>
              </a:rPr>
              <a:t>Актуальность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000" dirty="0" smtClean="0">
                <a:solidFill>
                  <a:schemeClr val="tx1"/>
                </a:solidFill>
                <a:latin typeface="Georgia" pitchFamily="18" charset="0"/>
              </a:rPr>
              <a:t>Воспитание </a:t>
            </a:r>
            <a:r>
              <a:rPr lang="ru-RU" sz="3000" dirty="0" smtClean="0">
                <a:solidFill>
                  <a:schemeClr val="tx1"/>
                </a:solidFill>
                <a:latin typeface="Georgia" pitchFamily="18" charset="0"/>
              </a:rPr>
              <a:t>и развитие детей раннего возраста предусматривает личностно-ориентированный подход во взаимодействии с детьми, создание в детском саду условий, обеспечивающих психологический комфорт и всестороннее развитие каждому ребенку</a:t>
            </a:r>
            <a:r>
              <a:rPr lang="ru-RU" sz="3000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 algn="ctr"/>
            <a:r>
              <a:rPr lang="ru-RU" sz="3000" dirty="0" smtClean="0">
                <a:solidFill>
                  <a:schemeClr val="tx1"/>
                </a:solidFill>
                <a:latin typeface="Georgia" pitchFamily="18" charset="0"/>
              </a:rPr>
              <a:t>Вся деятельность ребенка подчинена одной ведущей потребности – познанию окружающего мира и себя в нем.</a:t>
            </a:r>
          </a:p>
          <a:p>
            <a:pPr algn="ctr"/>
            <a:endParaRPr lang="ru-RU" sz="30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ru-RU" sz="30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med">
    <p:dissolve/>
    <p:sndAc>
      <p:endSnd/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Georgia" pitchFamily="18" charset="0"/>
              </a:rPr>
              <a:t>Особенности работы с детьми раннего возраста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1. </a:t>
            </a: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Необходимость включения в детскую деятельность.</a:t>
            </a:r>
            <a:endParaRPr lang="ru-RU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2. </a:t>
            </a: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Необходимость личной обращенности к ребенку.</a:t>
            </a:r>
            <a:endParaRPr lang="ru-RU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3. </a:t>
            </a: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Неэффективность любых вербальных методов воспитания.</a:t>
            </a:r>
            <a:endParaRPr lang="ru-RU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4. </a:t>
            </a: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Необходимость позитивно принимать </a:t>
            </a: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ребенка.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5. </a:t>
            </a: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Необходимость </a:t>
            </a:r>
            <a:r>
              <a:rPr lang="ru-RU" b="1" dirty="0" err="1" smtClean="0">
                <a:solidFill>
                  <a:schemeClr val="tx1"/>
                </a:solidFill>
                <a:latin typeface="Georgia" pitchFamily="18" charset="0"/>
              </a:rPr>
              <a:t>эмпатии</a:t>
            </a: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</p:txBody>
      </p:sp>
    </p:spTree>
  </p:cSld>
  <p:clrMapOvr>
    <a:masterClrMapping/>
  </p:clrMapOvr>
  <p:transition spd="med">
    <p:dissolve/>
    <p:sndAc>
      <p:endSnd/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Georgia" pitchFamily="18" charset="0"/>
              </a:rPr>
              <a:t>Важно помнить!!!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 algn="ctr"/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Образовательная деятельность с детьми раннего возраста осуществляется на протяжении всего времени нахождения ребенка в дошкольной организации.</a:t>
            </a:r>
          </a:p>
          <a:p>
            <a:pPr algn="ctr"/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ПОЭТОМУ деятельность должна быть:</a:t>
            </a: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— </a:t>
            </a: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событийна;</a:t>
            </a: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— </a:t>
            </a: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ритмична;</a:t>
            </a: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— </a:t>
            </a:r>
            <a:r>
              <a:rPr lang="ru-RU" sz="3400" dirty="0" err="1" smtClean="0">
                <a:solidFill>
                  <a:schemeClr val="tx1"/>
                </a:solidFill>
                <a:latin typeface="Georgia" pitchFamily="18" charset="0"/>
              </a:rPr>
              <a:t>процессуальна</a:t>
            </a:r>
            <a:r>
              <a:rPr lang="ru-RU" sz="3400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  <a:endParaRPr lang="ru-RU" sz="34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med">
    <p:dissolve/>
    <p:sndAc>
      <p:endSnd/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Georgia" pitchFamily="18" charset="0"/>
              </a:rPr>
              <a:t>Реализация образовательных областей происходит через виды игр: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дидактические игры;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сюжетно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– </a:t>
            </a:r>
            <a:r>
              <a:rPr lang="ru-RU" dirty="0" err="1" smtClean="0">
                <a:solidFill>
                  <a:schemeClr val="tx1"/>
                </a:solidFill>
                <a:latin typeface="Georgia" pitchFamily="18" charset="0"/>
              </a:rPr>
              <a:t>отобразительные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 игры;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подвижные игры;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словесные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игры: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пальчиковые игры;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музыкальные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игры;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Georgia" pitchFamily="18" charset="0"/>
              </a:rPr>
              <a:t>конструктивные игры и др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  <p:sndAc>
      <p:endSnd/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Georgia" pitchFamily="18" charset="0"/>
              </a:rPr>
              <a:t>Основные виды деятельности с детьми раннего возраста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предметная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деятельность и игры с составными и динамическими игрушками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экспериментирование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с материалами и веществами (песок, вода, и пр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.);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общение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с взрослым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совместные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игры со сверстниками под руководством взрослого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самообслуживание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и действия с бытовыми предметами-орудиями (ложка, совок, лопатка и пр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.);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восприятие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смысла музыки, сказок, стихов, рассматривание картинок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;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двигательная </a:t>
            </a:r>
            <a: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  <a:t>активность.</a:t>
            </a:r>
            <a:br>
              <a:rPr lang="ru-RU" sz="2400" dirty="0" smtClean="0">
                <a:solidFill>
                  <a:schemeClr val="tx1"/>
                </a:solidFill>
                <a:latin typeface="Georgia" pitchFamily="18" charset="0"/>
              </a:rPr>
            </a:br>
            <a:endParaRPr lang="ru-RU" sz="24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med">
    <p:dissolve/>
    <p:sndAc>
      <p:endSnd/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Georgia" pitchFamily="18" charset="0"/>
              </a:rPr>
              <a:t>Список литературы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Воспитание </a:t>
            </a:r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и развитие детей от 1года до 2 лет. Методическое пособие для педагогов дошкольных образовательных учреждений. М.: «Просвещение», 2007.</a:t>
            </a:r>
          </a:p>
          <a:p>
            <a:pPr lvl="0" algn="ctr"/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Горюнова Т.М. Развитие детей раннего возраста. – М.: Сфера, 2009</a:t>
            </a:r>
          </a:p>
          <a:p>
            <a:pPr lvl="0" algn="ctr"/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Смирнова Е.О. Социализация детей раннего возраста. Сборник: Воспитание детей раннего возраста в условиях детского сада. - СПб., 2003.</a:t>
            </a:r>
          </a:p>
          <a:p>
            <a:pPr lvl="0" algn="ctr"/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Федеральный государственный образовательный стандарт дошкольного образования. (Электронный ресурс</a:t>
            </a:r>
            <a:r>
              <a:rPr lang="ru-RU" sz="2000" dirty="0" smtClean="0">
                <a:solidFill>
                  <a:schemeClr val="tx1"/>
                </a:solidFill>
                <a:latin typeface="Georgia" pitchFamily="18" charset="0"/>
              </a:rPr>
              <a:t>)</a:t>
            </a:r>
            <a:r>
              <a:rPr lang="ru-RU" sz="2000" dirty="0" smtClean="0">
                <a:latin typeface="Georgia" pitchFamily="18" charset="0"/>
              </a:rPr>
              <a:t> </a:t>
            </a:r>
            <a:r>
              <a:rPr lang="ru-RU" sz="2000" u="sng" dirty="0" smtClean="0">
                <a:latin typeface="Georgia" pitchFamily="18" charset="0"/>
                <a:hlinkClick r:id="rId2"/>
              </a:rPr>
              <a:t>http://www.firo.ru/wp-content/uploads/2013/11/PR_1155.pdf</a:t>
            </a:r>
            <a:r>
              <a:rPr lang="ru-RU" sz="2000" dirty="0" smtClean="0">
                <a:latin typeface="Georgia" pitchFamily="18" charset="0"/>
              </a:rPr>
              <a:t> </a:t>
            </a:r>
          </a:p>
          <a:p>
            <a:pPr algn="ctr"/>
            <a:endParaRPr lang="ru-RU" sz="2000" dirty="0">
              <a:latin typeface="Georgia" pitchFamily="18" charset="0"/>
            </a:endParaRPr>
          </a:p>
        </p:txBody>
      </p:sp>
    </p:spTree>
  </p:cSld>
  <p:clrMapOvr>
    <a:masterClrMapping/>
  </p:clrMapOvr>
  <p:transition spd="med">
    <p:dissolve/>
    <p:sndAc>
      <p:endSnd/>
    </p:sndAc>
  </p:transition>
</p:sld>
</file>

<file path=ppt/theme/theme1.xml><?xml version="1.0" encoding="utf-8"?>
<a:theme xmlns:a="http://schemas.openxmlformats.org/drawingml/2006/main" name="природа и школа">
  <a:themeElements>
    <a:clrScheme name="Calligraphy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природа и школа</Template>
  <TotalTime>0</TotalTime>
  <Words>306</Words>
  <Application>Microsoft Office PowerPoint</Application>
  <PresentationFormat>Экран (4:3)</PresentationFormat>
  <Paragraphs>42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природа и школа</vt:lpstr>
      <vt:lpstr> Особенности организации образовательного процесса в группах раннего возраста с учётом федеральной образовательной программы дошкольного образования </vt:lpstr>
      <vt:lpstr> А. С. Макаренко </vt:lpstr>
      <vt:lpstr>Актуальность</vt:lpstr>
      <vt:lpstr>Особенности работы с детьми раннего возраста</vt:lpstr>
      <vt:lpstr>Важно помнить!!!</vt:lpstr>
      <vt:lpstr>Реализация образовательных областей происходит через виды игр:</vt:lpstr>
      <vt:lpstr>Основные виды деятельности с детьми раннего возраста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2010-01-27T14:48:45Z</dcterms:created>
  <dcterms:modified xsi:type="dcterms:W3CDTF">2023-08-22T05:54:37Z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TC103626451049</vt:lpwstr>
  </property>
</Properties>
</file>