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332" r:id="rId3"/>
    <p:sldId id="333" r:id="rId4"/>
    <p:sldId id="334" r:id="rId5"/>
    <p:sldId id="324" r:id="rId6"/>
    <p:sldId id="325" r:id="rId7"/>
  </p:sldIdLst>
  <p:sldSz cx="9144000" cy="5143500" type="screen16x9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52">
          <p15:clr>
            <a:srgbClr val="A4A3A4"/>
          </p15:clr>
        </p15:guide>
        <p15:guide id="2" pos="1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BC2"/>
    <a:srgbClr val="005686"/>
    <a:srgbClr val="1A396C"/>
    <a:srgbClr val="70166A"/>
    <a:srgbClr val="E37416"/>
    <a:srgbClr val="F0A466"/>
    <a:srgbClr val="E9F6FD"/>
    <a:srgbClr val="D5E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8" autoAdjust="0"/>
    <p:restoredTop sz="94678" autoAdjust="0"/>
  </p:normalViewPr>
  <p:slideViewPr>
    <p:cSldViewPr>
      <p:cViewPr varScale="1">
        <p:scale>
          <a:sx n="74" d="100"/>
          <a:sy n="74" d="100"/>
        </p:scale>
        <p:origin x="1410" y="60"/>
      </p:cViewPr>
      <p:guideLst>
        <p:guide orient="horz" pos="1552"/>
        <p:guide pos="1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48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F36736-AD9C-45DB-A3AD-67B2323B5A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2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5F9A4B0-3D80-4DEA-B810-560D181688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F9A4B0-3D80-4DEA-B810-560D181688A3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0254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hportal.ru/load/26" TargetMode="External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1220788"/>
            <a:ext cx="9144000" cy="2430462"/>
          </a:xfrm>
          <a:prstGeom prst="rect">
            <a:avLst/>
          </a:prstGeom>
          <a:gradFill rotWithShape="0">
            <a:gsLst>
              <a:gs pos="0">
                <a:srgbClr val="71C4F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/>
              <a:t> </a:t>
            </a:r>
            <a:endParaRPr lang="ru-RU" altLang="ru-RU"/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0" y="1222375"/>
            <a:ext cx="9144000" cy="2646363"/>
          </a:xfrm>
          <a:prstGeom prst="rect">
            <a:avLst/>
          </a:prstGeom>
          <a:pattFill prst="ltDnDiag">
            <a:fgClr>
              <a:srgbClr val="71C4F0">
                <a:alpha val="45097"/>
              </a:srgbClr>
            </a:fgClr>
            <a:bgClr>
              <a:schemeClr val="bg1">
                <a:alpha val="45097"/>
              </a:schemeClr>
            </a:bgClr>
          </a:patt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/>
              <a:t> </a:t>
            </a:r>
            <a:endParaRPr lang="ru-RU" altLang="ru-RU"/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1112838"/>
            <a:ext cx="9144000" cy="109537"/>
          </a:xfrm>
          <a:prstGeom prst="rect">
            <a:avLst/>
          </a:prstGeom>
          <a:solidFill>
            <a:srgbClr val="244E93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0" y="3867150"/>
            <a:ext cx="9144000" cy="107950"/>
          </a:xfrm>
          <a:prstGeom prst="rect">
            <a:avLst/>
          </a:prstGeom>
          <a:solidFill>
            <a:srgbClr val="244E93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8" name="Line 12"/>
          <p:cNvSpPr>
            <a:spLocks noChangeShapeType="1"/>
          </p:cNvSpPr>
          <p:nvPr userDrawn="1"/>
        </p:nvSpPr>
        <p:spPr bwMode="auto">
          <a:xfrm flipV="1">
            <a:off x="755650" y="1816100"/>
            <a:ext cx="7561263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" name="Picture 25" descr="GEARS4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195263"/>
            <a:ext cx="10175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7" descr="rabot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895600"/>
            <a:ext cx="18002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06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gray">
          <a:xfrm>
            <a:off x="827088" y="3975100"/>
            <a:ext cx="1081087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5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755651" y="1924050"/>
            <a:ext cx="7667625" cy="809625"/>
          </a:xfrm>
        </p:spPr>
        <p:txBody>
          <a:bodyPr/>
          <a:lstStyle>
            <a:lvl1pPr>
              <a:defRPr b="1">
                <a:solidFill>
                  <a:srgbClr val="E37416"/>
                </a:solidFill>
                <a:latin typeface="Arial Narrow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76" name="Rectangle 16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619250" y="2895600"/>
            <a:ext cx="6121400" cy="809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>
                <a:latin typeface="Tahoma" charset="0"/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79388" y="4624388"/>
            <a:ext cx="2133600" cy="357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10754"/>
            <a:ext cx="2057400" cy="42838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10754"/>
            <a:ext cx="6019800" cy="428386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uchportal.ru/load/26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ChangeArrowheads="1"/>
          </p:cNvSpPr>
          <p:nvPr/>
        </p:nvSpPr>
        <p:spPr bwMode="auto">
          <a:xfrm flipH="1">
            <a:off x="2087563" y="4840288"/>
            <a:ext cx="6948487" cy="269875"/>
          </a:xfrm>
          <a:prstGeom prst="rect">
            <a:avLst/>
          </a:prstGeom>
          <a:solidFill>
            <a:srgbClr val="007BC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27" name="Line 48"/>
          <p:cNvSpPr>
            <a:spLocks noChangeShapeType="1"/>
          </p:cNvSpPr>
          <p:nvPr/>
        </p:nvSpPr>
        <p:spPr bwMode="auto">
          <a:xfrm rot="5400000" flipH="1">
            <a:off x="1773237" y="4975226"/>
            <a:ext cx="269875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57"/>
          <p:cNvSpPr>
            <a:spLocks noChangeArrowheads="1"/>
          </p:cNvSpPr>
          <p:nvPr/>
        </p:nvSpPr>
        <p:spPr bwMode="auto">
          <a:xfrm flipH="1">
            <a:off x="2051050" y="4840288"/>
            <a:ext cx="71438" cy="269875"/>
          </a:xfrm>
          <a:prstGeom prst="rect">
            <a:avLst/>
          </a:prstGeom>
          <a:solidFill>
            <a:srgbClr val="E37416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29" name="Rectangle 5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1115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Презентация</a:t>
            </a:r>
          </a:p>
        </p:txBody>
      </p:sp>
      <p:sp>
        <p:nvSpPr>
          <p:cNvPr id="1030" name="Rectangle 55"/>
          <p:cNvSpPr>
            <a:spLocks noChangeArrowheads="1"/>
          </p:cNvSpPr>
          <p:nvPr/>
        </p:nvSpPr>
        <p:spPr bwMode="auto">
          <a:xfrm>
            <a:off x="1588" y="141288"/>
            <a:ext cx="9142412" cy="5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1" name="Line 129"/>
          <p:cNvSpPr>
            <a:spLocks noChangeShapeType="1"/>
          </p:cNvSpPr>
          <p:nvPr/>
        </p:nvSpPr>
        <p:spPr bwMode="auto">
          <a:xfrm rot="5400000" flipH="1">
            <a:off x="-26988" y="4975226"/>
            <a:ext cx="269875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2" name="Rectangle 54"/>
          <p:cNvSpPr>
            <a:spLocks noChangeArrowheads="1"/>
          </p:cNvSpPr>
          <p:nvPr/>
        </p:nvSpPr>
        <p:spPr bwMode="auto">
          <a:xfrm>
            <a:off x="107950" y="230188"/>
            <a:ext cx="8567738" cy="73025"/>
          </a:xfrm>
          <a:prstGeom prst="rect">
            <a:avLst/>
          </a:prstGeom>
          <a:solidFill>
            <a:srgbClr val="007BC2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3" name="Line 131"/>
          <p:cNvSpPr>
            <a:spLocks noChangeShapeType="1"/>
          </p:cNvSpPr>
          <p:nvPr/>
        </p:nvSpPr>
        <p:spPr bwMode="auto">
          <a:xfrm flipH="1">
            <a:off x="107950" y="195263"/>
            <a:ext cx="8640763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34" name="Picture 132" descr="rabot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9388" y="0"/>
            <a:ext cx="1225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" name="Rectangle 13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47863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ransition spd="med">
    <p:checke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1A396C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44E9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44E93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44E9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44E9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44E9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44E9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44E9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44E9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44E93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7" descr="http://skazylesa.ru/wp-content/uploads/2018/01/hvfh-phot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763"/>
            <a:ext cx="1785937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28006" y="1347614"/>
            <a:ext cx="5287986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Дидактическая игра</a:t>
            </a:r>
          </a:p>
          <a:p>
            <a:pPr algn="ctr" eaLnBrk="1" hangingPunct="1">
              <a:defRPr/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«Доход-Расход»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(для детей старшего дошкольного возраста)</a:t>
            </a:r>
          </a:p>
        </p:txBody>
      </p:sp>
      <p:sp>
        <p:nvSpPr>
          <p:cNvPr id="3076" name="TextBox 2"/>
          <p:cNvSpPr txBox="1">
            <a:spLocks noChangeArrowheads="1"/>
          </p:cNvSpPr>
          <p:nvPr/>
        </p:nvSpPr>
        <p:spPr bwMode="auto">
          <a:xfrm>
            <a:off x="3717044" y="4011613"/>
            <a:ext cx="51205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Выполнил: Фролова Мария Сергеевна</a:t>
            </a:r>
          </a:p>
          <a:p>
            <a:pPr algn="r" eaLnBrk="1" hangingPunct="1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		воспитатель МДОАУ№96 «Рябинка»</a:t>
            </a:r>
          </a:p>
        </p:txBody>
      </p:sp>
      <p:pic>
        <p:nvPicPr>
          <p:cNvPr id="3077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4084638"/>
            <a:ext cx="812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63838"/>
            <a:ext cx="2549708" cy="1707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395288" y="555526"/>
            <a:ext cx="874871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	Дидактическая игра «Доход-расход» предназначена для детей 6-7 лет.</a:t>
            </a:r>
          </a:p>
          <a:p>
            <a:r>
              <a:rPr lang="ru-RU" alt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Цель:  познакомить детей с понятиями «Доход» и «Расход».</a:t>
            </a:r>
          </a:p>
          <a:p>
            <a:pPr algn="just"/>
            <a:r>
              <a:rPr lang="ru-RU" alt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algn="just"/>
            <a:r>
              <a:rPr lang="ru-RU" alt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дать дошкольникам первичные финансовые и экономические представления; обогатить словарный запас понятиями: «</a:t>
            </a:r>
            <a:r>
              <a:rPr lang="ru-RU" alt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деньги», «доход», «расход», «семейный бюджет» </a:t>
            </a: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т.д.;</a:t>
            </a:r>
          </a:p>
          <a:p>
            <a:pPr algn="just"/>
            <a:r>
              <a:rPr lang="ru-RU" alt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 расширять знания детей о составляющих семейного бюджета: зарплата, стипендия, пенсия, различные виды социальных выплат; дать представления детям о том, какие виды семейных расходов есть в каждой семье; формировать основы экономической культуры дошкольников.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71A3C5-73C6-4D57-9348-ECD457EE9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078045"/>
            <a:ext cx="2549708" cy="1992414"/>
          </a:xfrm>
          <a:prstGeom prst="rect">
            <a:avLst/>
          </a:prstGeom>
        </p:spPr>
      </p:pic>
    </p:spTree>
  </p:cSld>
  <p:clrMapOvr>
    <a:masterClrMapping/>
  </p:clrMapOvr>
  <p:transition spd="med">
    <p:checke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395288" y="555526"/>
            <a:ext cx="858626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	Состав дидактической игры «Доход-расход»: </a:t>
            </a:r>
          </a:p>
          <a:p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карточки с описанием и наименованием дохода или расхода;</a:t>
            </a:r>
          </a:p>
          <a:p>
            <a:pPr marL="285750" indent="-285750" algn="just">
              <a:buFontTx/>
              <a:buChar char="-"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карточки с иллюстрацией купюры, обозначающая расход семьи;</a:t>
            </a:r>
          </a:p>
          <a:p>
            <a:pPr marL="285750" indent="-285750" algn="just">
              <a:buFontTx/>
              <a:buChar char="-"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карточки с изображением копилки в виде поросенка с монетой, обозначающая доход семьи.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12420D-1438-4636-9238-31EB40AF5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2" y="2944647"/>
            <a:ext cx="1960920" cy="1838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1E2D9A-7BE7-433A-BC49-B72D3577B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08" y="2067694"/>
            <a:ext cx="2207747" cy="2059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3F97FF-CDAD-42D2-A51B-C36156356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63" y="2197157"/>
            <a:ext cx="2872667" cy="29463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75134-3B9B-4DC7-89F9-ECDF41585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114" y="0"/>
            <a:ext cx="1422886" cy="141964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79EE24-937B-459E-8F98-DBF01AD55F37}"/>
              </a:ext>
            </a:extLst>
          </p:cNvPr>
          <p:cNvSpPr/>
          <p:nvPr/>
        </p:nvSpPr>
        <p:spPr>
          <a:xfrm>
            <a:off x="1814507" y="4780200"/>
            <a:ext cx="1021767" cy="3633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523720"/>
      </p:ext>
    </p:extLst>
  </p:cSld>
  <p:clrMapOvr>
    <a:masterClrMapping/>
  </p:clrMapOvr>
  <p:transition spd="med">
    <p:checke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58FB05-BBB5-4F20-9B94-87F5C8998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34" y="3050619"/>
            <a:ext cx="2204070" cy="2204070"/>
          </a:xfrm>
          <a:prstGeom prst="rect">
            <a:avLst/>
          </a:prstGeom>
        </p:spPr>
      </p:pic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395288" y="555526"/>
            <a:ext cx="8748712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	Правила игры:</a:t>
            </a:r>
          </a:p>
          <a:p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Игра рассчитана для детей в возрасте 6-7 лет. Количество участников: от 1 до 6 детей. </a:t>
            </a:r>
          </a:p>
          <a:p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Варианты игр:</a:t>
            </a:r>
          </a:p>
          <a:p>
            <a:pPr marL="342900" indent="-342900" algn="just">
              <a:buAutoNum type="arabicPeriod"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Вариант игры для одного ребенка. 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Ребенок выкладывает все карточки с пустым окном на стол, оставляя в руках только карточки с изображением копилки и купюры. Затем, берет карточку с изображением действия и закрывает пустое окно карточкой с соответствующим понятием дохода или расхода.</a:t>
            </a:r>
          </a:p>
          <a:p>
            <a:pPr marL="342900" indent="-342900" algn="just">
              <a:buAutoNum type="arabicPeriod"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Вариант игры с двумя детьми. 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Все карточки с пустыми окнами раскладываются на столе. Один ребенок берет себе карточки с изображением купюр, другой с копилкой. Дети на время закрывают пустые окна, в соответствии с действием. Выигрывает тот, кто вперед заполнит пустые окна.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0A043D-F047-4E11-9D3E-35FD562CA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"/>
            <a:ext cx="1547664" cy="15476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26832E-8D2D-4BC5-9763-16FC0AF3B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5" y="2947764"/>
            <a:ext cx="2195736" cy="219573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8126CD-3826-45AE-B0B3-F36C0265B364}"/>
              </a:ext>
            </a:extLst>
          </p:cNvPr>
          <p:cNvSpPr/>
          <p:nvPr/>
        </p:nvSpPr>
        <p:spPr>
          <a:xfrm>
            <a:off x="2195736" y="4659982"/>
            <a:ext cx="4752530" cy="4835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1AD92E7-E446-4AD1-8F04-19976893D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2947764"/>
            <a:ext cx="453650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3.  Вариант игры с двумя и более детей. 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 центр стола выкладываются карточки. Дети делят их на 3 колоды: карточки с пустым окном, карточки с изображением купюр и карточки с изображением копилки. Ребята по очереди берут карточку и по изображению или написанному тексту определяют, является действие доходом или расходом. Если ребёнок ошибается, то карточка убирается в сторону. Ход переходит к другому игроку. Выигрывает тот, кто соберёт больше карточек.</a:t>
            </a:r>
          </a:p>
        </p:txBody>
      </p:sp>
    </p:spTree>
    <p:extLst>
      <p:ext uri="{BB962C8B-B14F-4D97-AF65-F5344CB8AC3E}">
        <p14:creationId xmlns:p14="http://schemas.microsoft.com/office/powerpoint/2010/main" val="1908583602"/>
      </p:ext>
    </p:extLst>
  </p:cSld>
  <p:clrMapOvr>
    <a:masterClrMapping/>
  </p:clrMapOvr>
  <p:transition spd="med">
    <p:checke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1692275" y="396875"/>
            <a:ext cx="7173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– дети должны понять, что…</a:t>
            </a:r>
          </a:p>
        </p:txBody>
      </p:sp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755576" y="867222"/>
            <a:ext cx="5688632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2550" algn="just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65125" indent="-282575" algn="just"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pitchFamily="18" charset="2"/>
              <a:buChar char="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Есть понятие доход и расход и в чем их разница.</a:t>
            </a:r>
          </a:p>
          <a:p>
            <a:pPr marL="365125" indent="-282575" algn="just"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pitchFamily="18" charset="2"/>
              <a:buChar char="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Деньги не появляются сами собой, а зарабатываются, а семейный бюджет формируется из различных видов доходов и снижается в результате расходов.</a:t>
            </a:r>
          </a:p>
          <a:p>
            <a:pPr marL="365125" indent="-282575" algn="just"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pitchFamily="18" charset="2"/>
              <a:buChar char="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Доходы классифицируются на: доходы из бюджета, начисление заработной платы, подарок и др.</a:t>
            </a:r>
          </a:p>
          <a:p>
            <a:pPr marL="365125" indent="-282575" algn="just"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pitchFamily="18" charset="2"/>
              <a:buChar char="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Расходы бывают разных видов: на услуги, на товары, на отдых, и т.д.</a:t>
            </a:r>
          </a:p>
          <a:p>
            <a:pPr marL="365125" indent="-282575" algn="just"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pitchFamily="18" charset="2"/>
              <a:buChar char="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Не все продается и покупается (дети должны понимать, что главные ценности – жизнь, отношения, радость близких людей – за деньги не купишь).</a:t>
            </a:r>
          </a:p>
          <a:p>
            <a:pPr marL="365125" indent="-282575" algn="just"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pitchFamily="18" charset="2"/>
              <a:buChar char="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Финансы – это интересно и увлекательно.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71E6DA-DBFB-4A78-8F44-7B0BFC8CC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2283718"/>
            <a:ext cx="2520280" cy="2520280"/>
          </a:xfrm>
          <a:prstGeom prst="rect">
            <a:avLst/>
          </a:prstGeom>
        </p:spPr>
      </p:pic>
    </p:spTree>
  </p:cSld>
  <p:clrMapOvr>
    <a:masterClrMapping/>
  </p:clrMapOvr>
  <p:transition spd="med">
    <p:checke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оля\Desktop\img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348456"/>
            <a:ext cx="6769100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 dir="vert"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Оформление по умолчанию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3076</TotalTime>
  <Words>480</Words>
  <Application>Microsoft Office PowerPoint</Application>
  <PresentationFormat>Экран (16:9)</PresentationFormat>
  <Paragraphs>33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Tahoma</vt:lpstr>
      <vt:lpstr>Times New Roman</vt:lpstr>
      <vt:lpstr>Wingdings 2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МУБиНТ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презентаций</dc:title>
  <dc:creator>Дизайнер</dc:creator>
  <cp:lastModifiedBy>Мария</cp:lastModifiedBy>
  <cp:revision>300</cp:revision>
  <dcterms:created xsi:type="dcterms:W3CDTF">2004-06-18T10:43:38Z</dcterms:created>
  <dcterms:modified xsi:type="dcterms:W3CDTF">2024-02-08T08:27:54Z</dcterms:modified>
</cp:coreProperties>
</file>