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4" r:id="rId2"/>
    <p:sldId id="271" r:id="rId3"/>
    <p:sldId id="256" r:id="rId4"/>
    <p:sldId id="277" r:id="rId5"/>
    <p:sldId id="261" r:id="rId6"/>
    <p:sldId id="262" r:id="rId7"/>
    <p:sldId id="267" r:id="rId8"/>
    <p:sldId id="280" r:id="rId9"/>
    <p:sldId id="294" r:id="rId10"/>
    <p:sldId id="281" r:id="rId11"/>
    <p:sldId id="273" r:id="rId12"/>
    <p:sldId id="274" r:id="rId13"/>
    <p:sldId id="295" r:id="rId14"/>
    <p:sldId id="282" r:id="rId15"/>
    <p:sldId id="297" r:id="rId16"/>
    <p:sldId id="275" r:id="rId17"/>
    <p:sldId id="296" r:id="rId18"/>
    <p:sldId id="288" r:id="rId19"/>
    <p:sldId id="298" r:id="rId20"/>
    <p:sldId id="299" r:id="rId21"/>
    <p:sldId id="283" r:id="rId22"/>
    <p:sldId id="265" r:id="rId23"/>
    <p:sldId id="278" r:id="rId24"/>
    <p:sldId id="285" r:id="rId25"/>
    <p:sldId id="287" r:id="rId26"/>
    <p:sldId id="260" r:id="rId27"/>
    <p:sldId id="286" r:id="rId28"/>
    <p:sldId id="272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CCFF"/>
    <a:srgbClr val="00FF00"/>
    <a:srgbClr val="008000"/>
    <a:srgbClr val="1A02C8"/>
    <a:srgbClr val="0000CC"/>
    <a:srgbClr val="00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28C0-1A11-4D8C-9D13-170532FD196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5F1B-41C3-40FE-B1BA-E68C8A803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труд фото\5ffaffa311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94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6000768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Орск 2021г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1714488"/>
            <a:ext cx="70723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endParaRPr lang="ru-RU" sz="2400" dirty="0" smtClean="0">
              <a:cs typeface="Times New Roman" pitchFamily="18" charset="0"/>
            </a:endParaRPr>
          </a:p>
          <a:p>
            <a:pPr lvl="0" algn="just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предлагает детям обсудить название групп, беседует с членами группы: почему они выбрали это название. Дает детям домашнее задание с привлечением помощи  родителей: придумать эмблему  своей группе.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презентация эмблемы каждой группой, создавалась карта подгруппы. Дети имели возможность самостоятельно оформлять карту своей группы, используя свои картинки-маркеры.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428728" y="142852"/>
            <a:ext cx="6055512" cy="2071702"/>
          </a:xfrm>
          <a:prstGeom prst="flowChartPunchedTap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этап. Разработка названия и эмблемы группы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1026" name="Picture 2" descr="C:\Users\Виктория\Pictures\2021-04-21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4912">
            <a:off x="4786314" y="500042"/>
            <a:ext cx="3852577" cy="4741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Виктория\Pictures\2021-04-21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1732">
            <a:off x="646413" y="2056956"/>
            <a:ext cx="3121517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2050" name="Picture 2" descr="C:\Users\Виктория\Pictures\2021-04-21\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8601">
            <a:off x="5000628" y="857232"/>
            <a:ext cx="3339375" cy="4843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Виктория\Pictures\2021-04-21\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2972">
            <a:off x="623685" y="2053875"/>
            <a:ext cx="3129527" cy="4420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Блок-схема: перфолента 8"/>
          <p:cNvSpPr/>
          <p:nvPr/>
        </p:nvSpPr>
        <p:spPr>
          <a:xfrm>
            <a:off x="1214414" y="1643050"/>
            <a:ext cx="6769892" cy="3000396"/>
          </a:xfrm>
          <a:prstGeom prst="flowChartPunchedTap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этап. Ознакомление с трудовыми обязанностями дежурных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8" name="Рисунок 7" descr="IMG_20210428_160741.jpg"/>
          <p:cNvPicPr>
            <a:picLocks noChangeAspect="1"/>
          </p:cNvPicPr>
          <p:nvPr/>
        </p:nvPicPr>
        <p:blipFill>
          <a:blip r:embed="rId3" cstate="print"/>
          <a:srcRect t="9677" r="25000" b="17742"/>
          <a:stretch>
            <a:fillRect/>
          </a:stretch>
        </p:blipFill>
        <p:spPr>
          <a:xfrm>
            <a:off x="357158" y="2097192"/>
            <a:ext cx="4286280" cy="459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Новая папка\изображение_viber_2021-04-29_10-51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472434" cy="6328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7" name="Рисунок 6" descr="IMG_20210428_145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3116"/>
            <a:ext cx="3944895" cy="450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87737"/>
            <a:ext cx="3786182" cy="657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6" name="Рисунок 5" descr="IMG_20210428_144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4046421" cy="4643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r="8098"/>
          <a:stretch>
            <a:fillRect/>
          </a:stretch>
        </p:blipFill>
        <p:spPr bwMode="auto">
          <a:xfrm>
            <a:off x="4984407" y="142852"/>
            <a:ext cx="3926738" cy="664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pic>
        <p:nvPicPr>
          <p:cNvPr id="8" name="Рисунок 7" descr="IMG_20210428_135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4071966" cy="464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42852"/>
            <a:ext cx="3778611" cy="664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500166" y="214290"/>
            <a:ext cx="6310484" cy="11430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Алгоритмы трудовых действий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Виктория\Pictures\2021-04-21\001.jpg"/>
          <p:cNvPicPr>
            <a:picLocks noChangeAspect="1" noChangeArrowheads="1"/>
          </p:cNvPicPr>
          <p:nvPr/>
        </p:nvPicPr>
        <p:blipFill>
          <a:blip r:embed="rId3" cstate="print"/>
          <a:srcRect t="2544" r="4828"/>
          <a:stretch>
            <a:fillRect/>
          </a:stretch>
        </p:blipFill>
        <p:spPr bwMode="auto">
          <a:xfrm>
            <a:off x="571471" y="1571612"/>
            <a:ext cx="3885039" cy="2808406"/>
          </a:xfrm>
          <a:prstGeom prst="rect">
            <a:avLst/>
          </a:prstGeom>
          <a:noFill/>
        </p:spPr>
      </p:pic>
      <p:pic>
        <p:nvPicPr>
          <p:cNvPr id="7171" name="Picture 3" descr="C:\Users\Виктория\Pictures\2021-04-21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990968" cy="2887946"/>
          </a:xfrm>
          <a:prstGeom prst="rect">
            <a:avLst/>
          </a:prstGeom>
          <a:noFill/>
        </p:spPr>
      </p:pic>
      <p:pic>
        <p:nvPicPr>
          <p:cNvPr id="7172" name="Picture 4" descr="C:\Users\Виктория\Pictures\2021-04-21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714752"/>
            <a:ext cx="4049706" cy="291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500166" y="214290"/>
            <a:ext cx="6310484" cy="11430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Алгоритмы трудовых действий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Виктория\Pictures\2021-04-21\004.jpg"/>
          <p:cNvPicPr>
            <a:picLocks noChangeAspect="1" noChangeArrowheads="1"/>
          </p:cNvPicPr>
          <p:nvPr/>
        </p:nvPicPr>
        <p:blipFill>
          <a:blip r:embed="rId3" cstate="print"/>
          <a:srcRect l="2023" t="5271" r="4932" b="7758"/>
          <a:stretch>
            <a:fillRect/>
          </a:stretch>
        </p:blipFill>
        <p:spPr bwMode="auto">
          <a:xfrm>
            <a:off x="428597" y="1571612"/>
            <a:ext cx="4143404" cy="2972442"/>
          </a:xfrm>
          <a:prstGeom prst="rect">
            <a:avLst/>
          </a:prstGeom>
          <a:noFill/>
        </p:spPr>
      </p:pic>
      <p:pic>
        <p:nvPicPr>
          <p:cNvPr id="8195" name="Picture 3" descr="C:\Users\Виктория\Pictures\2021-04-21\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4185053" cy="2928958"/>
          </a:xfrm>
          <a:prstGeom prst="rect">
            <a:avLst/>
          </a:prstGeom>
          <a:noFill/>
        </p:spPr>
      </p:pic>
      <p:pic>
        <p:nvPicPr>
          <p:cNvPr id="8196" name="Picture 4" descr="C:\Users\Виктория\Pictures\2021-04-21\006.jpg"/>
          <p:cNvPicPr>
            <a:picLocks noChangeAspect="1" noChangeArrowheads="1"/>
          </p:cNvPicPr>
          <p:nvPr/>
        </p:nvPicPr>
        <p:blipFill>
          <a:blip r:embed="rId5" cstate="print"/>
          <a:srcRect l="1845" t="5815" r="4048" b="12727"/>
          <a:stretch>
            <a:fillRect/>
          </a:stretch>
        </p:blipFill>
        <p:spPr bwMode="auto">
          <a:xfrm>
            <a:off x="2428860" y="4214818"/>
            <a:ext cx="364333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714348" y="332656"/>
            <a:ext cx="7386044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Дежурство, форма трудового воспитания, как средство развития детской инициативы и самостоятельности.</a:t>
            </a:r>
          </a:p>
          <a:p>
            <a:pPr algn="ctr"/>
            <a:endParaRPr lang="ru-RU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5016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 Демченкова Виктория Андреевна, воспитатель МАДОУ «Детский сад № 122 г.Орска»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22413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1500166" y="214290"/>
            <a:ext cx="6310484" cy="11430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Алгоритмы трудовых действий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1fe4f201791214a7fa2f18bd49750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5"/>
            <a:ext cx="3786214" cy="2617079"/>
          </a:xfrm>
          <a:prstGeom prst="rect">
            <a:avLst/>
          </a:prstGeom>
        </p:spPr>
      </p:pic>
      <p:pic>
        <p:nvPicPr>
          <p:cNvPr id="8" name="Рисунок 7" descr="hello_html_mb6e738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5"/>
            <a:ext cx="3857652" cy="2631152"/>
          </a:xfrm>
          <a:prstGeom prst="rect">
            <a:avLst/>
          </a:prstGeom>
        </p:spPr>
      </p:pic>
      <p:pic>
        <p:nvPicPr>
          <p:cNvPr id="9" name="Рисунок 8" descr="Алгоритм сервировки в рам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861048"/>
            <a:ext cx="4000496" cy="2815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IMG_20210413_112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1500174"/>
            <a:ext cx="4429156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10413_112305.jpg"/>
          <p:cNvPicPr>
            <a:picLocks noChangeAspect="1"/>
          </p:cNvPicPr>
          <p:nvPr/>
        </p:nvPicPr>
        <p:blipFill>
          <a:blip r:embed="rId4" cstate="print"/>
          <a:srcRect l="29167"/>
          <a:stretch>
            <a:fillRect/>
          </a:stretch>
        </p:blipFill>
        <p:spPr>
          <a:xfrm>
            <a:off x="2928926" y="3857628"/>
            <a:ext cx="3643306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0201007_114406.jpg"/>
          <p:cNvPicPr>
            <a:picLocks noChangeAspect="1"/>
          </p:cNvPicPr>
          <p:nvPr/>
        </p:nvPicPr>
        <p:blipFill>
          <a:blip r:embed="rId5" cstate="print"/>
          <a:srcRect l="22222" r="22222"/>
          <a:stretch>
            <a:fillRect/>
          </a:stretch>
        </p:blipFill>
        <p:spPr>
          <a:xfrm>
            <a:off x="785786" y="1785926"/>
            <a:ext cx="1928826" cy="447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Блок-схема: перфолента 6"/>
          <p:cNvSpPr/>
          <p:nvPr/>
        </p:nvSpPr>
        <p:spPr>
          <a:xfrm>
            <a:off x="1500166" y="214290"/>
            <a:ext cx="6055512" cy="1500198"/>
          </a:xfrm>
          <a:prstGeom prst="flowChartPunchedTap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этап. Отработка трудовых навыков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500166" y="214290"/>
            <a:ext cx="6310484" cy="17384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Дежурство по занятиям, так же подразумевает оказание помощи воспитателю как перед, так и после занятий.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20191112_090335.jpg"/>
          <p:cNvPicPr>
            <a:picLocks noChangeAspect="1"/>
          </p:cNvPicPr>
          <p:nvPr/>
        </p:nvPicPr>
        <p:blipFill>
          <a:blip r:embed="rId3" cstate="print"/>
          <a:srcRect b="15726"/>
          <a:stretch>
            <a:fillRect/>
          </a:stretch>
        </p:blipFill>
        <p:spPr>
          <a:xfrm>
            <a:off x="2357422" y="2214554"/>
            <a:ext cx="442915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4" y="-64413"/>
            <a:ext cx="9144000" cy="6922413"/>
          </a:xfrm>
          <a:prstGeom prst="rect">
            <a:avLst/>
          </a:prstGeom>
          <a:noFill/>
        </p:spPr>
      </p:pic>
      <p:pic>
        <p:nvPicPr>
          <p:cNvPr id="7" name="Рисунок 6" descr="IMG_20201030_102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030_102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142984"/>
            <a:ext cx="4071966" cy="305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01030_1022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3357562"/>
            <a:ext cx="4357752" cy="3268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1500166" y="0"/>
            <a:ext cx="6310484" cy="11429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Дежурство в уголке природы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7045400" cy="1975496"/>
          </a:xfrm>
          <a:prstGeom prst="rect">
            <a:avLst/>
          </a:prstGeom>
        </p:spPr>
        <p:txBody>
          <a:bodyPr wrap="none" fromWordArt="1">
            <a:prstTxWarp prst="textTriangle">
              <a:avLst/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Рисунок 6" descr="IMG_20210428_161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392909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10428_161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071678"/>
            <a:ext cx="3845045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Горизонтальный свиток 7"/>
          <p:cNvSpPr/>
          <p:nvPr/>
        </p:nvSpPr>
        <p:spPr>
          <a:xfrm>
            <a:off x="1357290" y="0"/>
            <a:ext cx="6310484" cy="164307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продолжают приучаться поддерживать порядок  в помещении группы и на участке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64413"/>
            <a:ext cx="9144000" cy="6922413"/>
          </a:xfrm>
          <a:prstGeom prst="rect">
            <a:avLst/>
          </a:prstGeom>
          <a:noFill/>
        </p:spPr>
      </p:pic>
      <p:pic>
        <p:nvPicPr>
          <p:cNvPr id="11" name="Рисунок 10" descr="IMG_20210428_162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214422"/>
            <a:ext cx="4357718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10428_1623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85728"/>
            <a:ext cx="3857652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MG_20201029_110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28604"/>
            <a:ext cx="4500562" cy="3375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01029_111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0043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0210414_155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2357430"/>
            <a:ext cx="3214692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11560" y="242088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i="1" dirty="0">
              <a:solidFill>
                <a:srgbClr val="1A02C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456795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Выполнение всех этапов дает хороший результат. Дети приобщаются к труду. Учатся не только работать совместно со взрослыми, но и быть самостоятельными, инициативными.   На данном этапе дети самостоятельно, путем переноса своего трудового опыта, выполняют необходимое для них действие, направленное на пользу всему детскому коллективу. Воспитатель в данном случае действует опосредованно.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571472" y="142852"/>
            <a:ext cx="8072494" cy="2071702"/>
          </a:xfrm>
          <a:prstGeom prst="flowChartPunchedTap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этап. Самостоятельная трудовая деятельность детей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1988840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труда детей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057800"/>
            <a:ext cx="35283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адекватных взаимоотношений детей в данной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43570" y="285728"/>
            <a:ext cx="3500430" cy="1703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Систематическое включение каждого ребенка и равномерное распределение обязанностей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68463" y="5022012"/>
            <a:ext cx="3275537" cy="183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соответствующей предметной 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59632" y="3429000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нагрузки на ребенка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188640"/>
            <a:ext cx="349188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возрастных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психологических особенностей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самостоятельности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трудовой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04048" y="3429000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эмоционально-положительной атмосферы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131840" y="188640"/>
            <a:ext cx="2642592" cy="1097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Овладение детьми трудовыми умениями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143240" y="4509120"/>
            <a:ext cx="278608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Учет индивидуальных особенностей детей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452320" y="3356992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67799" y="3903607"/>
            <a:ext cx="1786520" cy="693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4256514" y="1601346"/>
            <a:ext cx="63097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52120" y="162880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3059832" y="1700808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067944" y="342900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076056" y="342900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716016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275856" y="2996952"/>
            <a:ext cx="5184576" cy="158417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2571744"/>
            <a:ext cx="50006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Труд становится великим воспитателем, когда он входит в жизнь наших воспитанников, дает радость дружбы и товарищества, развивает пытливость и любознательность, рождает новую красоту в окружающем мире, пробуждает первое гражданское чувство – чувство созидателя материальных благ, без которых невозможна жизнь человека.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В. А. Сухомлинский</a:t>
            </a:r>
            <a:endParaRPr lang="ru-RU" b="1" i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90872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331640" y="0"/>
            <a:ext cx="6912768" cy="1080120"/>
          </a:xfrm>
          <a:prstGeom prst="flowChartPunchedTap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Актуальность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14282" y="1000108"/>
            <a:ext cx="8712968" cy="5376090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Трудовое воспитание является одной из важнейших сторон воспитания подрастающего поколения. Всем известно, что интерес к труду и основные трудовые навыки закладываются еще в детстве.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основе первичных представлений о труде возможно формировать более сложные представления о том, что разные виды труда позволяют обеспечивать разные потребности людей. Наблюдения за детьми показали, что детям интересно примерять на себя поручения взрослых.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Однако,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некоторым детям нелегко это делать, так как они считали это наказанием за непослушание. У дошкольников недостаточно сформированы  нравственно-трудовые качества, мы поставили перед собой задачу создать условия для трудового воспитания старших дошкольников.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88640"/>
            <a:ext cx="6624736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трудового воспитания дошкольника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060848"/>
            <a:ext cx="5256584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ответственного отношения за порученное им дело, развитие стремления работать на пользу коллектива, установление привычки к систематическому выполнению своих обязанностей.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48478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000496" y="0"/>
            <a:ext cx="4643470" cy="2350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7158" y="2071678"/>
            <a:ext cx="5591544" cy="192880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помощь ребенку в овладении определённой трудовой деятельностью (в освоении структуры деятельности, приобретении трудовых навыков, умений);</a:t>
            </a:r>
          </a:p>
        </p:txBody>
      </p:sp>
      <p:sp>
        <p:nvSpPr>
          <p:cNvPr id="10" name="Овал 9"/>
          <p:cNvSpPr/>
          <p:nvPr/>
        </p:nvSpPr>
        <p:spPr>
          <a:xfrm>
            <a:off x="3071802" y="4000504"/>
            <a:ext cx="5857916" cy="24905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личности ребенка в труде (развитие качеств личности: инициативности, самостоятельности; формирование взаимоотношений и приобретение социального опыта взаимодействия) 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дежурств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3861048"/>
            <a:ext cx="4320480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дежурство по группе и на участке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338437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дежурство по столовой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321865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дежурство во время занятий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5229200"/>
            <a:ext cx="5040560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дежурство в уголке природы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35896" y="12687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12776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1412776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04048" y="1412776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63688" y="134076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928934"/>
            <a:ext cx="757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организации дежурства детей старшего дошкольного возраста.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63688" y="134076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857364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обращает внимание на то, какая красивая группа, как чисто и уютно в ней. Сколько труда вкладывают воспитатели и младший воспитатель. Говорит с детьми о том, что они подросли и становятся достойными помощниками в детском саду и дома. </a:t>
            </a:r>
          </a:p>
          <a:p>
            <a:pPr lvl="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Предлагает разделиться на группы по какому-либо признаку, например, с помощью геометрических фигур, в последующем дети могут объединяться по собственному предпочтению. </a:t>
            </a:r>
          </a:p>
          <a:p>
            <a:pPr lvl="0" algn="just" eaLnBrk="0" hangingPunct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 фиксирует состав групп.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500166" y="428604"/>
            <a:ext cx="6055512" cy="1500198"/>
          </a:xfrm>
          <a:prstGeom prst="flowChartPunchedTap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этап. Деление на группы</a:t>
            </a:r>
            <a:r>
              <a:rPr lang="ru-RU" sz="36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959</TotalTime>
  <Words>569</Words>
  <Application>Microsoft Office PowerPoint</Application>
  <PresentationFormat>Экран (4:3)</PresentationFormat>
  <Paragraphs>51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ASUS</cp:lastModifiedBy>
  <cp:revision>146</cp:revision>
  <dcterms:created xsi:type="dcterms:W3CDTF">2013-03-17T20:31:18Z</dcterms:created>
  <dcterms:modified xsi:type="dcterms:W3CDTF">2021-04-30T09:06:29Z</dcterms:modified>
</cp:coreProperties>
</file>