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66" r:id="rId3"/>
    <p:sldId id="278" r:id="rId4"/>
    <p:sldId id="279" r:id="rId5"/>
    <p:sldId id="283" r:id="rId6"/>
    <p:sldId id="280" r:id="rId7"/>
    <p:sldId id="281" r:id="rId8"/>
    <p:sldId id="282" r:id="rId9"/>
    <p:sldId id="277" r:id="rId10"/>
  </p:sldIdLst>
  <p:sldSz cx="9144000" cy="6858000" type="screen4x3"/>
  <p:notesSz cx="6858000" cy="9144000"/>
  <p:custDataLst>
    <p:tags r:id="rId1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4" autoAdjust="0"/>
    <p:restoredTop sz="94660"/>
  </p:normalViewPr>
  <p:slideViewPr>
    <p:cSldViewPr>
      <p:cViewPr>
        <p:scale>
          <a:sx n="114" d="100"/>
          <a:sy n="114" d="100"/>
        </p:scale>
        <p:origin x="-94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E7F3C054-0EE6-4FB7-92B2-90977AB5373B}" type="datetimeFigureOut">
              <a:rPr lang="ru-RU" smtClean="0"/>
              <a:pPr/>
              <a:t>17.10.2022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B01AC7B1-F895-4918-A0AF-86BA5007854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F3C054-0EE6-4FB7-92B2-90977AB5373B}" type="datetimeFigureOut">
              <a:rPr lang="ru-RU" smtClean="0"/>
              <a:pPr/>
              <a:t>17.10.2022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01AC7B1-F895-4918-A0AF-86BA5007854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F3C054-0EE6-4FB7-92B2-90977AB5373B}" type="datetimeFigureOut">
              <a:rPr lang="ru-RU" smtClean="0"/>
              <a:pPr/>
              <a:t>17.10.2022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01AC7B1-F895-4918-A0AF-86BA5007854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7F3C054-0EE6-4FB7-92B2-90977AB5373B}" type="datetimeFigureOut">
              <a:rPr lang="ru-RU" smtClean="0"/>
              <a:pPr/>
              <a:t>17.10.2022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01AC7B1-F895-4918-A0AF-86BA5007854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7F3C054-0EE6-4FB7-92B2-90977AB5373B}" type="datetimeFigureOut">
              <a:rPr lang="ru-RU" smtClean="0"/>
              <a:pPr/>
              <a:t>17.10.2022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01AC7B1-F895-4918-A0AF-86BA5007854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7F3C054-0EE6-4FB7-92B2-90977AB5373B}" type="datetimeFigureOut">
              <a:rPr lang="ru-RU" smtClean="0"/>
              <a:pPr/>
              <a:t>17.10.2022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01AC7B1-F895-4918-A0AF-86BA5007854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7F3C054-0EE6-4FB7-92B2-90977AB5373B}" type="datetimeFigureOut">
              <a:rPr lang="ru-RU" smtClean="0"/>
              <a:pPr/>
              <a:t>17.10.2022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01AC7B1-F895-4918-A0AF-86BA5007854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7F3C054-0EE6-4FB7-92B2-90977AB5373B}" type="datetimeFigureOut">
              <a:rPr lang="ru-RU" smtClean="0"/>
              <a:pPr/>
              <a:t>17.10.2022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01AC7B1-F895-4918-A0AF-86BA5007854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7F3C054-0EE6-4FB7-92B2-90977AB5373B}" type="datetimeFigureOut">
              <a:rPr lang="ru-RU" smtClean="0"/>
              <a:pPr/>
              <a:t>17.10.2022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01AC7B1-F895-4918-A0AF-86BA5007854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7F3C054-0EE6-4FB7-92B2-90977AB5373B}" type="datetimeFigureOut">
              <a:rPr lang="ru-RU" smtClean="0"/>
              <a:pPr/>
              <a:t>17.10.2022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01AC7B1-F895-4918-A0AF-86BA5007854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7F3C054-0EE6-4FB7-92B2-90977AB5373B}" type="datetimeFigureOut">
              <a:rPr lang="ru-RU" smtClean="0"/>
              <a:pPr/>
              <a:t>17.10.2022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01AC7B1-F895-4918-A0AF-86BA50078546}"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7F3C054-0EE6-4FB7-92B2-90977AB5373B}" type="datetimeFigureOut">
              <a:rPr lang="ru-RU" smtClean="0"/>
              <a:pPr/>
              <a:t>17.10.2022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01AC7B1-F895-4918-A0AF-86BA5007854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060848"/>
            <a:ext cx="6624736" cy="1512168"/>
          </a:xfrm>
        </p:spPr>
        <p:txBody>
          <a:bodyPr/>
          <a:lstStyle/>
          <a:p>
            <a:r>
              <a:rPr lang="ru-RU" dirty="0">
                <a:solidFill>
                  <a:srgbClr val="FF0000"/>
                </a:solidFill>
              </a:rPr>
              <a:t>"Бадминтон в детском саду"       </a:t>
            </a:r>
            <a:endParaRPr lang="ru-RU" b="1" i="1" dirty="0">
              <a:solidFill>
                <a:srgbClr val="FF0000"/>
              </a:solidFill>
            </a:endParaRPr>
          </a:p>
        </p:txBody>
      </p:sp>
      <p:sp>
        <p:nvSpPr>
          <p:cNvPr id="3" name="Подзаголовок 2"/>
          <p:cNvSpPr>
            <a:spLocks noGrp="1"/>
          </p:cNvSpPr>
          <p:nvPr>
            <p:ph type="subTitle" idx="1"/>
          </p:nvPr>
        </p:nvSpPr>
        <p:spPr>
          <a:xfrm>
            <a:off x="1187624" y="5445224"/>
            <a:ext cx="7632848" cy="914400"/>
          </a:xfrm>
        </p:spPr>
        <p:txBody>
          <a:bodyPr>
            <a:normAutofit/>
          </a:bodyPr>
          <a:lstStyle/>
          <a:p>
            <a:r>
              <a:rPr lang="ru-RU" sz="1400" i="1" dirty="0" smtClean="0">
                <a:solidFill>
                  <a:schemeClr val="tx1"/>
                </a:solidFill>
              </a:rPr>
              <a:t>Подготовила : </a:t>
            </a:r>
          </a:p>
          <a:p>
            <a:r>
              <a:rPr lang="ru-RU" sz="1400" i="1" dirty="0" smtClean="0">
                <a:solidFill>
                  <a:schemeClr val="tx1"/>
                </a:solidFill>
              </a:rPr>
              <a:t>воспитатель Исаева Татьяна Аркадьевна</a:t>
            </a:r>
            <a:endParaRPr lang="ru-RU" sz="1400" i="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00" y="3789040"/>
            <a:ext cx="2851513" cy="213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836712"/>
            <a:ext cx="8136904" cy="5472608"/>
          </a:xfrm>
        </p:spPr>
        <p:txBody>
          <a:bodyPr>
            <a:normAutofit fontScale="92500" lnSpcReduction="10000"/>
          </a:bodyPr>
          <a:lstStyle/>
          <a:p>
            <a:pPr marL="68580" indent="0" algn="ctr">
              <a:buNone/>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Особенности игры в бадминтон </a:t>
            </a:r>
            <a:r>
              <a:rPr lang="ru-RU" sz="2000" b="1" dirty="0" smtClean="0">
                <a:solidFill>
                  <a:schemeClr val="tx1">
                    <a:lumMod val="95000"/>
                    <a:lumOff val="5000"/>
                  </a:schemeClr>
                </a:solidFill>
                <a:latin typeface="Times New Roman" panose="02020603050405020304" pitchFamily="18" charset="0"/>
                <a:cs typeface="Times New Roman" panose="02020603050405020304" pitchFamily="18" charset="0"/>
              </a:rPr>
              <a:t>для </a:t>
            </a: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дошкольников </a:t>
            </a:r>
          </a:p>
          <a:p>
            <a:pPr marL="68580" indent="0">
              <a:buNone/>
            </a:pP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Игровая деятельность в дошкольном возрасте является ведущим видом </a:t>
            </a:r>
          </a:p>
          <a:p>
            <a:pPr marL="68580" indent="0">
              <a:buNone/>
            </a:pP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деятельности. Игра позволяет ребенку выполнять действия при отсутствии </a:t>
            </a:r>
          </a:p>
          <a:p>
            <a:pPr marL="68580" indent="0">
              <a:buNone/>
            </a:pP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условий реального достижения его результатов. Мотив игровых действий </a:t>
            </a:r>
          </a:p>
          <a:p>
            <a:pPr marL="68580" indent="0">
              <a:buNone/>
            </a:pP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заключается  в  выполнении  самого  процесса,  в  действиях  ребенка,  а  не </a:t>
            </a:r>
          </a:p>
          <a:p>
            <a:pPr marL="68580" indent="0">
              <a:buNone/>
            </a:pP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в получении конкретного его результата. В процессе игры происходит со-</a:t>
            </a:r>
          </a:p>
          <a:p>
            <a:pPr marL="68580" indent="0">
              <a:buNone/>
            </a:pP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подчинение мотивов  поведения, освоение ряда нравственных норм,  фор-</a:t>
            </a:r>
          </a:p>
          <a:p>
            <a:pPr marL="68580" indent="0">
              <a:buNone/>
            </a:pPr>
            <a:r>
              <a:rPr lang="ru-RU" sz="1700" dirty="0" err="1">
                <a:solidFill>
                  <a:schemeClr val="tx1">
                    <a:lumMod val="95000"/>
                    <a:lumOff val="5000"/>
                  </a:schemeClr>
                </a:solidFill>
                <a:latin typeface="Times New Roman" panose="02020603050405020304" pitchFamily="18" charset="0"/>
                <a:cs typeface="Times New Roman" panose="02020603050405020304" pitchFamily="18" charset="0"/>
              </a:rPr>
              <a:t>мирование</a:t>
            </a: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700" dirty="0" err="1">
                <a:solidFill>
                  <a:schemeClr val="tx1">
                    <a:lumMod val="95000"/>
                    <a:lumOff val="5000"/>
                  </a:schemeClr>
                </a:solidFill>
                <a:latin typeface="Times New Roman" panose="02020603050405020304" pitchFamily="18" charset="0"/>
                <a:cs typeface="Times New Roman" panose="02020603050405020304" pitchFamily="18" charset="0"/>
              </a:rPr>
              <a:t>психосексуальной</a:t>
            </a: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  идентификации,  обретение  адекватной </a:t>
            </a:r>
          </a:p>
          <a:p>
            <a:pPr marL="68580" indent="0">
              <a:buNone/>
            </a:pP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и устойчивой самооценки. Игра в бадминтон способствует не только </a:t>
            </a:r>
            <a:r>
              <a:rPr lang="ru-RU" sz="1700" dirty="0" err="1">
                <a:solidFill>
                  <a:schemeClr val="tx1">
                    <a:lumMod val="95000"/>
                    <a:lumOff val="5000"/>
                  </a:schemeClr>
                </a:solidFill>
                <a:latin typeface="Times New Roman" panose="02020603050405020304" pitchFamily="18" charset="0"/>
                <a:cs typeface="Times New Roman" panose="02020603050405020304" pitchFamily="18" charset="0"/>
              </a:rPr>
              <a:t>физи</a:t>
            </a: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68580" indent="0">
              <a:buNone/>
            </a:pPr>
            <a:r>
              <a:rPr lang="ru-RU" sz="1700" dirty="0" err="1">
                <a:solidFill>
                  <a:schemeClr val="tx1">
                    <a:lumMod val="95000"/>
                    <a:lumOff val="5000"/>
                  </a:schemeClr>
                </a:solidFill>
                <a:latin typeface="Times New Roman" panose="02020603050405020304" pitchFamily="18" charset="0"/>
                <a:cs typeface="Times New Roman" panose="02020603050405020304" pitchFamily="18" charset="0"/>
              </a:rPr>
              <a:t>ческому</a:t>
            </a: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 развитию, но и становлению познавательных способностей. </a:t>
            </a:r>
          </a:p>
          <a:p>
            <a:pPr marL="68580" indent="0">
              <a:buNone/>
            </a:pP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Через физическую активность осуществляется связь между деятельно-</a:t>
            </a:r>
          </a:p>
          <a:p>
            <a:pPr marL="68580" indent="0">
              <a:buNone/>
            </a:pPr>
            <a:r>
              <a:rPr lang="ru-RU" sz="1700" dirty="0" err="1">
                <a:solidFill>
                  <a:schemeClr val="tx1">
                    <a:lumMod val="95000"/>
                    <a:lumOff val="5000"/>
                  </a:schemeClr>
                </a:solidFill>
                <a:latin typeface="Times New Roman" panose="02020603050405020304" pitchFamily="18" charset="0"/>
                <a:cs typeface="Times New Roman" panose="02020603050405020304" pitchFamily="18" charset="0"/>
              </a:rPr>
              <a:t>стью</a:t>
            </a: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  мышц,  состоянием  внутренних  органов  и  психическим  состоянием </a:t>
            </a:r>
          </a:p>
          <a:p>
            <a:pPr marL="68580" indent="0">
              <a:buNone/>
            </a:pP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ребенка. Под влиянием физических упражнений изменяется характер </a:t>
            </a:r>
            <a:r>
              <a:rPr lang="ru-RU" sz="1700" dirty="0" err="1">
                <a:solidFill>
                  <a:schemeClr val="tx1">
                    <a:lumMod val="95000"/>
                    <a:lumOff val="5000"/>
                  </a:schemeClr>
                </a:solidFill>
                <a:latin typeface="Times New Roman" panose="02020603050405020304" pitchFamily="18" charset="0"/>
                <a:cs typeface="Times New Roman" panose="02020603050405020304" pitchFamily="18" charset="0"/>
              </a:rPr>
              <a:t>дея</a:t>
            </a: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68580" indent="0">
              <a:buNone/>
            </a:pPr>
            <a:r>
              <a:rPr lang="ru-RU" sz="1700" dirty="0" err="1">
                <a:solidFill>
                  <a:schemeClr val="tx1">
                    <a:lumMod val="95000"/>
                    <a:lumOff val="5000"/>
                  </a:schemeClr>
                </a:solidFill>
                <a:latin typeface="Times New Roman" panose="02020603050405020304" pitchFamily="18" charset="0"/>
                <a:cs typeface="Times New Roman" panose="02020603050405020304" pitchFamily="18" charset="0"/>
              </a:rPr>
              <a:t>тельности</a:t>
            </a: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  всех органов  и систем  организма, совершенствуется их строе-</a:t>
            </a:r>
          </a:p>
          <a:p>
            <a:pPr marL="68580" indent="0">
              <a:buNone/>
            </a:pPr>
            <a:r>
              <a:rPr lang="ru-RU" sz="1700" dirty="0" err="1">
                <a:solidFill>
                  <a:schemeClr val="tx1">
                    <a:lumMod val="95000"/>
                    <a:lumOff val="5000"/>
                  </a:schemeClr>
                </a:solidFill>
                <a:latin typeface="Times New Roman" panose="02020603050405020304" pitchFamily="18" charset="0"/>
                <a:cs typeface="Times New Roman" panose="02020603050405020304" pitchFamily="18" charset="0"/>
              </a:rPr>
              <a:t>ние</a:t>
            </a: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  повышается  устойчивость  к  заболеваниям,  воздействию  стрессовых </a:t>
            </a:r>
          </a:p>
          <a:p>
            <a:pPr marL="68580" indent="0">
              <a:buNone/>
            </a:pP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ситуаций,  укрепляется  соматическое  и  психическое  здоровье.  Поэтому </a:t>
            </a:r>
          </a:p>
          <a:p>
            <a:pPr marL="68580" indent="0">
              <a:buNone/>
            </a:pP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важно, чтобы уже в дошкольном возрасте ребенок начал осознавать </a:t>
            </a:r>
            <a:r>
              <a:rPr lang="ru-RU" sz="1700" dirty="0" err="1">
                <a:solidFill>
                  <a:schemeClr val="tx1">
                    <a:lumMod val="95000"/>
                    <a:lumOff val="5000"/>
                  </a:schemeClr>
                </a:solidFill>
                <a:latin typeface="Times New Roman" panose="02020603050405020304" pitchFamily="18" charset="0"/>
                <a:cs typeface="Times New Roman" panose="02020603050405020304" pitchFamily="18" charset="0"/>
              </a:rPr>
              <a:t>влия</a:t>
            </a: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68580" indent="0">
              <a:buNone/>
            </a:pPr>
            <a:r>
              <a:rPr lang="ru-RU" sz="1700" dirty="0" err="1">
                <a:solidFill>
                  <a:schemeClr val="tx1">
                    <a:lumMod val="95000"/>
                    <a:lumOff val="5000"/>
                  </a:schemeClr>
                </a:solidFill>
                <a:latin typeface="Times New Roman" panose="02020603050405020304" pitchFamily="18" charset="0"/>
                <a:cs typeface="Times New Roman" panose="02020603050405020304" pitchFamily="18" charset="0"/>
              </a:rPr>
              <a:t>ние</a:t>
            </a: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  спорта  на  психическое  развитие,  получил  начальные  знания  о  меха-</a:t>
            </a:r>
          </a:p>
          <a:p>
            <a:pPr marL="68580" indent="0">
              <a:buNone/>
            </a:pPr>
            <a:r>
              <a:rPr lang="ru-RU" sz="1700" dirty="0" err="1">
                <a:solidFill>
                  <a:schemeClr val="tx1">
                    <a:lumMod val="95000"/>
                    <a:lumOff val="5000"/>
                  </a:schemeClr>
                </a:solidFill>
                <a:latin typeface="Times New Roman" panose="02020603050405020304" pitchFamily="18" charset="0"/>
                <a:cs typeface="Times New Roman" panose="02020603050405020304" pitchFamily="18" charset="0"/>
              </a:rPr>
              <a:t>низмах</a:t>
            </a:r>
            <a:r>
              <a:rPr lang="ru-RU" sz="1700" dirty="0">
                <a:solidFill>
                  <a:schemeClr val="tx1">
                    <a:lumMod val="95000"/>
                    <a:lumOff val="5000"/>
                  </a:schemeClr>
                </a:solidFill>
                <a:latin typeface="Times New Roman" panose="02020603050405020304" pitchFamily="18" charset="0"/>
                <a:cs typeface="Times New Roman" panose="02020603050405020304" pitchFamily="18" charset="0"/>
              </a:rPr>
              <a:t> воздействия занятий физической культурой на уровень развития.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1124744"/>
            <a:ext cx="8183880" cy="3593560"/>
          </a:xfrm>
        </p:spPr>
        <p:txBody>
          <a:bodyPr>
            <a:noAutofit/>
          </a:bodyPr>
          <a:lstStyle/>
          <a:p>
            <a:pPr marL="0" indent="0" algn="ctr">
              <a:buNone/>
            </a:pPr>
            <a:r>
              <a:rPr lang="ru-RU" sz="1600" b="1" dirty="0">
                <a:latin typeface="Times New Roman" panose="02020603050405020304" pitchFamily="18" charset="0"/>
                <a:cs typeface="Times New Roman" panose="02020603050405020304" pitchFamily="18" charset="0"/>
              </a:rPr>
              <a:t>И</a:t>
            </a:r>
            <a:r>
              <a:rPr lang="ru-RU" sz="1600" b="1" dirty="0" smtClean="0">
                <a:latin typeface="Times New Roman" panose="02020603050405020304" pitchFamily="18" charset="0"/>
                <a:cs typeface="Times New Roman" panose="02020603050405020304" pitchFamily="18" charset="0"/>
              </a:rPr>
              <a:t>гра  </a:t>
            </a:r>
            <a:r>
              <a:rPr lang="ru-RU" sz="1600" b="1" dirty="0">
                <a:latin typeface="Times New Roman" panose="02020603050405020304" pitchFamily="18" charset="0"/>
                <a:cs typeface="Times New Roman" panose="02020603050405020304" pitchFamily="18" charset="0"/>
              </a:rPr>
              <a:t>«Бадминтон»  </a:t>
            </a: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правила  и  методы   обучения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Бадминтон -     спортивная  игра с  воланом  и  ракетками, насыщенная  разнообразными  движениями  и  комбинациями.    </a:t>
            </a:r>
          </a:p>
          <a:p>
            <a:pPr marL="0" indent="0">
              <a:buNone/>
            </a:pPr>
            <a:r>
              <a:rPr lang="ru-RU" sz="1600" dirty="0">
                <a:latin typeface="Times New Roman" panose="02020603050405020304" pitchFamily="18" charset="0"/>
                <a:cs typeface="Times New Roman" panose="02020603050405020304" pitchFamily="18" charset="0"/>
              </a:rPr>
              <a:t>В ДОУ  знакомство  и  обучение  с  элементами  спортивной  игры  «Бадминтон», начинается  со  старшего  дошкольного  возраста. На  начальном  этапе  обучения  проводятся  упражнения  и  игры  с  ракеткой  и  воланом</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  Цель  игры -  не  допускать  падения  волана  на  своей  площадке и  приземлять его на стороне  противника. Простота  правил, даёт  возможность  играть  на  любой  небольшой  площадке, лужайке, пляже  и  т. п</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  Перед  проведением  игры  дошкольника  знакомят  и  учат :  с  воланом; как  держать  ракетку; со  стойками  и  перемещением; с  подачей; с  ударами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14223"/>
            <a:ext cx="187220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271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332656"/>
            <a:ext cx="8183880" cy="5688632"/>
          </a:xfrm>
        </p:spPr>
        <p:txBody>
          <a:bodyPr numCol="2">
            <a:noAutofit/>
          </a:bodyPr>
          <a:lstStyle/>
          <a:p>
            <a:pPr marL="0" indent="0">
              <a:buNone/>
            </a:pPr>
            <a:endParaRPr lang="ru-RU" sz="1600" b="1" i="1" dirty="0" smtClean="0">
              <a:latin typeface="Times New Roman" panose="02020603050405020304" pitchFamily="18" charset="0"/>
              <a:cs typeface="Times New Roman" panose="02020603050405020304" pitchFamily="18" charset="0"/>
            </a:endParaRPr>
          </a:p>
          <a:p>
            <a:pPr marL="0" indent="0">
              <a:buNone/>
            </a:pPr>
            <a:endParaRPr lang="ru-RU" sz="1600" b="1" i="1" dirty="0">
              <a:latin typeface="Times New Roman" panose="02020603050405020304" pitchFamily="18" charset="0"/>
              <a:cs typeface="Times New Roman" panose="02020603050405020304" pitchFamily="18" charset="0"/>
            </a:endParaRPr>
          </a:p>
          <a:p>
            <a:pPr marL="0" indent="0">
              <a:buNone/>
            </a:pPr>
            <a:r>
              <a:rPr lang="ru-RU" sz="1600" b="1" i="1" dirty="0" smtClean="0">
                <a:latin typeface="Times New Roman" panose="02020603050405020304" pitchFamily="18" charset="0"/>
                <a:cs typeface="Times New Roman" panose="02020603050405020304" pitchFamily="18" charset="0"/>
              </a:rPr>
              <a:t>Ознакомление  с  воланом</a:t>
            </a:r>
            <a:r>
              <a:rPr lang="ru-RU" sz="1600" b="1"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Дошкольника  знакомят  с  качествами  волана: его  весом,  размером,  учат  определять  скорость  волана  после  удара, зависимость  быстроты  полёта от  силы  удара. Для  этого  проводятся  упражнения  и  игры  с  воланом, а также  с  ракеткой  и  воланом.</a:t>
            </a:r>
          </a:p>
          <a:p>
            <a:pPr marL="0" indent="0">
              <a:buNone/>
            </a:pPr>
            <a:endParaRPr lang="ru-RU" sz="1600" dirty="0" smtClean="0">
              <a:latin typeface="Times New Roman" panose="02020603050405020304" pitchFamily="18" charset="0"/>
              <a:cs typeface="Times New Roman" panose="02020603050405020304" pitchFamily="18" charset="0"/>
            </a:endParaRPr>
          </a:p>
          <a:p>
            <a:pPr marL="0" indent="0">
              <a:buNone/>
            </a:pPr>
            <a:endParaRPr lang="ru-RU" sz="1600" dirty="0">
              <a:latin typeface="Times New Roman" panose="02020603050405020304" pitchFamily="18" charset="0"/>
              <a:cs typeface="Times New Roman" panose="02020603050405020304" pitchFamily="18" charset="0"/>
            </a:endParaRPr>
          </a:p>
          <a:p>
            <a:pPr marL="0" indent="0">
              <a:buNone/>
            </a:pPr>
            <a:endParaRPr lang="ru-RU" sz="1600" dirty="0" smtClean="0">
              <a:latin typeface="Times New Roman" panose="02020603050405020304" pitchFamily="18" charset="0"/>
              <a:cs typeface="Times New Roman" panose="02020603050405020304" pitchFamily="18" charset="0"/>
            </a:endParaRPr>
          </a:p>
          <a:p>
            <a:pPr marL="0" indent="0">
              <a:buNone/>
            </a:pPr>
            <a:endParaRPr lang="ru-RU" sz="1600" dirty="0">
              <a:latin typeface="Times New Roman" panose="02020603050405020304" pitchFamily="18" charset="0"/>
              <a:cs typeface="Times New Roman" panose="02020603050405020304" pitchFamily="18" charset="0"/>
            </a:endParaRPr>
          </a:p>
          <a:p>
            <a:pPr marL="0" indent="0">
              <a:buNone/>
            </a:pPr>
            <a:endParaRPr lang="ru-RU" sz="1600" dirty="0" smtClean="0">
              <a:latin typeface="Times New Roman" panose="02020603050405020304" pitchFamily="18" charset="0"/>
              <a:cs typeface="Times New Roman" panose="02020603050405020304" pitchFamily="18" charset="0"/>
            </a:endParaRPr>
          </a:p>
          <a:p>
            <a:pPr marL="0" indent="0">
              <a:buNone/>
            </a:pPr>
            <a:endParaRPr lang="ru-RU" sz="1600" dirty="0" smtClean="0">
              <a:latin typeface="Times New Roman" panose="02020603050405020304" pitchFamily="18" charset="0"/>
              <a:cs typeface="Times New Roman" panose="02020603050405020304" pitchFamily="18" charset="0"/>
            </a:endParaRPr>
          </a:p>
          <a:p>
            <a:pPr marL="0" indent="0">
              <a:buNone/>
            </a:pPr>
            <a:r>
              <a:rPr lang="ru-RU" sz="1600" b="1" i="1" dirty="0" smtClean="0">
                <a:latin typeface="Times New Roman" panose="02020603050405020304" pitchFamily="18" charset="0"/>
                <a:cs typeface="Times New Roman" panose="02020603050405020304" pitchFamily="18" charset="0"/>
              </a:rPr>
              <a:t>   </a:t>
            </a:r>
          </a:p>
          <a:p>
            <a:pPr marL="0" indent="0">
              <a:buNone/>
            </a:pPr>
            <a:endParaRPr lang="ru-RU" sz="1600" b="1" i="1" dirty="0">
              <a:latin typeface="Times New Roman" panose="02020603050405020304" pitchFamily="18" charset="0"/>
              <a:cs typeface="Times New Roman" panose="02020603050405020304" pitchFamily="18" charset="0"/>
            </a:endParaRPr>
          </a:p>
          <a:p>
            <a:pPr marL="0" indent="0">
              <a:buNone/>
            </a:pPr>
            <a:endParaRPr lang="ru-RU" sz="1600" b="1" i="1" dirty="0" smtClean="0">
              <a:latin typeface="Times New Roman" panose="02020603050405020304" pitchFamily="18" charset="0"/>
              <a:cs typeface="Times New Roman" panose="02020603050405020304" pitchFamily="18" charset="0"/>
            </a:endParaRPr>
          </a:p>
          <a:p>
            <a:pPr marL="0" indent="0">
              <a:buNone/>
            </a:pPr>
            <a:endParaRPr lang="ru-RU" sz="1600" b="1" i="1" dirty="0">
              <a:latin typeface="Times New Roman" panose="02020603050405020304" pitchFamily="18" charset="0"/>
              <a:cs typeface="Times New Roman" panose="02020603050405020304" pitchFamily="18" charset="0"/>
            </a:endParaRPr>
          </a:p>
          <a:p>
            <a:pPr marL="0" indent="0">
              <a:buNone/>
            </a:pPr>
            <a:endParaRPr lang="ru-RU" sz="1600" b="1" i="1" dirty="0" smtClean="0">
              <a:latin typeface="Times New Roman" panose="02020603050405020304" pitchFamily="18" charset="0"/>
              <a:cs typeface="Times New Roman" panose="02020603050405020304" pitchFamily="18" charset="0"/>
            </a:endParaRPr>
          </a:p>
          <a:p>
            <a:pPr marL="0" indent="0">
              <a:buNone/>
            </a:pPr>
            <a:endParaRPr lang="ru-RU" sz="1600" b="1" i="1" dirty="0">
              <a:latin typeface="Times New Roman" panose="02020603050405020304" pitchFamily="18" charset="0"/>
              <a:cs typeface="Times New Roman" panose="02020603050405020304" pitchFamily="18" charset="0"/>
            </a:endParaRPr>
          </a:p>
          <a:p>
            <a:pPr marL="0" indent="0">
              <a:buNone/>
            </a:pPr>
            <a:endParaRPr lang="ru-RU" sz="1600" b="1" i="1" dirty="0">
              <a:latin typeface="Times New Roman" panose="02020603050405020304" pitchFamily="18" charset="0"/>
              <a:cs typeface="Times New Roman" panose="02020603050405020304" pitchFamily="18" charset="0"/>
            </a:endParaRPr>
          </a:p>
          <a:p>
            <a:pPr marL="0" indent="0">
              <a:buNone/>
            </a:pPr>
            <a:r>
              <a:rPr lang="ru-RU" sz="1600" b="1" i="1" dirty="0" smtClean="0">
                <a:latin typeface="Times New Roman" panose="02020603050405020304" pitchFamily="18" charset="0"/>
                <a:cs typeface="Times New Roman" panose="02020603050405020304" pitchFamily="18" charset="0"/>
              </a:rPr>
              <a:t> Как  держать  ракетку</a:t>
            </a:r>
            <a:r>
              <a:rPr lang="ru-RU" sz="1600" b="1"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Ракетку  держат  правой рукой (или  той,  которой  удобнее) четырьмя  пальцами  снизу, а  большим  пальцем  сверху, точно  так же, как  молоток  за  конец  ручки.</a:t>
            </a:r>
          </a:p>
          <a:p>
            <a:pPr marL="0" indent="0">
              <a:buNone/>
            </a:pPr>
            <a:endParaRPr lang="ru-RU" sz="1600" dirty="0" smtClean="0">
              <a:latin typeface="Times New Roman" panose="02020603050405020304" pitchFamily="18" charset="0"/>
              <a:cs typeface="Times New Roman" panose="02020603050405020304" pitchFamily="18" charset="0"/>
            </a:endParaRPr>
          </a:p>
        </p:txBody>
      </p:sp>
      <p:pic>
        <p:nvPicPr>
          <p:cNvPr id="1026" name="Picture 2" descr="C:\Users\Татка\Desktop\20221014_10093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16" t="13374" r="15240" b="22640"/>
          <a:stretch/>
        </p:blipFill>
        <p:spPr bwMode="auto">
          <a:xfrm>
            <a:off x="395536" y="2795108"/>
            <a:ext cx="2304256" cy="37302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Татка\Desktop\20221014_1007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35" t="20025" r="10788" b="33267"/>
          <a:stretch/>
        </p:blipFill>
        <p:spPr bwMode="auto">
          <a:xfrm>
            <a:off x="5364088" y="2655004"/>
            <a:ext cx="3364070" cy="38620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Татка\Desktop\20221014_1005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2795108"/>
            <a:ext cx="2160240" cy="371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301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numCol="2">
            <a:normAutofit/>
          </a:bodyPr>
          <a:lstStyle/>
          <a:p>
            <a:pPr marL="0" indent="0">
              <a:buNone/>
            </a:pPr>
            <a:endParaRPr lang="ru-RU" sz="1600" b="1" i="1" dirty="0" smtClean="0">
              <a:latin typeface="Times New Roman" panose="02020603050405020304" pitchFamily="18" charset="0"/>
              <a:cs typeface="Times New Roman" panose="02020603050405020304" pitchFamily="18" charset="0"/>
            </a:endParaRPr>
          </a:p>
          <a:p>
            <a:pPr marL="0" indent="0">
              <a:buNone/>
            </a:pPr>
            <a:r>
              <a:rPr lang="ru-RU" sz="1600" b="1" i="1" dirty="0" smtClean="0">
                <a:latin typeface="Times New Roman" panose="02020603050405020304" pitchFamily="18" charset="0"/>
                <a:cs typeface="Times New Roman" panose="02020603050405020304" pitchFamily="18" charset="0"/>
              </a:rPr>
              <a:t>Подача</a:t>
            </a:r>
            <a:r>
              <a:rPr lang="ru-RU" sz="1600" b="1" i="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При  подаче  волана  нужно  встать  в  центр  поля  левым  боком  к  сетке, левую  ногу  ставить  вперёд, вес  тела  переносить  на  правую  ногу. Волан  держать  левой   рукой  за  перья. Рука  с  ракеткой  согнута  в  локтевом  суставе  и  отведена  назад-вверх. Игрок ударяет  в  колпачок  волана  сеткой. После  подачи  дошкольник  поворачивает  туловище  к  сетке, одновременно  перенося  тяжесть  тела  с  правой  ноги  на  левую</a:t>
            </a:r>
            <a:r>
              <a:rPr lang="ru-RU" sz="1600" dirty="0" smtClean="0">
                <a:latin typeface="Times New Roman" panose="02020603050405020304" pitchFamily="18" charset="0"/>
                <a:cs typeface="Times New Roman" panose="02020603050405020304" pitchFamily="18" charset="0"/>
              </a:rPr>
              <a:t>.</a:t>
            </a:r>
          </a:p>
          <a:p>
            <a:pPr marL="0" indent="0">
              <a:buNone/>
            </a:pPr>
            <a:endParaRPr lang="ru-RU" sz="1600" dirty="0">
              <a:latin typeface="Times New Roman" panose="02020603050405020304" pitchFamily="18" charset="0"/>
              <a:cs typeface="Times New Roman" panose="02020603050405020304" pitchFamily="18" charset="0"/>
            </a:endParaRPr>
          </a:p>
          <a:p>
            <a:pPr marL="0" indent="0">
              <a:buNone/>
            </a:pPr>
            <a:endParaRPr lang="ru-RU" sz="1600" dirty="0" smtClean="0">
              <a:latin typeface="Times New Roman" panose="02020603050405020304" pitchFamily="18" charset="0"/>
              <a:cs typeface="Times New Roman" panose="02020603050405020304" pitchFamily="18" charset="0"/>
            </a:endParaRPr>
          </a:p>
          <a:p>
            <a:pPr marL="0" indent="0">
              <a:buNone/>
            </a:pPr>
            <a:endParaRPr lang="ru-RU" sz="1600" dirty="0">
              <a:latin typeface="Times New Roman" panose="02020603050405020304" pitchFamily="18" charset="0"/>
              <a:cs typeface="Times New Roman" panose="02020603050405020304" pitchFamily="18" charset="0"/>
            </a:endParaRPr>
          </a:p>
          <a:p>
            <a:pPr marL="0" indent="0">
              <a:buNone/>
            </a:pPr>
            <a:endParaRPr lang="ru-RU" sz="1600" dirty="0" smtClean="0">
              <a:latin typeface="Times New Roman" panose="02020603050405020304" pitchFamily="18" charset="0"/>
              <a:cs typeface="Times New Roman" panose="02020603050405020304" pitchFamily="18" charset="0"/>
            </a:endParaRPr>
          </a:p>
          <a:p>
            <a:pPr marL="0" indent="0">
              <a:buNone/>
            </a:pPr>
            <a:endParaRPr lang="ru-RU" sz="1600"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    </a:t>
            </a:r>
            <a:r>
              <a:rPr lang="ru-RU" sz="1600" b="1" i="1" dirty="0">
                <a:latin typeface="Times New Roman" panose="02020603050405020304" pitchFamily="18" charset="0"/>
                <a:cs typeface="Times New Roman" panose="02020603050405020304" pitchFamily="18" charset="0"/>
              </a:rPr>
              <a:t>Удары.</a:t>
            </a:r>
            <a:r>
              <a:rPr lang="ru-RU" sz="1600" dirty="0">
                <a:latin typeface="Times New Roman" panose="02020603050405020304" pitchFamily="18" charset="0"/>
                <a:cs typeface="Times New Roman" panose="02020603050405020304" pitchFamily="18" charset="0"/>
              </a:rPr>
              <a:t> В бадминтоне  удары  выполняются  разнообразными  способами. Их  принято  делить  на удары  справа  и  удары  слева. При  ударах  справа  к  волану обращена  ладонная  поверхность  кисти  ,при  ударах  слева - тыльная. Удары  справа и  удары  слева  выполняются  сверху  и  снизу. </a:t>
            </a:r>
          </a:p>
          <a:p>
            <a:pPr marL="0" indent="0">
              <a:buNone/>
            </a:pPr>
            <a:endParaRPr lang="ru-RU" sz="1800" dirty="0">
              <a:latin typeface="Times New Roman" panose="02020603050405020304" pitchFamily="18" charset="0"/>
              <a:cs typeface="Times New Roman" panose="02020603050405020304" pitchFamily="18" charset="0"/>
            </a:endParaRPr>
          </a:p>
        </p:txBody>
      </p:sp>
      <p:pic>
        <p:nvPicPr>
          <p:cNvPr id="2050" name="Picture 2" descr="C:\Users\Татка\Desktop\20221014_1006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94" r="17740"/>
          <a:stretch/>
        </p:blipFill>
        <p:spPr bwMode="auto">
          <a:xfrm>
            <a:off x="6883126" y="2852936"/>
            <a:ext cx="1842917" cy="361426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29000"/>
            <a:ext cx="3456384" cy="239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838" y="3356991"/>
            <a:ext cx="2830538" cy="138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64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692696"/>
            <a:ext cx="8183880" cy="5040560"/>
          </a:xfrm>
        </p:spPr>
        <p:txBody>
          <a:bodyPr>
            <a:normAutofit/>
          </a:bodyPr>
          <a:lstStyle/>
          <a:p>
            <a:pPr marL="0" indent="0" algn="ctr">
              <a:buNone/>
            </a:pPr>
            <a:r>
              <a:rPr lang="ru-RU" sz="2000" b="1" dirty="0">
                <a:latin typeface="Times New Roman" panose="02020603050405020304" pitchFamily="18" charset="0"/>
                <a:cs typeface="Times New Roman" panose="02020603050405020304" pitchFamily="18" charset="0"/>
              </a:rPr>
              <a:t>Цель:</a:t>
            </a:r>
            <a:r>
              <a:rPr lang="ru-RU" sz="2000" dirty="0">
                <a:latin typeface="Times New Roman" panose="02020603050405020304" pitchFamily="18" charset="0"/>
                <a:cs typeface="Times New Roman" panose="02020603050405020304" pitchFamily="18" charset="0"/>
              </a:rPr>
              <a:t> формировать интерес к занятиям бадминтоном. </a:t>
            </a:r>
            <a:endParaRPr lang="ru-RU" sz="2000" dirty="0" smtClean="0">
              <a:latin typeface="Times New Roman" panose="02020603050405020304" pitchFamily="18" charset="0"/>
              <a:cs typeface="Times New Roman" panose="02020603050405020304" pitchFamily="18" charset="0"/>
            </a:endParaRP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buNone/>
            </a:pPr>
            <a:r>
              <a:rPr lang="ru-RU" sz="2000" b="1" dirty="0">
                <a:latin typeface="Times New Roman" panose="02020603050405020304" pitchFamily="18" charset="0"/>
                <a:cs typeface="Times New Roman" panose="02020603050405020304" pitchFamily="18" charset="0"/>
              </a:rPr>
              <a:t>Задачи:</a:t>
            </a:r>
            <a:r>
              <a:rPr lang="ru-RU" sz="2000" dirty="0">
                <a:latin typeface="Times New Roman" panose="02020603050405020304" pitchFamily="18" charset="0"/>
                <a:cs typeface="Times New Roman" panose="02020603050405020304" pitchFamily="18" charset="0"/>
              </a:rPr>
              <a:t> </a:t>
            </a:r>
          </a:p>
          <a:p>
            <a:pPr marL="0" indent="0">
              <a:buNone/>
            </a:pPr>
            <a:r>
              <a:rPr lang="ru-RU" sz="2000" dirty="0">
                <a:latin typeface="Times New Roman" panose="02020603050405020304" pitchFamily="18" charset="0"/>
                <a:cs typeface="Times New Roman" panose="02020603050405020304" pitchFamily="18" charset="0"/>
              </a:rPr>
              <a:t>1. Обучающие: формировать умение выполнять подачу по частям, умение производить удары сверху и снизу </a:t>
            </a:r>
          </a:p>
          <a:p>
            <a:pPr marL="0" indent="0">
              <a:buNone/>
            </a:pPr>
            <a:r>
              <a:rPr lang="ru-RU" sz="2000" dirty="0">
                <a:latin typeface="Times New Roman" panose="02020603050405020304" pitchFamily="18" charset="0"/>
                <a:cs typeface="Times New Roman" panose="02020603050405020304" pitchFamily="18" charset="0"/>
              </a:rPr>
              <a:t>с соблюдением ритмических характеристик. </a:t>
            </a:r>
          </a:p>
          <a:p>
            <a:pPr marL="0" indent="0">
              <a:buNone/>
            </a:pPr>
            <a:r>
              <a:rPr lang="ru-RU" sz="2000" dirty="0">
                <a:latin typeface="Times New Roman" panose="02020603050405020304" pitchFamily="18" charset="0"/>
                <a:cs typeface="Times New Roman" panose="02020603050405020304" pitchFamily="18" charset="0"/>
              </a:rPr>
              <a:t>2. Развивающие: развивать ловкость, внимание.  </a:t>
            </a:r>
          </a:p>
          <a:p>
            <a:pPr marL="0" indent="0">
              <a:buNone/>
            </a:pPr>
            <a:r>
              <a:rPr lang="ru-RU" sz="2000" dirty="0">
                <a:latin typeface="Times New Roman" panose="02020603050405020304" pitchFamily="18" charset="0"/>
                <a:cs typeface="Times New Roman" panose="02020603050405020304" pitchFamily="18" charset="0"/>
              </a:rPr>
              <a:t>3. Воспитательные: воспитывать умение наблюдать, сравнивать, анализировать движения. </a:t>
            </a:r>
          </a:p>
          <a:p>
            <a:pPr marL="0" indent="0">
              <a:buNone/>
            </a:pPr>
            <a:r>
              <a:rPr lang="ru-RU" sz="2000" dirty="0">
                <a:latin typeface="Times New Roman" panose="02020603050405020304" pitchFamily="18" charset="0"/>
                <a:cs typeface="Times New Roman" panose="02020603050405020304" pitchFamily="18" charset="0"/>
              </a:rPr>
              <a:t>4. Оздоровительные: способствовать укреплению мышц опорно-двигательного аппарата. </a:t>
            </a:r>
          </a:p>
          <a:p>
            <a:pPr marL="0" indent="0">
              <a:buNone/>
            </a:pPr>
            <a:r>
              <a:rPr lang="ru-RU" sz="2000" dirty="0">
                <a:latin typeface="Times New Roman" panose="02020603050405020304" pitchFamily="18" charset="0"/>
                <a:cs typeface="Times New Roman" panose="02020603050405020304" pitchFamily="18" charset="0"/>
              </a:rPr>
              <a:t> Обучение  спортивной  игре  «Бадминтон»  должно  строится  по  возрастным  особенностям  и  физическим  возможностям  дошкольника.</a:t>
            </a:r>
          </a:p>
        </p:txBody>
      </p:sp>
    </p:spTree>
    <p:extLst>
      <p:ext uri="{BB962C8B-B14F-4D97-AF65-F5344CB8AC3E}">
        <p14:creationId xmlns:p14="http://schemas.microsoft.com/office/powerpoint/2010/main" val="235323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476672"/>
            <a:ext cx="8183880" cy="5688632"/>
          </a:xfrm>
        </p:spPr>
        <p:txBody>
          <a:bodyPr>
            <a:noAutofit/>
          </a:bodyPr>
          <a:lstStyle/>
          <a:p>
            <a:pPr marL="0" indent="0" algn="ctr">
              <a:buNone/>
            </a:pPr>
            <a:r>
              <a:rPr lang="ru-RU" sz="1400" b="1" dirty="0">
                <a:latin typeface="Times New Roman" panose="02020603050405020304" pitchFamily="18" charset="0"/>
                <a:cs typeface="Times New Roman" panose="02020603050405020304" pitchFamily="18" charset="0"/>
              </a:rPr>
              <a:t>ИГРАЕМ В БАДМИНТОН С ГРУППОЙ – ВАРИАНТЫ РАЗНЫХ ИГР.</a:t>
            </a:r>
          </a:p>
          <a:p>
            <a:pPr marL="0" indent="0">
              <a:buNone/>
            </a:pP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Нападающие и защитники»     </a:t>
            </a:r>
            <a:r>
              <a:rPr lang="ru-RU" sz="1400" dirty="0">
                <a:latin typeface="Times New Roman" panose="02020603050405020304" pitchFamily="18" charset="0"/>
                <a:cs typeface="Times New Roman" panose="02020603050405020304" pitchFamily="18" charset="0"/>
              </a:rPr>
              <a:t>Все игроки делятся на две команды. Команды встают по разные стороны от сетки. Одна команда – «команда нападающих». Другая команда по другую сторону сетки – «команда защитников». Нападающие подают воланы, а защитники должны их отбить и не дать им возможности упасть на своей половине площадки. Через 3-5 минут команды меняются местами</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По очереди».  </a:t>
            </a:r>
            <a:r>
              <a:rPr lang="ru-RU" sz="1400" dirty="0">
                <a:latin typeface="Times New Roman" panose="02020603050405020304" pitchFamily="18" charset="0"/>
                <a:cs typeface="Times New Roman" panose="02020603050405020304" pitchFamily="18" charset="0"/>
              </a:rPr>
              <a:t>Этот вариант игры в бадминтон проводится тогда, когда игроки уже легко играют во вариант 1. Начинает игру команда нападающих. Игроки из команды нападающих по одному по очереди подают волан через сетку. Если игроки команды защитников  отбили волан, то их команда получает очко и получает право подачи волана. . Если они не смогли отбить волан – то они теряют очко. И право подачи волана остается у команды нападающих. Волан в каждой команде всегда подается по очереди – сначала первым игроком, </a:t>
            </a:r>
            <a:r>
              <a:rPr lang="ru-RU" sz="1400" dirty="0" smtClean="0">
                <a:latin typeface="Times New Roman" panose="02020603050405020304" pitchFamily="18" charset="0"/>
                <a:cs typeface="Times New Roman" panose="02020603050405020304" pitchFamily="18" charset="0"/>
              </a:rPr>
              <a:t>и </a:t>
            </a:r>
            <a:r>
              <a:rPr lang="ru-RU" sz="1400" dirty="0">
                <a:latin typeface="Times New Roman" panose="02020603050405020304" pitchFamily="18" charset="0"/>
                <a:cs typeface="Times New Roman" panose="02020603050405020304" pitchFamily="18" charset="0"/>
              </a:rPr>
              <a:t>так далее</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smtClean="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«Попади в мишень». </a:t>
            </a:r>
            <a:r>
              <a:rPr lang="ru-RU" sz="1400" dirty="0">
                <a:latin typeface="Times New Roman" panose="02020603050405020304" pitchFamily="18" charset="0"/>
                <a:cs typeface="Times New Roman" panose="02020603050405020304" pitchFamily="18" charset="0"/>
              </a:rPr>
              <a:t>Сделайте на игровой площадке три круга мишени (один круг в другом ,диаметры – 1 метр, 1,5 метра, 2 метра). Нарисуйте на расстоянии 4 метра от мишени линии. Игроки по очереди становятся на линию и подают волан. Задача – попасть воланом в мишень. За попадание в маленький круг – 3 очка, в средний – 2 очка, в большой – 1 очко. Чемпионом станет тот, кто наберет больше очков в этой игре. Можно соревноваться индивидуально или командой</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Флажки». </a:t>
            </a:r>
            <a:r>
              <a:rPr lang="ru-RU" sz="1400" dirty="0">
                <a:latin typeface="Times New Roman" panose="02020603050405020304" pitchFamily="18" charset="0"/>
                <a:cs typeface="Times New Roman" panose="02020603050405020304" pitchFamily="18" charset="0"/>
              </a:rPr>
              <a:t>На площадке нарисуйте линию. Кроме воланов и ракеток Вам понадобятся флажки или палочки. Флажки – более интересный для детей вариант. Яркие привлекательные флажки очень легко сделать, приклеив к любой палочке прямоугольник или треугольник из  бумаги или ткани</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Все  играющие в бадминтон делятся на пары. Один в паре – игрок с воланом и ракеткой. А другой – его помощник с тремя флажками. Игроки встают дружно около начерченной линии. По сигналу они ракеткой ударяют по волану. Задача – послать волан как можно дальше. Их помощники следят за «своим» воланом и бегут к нему. Нужно найти и запомнить место, куда приземлился волан. На место, где «свой» волан опустился на землю, помощник ставит флажок. Поставив флажок, помощник быстро относит волан  игроку из своей пары. </a:t>
            </a:r>
          </a:p>
        </p:txBody>
      </p:sp>
    </p:spTree>
    <p:extLst>
      <p:ext uri="{BB962C8B-B14F-4D97-AF65-F5344CB8AC3E}">
        <p14:creationId xmlns:p14="http://schemas.microsoft.com/office/powerpoint/2010/main" val="764731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1268760"/>
            <a:ext cx="8183880" cy="4176464"/>
          </a:xfrm>
        </p:spPr>
        <p:txBody>
          <a:bodyPr>
            <a:normAutofit/>
          </a:bodyPr>
          <a:lstStyle/>
          <a:p>
            <a:pPr marL="0" indent="0" algn="ctr">
              <a:buNone/>
            </a:pPr>
            <a:r>
              <a:rPr lang="ru-RU" sz="2000" dirty="0">
                <a:latin typeface="Times New Roman" panose="02020603050405020304" pitchFamily="18" charset="0"/>
                <a:cs typeface="Times New Roman" panose="02020603050405020304" pitchFamily="18" charset="0"/>
              </a:rPr>
              <a:t>В  процессе </a:t>
            </a:r>
            <a:r>
              <a:rPr lang="ru-RU" sz="2000" dirty="0" smtClean="0">
                <a:latin typeface="Times New Roman" panose="02020603050405020304" pitchFamily="18" charset="0"/>
                <a:cs typeface="Times New Roman" panose="02020603050405020304" pitchFamily="18" charset="0"/>
              </a:rPr>
              <a:t>деятельности было  </a:t>
            </a:r>
            <a:r>
              <a:rPr lang="ru-RU" sz="2000" dirty="0">
                <a:latin typeface="Times New Roman" panose="02020603050405020304" pitchFamily="18" charset="0"/>
                <a:cs typeface="Times New Roman" panose="02020603050405020304" pitchFamily="18" charset="0"/>
              </a:rPr>
              <a:t>установлено,  что  игра </a:t>
            </a: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бадминтон оказывает </a:t>
            </a:r>
            <a:r>
              <a:rPr lang="ru-RU" sz="2000" dirty="0" smtClean="0">
                <a:latin typeface="Times New Roman" panose="02020603050405020304" pitchFamily="18" charset="0"/>
                <a:cs typeface="Times New Roman" panose="02020603050405020304" pitchFamily="18" charset="0"/>
              </a:rPr>
              <a:t>положительное влияние </a:t>
            </a:r>
            <a:r>
              <a:rPr lang="ru-RU" sz="2000" dirty="0">
                <a:latin typeface="Times New Roman" panose="02020603050405020304" pitchFamily="18" charset="0"/>
                <a:cs typeface="Times New Roman" panose="02020603050405020304" pitchFamily="18" charset="0"/>
              </a:rPr>
              <a:t>на уровень развития физической культуры </a:t>
            </a:r>
            <a:r>
              <a:rPr lang="ru-RU" sz="2000" dirty="0" smtClean="0">
                <a:latin typeface="Times New Roman" panose="02020603050405020304" pitchFamily="18" charset="0"/>
                <a:cs typeface="Times New Roman" panose="02020603050405020304" pitchFamily="18" charset="0"/>
              </a:rPr>
              <a:t>дошкольника ,функциональное  </a:t>
            </a:r>
            <a:r>
              <a:rPr lang="ru-RU" sz="2000" dirty="0">
                <a:latin typeface="Times New Roman" panose="02020603050405020304" pitchFamily="18" charset="0"/>
                <a:cs typeface="Times New Roman" panose="02020603050405020304" pitchFamily="18" charset="0"/>
              </a:rPr>
              <a:t>состояние  дыхательной  системы  </a:t>
            </a:r>
            <a:r>
              <a:rPr lang="ru-RU" sz="2000" dirty="0" smtClean="0">
                <a:latin typeface="Times New Roman" panose="02020603050405020304" pitchFamily="18" charset="0"/>
                <a:cs typeface="Times New Roman" panose="02020603050405020304" pitchFamily="18" charset="0"/>
              </a:rPr>
              <a:t>функциональное </a:t>
            </a:r>
            <a:r>
              <a:rPr lang="ru-RU" sz="2000" dirty="0">
                <a:latin typeface="Times New Roman" panose="02020603050405020304" pitchFamily="18" charset="0"/>
                <a:cs typeface="Times New Roman" panose="02020603050405020304" pitchFamily="18" charset="0"/>
              </a:rPr>
              <a:t>состояние сердечно-сосудистой </a:t>
            </a:r>
            <a:r>
              <a:rPr lang="ru-RU" sz="2000" dirty="0" smtClean="0">
                <a:latin typeface="Times New Roman" panose="02020603050405020304" pitchFamily="18" charset="0"/>
                <a:cs typeface="Times New Roman" panose="02020603050405020304" pitchFamily="18" charset="0"/>
              </a:rPr>
              <a:t>системы ,качеств </a:t>
            </a:r>
            <a:r>
              <a:rPr lang="ru-RU" sz="2000" dirty="0">
                <a:latin typeface="Times New Roman" panose="02020603050405020304" pitchFamily="18" charset="0"/>
                <a:cs typeface="Times New Roman" panose="02020603050405020304" pitchFamily="18" charset="0"/>
              </a:rPr>
              <a:t>и степень </a:t>
            </a:r>
            <a:r>
              <a:rPr lang="ru-RU" sz="2000" dirty="0" err="1" smtClean="0">
                <a:latin typeface="Times New Roman" panose="02020603050405020304" pitchFamily="18" charset="0"/>
                <a:cs typeface="Times New Roman" panose="02020603050405020304" pitchFamily="18" charset="0"/>
              </a:rPr>
              <a:t>сформированности</a:t>
            </a:r>
            <a:r>
              <a:rPr lang="ru-RU" sz="2000" dirty="0" smtClean="0">
                <a:latin typeface="Times New Roman" panose="02020603050405020304" pitchFamily="18" charset="0"/>
                <a:cs typeface="Times New Roman" panose="02020603050405020304" pitchFamily="18" charset="0"/>
              </a:rPr>
              <a:t> двигательных навыков, выносливости</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координации</a:t>
            </a:r>
            <a:r>
              <a:rPr lang="ru-RU" sz="2000" dirty="0">
                <a:latin typeface="Times New Roman" panose="02020603050405020304" pitchFamily="18" charset="0"/>
                <a:cs typeface="Times New Roman" panose="02020603050405020304" pitchFamily="18" charset="0"/>
              </a:rPr>
              <a:t>, гибкости, силы. </a:t>
            </a:r>
          </a:p>
        </p:txBody>
      </p:sp>
      <p:pic>
        <p:nvPicPr>
          <p:cNvPr id="1026" name="Picture 2" descr="C:\Users\Татка\Downloads\ThugLifeEditor-2022-10-09_16-58-2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789040"/>
            <a:ext cx="315614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5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2329328"/>
          </a:xfrm>
        </p:spPr>
        <p:txBody>
          <a:bodyPr>
            <a:normAutofit/>
          </a:bodyPr>
          <a:lstStyle/>
          <a:p>
            <a:pPr algn="ctr"/>
            <a:r>
              <a:rPr lang="ru-RU" sz="4400" b="1" i="1" dirty="0" smtClean="0">
                <a:solidFill>
                  <a:srgbClr val="FF0000"/>
                </a:solidFill>
              </a:rPr>
              <a:t>Спасибо за внимание!</a:t>
            </a:r>
            <a:endParaRPr lang="ru-RU" sz="4400" b="1" i="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77072"/>
            <a:ext cx="3744416" cy="233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2490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d2a559294e51044661119a2f77ff934222e14e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2">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158</TotalTime>
  <Words>1045</Words>
  <Application>Microsoft Office PowerPoint</Application>
  <PresentationFormat>Экран (4:3)</PresentationFormat>
  <Paragraphs>69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Аспект</vt:lpstr>
      <vt:lpstr>"Бадминтон в детском саду"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Иудаизм</dc:title>
  <dc:creator>Владелец</dc:creator>
  <cp:lastModifiedBy>Татка</cp:lastModifiedBy>
  <cp:revision>24</cp:revision>
  <dcterms:created xsi:type="dcterms:W3CDTF">2015-02-16T16:29:56Z</dcterms:created>
  <dcterms:modified xsi:type="dcterms:W3CDTF">2022-10-17T15:33:46Z</dcterms:modified>
</cp:coreProperties>
</file>