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5F6A-8A84-443B-8735-FCB8B07E1474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9D181BC-1E54-4BD2-8995-493E0F860E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505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5F6A-8A84-443B-8735-FCB8B07E1474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D181BC-1E54-4BD2-8995-493E0F860E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8340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5F6A-8A84-443B-8735-FCB8B07E1474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D181BC-1E54-4BD2-8995-493E0F860E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73232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5F6A-8A84-443B-8735-FCB8B07E1474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D181BC-1E54-4BD2-8995-493E0F860E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8453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5F6A-8A84-443B-8735-FCB8B07E1474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D181BC-1E54-4BD2-8995-493E0F860E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95262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5F6A-8A84-443B-8735-FCB8B07E1474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D181BC-1E54-4BD2-8995-493E0F860E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356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5F6A-8A84-443B-8735-FCB8B07E1474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81BC-1E54-4BD2-8995-493E0F860E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4358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5F6A-8A84-443B-8735-FCB8B07E1474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81BC-1E54-4BD2-8995-493E0F860E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40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5F6A-8A84-443B-8735-FCB8B07E1474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81BC-1E54-4BD2-8995-493E0F860E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174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5F6A-8A84-443B-8735-FCB8B07E1474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D181BC-1E54-4BD2-8995-493E0F860E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755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5F6A-8A84-443B-8735-FCB8B07E1474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9D181BC-1E54-4BD2-8995-493E0F860E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5504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5F6A-8A84-443B-8735-FCB8B07E1474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9D181BC-1E54-4BD2-8995-493E0F860E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14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5F6A-8A84-443B-8735-FCB8B07E1474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81BC-1E54-4BD2-8995-493E0F860E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073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5F6A-8A84-443B-8735-FCB8B07E1474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81BC-1E54-4BD2-8995-493E0F860E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949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5F6A-8A84-443B-8735-FCB8B07E1474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81BC-1E54-4BD2-8995-493E0F860E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621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5F6A-8A84-443B-8735-FCB8B07E1474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D181BC-1E54-4BD2-8995-493E0F860E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957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D5F6A-8A84-443B-8735-FCB8B07E1474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9D181BC-1E54-4BD2-8995-493E0F860E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707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875212"/>
            <a:ext cx="8915399" cy="3902170"/>
          </a:xfrm>
        </p:spPr>
        <p:txBody>
          <a:bodyPr>
            <a:normAutofit/>
          </a:bodyPr>
          <a:lstStyle/>
          <a:p>
            <a:pPr algn="r">
              <a:spcAft>
                <a:spcPts val="1000"/>
              </a:spcAft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сенсорных представлений у детей через игровую деятельность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Воспитатель 1КК МОАУ «СОШ № 52 </a:t>
            </a:r>
            <a:r>
              <a:rPr lang="ru-RU" dirty="0" smtClean="0">
                <a:solidFill>
                  <a:schemeClr val="tx1"/>
                </a:solidFill>
              </a:rPr>
              <a:t>г.Орска»</a:t>
            </a:r>
            <a:endParaRPr lang="ru-RU" dirty="0">
              <a:solidFill>
                <a:schemeClr val="tx1"/>
              </a:solidFill>
            </a:endParaRPr>
          </a:p>
          <a:p>
            <a:pPr algn="r"/>
            <a:r>
              <a:rPr lang="ru-RU" dirty="0">
                <a:solidFill>
                  <a:schemeClr val="tx1"/>
                </a:solidFill>
              </a:rPr>
              <a:t>Климова Валерия Олеговна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61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i="1" dirty="0"/>
              <a:t>Игры для развития мелкой моторики</a:t>
            </a:r>
            <a:endParaRPr lang="ru-RU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3018" y="1619250"/>
            <a:ext cx="8360228" cy="4964113"/>
          </a:xfrm>
        </p:spPr>
      </p:pic>
    </p:spTree>
    <p:extLst>
      <p:ext uri="{BB962C8B-B14F-4D97-AF65-F5344CB8AC3E}">
        <p14:creationId xmlns:p14="http://schemas.microsoft.com/office/powerpoint/2010/main" xmlns="" val="156803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i="1" dirty="0"/>
              <a:t>Игры для развития тактильных ощущений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8961" y="1833437"/>
            <a:ext cx="8190410" cy="4711054"/>
          </a:xfrm>
        </p:spPr>
      </p:pic>
    </p:spTree>
    <p:extLst>
      <p:ext uri="{BB962C8B-B14F-4D97-AF65-F5344CB8AC3E}">
        <p14:creationId xmlns:p14="http://schemas.microsoft.com/office/powerpoint/2010/main" xmlns="" val="302578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589212" y="287383"/>
            <a:ext cx="8915400" cy="63224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 smtClean="0"/>
              <a:t>Ведущей </a:t>
            </a:r>
            <a:r>
              <a:rPr lang="ru-RU" sz="2400" b="1" i="1" dirty="0"/>
              <a:t>формой сенсорного воспитания </a:t>
            </a:r>
            <a:r>
              <a:rPr lang="ru-RU" sz="2400" b="1" i="1" dirty="0" smtClean="0"/>
              <a:t>является: </a:t>
            </a:r>
          </a:p>
          <a:p>
            <a:pPr marL="0" indent="0">
              <a:buNone/>
            </a:pPr>
            <a:r>
              <a:rPr lang="ru-RU" dirty="0"/>
              <a:t>И</a:t>
            </a:r>
            <a:r>
              <a:rPr lang="ru-RU" dirty="0" smtClean="0"/>
              <a:t>гровая деятельность, только </a:t>
            </a:r>
            <a:r>
              <a:rPr lang="ru-RU" dirty="0"/>
              <a:t>при определенной системе игровой деятельности можно добиться сенсорного </a:t>
            </a:r>
            <a:r>
              <a:rPr lang="ru-RU" dirty="0" smtClean="0"/>
              <a:t>развития.</a:t>
            </a:r>
            <a:r>
              <a:rPr lang="ru-RU" dirty="0"/>
              <a:t> </a:t>
            </a:r>
            <a:endParaRPr lang="ru-RU" dirty="0" smtClean="0"/>
          </a:p>
          <a:p>
            <a:pPr marL="0" indent="0" algn="ctr">
              <a:buNone/>
            </a:pPr>
            <a:r>
              <a:rPr lang="ru-RU" sz="2400" b="1" i="1" dirty="0" smtClean="0"/>
              <a:t>Дидактический </a:t>
            </a:r>
            <a:r>
              <a:rPr lang="ru-RU" sz="2400" b="1" i="1" dirty="0"/>
              <a:t>материал подбирается с учётом следующих принципов: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dirty="0"/>
              <a:t>П</a:t>
            </a:r>
            <a:r>
              <a:rPr lang="ru-RU" dirty="0" smtClean="0"/>
              <a:t>ринцип наглядности</a:t>
            </a:r>
          </a:p>
          <a:p>
            <a:r>
              <a:rPr lang="ru-RU" dirty="0" smtClean="0"/>
              <a:t>Принцип </a:t>
            </a:r>
            <a:r>
              <a:rPr lang="ru-RU" dirty="0"/>
              <a:t>доступности и </a:t>
            </a:r>
            <a:r>
              <a:rPr lang="ru-RU" dirty="0" smtClean="0"/>
              <a:t>прочности</a:t>
            </a:r>
          </a:p>
          <a:p>
            <a:r>
              <a:rPr lang="ru-RU" dirty="0" smtClean="0"/>
              <a:t>Систематичности и последовательности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Особый </a:t>
            </a:r>
            <a:r>
              <a:rPr lang="ru-RU" dirty="0"/>
              <a:t>акцент делаем </a:t>
            </a:r>
            <a:r>
              <a:rPr lang="ru-RU" dirty="0" smtClean="0"/>
              <a:t>на:</a:t>
            </a:r>
          </a:p>
          <a:p>
            <a:r>
              <a:rPr lang="ru-RU" dirty="0"/>
              <a:t>У</a:t>
            </a:r>
            <a:r>
              <a:rPr lang="ru-RU" dirty="0" smtClean="0"/>
              <a:t>мелый </a:t>
            </a:r>
            <a:r>
              <a:rPr lang="ru-RU" dirty="0"/>
              <a:t>подбор </a:t>
            </a:r>
            <a:r>
              <a:rPr lang="ru-RU" dirty="0" smtClean="0"/>
              <a:t>игрушек </a:t>
            </a:r>
          </a:p>
          <a:p>
            <a:r>
              <a:rPr lang="ru-RU" dirty="0" smtClean="0"/>
              <a:t>Организацию </a:t>
            </a:r>
            <a:r>
              <a:rPr lang="ru-RU" dirty="0"/>
              <a:t>развивающей среды, сферу общения. </a:t>
            </a: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sz="2000" dirty="0" smtClean="0"/>
              <a:t>Опираясь </a:t>
            </a:r>
            <a:r>
              <a:rPr lang="ru-RU" sz="2000" dirty="0"/>
              <a:t>на возрастные познавательные способности детей, приобщаем к миру вещей. Обучаем новому и интересному, используем при этом увлекательную игровую форму. </a:t>
            </a:r>
          </a:p>
          <a:p>
            <a:pPr marL="0" indent="0">
              <a:buNone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84366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i="1" dirty="0" smtClean="0"/>
              <a:t>Консультации и беседы для родителей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9463" y="2133600"/>
            <a:ext cx="6583680" cy="4241442"/>
          </a:xfrm>
        </p:spPr>
        <p:txBody>
          <a:bodyPr>
            <a:normAutofit lnSpcReduction="10000"/>
          </a:bodyPr>
          <a:lstStyle/>
          <a:p>
            <a:pPr lvl="0" algn="r"/>
            <a:r>
              <a:rPr lang="ru-RU" sz="2400" dirty="0" smtClean="0"/>
              <a:t>«Пальчиковая гимнастика»</a:t>
            </a:r>
          </a:p>
          <a:p>
            <a:pPr lvl="0" algn="r"/>
            <a:r>
              <a:rPr lang="ru-RU" sz="2400" dirty="0" smtClean="0"/>
              <a:t>«Развитие слухового восприятия детей раннего возраста»</a:t>
            </a:r>
          </a:p>
          <a:p>
            <a:pPr lvl="0" algn="r"/>
            <a:r>
              <a:rPr lang="ru-RU" sz="2400" dirty="0" smtClean="0"/>
              <a:t>«Пальчиковая гимнастика для развития речи дошкольников»</a:t>
            </a:r>
          </a:p>
          <a:p>
            <a:pPr lvl="0" algn="r"/>
            <a:r>
              <a:rPr lang="ru-RU" sz="2400" dirty="0" smtClean="0"/>
              <a:t>«Что такое </a:t>
            </a:r>
            <a:r>
              <a:rPr lang="ru-RU" sz="2400" dirty="0" err="1" smtClean="0"/>
              <a:t>сенсорика</a:t>
            </a:r>
            <a:r>
              <a:rPr lang="ru-RU" sz="2400" dirty="0" smtClean="0"/>
              <a:t> и почему это важно?»</a:t>
            </a:r>
          </a:p>
          <a:p>
            <a:pPr lvl="0" algn="r"/>
            <a:r>
              <a:rPr lang="ru-RU" sz="2400" dirty="0" smtClean="0"/>
              <a:t>«Сенсорная развитие детей раннего возраста»;</a:t>
            </a:r>
          </a:p>
          <a:p>
            <a:pPr lvl="0" algn="r"/>
            <a:r>
              <a:rPr lang="ru-RU" sz="2400" dirty="0" smtClean="0"/>
              <a:t>«Весёлая гимнастика».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" y="1905000"/>
            <a:ext cx="5473338" cy="439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715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Список литературы: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1. </a:t>
            </a:r>
            <a:r>
              <a:rPr lang="ru-RU" sz="2400" dirty="0" err="1" smtClean="0"/>
              <a:t>Венгер</a:t>
            </a:r>
            <a:r>
              <a:rPr lang="ru-RU" sz="2400" dirty="0" smtClean="0"/>
              <a:t> Л.А. Воспитание сенсорной культуры ребенка – М.: Просвещение, 2011 г.</a:t>
            </a:r>
          </a:p>
          <a:p>
            <a:pPr>
              <a:buNone/>
            </a:pPr>
            <a:r>
              <a:rPr lang="ru-RU" sz="2400" dirty="0" smtClean="0"/>
              <a:t>2. Пилюгина Э.Г. «Сенсорные способности малыша» – М.: Просвещение: АО «Учебная литература», 2013.</a:t>
            </a:r>
          </a:p>
          <a:p>
            <a:pPr>
              <a:buNone/>
            </a:pPr>
            <a:r>
              <a:rPr lang="ru-RU" sz="2400" dirty="0" smtClean="0"/>
              <a:t>3. </a:t>
            </a:r>
            <a:r>
              <a:rPr lang="ru-RU" sz="2400" dirty="0" err="1" smtClean="0"/>
              <a:t>Подъяков</a:t>
            </a:r>
            <a:r>
              <a:rPr lang="ru-RU" sz="2400" dirty="0" smtClean="0"/>
              <a:t> Н.Н., Аванесова В.А. «Сенсорное воспитание в детском саду». М., «Просвещение».</a:t>
            </a:r>
          </a:p>
          <a:p>
            <a:pPr>
              <a:buNone/>
            </a:pPr>
            <a:r>
              <a:rPr lang="ru-RU" sz="2400" dirty="0" smtClean="0"/>
              <a:t>4. </a:t>
            </a:r>
            <a:r>
              <a:rPr lang="ru-RU" sz="2400" dirty="0" err="1" smtClean="0"/>
              <a:t>Янушко</a:t>
            </a:r>
            <a:r>
              <a:rPr lang="ru-RU" sz="2400" dirty="0" smtClean="0"/>
              <a:t> Я.А. Сенсорное развитие детей раннего возраста 1-3 года».М.»</a:t>
            </a:r>
            <a:r>
              <a:rPr lang="ru-RU" sz="2400" dirty="0" err="1" smtClean="0"/>
              <a:t>Мозайко-Синтез</a:t>
            </a:r>
            <a:r>
              <a:rPr lang="ru-RU" sz="2400" dirty="0" smtClean="0"/>
              <a:t>», 2009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36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4" y="1397726"/>
            <a:ext cx="8911687" cy="5251268"/>
          </a:xfrm>
        </p:spPr>
        <p:txBody>
          <a:bodyPr>
            <a:normAutofit/>
          </a:bodyPr>
          <a:lstStyle/>
          <a:p>
            <a:pPr marL="0" indent="627063" algn="ctr">
              <a:buNone/>
            </a:pPr>
            <a:r>
              <a:rPr lang="ru-RU" sz="2400" i="1" dirty="0" smtClean="0"/>
              <a:t>Наша </a:t>
            </a:r>
            <a:r>
              <a:rPr lang="ru-RU" sz="2400" i="1" dirty="0"/>
              <a:t>педагогическая деятельность связана с детьми раннего возраста. </a:t>
            </a:r>
            <a:r>
              <a:rPr lang="ru-RU" sz="2400" i="1" dirty="0" smtClean="0"/>
              <a:t> Именно </a:t>
            </a:r>
            <a:r>
              <a:rPr lang="ru-RU" sz="2400" i="1" dirty="0"/>
              <a:t>этот возраст наиболее благоприятен для совершенствования деятельности органов </a:t>
            </a:r>
            <a:r>
              <a:rPr lang="ru-RU" sz="2400" i="1" dirty="0" smtClean="0"/>
              <a:t>чувств.</a:t>
            </a:r>
          </a:p>
          <a:p>
            <a:pPr marL="0" indent="0" algn="ctr">
              <a:buNone/>
            </a:pPr>
            <a:r>
              <a:rPr lang="ru-RU" sz="2400" dirty="0"/>
              <a:t>Сенсорное развитие ребёнка – это развитие его восприятия и формирование представлений о внешних свойствах </a:t>
            </a:r>
            <a:r>
              <a:rPr lang="ru-RU" sz="2400" dirty="0" smtClean="0"/>
              <a:t>предметов:</a:t>
            </a:r>
          </a:p>
          <a:p>
            <a:pPr algn="ctr"/>
            <a:r>
              <a:rPr lang="ru-RU" sz="2400" dirty="0"/>
              <a:t>Ф</a:t>
            </a:r>
            <a:r>
              <a:rPr lang="ru-RU" sz="2400" dirty="0" smtClean="0"/>
              <a:t>орме</a:t>
            </a:r>
          </a:p>
          <a:p>
            <a:pPr algn="ctr"/>
            <a:r>
              <a:rPr lang="ru-RU" sz="2400" dirty="0" smtClean="0"/>
              <a:t>Цвете</a:t>
            </a:r>
          </a:p>
          <a:p>
            <a:pPr algn="ctr"/>
            <a:r>
              <a:rPr lang="ru-RU" sz="2400" dirty="0" smtClean="0"/>
              <a:t>Величине </a:t>
            </a:r>
          </a:p>
          <a:p>
            <a:pPr algn="ctr"/>
            <a:r>
              <a:rPr lang="ru-RU" sz="2400" dirty="0" smtClean="0"/>
              <a:t>Положении в пространстве </a:t>
            </a:r>
          </a:p>
        </p:txBody>
      </p:sp>
    </p:spTree>
    <p:extLst>
      <p:ext uri="{BB962C8B-B14F-4D97-AF65-F5344CB8AC3E}">
        <p14:creationId xmlns:p14="http://schemas.microsoft.com/office/powerpoint/2010/main" xmlns="" val="87499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418011"/>
            <a:ext cx="8915400" cy="5969726"/>
          </a:xfrm>
        </p:spPr>
        <p:txBody>
          <a:bodyPr/>
          <a:lstStyle/>
          <a:p>
            <a:pPr marL="0" indent="0" algn="r">
              <a:buNone/>
            </a:pPr>
            <a:r>
              <a:rPr lang="ru-RU" sz="2400" dirty="0">
                <a:solidFill>
                  <a:schemeClr val="tx1"/>
                </a:solidFill>
              </a:rPr>
              <a:t>Профессор </a:t>
            </a:r>
            <a:r>
              <a:rPr lang="ru-RU" sz="2400" dirty="0" smtClean="0">
                <a:solidFill>
                  <a:schemeClr val="tx1"/>
                </a:solidFill>
              </a:rPr>
              <a:t>Николай Матвеевич </a:t>
            </a:r>
            <a:r>
              <a:rPr lang="ru-RU" sz="2400" dirty="0" err="1">
                <a:solidFill>
                  <a:schemeClr val="tx1"/>
                </a:solidFill>
              </a:rPr>
              <a:t>Щелованов</a:t>
            </a:r>
            <a:r>
              <a:rPr lang="ru-RU" sz="2400" dirty="0">
                <a:solidFill>
                  <a:schemeClr val="tx1"/>
                </a:solidFill>
              </a:rPr>
              <a:t> называл ранний возраст </a:t>
            </a:r>
            <a:r>
              <a:rPr lang="ru-RU" sz="2400" b="1" u="sng" dirty="0">
                <a:solidFill>
                  <a:schemeClr val="tx1"/>
                </a:solidFill>
              </a:rPr>
              <a:t>«золотой порой» </a:t>
            </a:r>
            <a:r>
              <a:rPr lang="ru-RU" sz="2400" dirty="0">
                <a:solidFill>
                  <a:schemeClr val="tx1"/>
                </a:solidFill>
              </a:rPr>
              <a:t>сенсорного развития. Выдающиеся зарубежные и отечественные ученые в области дошкольной педагогики и психологии: справедливо считали, что сенсорное развитие, направленное на обеспечение полноценного интеллектуального развития, является одной из основных сторон дошкольного воспитания.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149" y="3073581"/>
            <a:ext cx="2786709" cy="378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37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9234" y="153847"/>
            <a:ext cx="8911687" cy="128089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/>
              <a:t>Игровая деятельность как средство формирования сенсорного опыта – теоретические основы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802675"/>
            <a:ext cx="8915400" cy="47287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Ведущим </a:t>
            </a:r>
            <a:r>
              <a:rPr lang="ru-RU" sz="2400" dirty="0"/>
              <a:t>видом деятельности и основой становления ребёнка раннего возраста является игровая деятельность</a:t>
            </a:r>
            <a:r>
              <a:rPr lang="ru-RU" sz="2400" dirty="0" smtClean="0"/>
              <a:t>.</a:t>
            </a:r>
            <a:r>
              <a:rPr lang="ru-RU" sz="2400" dirty="0"/>
              <a:t> Играя, ребёнок учится осязанию, восприятию, усваивает все сенсорные эталоны. </a:t>
            </a:r>
          </a:p>
          <a:p>
            <a:pPr marL="0" indent="0" algn="ctr">
              <a:buNone/>
            </a:pPr>
            <a:r>
              <a:rPr lang="ru-RU" sz="2400" dirty="0"/>
              <a:t>«Без игры нет, и не может быть полноценного умственного развития. </a:t>
            </a:r>
            <a:r>
              <a:rPr lang="ru-RU" sz="2400" u="sng" dirty="0"/>
              <a:t>Игра – это огромное светлое окно, через которое в духовный мир ребёнка вливается живительный поток представлений, понятий.</a:t>
            </a:r>
            <a:r>
              <a:rPr lang="ru-RU" sz="2400" dirty="0"/>
              <a:t> </a:t>
            </a:r>
          </a:p>
          <a:p>
            <a:pPr marL="0" indent="0" algn="ctr">
              <a:buNone/>
            </a:pPr>
            <a:r>
              <a:rPr lang="ru-RU" sz="2400" dirty="0" smtClean="0"/>
              <a:t>Игра </a:t>
            </a:r>
            <a:r>
              <a:rPr lang="ru-RU" sz="2400" dirty="0"/>
              <a:t>– это искра, зажигающая огонёк пытливости и любознательности», считал </a:t>
            </a:r>
            <a:r>
              <a:rPr lang="ru-RU" sz="2400" dirty="0" smtClean="0"/>
              <a:t>Василий Александрович </a:t>
            </a:r>
            <a:r>
              <a:rPr lang="ru-RU" sz="2400" dirty="0"/>
              <a:t>Сухомлинский.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090" y="2576785"/>
            <a:ext cx="2102122" cy="318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846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i="1" dirty="0"/>
              <a:t>Играя – развиваемся, играя – познаем…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u="sng" dirty="0" smtClean="0"/>
          </a:p>
          <a:p>
            <a:pPr marL="0" indent="0" algn="ctr">
              <a:buNone/>
            </a:pPr>
            <a:endParaRPr lang="ru-RU" sz="2400" b="1" u="sng" dirty="0"/>
          </a:p>
          <a:p>
            <a:pPr marL="0" indent="0" algn="ctr">
              <a:buNone/>
            </a:pPr>
            <a:r>
              <a:rPr lang="ru-RU" sz="2800" b="1" u="sng" dirty="0" smtClean="0"/>
              <a:t>Важно</a:t>
            </a:r>
            <a:r>
              <a:rPr lang="ru-RU" sz="2800" b="1" u="sng" dirty="0"/>
              <a:t>, чтобы сенсорное воспитание планомерно и систематически включалось во все моменты жизни малыша, прежде всего в процессы познания окружающей жизни: предметов, их свойств и качеств.</a:t>
            </a:r>
          </a:p>
        </p:txBody>
      </p:sp>
    </p:spTree>
    <p:extLst>
      <p:ext uri="{BB962C8B-B14F-4D97-AF65-F5344CB8AC3E}">
        <p14:creationId xmlns:p14="http://schemas.microsoft.com/office/powerpoint/2010/main" xmlns="" val="159940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i="1" dirty="0"/>
              <a:t>З</a:t>
            </a:r>
            <a:r>
              <a:rPr lang="ru-RU" b="1" i="1" dirty="0" smtClean="0"/>
              <a:t>адачи </a:t>
            </a:r>
            <a:r>
              <a:rPr lang="ru-RU" b="1" i="1" dirty="0"/>
              <a:t>работы по формированию сенсорного опыта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606834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ru-RU" sz="2400" dirty="0"/>
              <a:t>создать условия для обогащения и накопления сенсорного опыта детей в ходе предметно-игровой деятельности через игры с дидактическим </a:t>
            </a:r>
            <a:r>
              <a:rPr lang="ru-RU" sz="2400" dirty="0" smtClean="0"/>
              <a:t>материалом;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ru-RU" sz="2400" dirty="0" smtClean="0"/>
              <a:t>способствовать </a:t>
            </a:r>
            <a:r>
              <a:rPr lang="ru-RU" sz="2400" dirty="0"/>
              <a:t>формированию умения ориентироваться в различных свойствах </a:t>
            </a:r>
            <a:r>
              <a:rPr lang="ru-RU" sz="2400" dirty="0" smtClean="0"/>
              <a:t>предметов;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ru-RU" sz="2400" dirty="0" smtClean="0"/>
              <a:t>способствовать </a:t>
            </a:r>
            <a:r>
              <a:rPr lang="ru-RU" sz="2400" dirty="0"/>
              <a:t>воспитанию первичных волевых черт характера в процессе овладения целенаправленными действиями с </a:t>
            </a:r>
            <a:r>
              <a:rPr lang="ru-RU" sz="2400" dirty="0" smtClean="0"/>
              <a:t>предметами, обучение </a:t>
            </a:r>
            <a:r>
              <a:rPr lang="ru-RU" sz="2400" dirty="0"/>
              <a:t>способам обследования </a:t>
            </a:r>
            <a:r>
              <a:rPr lang="ru-RU" sz="2400" dirty="0" smtClean="0"/>
              <a:t>предметов;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ru-RU" sz="2400" dirty="0" smtClean="0"/>
              <a:t>развитие </a:t>
            </a:r>
            <a:r>
              <a:rPr lang="ru-RU" sz="2400" dirty="0"/>
              <a:t>аналитического </a:t>
            </a:r>
            <a:r>
              <a:rPr lang="ru-RU" sz="2400" dirty="0" smtClean="0"/>
              <a:t>восприятия.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944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/>
              <a:t>В работе с детьми раннего возраста необходимо использовать </a:t>
            </a:r>
            <a:r>
              <a:rPr lang="ru-RU" b="1" dirty="0" smtClean="0"/>
              <a:t>игры 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613647"/>
            <a:ext cx="8915400" cy="5244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1</a:t>
            </a:r>
            <a:r>
              <a:rPr lang="ru-RU" sz="2800" dirty="0"/>
              <a:t>) подбирая специальные дидактические игрушки, в основе которых заложен обучающий </a:t>
            </a:r>
            <a:r>
              <a:rPr lang="ru-RU" sz="2800" dirty="0" smtClean="0"/>
              <a:t>принцип; 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2) организуя веселые подвижные игры с использованием разнообразных игрушек, в которых невозможно достичь цели без учета определенного признака предмета.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3)придерживаясь </a:t>
            </a:r>
            <a:r>
              <a:rPr lang="ru-RU" sz="2800" dirty="0"/>
              <a:t>той точки зрения, что ребенку необходимо познать самые разные свойства предметов, материалов и явлений, узнать мир во всем его разнообразии.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552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1580606"/>
          </a:xfrm>
        </p:spPr>
        <p:txBody>
          <a:bodyPr>
            <a:noAutofit/>
          </a:bodyPr>
          <a:lstStyle/>
          <a:p>
            <a:pPr algn="r"/>
            <a:r>
              <a:rPr lang="ru-RU" sz="4000" b="1" i="1" dirty="0" smtClean="0"/>
              <a:t>Дидактические игры: </a:t>
            </a:r>
            <a:br>
              <a:rPr lang="ru-RU" sz="4000" b="1" i="1" dirty="0" smtClean="0"/>
            </a:br>
            <a:r>
              <a:rPr lang="ru-RU" sz="4000" b="1" i="1" dirty="0" smtClean="0"/>
              <a:t>1.Величина</a:t>
            </a:r>
            <a:br>
              <a:rPr lang="ru-RU" sz="4000" b="1" i="1" dirty="0" smtClean="0"/>
            </a:br>
            <a:r>
              <a:rPr lang="ru-RU" sz="4000" b="1" i="1" dirty="0" smtClean="0"/>
              <a:t>2.Форма</a:t>
            </a:r>
            <a:br>
              <a:rPr lang="ru-RU" sz="4000" b="1" i="1" dirty="0" smtClean="0"/>
            </a:br>
            <a:r>
              <a:rPr lang="ru-RU" sz="4000" b="1" i="1" dirty="0" smtClean="0"/>
              <a:t>3.Цвет</a:t>
            </a:r>
            <a:endParaRPr lang="ru-RU" sz="40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0846" y="1226372"/>
            <a:ext cx="6414248" cy="538189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0846" y="1226372"/>
            <a:ext cx="6414248" cy="53818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0846" y="1229449"/>
            <a:ext cx="6414249" cy="53788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0845" y="1226372"/>
            <a:ext cx="6413548" cy="537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578300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i="1" dirty="0"/>
              <a:t>Игры с предметами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4906" y="1331913"/>
            <a:ext cx="8740588" cy="528478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295400"/>
            <a:ext cx="8789894" cy="5321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1276894"/>
            <a:ext cx="8789894" cy="533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341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152</TotalTime>
  <Words>580</Words>
  <Application>Microsoft Office PowerPoint</Application>
  <PresentationFormat>Произвольный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Легкий дым</vt:lpstr>
      <vt:lpstr>Формирование сенсорных представлений у детей через игровую деятельность </vt:lpstr>
      <vt:lpstr>Актуальность </vt:lpstr>
      <vt:lpstr>Слайд 3</vt:lpstr>
      <vt:lpstr>Игровая деятельность как средство формирования сенсорного опыта – теоретические основы</vt:lpstr>
      <vt:lpstr>Играя – развиваемся, играя – познаем… </vt:lpstr>
      <vt:lpstr>Задачи работы по формированию сенсорного опыта</vt:lpstr>
      <vt:lpstr>В работе с детьми раннего возраста необходимо использовать игры :</vt:lpstr>
      <vt:lpstr>Дидактические игры:  1.Величина 2.Форма 3.Цвет</vt:lpstr>
      <vt:lpstr>Игры с предметами</vt:lpstr>
      <vt:lpstr>Игры для развития мелкой моторики</vt:lpstr>
      <vt:lpstr>Игры для развития тактильных ощущений</vt:lpstr>
      <vt:lpstr>Слайд 12</vt:lpstr>
      <vt:lpstr>Консультации и беседы для родителей</vt:lpstr>
      <vt:lpstr>Список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сенсорных представлений у детей через игровую деятельность</dc:title>
  <dc:creator>Олег</dc:creator>
  <cp:lastModifiedBy>Воронцова</cp:lastModifiedBy>
  <cp:revision>14</cp:revision>
  <dcterms:created xsi:type="dcterms:W3CDTF">2022-01-22T07:10:26Z</dcterms:created>
  <dcterms:modified xsi:type="dcterms:W3CDTF">2022-01-27T12:11:20Z</dcterms:modified>
</cp:coreProperties>
</file>