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63" r:id="rId4"/>
    <p:sldId id="269" r:id="rId5"/>
    <p:sldId id="267" r:id="rId6"/>
    <p:sldId id="268" r:id="rId7"/>
    <p:sldId id="262" r:id="rId8"/>
    <p:sldId id="258" r:id="rId9"/>
    <p:sldId id="259" r:id="rId10"/>
    <p:sldId id="265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4A469A-C429-4217-8260-16FE67217A6B}" v="7" dt="2020-12-06T14:16:49.7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43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zaolga" userId="FvfLSRo82FHm8KZFe7R8XH7VN4P/xfeHM6DG217b4yw=" providerId="None" clId="Web-{234A469A-C429-4217-8260-16FE67217A6B}"/>
    <pc:docChg chg="modSld">
      <pc:chgData name="mazaolga" userId="FvfLSRo82FHm8KZFe7R8XH7VN4P/xfeHM6DG217b4yw=" providerId="None" clId="Web-{234A469A-C429-4217-8260-16FE67217A6B}" dt="2020-12-06T14:16:47.072" v="5" actId="20577"/>
      <pc:docMkLst>
        <pc:docMk/>
      </pc:docMkLst>
      <pc:sldChg chg="modSp">
        <pc:chgData name="mazaolga" userId="FvfLSRo82FHm8KZFe7R8XH7VN4P/xfeHM6DG217b4yw=" providerId="None" clId="Web-{234A469A-C429-4217-8260-16FE67217A6B}" dt="2020-12-06T14:16:47.072" v="5" actId="20577"/>
        <pc:sldMkLst>
          <pc:docMk/>
          <pc:sldMk cId="2394690398" sldId="256"/>
        </pc:sldMkLst>
        <pc:spChg chg="mod">
          <ac:chgData name="mazaolga" userId="FvfLSRo82FHm8KZFe7R8XH7VN4P/xfeHM6DG217b4yw=" providerId="None" clId="Web-{234A469A-C429-4217-8260-16FE67217A6B}" dt="2020-12-06T14:16:47.072" v="5" actId="20577"/>
          <ac:spMkLst>
            <pc:docMk/>
            <pc:sldMk cId="2394690398" sldId="25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5429264"/>
            <a:ext cx="5637010" cy="882119"/>
          </a:xfrm>
        </p:spPr>
        <p:txBody>
          <a:bodyPr>
            <a:normAutofit fontScale="92500"/>
          </a:bodyPr>
          <a:lstStyle/>
          <a:p>
            <a:r>
              <a:rPr lang="ru-RU" dirty="0"/>
              <a:t>Составил воспитатель: </a:t>
            </a:r>
          </a:p>
          <a:p>
            <a:r>
              <a:rPr lang="ru-RU" dirty="0" err="1"/>
              <a:t>Мантаева</a:t>
            </a:r>
            <a:r>
              <a:rPr lang="ru-RU" dirty="0"/>
              <a:t> </a:t>
            </a:r>
            <a:r>
              <a:rPr lang="ru-RU" dirty="0" err="1"/>
              <a:t>Гульсум</a:t>
            </a:r>
            <a:r>
              <a:rPr lang="ru-RU" dirty="0"/>
              <a:t> </a:t>
            </a:r>
            <a:r>
              <a:rPr lang="ru-RU" dirty="0" err="1"/>
              <a:t>Абдрахмановна</a:t>
            </a:r>
            <a:r>
              <a:rPr lang="ru-RU" dirty="0"/>
              <a:t>, 2020 год.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175351" cy="4093056"/>
          </a:xfrm>
        </p:spPr>
        <p:txBody>
          <a:bodyPr/>
          <a:lstStyle/>
          <a:p>
            <a:pPr algn="ctr">
              <a:buNone/>
            </a:pPr>
            <a:r>
              <a:rPr lang="ru-RU" sz="1800" dirty="0"/>
              <a:t>МДОАУ «Центр развития ребенка - детский сад №116                   г. Орска «Ералашка»</a:t>
            </a:r>
            <a:br>
              <a:rPr lang="en-US" sz="1800" dirty="0"/>
            </a:br>
            <a:br>
              <a:rPr lang="en-US" sz="1800" dirty="0"/>
            </a:br>
            <a:br>
              <a:rPr lang="ru-RU" sz="3200" dirty="0"/>
            </a:br>
            <a:r>
              <a:rPr lang="ru-RU" sz="3200" dirty="0"/>
              <a:t>Презентация </a:t>
            </a:r>
            <a:br>
              <a:rPr lang="ru-RU" sz="3200" dirty="0"/>
            </a:br>
            <a:r>
              <a:rPr lang="ru-RU" sz="3200" dirty="0"/>
              <a:t>«Математический центр группы ДОУ»</a:t>
            </a:r>
            <a:br>
              <a:rPr lang="ru-RU" sz="3200" dirty="0"/>
            </a:br>
            <a:br>
              <a:rPr lang="ru-RU" sz="3200" dirty="0"/>
            </a:br>
            <a:r>
              <a:rPr lang="ru-RU" sz="3200" dirty="0"/>
              <a:t>1 младшая группа «Ручеёк» </a:t>
            </a:r>
          </a:p>
        </p:txBody>
      </p:sp>
    </p:spTree>
    <p:extLst>
      <p:ext uri="{BB962C8B-B14F-4D97-AF65-F5344CB8AC3E}">
        <p14:creationId xmlns:p14="http://schemas.microsoft.com/office/powerpoint/2010/main" val="2394690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156176" y="731520"/>
            <a:ext cx="1837830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472" y="5445224"/>
            <a:ext cx="8001055" cy="105561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/>
              <a:t>Умение группировать геометрические фигуры по двум свойствам: цвету и форме, величине и цвету, простейшие закономерности в чередовании фигур.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3071810"/>
            <a:ext cx="3157537" cy="2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071810"/>
            <a:ext cx="3213319" cy="234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642918"/>
            <a:ext cx="3456384" cy="220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642918"/>
            <a:ext cx="3618237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1472" y="142852"/>
            <a:ext cx="8429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Наполняемость центра занимательным математическим материалом:</a:t>
            </a:r>
          </a:p>
        </p:txBody>
      </p:sp>
    </p:spTree>
    <p:extLst>
      <p:ext uri="{BB962C8B-B14F-4D97-AF65-F5344CB8AC3E}">
        <p14:creationId xmlns:p14="http://schemas.microsoft.com/office/powerpoint/2010/main" val="3494197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642918"/>
            <a:ext cx="2427306" cy="2079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642918"/>
            <a:ext cx="2423806" cy="20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642918"/>
            <a:ext cx="2918454" cy="204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1472" y="142852"/>
            <a:ext cx="8429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Наполняемость центра занимательным математическим материалом:</a:t>
            </a:r>
          </a:p>
        </p:txBody>
      </p:sp>
      <p:pic>
        <p:nvPicPr>
          <p:cNvPr id="1026" name="Picture 2" descr="C:\Documents and Settings\1.1-210D9ED25B704\Рабочий стол\Новая папка\IMG_20200306_1451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857496"/>
            <a:ext cx="2762184" cy="2071638"/>
          </a:xfrm>
          <a:prstGeom prst="rect">
            <a:avLst/>
          </a:prstGeom>
          <a:noFill/>
        </p:spPr>
      </p:pic>
      <p:pic>
        <p:nvPicPr>
          <p:cNvPr id="1027" name="Picture 3" descr="C:\Documents and Settings\1.1-210D9ED25B704\Рабочий стол\Новая папка\IMG_20200306_1616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2857496"/>
            <a:ext cx="2762268" cy="2071702"/>
          </a:xfrm>
          <a:prstGeom prst="rect">
            <a:avLst/>
          </a:prstGeom>
          <a:noFill/>
        </p:spPr>
      </p:pic>
      <p:pic>
        <p:nvPicPr>
          <p:cNvPr id="1028" name="Picture 4" descr="C:\Documents and Settings\1.1-210D9ED25B704\Рабочий стол\Новая папка\IMG_20200305_1443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2786058"/>
            <a:ext cx="2762269" cy="2071702"/>
          </a:xfrm>
          <a:prstGeom prst="rect">
            <a:avLst/>
          </a:prstGeom>
          <a:noFill/>
        </p:spPr>
      </p:pic>
      <p:pic>
        <p:nvPicPr>
          <p:cNvPr id="1029" name="Picture 5" descr="C:\Documents and Settings\1.1-210D9ED25B704\Рабочий стол\Новая папка\IMG_20200305_1453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5000636"/>
            <a:ext cx="2309690" cy="1732268"/>
          </a:xfrm>
          <a:prstGeom prst="rect">
            <a:avLst/>
          </a:prstGeom>
          <a:noFill/>
        </p:spPr>
      </p:pic>
      <p:pic>
        <p:nvPicPr>
          <p:cNvPr id="1030" name="Picture 6" descr="C:\Documents and Settings\1.1-210D9ED25B704\Рабочий стол\Новая папка\IMG_20200305_133606.jpg"/>
          <p:cNvPicPr>
            <a:picLocks noChangeAspect="1" noChangeArrowheads="1"/>
          </p:cNvPicPr>
          <p:nvPr/>
        </p:nvPicPr>
        <p:blipFill>
          <a:blip r:embed="rId9" cstate="print"/>
          <a:srcRect t="25451" r="17117" b="20494"/>
          <a:stretch>
            <a:fillRect/>
          </a:stretch>
        </p:blipFill>
        <p:spPr bwMode="auto">
          <a:xfrm>
            <a:off x="2928926" y="5000636"/>
            <a:ext cx="2428892" cy="165865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000760" y="857232"/>
            <a:ext cx="10001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Спрячь мышку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3438" y="235743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Наряди </a:t>
            </a:r>
            <a:r>
              <a:rPr lang="ru-RU" sz="900" b="1" dirty="0" err="1">
                <a:latin typeface="Times New Roman" pitchFamily="18" charset="0"/>
                <a:cs typeface="Times New Roman" pitchFamily="18" charset="0"/>
              </a:rPr>
              <a:t>матррешку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5918" y="71435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Геометрическое лото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00232" y="3214686"/>
            <a:ext cx="10001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Часть и целое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29058" y="3714752"/>
            <a:ext cx="10001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Собери цветок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58082" y="292893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Разложи по цвету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71538" y="5072074"/>
            <a:ext cx="1214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Веселые прищепки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7488" y="600076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Сенсорный коврик</a:t>
            </a:r>
          </a:p>
        </p:txBody>
      </p:sp>
      <p:pic>
        <p:nvPicPr>
          <p:cNvPr id="4098" name="Picture 2" descr="C:\Documents and Settings\1.1-210D9ED25B704\Рабочий стол\Мантаева ФЭМП\IMG_20200310_15545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29322" y="5000636"/>
            <a:ext cx="2524004" cy="15715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8863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632848" cy="81089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/>
              <a:t>Математический центр 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4008" y="2060848"/>
            <a:ext cx="3346704" cy="3474720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42984"/>
            <a:ext cx="8064896" cy="538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959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5214950"/>
            <a:ext cx="5773790" cy="1357322"/>
          </a:xfrm>
        </p:spPr>
        <p:txBody>
          <a:bodyPr/>
          <a:lstStyle/>
          <a:p>
            <a:pPr marL="0" indent="0" algn="ctr"/>
            <a:r>
              <a:rPr lang="ru-RU" sz="2000" dirty="0"/>
              <a:t>Количество и счет-  развитие умения формировать группы однородных предметов; различать количество предметов: много – один, (один-много)</a:t>
            </a:r>
          </a:p>
        </p:txBody>
      </p:sp>
      <p:pic>
        <p:nvPicPr>
          <p:cNvPr id="9221" name="Picture 5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785794"/>
            <a:ext cx="2857761" cy="192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3" y="857231"/>
            <a:ext cx="2655238" cy="1779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3182"/>
            <a:ext cx="2964298" cy="199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218" y="3071810"/>
            <a:ext cx="3006434" cy="192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1472" y="142852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Наполняемость центра дидактическими играми и материалами по основным разделам:</a:t>
            </a:r>
          </a:p>
        </p:txBody>
      </p:sp>
      <p:pic>
        <p:nvPicPr>
          <p:cNvPr id="2050" name="Picture 2" descr="C:\Documents and Settings\1.1-210D9ED25B704\Рабочий стол\Новая папка\IMG_20200305_1425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714356"/>
            <a:ext cx="2643206" cy="2089562"/>
          </a:xfrm>
          <a:prstGeom prst="rect">
            <a:avLst/>
          </a:prstGeom>
          <a:noFill/>
        </p:spPr>
      </p:pic>
      <p:pic>
        <p:nvPicPr>
          <p:cNvPr id="2052" name="Picture 4" descr="C:\Documents and Settings\1.1-210D9ED25B704\Рабочий стол\Новая папка\IMG_20200306_14042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2928934"/>
            <a:ext cx="2857520" cy="214314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000232" y="228599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Веселые ведерки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43042" y="285749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Цыплята и курочка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86116" y="3214686"/>
            <a:ext cx="10001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Мозаика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86644" y="471488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«Математический теремок»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14678" y="2428868"/>
            <a:ext cx="10001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Веселые счеты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57884" y="85723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Посади бабочку на цветок</a:t>
            </a: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4572008"/>
            <a:ext cx="2214578" cy="2016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285852" y="471488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Сенсорный кубик </a:t>
            </a:r>
          </a:p>
          <a:p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« Один-много»</a:t>
            </a:r>
          </a:p>
        </p:txBody>
      </p:sp>
    </p:spTree>
    <p:extLst>
      <p:ext uri="{BB962C8B-B14F-4D97-AF65-F5344CB8AC3E}">
        <p14:creationId xmlns:p14="http://schemas.microsoft.com/office/powerpoint/2010/main" val="312262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.1-210D9ED25B704\Рабочий стол\Мантаева ФЭМП\IMG_20200311_142721.jpg"/>
          <p:cNvPicPr>
            <a:picLocks noChangeAspect="1" noChangeArrowheads="1"/>
          </p:cNvPicPr>
          <p:nvPr/>
        </p:nvPicPr>
        <p:blipFill>
          <a:blip r:embed="rId2" cstate="print"/>
          <a:srcRect t="23798"/>
          <a:stretch>
            <a:fillRect/>
          </a:stretch>
        </p:blipFill>
        <p:spPr bwMode="auto">
          <a:xfrm>
            <a:off x="142844" y="571480"/>
            <a:ext cx="3499746" cy="2000160"/>
          </a:xfrm>
          <a:prstGeom prst="rect">
            <a:avLst/>
          </a:prstGeom>
          <a:noFill/>
        </p:spPr>
      </p:pic>
      <p:pic>
        <p:nvPicPr>
          <p:cNvPr id="1027" name="Picture 3" descr="C:\Documents and Settings\1.1-210D9ED25B704\Рабочий стол\Мантаева ФЭМП\IMG_20200310_153844.jpg"/>
          <p:cNvPicPr>
            <a:picLocks noChangeAspect="1" noChangeArrowheads="1"/>
          </p:cNvPicPr>
          <p:nvPr/>
        </p:nvPicPr>
        <p:blipFill>
          <a:blip r:embed="rId3" cstate="print"/>
          <a:srcRect t="8256"/>
          <a:stretch>
            <a:fillRect/>
          </a:stretch>
        </p:blipFill>
        <p:spPr bwMode="auto">
          <a:xfrm>
            <a:off x="3714744" y="214290"/>
            <a:ext cx="1946582" cy="2381152"/>
          </a:xfrm>
          <a:prstGeom prst="rect">
            <a:avLst/>
          </a:prstGeom>
          <a:noFill/>
        </p:spPr>
      </p:pic>
      <p:pic>
        <p:nvPicPr>
          <p:cNvPr id="1028" name="Picture 4" descr="C:\Documents and Settings\1.1-210D9ED25B704\Рабочий стол\Мантаева ФЭМП\IMG_20200310_153929.jpg"/>
          <p:cNvPicPr>
            <a:picLocks noChangeAspect="1" noChangeArrowheads="1"/>
          </p:cNvPicPr>
          <p:nvPr/>
        </p:nvPicPr>
        <p:blipFill>
          <a:blip r:embed="rId4" cstate="print"/>
          <a:srcRect t="20673"/>
          <a:stretch>
            <a:fillRect/>
          </a:stretch>
        </p:blipFill>
        <p:spPr bwMode="auto">
          <a:xfrm>
            <a:off x="5786446" y="714356"/>
            <a:ext cx="3071834" cy="1827598"/>
          </a:xfrm>
          <a:prstGeom prst="rect">
            <a:avLst/>
          </a:prstGeom>
          <a:noFill/>
        </p:spPr>
      </p:pic>
      <p:pic>
        <p:nvPicPr>
          <p:cNvPr id="1029" name="Picture 5" descr="C:\Documents and Settings\1.1-210D9ED25B704\Рабочий стол\Мантаева ФЭМП\IMG_20200310_1543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7789" y="3214686"/>
            <a:ext cx="2196719" cy="2928958"/>
          </a:xfrm>
          <a:prstGeom prst="rect">
            <a:avLst/>
          </a:prstGeom>
          <a:noFill/>
        </p:spPr>
      </p:pic>
      <p:pic>
        <p:nvPicPr>
          <p:cNvPr id="1030" name="Picture 6" descr="C:\Documents and Settings\1.1-210D9ED25B704\Рабочий стол\Мантаева ФЭМП\IMG_20200310_1545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2786058"/>
            <a:ext cx="2381128" cy="1785846"/>
          </a:xfrm>
          <a:prstGeom prst="rect">
            <a:avLst/>
          </a:prstGeom>
          <a:noFill/>
        </p:spPr>
      </p:pic>
      <p:pic>
        <p:nvPicPr>
          <p:cNvPr id="1031" name="Picture 7" descr="C:\Documents and Settings\1.1-210D9ED25B704\Рабочий стол\Мантаева ФЭМП\IMG_20200310_154836.jpg"/>
          <p:cNvPicPr>
            <a:picLocks noChangeAspect="1" noChangeArrowheads="1"/>
          </p:cNvPicPr>
          <p:nvPr/>
        </p:nvPicPr>
        <p:blipFill>
          <a:blip r:embed="rId7" cstate="print"/>
          <a:srcRect t="24038"/>
          <a:stretch>
            <a:fillRect/>
          </a:stretch>
        </p:blipFill>
        <p:spPr bwMode="auto">
          <a:xfrm>
            <a:off x="5643570" y="3214686"/>
            <a:ext cx="3134642" cy="1785846"/>
          </a:xfrm>
          <a:prstGeom prst="rect">
            <a:avLst/>
          </a:prstGeom>
          <a:noFill/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000364" y="5143512"/>
            <a:ext cx="5773790" cy="1428760"/>
          </a:xfrm>
        </p:spPr>
        <p:txBody>
          <a:bodyPr/>
          <a:lstStyle/>
          <a:p>
            <a:pPr marL="0" indent="0" algn="ctr"/>
            <a:r>
              <a:rPr lang="ru-RU" sz="2000" dirty="0"/>
              <a:t>Количество и счет-  развитие умения формировать группы однородных предметов; различать количество предметов: много – один, (один-много), одинаковые - разные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3214686"/>
            <a:ext cx="4214272" cy="2495770"/>
          </a:xfrm>
        </p:spPr>
        <p:txBody>
          <a:bodyPr/>
          <a:lstStyle/>
          <a:p>
            <a:pPr marL="0" indent="0" algn="ctr"/>
            <a:r>
              <a:rPr lang="ru-RU" sz="2000" dirty="0"/>
              <a:t>Величина – развитие умения различать контрастные по величине предметы и называть их: большой, средний и маленький, один-много, закреплять умение детей собирать и разбирать.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158" y="571480"/>
            <a:ext cx="2663748" cy="229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2198" y="571480"/>
            <a:ext cx="2570182" cy="216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786" y="3214686"/>
            <a:ext cx="356247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4282" y="1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Наполняемость центра дидактическими играми и материалами по основным разделам:</a:t>
            </a:r>
          </a:p>
        </p:txBody>
      </p:sp>
      <p:pic>
        <p:nvPicPr>
          <p:cNvPr id="4098" name="Picture 2" descr="C:\Documents and Settings\1.1-210D9ED25B704\Рабочий стол\Новая папка\IMG_20200306_144510.jpg"/>
          <p:cNvPicPr>
            <a:picLocks noChangeAspect="1" noChangeArrowheads="1"/>
          </p:cNvPicPr>
          <p:nvPr/>
        </p:nvPicPr>
        <p:blipFill>
          <a:blip r:embed="rId5" cstate="print"/>
          <a:srcRect t="50003"/>
          <a:stretch>
            <a:fillRect/>
          </a:stretch>
        </p:blipFill>
        <p:spPr bwMode="auto">
          <a:xfrm>
            <a:off x="3143240" y="714356"/>
            <a:ext cx="2786082" cy="207159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8596" y="785794"/>
            <a:ext cx="10001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Пирамидки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43174" y="3643314"/>
            <a:ext cx="15716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Матрешки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71934" y="857232"/>
            <a:ext cx="15716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Разложи по величине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86512" y="642918"/>
            <a:ext cx="10001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Неваляшки</a:t>
            </a:r>
          </a:p>
        </p:txBody>
      </p:sp>
    </p:spTree>
    <p:extLst>
      <p:ext uri="{BB962C8B-B14F-4D97-AF65-F5344CB8AC3E}">
        <p14:creationId xmlns:p14="http://schemas.microsoft.com/office/powerpoint/2010/main" val="1335951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15616" y="5445224"/>
            <a:ext cx="7528350" cy="91273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/>
              <a:t>Форма - формирование сенсорных эталонов, знакомство с понятиями «Форма и цвет»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69" y="2871548"/>
            <a:ext cx="3348038" cy="251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81211"/>
            <a:ext cx="3346450" cy="250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642918"/>
            <a:ext cx="2924374" cy="196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642918"/>
            <a:ext cx="2641848" cy="189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28596" y="0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Наполняемость центра дидактическими играми и материалами по основным разделам:</a:t>
            </a:r>
          </a:p>
        </p:txBody>
      </p:sp>
      <p:pic>
        <p:nvPicPr>
          <p:cNvPr id="3074" name="Picture 2" descr="C:\Documents and Settings\1.1-210D9ED25B704\Рабочий стол\Новая папка\IMG_20200306_1506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785794"/>
            <a:ext cx="2357454" cy="176809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357290" y="714356"/>
            <a:ext cx="1785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Геометрическая пирамидка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57620" y="928670"/>
            <a:ext cx="1785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err="1">
                <a:latin typeface="Times New Roman" pitchFamily="18" charset="0"/>
                <a:cs typeface="Times New Roman" pitchFamily="18" charset="0"/>
              </a:rPr>
              <a:t>Гусеничка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6512" y="3071810"/>
            <a:ext cx="1785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Геометрические домики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86050" y="3000372"/>
            <a:ext cx="1785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Геометрическая пирамидка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15140" y="785794"/>
            <a:ext cx="1785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Геометрические </a:t>
            </a:r>
            <a:r>
              <a:rPr lang="ru-RU" sz="1100" b="1" dirty="0" err="1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 и вкладыши</a:t>
            </a:r>
          </a:p>
        </p:txBody>
      </p:sp>
    </p:spTree>
    <p:extLst>
      <p:ext uri="{BB962C8B-B14F-4D97-AF65-F5344CB8AC3E}">
        <p14:creationId xmlns:p14="http://schemas.microsoft.com/office/powerpoint/2010/main" val="963152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3429000"/>
            <a:ext cx="4355406" cy="2286016"/>
          </a:xfrm>
        </p:spPr>
        <p:txBody>
          <a:bodyPr/>
          <a:lstStyle/>
          <a:p>
            <a:pPr marL="0" indent="0" algn="ctr"/>
            <a:r>
              <a:rPr lang="ru-RU" sz="2000" dirty="0"/>
              <a:t>Ориентировка в пространстве - раскладывать предметы вверху, внизу; ориентировка в частях собственного тела (голова, лицо, руки, ноги, спина)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8477"/>
            <a:ext cx="2247068" cy="197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857232"/>
            <a:ext cx="2643207" cy="2318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1472" y="142852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Наполняемость центра дидактическими играми и материалами по основным разделам: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7290" y="714356"/>
            <a:ext cx="1785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Собери полянку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7554" y="1214422"/>
            <a:ext cx="1785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Играем с крышками</a:t>
            </a:r>
          </a:p>
        </p:txBody>
      </p:sp>
      <p:pic>
        <p:nvPicPr>
          <p:cNvPr id="2050" name="Picture 2" descr="C:\Documents and Settings\1.1-210D9ED25B704\Рабочий стол\Мантаева ФЭМП\IMG_20200310_155246.jpg"/>
          <p:cNvPicPr>
            <a:picLocks noChangeAspect="1" noChangeArrowheads="1"/>
          </p:cNvPicPr>
          <p:nvPr/>
        </p:nvPicPr>
        <p:blipFill>
          <a:blip r:embed="rId4" cstate="print"/>
          <a:srcRect t="22596"/>
          <a:stretch>
            <a:fillRect/>
          </a:stretch>
        </p:blipFill>
        <p:spPr bwMode="auto">
          <a:xfrm>
            <a:off x="5357818" y="642918"/>
            <a:ext cx="3568637" cy="207170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143768" y="2357430"/>
            <a:ext cx="1785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Собери неваляшку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6"/>
          <a:stretch>
            <a:fillRect/>
          </a:stretch>
        </p:blipFill>
        <p:spPr bwMode="auto">
          <a:xfrm>
            <a:off x="357158" y="2857496"/>
            <a:ext cx="3143272" cy="242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857356" y="3071810"/>
            <a:ext cx="1785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Ежик, Собери фрукты, Лесная полянка</a:t>
            </a:r>
          </a:p>
        </p:txBody>
      </p:sp>
      <p:pic>
        <p:nvPicPr>
          <p:cNvPr id="3" name="Picture 2" descr="C:\Documents and Settings\1.1-210D9ED25B704\Рабочий стол\IMG_20200312_2154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5072074"/>
            <a:ext cx="2166814" cy="1625111"/>
          </a:xfrm>
          <a:prstGeom prst="rect">
            <a:avLst/>
          </a:prstGeom>
          <a:noFill/>
        </p:spPr>
      </p:pic>
      <p:pic>
        <p:nvPicPr>
          <p:cNvPr id="2051" name="Picture 3" descr="C:\Documents and Settings\1.1-210D9ED25B704\Рабочий стол\Screenshot_2020-03-12-21-47-51-381_com.android.chrome.png"/>
          <p:cNvPicPr>
            <a:picLocks noChangeAspect="1" noChangeArrowheads="1"/>
          </p:cNvPicPr>
          <p:nvPr/>
        </p:nvPicPr>
        <p:blipFill>
          <a:blip r:embed="rId7" cstate="print"/>
          <a:srcRect t="18750" b="16666"/>
          <a:stretch>
            <a:fillRect/>
          </a:stretch>
        </p:blipFill>
        <p:spPr bwMode="auto">
          <a:xfrm>
            <a:off x="2857488" y="4143380"/>
            <a:ext cx="1928826" cy="24914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638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3143248"/>
            <a:ext cx="4320480" cy="1785950"/>
          </a:xfrm>
        </p:spPr>
        <p:txBody>
          <a:bodyPr/>
          <a:lstStyle/>
          <a:p>
            <a:pPr marL="0" indent="0" algn="ctr"/>
            <a:r>
              <a:rPr lang="ru-RU" sz="2000" dirty="0"/>
              <a:t>Время - знакомство детей с временными понятиями – утро, день, вечер, ночь и их последовательностью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9"/>
          <a:stretch>
            <a:fillRect/>
          </a:stretch>
        </p:blipFill>
        <p:spPr bwMode="auto">
          <a:xfrm>
            <a:off x="214282" y="2571744"/>
            <a:ext cx="2478396" cy="159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4282" y="1"/>
            <a:ext cx="8786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Наполняемость центра дидактическими играми и материалами по основным разделам: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472" y="3286124"/>
            <a:ext cx="1785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Время суток</a:t>
            </a:r>
          </a:p>
        </p:txBody>
      </p:sp>
      <p:pic>
        <p:nvPicPr>
          <p:cNvPr id="1026" name="Picture 2" descr="C:\Documents and Settings\1.1-210D9ED25B704\Рабочий стол\Мантаева Конкурс математический центр\IMG_20200312_170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04"/>
            <a:ext cx="2738318" cy="2053739"/>
          </a:xfrm>
          <a:prstGeom prst="rect">
            <a:avLst/>
          </a:prstGeom>
          <a:noFill/>
        </p:spPr>
      </p:pic>
      <p:pic>
        <p:nvPicPr>
          <p:cNvPr id="1027" name="Picture 3" descr="C:\Documents and Settings\1.1-210D9ED25B704\Рабочий стол\Мантаева Конкурс математический центр\IMG_20200312_1704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28604"/>
            <a:ext cx="2714644" cy="2035983"/>
          </a:xfrm>
          <a:prstGeom prst="rect">
            <a:avLst/>
          </a:prstGeom>
          <a:noFill/>
        </p:spPr>
      </p:pic>
      <p:pic>
        <p:nvPicPr>
          <p:cNvPr id="1029" name="Picture 5" descr="C:\Documents and Settings\1.1-210D9ED25B704\Рабочий стол\Мантаева Конкурс математический центр\IMG_20200312_1705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28604"/>
            <a:ext cx="2714644" cy="2035983"/>
          </a:xfrm>
          <a:prstGeom prst="rect">
            <a:avLst/>
          </a:prstGeom>
          <a:noFill/>
        </p:spPr>
      </p:pic>
      <p:pic>
        <p:nvPicPr>
          <p:cNvPr id="1030" name="Picture 6" descr="C:\Documents and Settings\1.1-210D9ED25B704\Рабочий стол\Мантаева Конкурс математический центр\IMG_20200312_1706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3929066"/>
            <a:ext cx="3047883" cy="2285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9858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4500570"/>
            <a:ext cx="8215370" cy="1857388"/>
          </a:xfrm>
        </p:spPr>
        <p:txBody>
          <a:bodyPr/>
          <a:lstStyle/>
          <a:p>
            <a:pPr marL="0" indent="0"/>
            <a:r>
              <a:rPr lang="ru-RU" sz="2400" dirty="0"/>
              <a:t>Часть и целое – формирование представление о целостности предметов, умение собирать целое из частей. складывать целое изображение из двух и трех частей.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 bwMode="auto">
          <a:xfrm>
            <a:off x="3357554" y="428604"/>
            <a:ext cx="2857520" cy="217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571480"/>
            <a:ext cx="2932303" cy="209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1472" y="142852"/>
            <a:ext cx="8429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Наполняемость центра занимательным математическим материалом: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2571744"/>
            <a:ext cx="2881601" cy="1980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500042"/>
            <a:ext cx="2927248" cy="196426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2571744"/>
            <a:ext cx="3571900" cy="196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Documents and Settings\1.1-210D9ED25B704\Рабочий стол\Мантаева ФЭМП\IMG_20200310_155459.jpg"/>
          <p:cNvPicPr>
            <a:picLocks noChangeAspect="1" noChangeArrowheads="1"/>
          </p:cNvPicPr>
          <p:nvPr/>
        </p:nvPicPr>
        <p:blipFill>
          <a:blip r:embed="rId7" cstate="print"/>
          <a:srcRect t="63503"/>
          <a:stretch>
            <a:fillRect/>
          </a:stretch>
        </p:blipFill>
        <p:spPr bwMode="auto">
          <a:xfrm>
            <a:off x="3074666" y="5643578"/>
            <a:ext cx="2870746" cy="785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488809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242</TotalTime>
  <Words>346</Words>
  <Application>Microsoft Office PowerPoint</Application>
  <PresentationFormat>Экран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МДОАУ «Центр развития ребенка - детский сад №116                   г. Орска «Ералашка»   Презентация  «Математический центр группы ДОУ»  1 младшая группа «Ручеёк» </vt:lpstr>
      <vt:lpstr>Математический центр  </vt:lpstr>
      <vt:lpstr>Количество и счет-  развитие умения формировать группы однородных предметов; различать количество предметов: много – один, (один-много)</vt:lpstr>
      <vt:lpstr>Количество и счет-  развитие умения формировать группы однородных предметов; различать количество предметов: много – один, (один-много), одинаковые - разные</vt:lpstr>
      <vt:lpstr>Величина – развитие умения различать контрастные по величине предметы и называть их: большой, средний и маленький, один-много, закреплять умение детей собирать и разбирать.</vt:lpstr>
      <vt:lpstr>Форма - формирование сенсорных эталонов, знакомство с понятиями «Форма и цвет» </vt:lpstr>
      <vt:lpstr>Ориентировка в пространстве - раскладывать предметы вверху, внизу; ориентировка в частях собственного тела (голова, лицо, руки, ноги, спина)</vt:lpstr>
      <vt:lpstr>Время - знакомство детей с временными понятиями – утро, день, вечер, ночь и их последовательностью</vt:lpstr>
      <vt:lpstr>Часть и целое – формирование представление о целостности предметов, умение собирать целое из частей. складывать целое изображение из двух и трех частей. </vt:lpstr>
      <vt:lpstr>Умение группировать геометрические фигуры по двум свойствам: цвету и форме, величине и цвету, простейшие закономерности в чередовании фигур.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Customer</cp:lastModifiedBy>
  <cp:revision>36</cp:revision>
  <dcterms:created xsi:type="dcterms:W3CDTF">2020-03-07T13:08:30Z</dcterms:created>
  <dcterms:modified xsi:type="dcterms:W3CDTF">2020-12-06T14:16:52Z</dcterms:modified>
</cp:coreProperties>
</file>