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1" r:id="rId4"/>
    <p:sldId id="262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1" clrIdx="0">
    <p:extLst>
      <p:ext uri="{19B8F6BF-5375-455C-9EA6-DF929625EA0E}">
        <p15:presenceInfo xmlns:p15="http://schemas.microsoft.com/office/powerpoint/2012/main" userId="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29T13:10:50.717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E59-70F0-4848-9FBE-34C9A9573E5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04C-1B5A-4BDB-B38D-DE25C8748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927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E59-70F0-4848-9FBE-34C9A9573E5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04C-1B5A-4BDB-B38D-DE25C8748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851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E59-70F0-4848-9FBE-34C9A9573E5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04C-1B5A-4BDB-B38D-DE25C8748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1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E59-70F0-4848-9FBE-34C9A9573E5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04C-1B5A-4BDB-B38D-DE25C8748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12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E59-70F0-4848-9FBE-34C9A9573E5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04C-1B5A-4BDB-B38D-DE25C8748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78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E59-70F0-4848-9FBE-34C9A9573E5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04C-1B5A-4BDB-B38D-DE25C8748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72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E59-70F0-4848-9FBE-34C9A9573E5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04C-1B5A-4BDB-B38D-DE25C8748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91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E59-70F0-4848-9FBE-34C9A9573E5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04C-1B5A-4BDB-B38D-DE25C8748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94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E59-70F0-4848-9FBE-34C9A9573E5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04C-1B5A-4BDB-B38D-DE25C8748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82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E59-70F0-4848-9FBE-34C9A9573E5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04C-1B5A-4BDB-B38D-DE25C8748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71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8E59-70F0-4848-9FBE-34C9A9573E5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04C-1B5A-4BDB-B38D-DE25C8748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505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38E59-70F0-4848-9FBE-34C9A9573E5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BD04C-1B5A-4BDB-B38D-DE25C8748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05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98" y="-206522"/>
            <a:ext cx="10866013" cy="72440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7594" y="1893193"/>
            <a:ext cx="6336406" cy="3335630"/>
          </a:xfrm>
        </p:spPr>
        <p:txBody>
          <a:bodyPr>
            <a:normAutofit fontScale="90000"/>
          </a:bodyPr>
          <a:lstStyle/>
          <a:p>
            <a:r>
              <a:rPr lang="ru-RU" sz="1600" dirty="0"/>
              <a:t>Муниципальное дошкольное образовательное автономное учреждение «Детский сад№ 31 комбинированного вида «Звёздочка» </a:t>
            </a:r>
            <a:br>
              <a:rPr lang="ru-RU" sz="1600" dirty="0"/>
            </a:br>
            <a:r>
              <a:rPr lang="ru-RU" sz="1600" dirty="0"/>
              <a:t>г. Орска»</a:t>
            </a:r>
            <a:br>
              <a:rPr lang="ru-RU" sz="1600" dirty="0"/>
            </a:br>
            <a:br>
              <a:rPr lang="ru-RU" sz="1600" dirty="0"/>
            </a:br>
            <a:br>
              <a:rPr lang="ru-RU" sz="1600" dirty="0"/>
            </a:br>
            <a:br>
              <a:rPr lang="ru-RU" sz="1600" dirty="0"/>
            </a:br>
            <a:br>
              <a:rPr lang="ru-RU" sz="1600" dirty="0"/>
            </a:br>
            <a:br>
              <a:rPr lang="en-US" sz="2000" dirty="0"/>
            </a:br>
            <a:r>
              <a:rPr lang="ru-RU" sz="2800" b="1" i="1" dirty="0"/>
              <a:t>Дидактическая игра по финансовой грамотности в подготовительной группе: «Сделай покупку».</a:t>
            </a:r>
            <a:br>
              <a:rPr lang="en-US" sz="2800" b="1" i="1" dirty="0"/>
            </a:br>
            <a:br>
              <a:rPr lang="en-US" sz="1600" dirty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7594" y="5518417"/>
            <a:ext cx="6336406" cy="1461753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en-US" dirty="0"/>
          </a:p>
          <a:p>
            <a:pPr algn="r"/>
            <a:r>
              <a:rPr lang="ru-RU" sz="1800" dirty="0"/>
              <a:t>Воспитатель 1 категории </a:t>
            </a:r>
            <a:r>
              <a:rPr lang="ru-RU" sz="1800" dirty="0" err="1"/>
              <a:t>Колякина</a:t>
            </a:r>
            <a:r>
              <a:rPr lang="ru-RU" sz="1800" dirty="0"/>
              <a:t> Н.Г. </a:t>
            </a:r>
            <a:br>
              <a:rPr lang="ru-RU" sz="1800" dirty="0"/>
            </a:br>
            <a:r>
              <a:rPr lang="ru-RU" sz="1800" dirty="0"/>
              <a:t>202</a:t>
            </a:r>
            <a:r>
              <a:rPr lang="en-US" sz="1800" dirty="0"/>
              <a:t>4</a:t>
            </a:r>
            <a:r>
              <a:rPr lang="ru-RU" sz="1800" dirty="0"/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807464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299" y="0"/>
            <a:ext cx="12192000" cy="744316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627" y="746975"/>
            <a:ext cx="10916992" cy="5013101"/>
          </a:xfrm>
        </p:spPr>
        <p:txBody>
          <a:bodyPr>
            <a:noAutofit/>
          </a:bodyPr>
          <a:lstStyle/>
          <a:p>
            <a:pPr algn="r"/>
            <a:r>
              <a:rPr lang="ru-RU" dirty="0"/>
              <a:t>                              </a:t>
            </a:r>
            <a:r>
              <a:rPr lang="ru-RU" b="1" u="sng" dirty="0"/>
              <a:t>Цель:</a:t>
            </a:r>
            <a:r>
              <a:rPr lang="ru-RU" b="1" dirty="0"/>
              <a:t> </a:t>
            </a:r>
            <a:r>
              <a:rPr lang="ru-RU" dirty="0"/>
              <a:t>содействовать финансовому просвещению и воспитанию            детей дошкольного возраста, повышения их финансовой грамотности</a:t>
            </a:r>
          </a:p>
          <a:p>
            <a:pPr algn="l"/>
            <a:r>
              <a:rPr lang="ru-RU" dirty="0"/>
              <a:t>                                    </a:t>
            </a:r>
            <a:r>
              <a:rPr lang="ru-RU" b="1" u="sng" dirty="0"/>
              <a:t>Задачи</a:t>
            </a:r>
            <a:r>
              <a:rPr lang="ru-RU" u="sng" dirty="0"/>
              <a:t>: </a:t>
            </a:r>
          </a:p>
          <a:p>
            <a:pPr marL="342900" indent="-342900">
              <a:buFontTx/>
              <a:buChar char="-"/>
            </a:pPr>
            <a:r>
              <a:rPr lang="ru-RU" dirty="0"/>
              <a:t>Формировать основы финансовой грамотности у дошкольников;</a:t>
            </a:r>
          </a:p>
          <a:p>
            <a:pPr marL="342900" indent="-342900">
              <a:buFontTx/>
              <a:buChar char="-"/>
            </a:pPr>
            <a:r>
              <a:rPr lang="ru-RU" dirty="0"/>
              <a:t>Развивать умение творчески подходить к решению ситуаций финансовых отношений посредством игровых действий;</a:t>
            </a:r>
          </a:p>
          <a:p>
            <a:pPr marL="342900" indent="-342900">
              <a:buFontTx/>
              <a:buChar char="-"/>
            </a:pPr>
            <a:r>
              <a:rPr lang="ru-RU" dirty="0"/>
              <a:t>Закрепить сведения о том, что такое товар, в каком магазине его можно купить и что каждого товара есть цена, научить считать деньги;</a:t>
            </a:r>
          </a:p>
          <a:p>
            <a:pPr marL="342900" indent="-342900">
              <a:buFontTx/>
              <a:buChar char="-"/>
            </a:pPr>
            <a:r>
              <a:rPr lang="ru-RU" dirty="0"/>
              <a:t>Формировать умение выбирать нужные товары и товары «желаний».</a:t>
            </a:r>
          </a:p>
          <a:p>
            <a:pPr marL="342900" indent="-342900">
              <a:buFontTx/>
              <a:buChar char="-"/>
            </a:pPr>
            <a:r>
              <a:rPr lang="ru-RU" dirty="0"/>
              <a:t>Воспитывать умение доводить начатое дело до конца, радоваться своему успеху.</a:t>
            </a:r>
          </a:p>
          <a:p>
            <a:r>
              <a:rPr lang="ru-RU" dirty="0"/>
              <a:t>                   </a:t>
            </a:r>
          </a:p>
          <a:p>
            <a:pPr algn="l"/>
            <a:r>
              <a:rPr lang="ru-RU" i="1" dirty="0"/>
              <a:t>                                  </a:t>
            </a:r>
            <a:r>
              <a:rPr lang="ru-RU" b="1" u="sng" dirty="0"/>
              <a:t>Оборудование:</a:t>
            </a:r>
            <a:endParaRPr lang="ru-RU" b="1" i="1" u="sng" dirty="0"/>
          </a:p>
          <a:p>
            <a:pPr algn="l"/>
            <a:r>
              <a:rPr lang="ru-RU" dirty="0"/>
              <a:t>              Карточки «предметов-товаров» с ценами, классифицированными по назначению, кошелёк с «карточками-деньгами».</a:t>
            </a:r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03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563" y="558307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61244" y="1073461"/>
            <a:ext cx="97922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/>
              <a:t>Правила</a:t>
            </a:r>
            <a:r>
              <a:rPr lang="ru-RU" sz="2000" b="1" u="sng" dirty="0"/>
              <a:t> игры.</a:t>
            </a:r>
          </a:p>
          <a:p>
            <a:pPr algn="ctr"/>
            <a:endParaRPr lang="ru-RU" sz="2400" b="1" u="sng" dirty="0"/>
          </a:p>
          <a:p>
            <a:r>
              <a:rPr lang="ru-RU" sz="2400" b="1" u="sng" dirty="0"/>
              <a:t>1 вариант:  </a:t>
            </a:r>
            <a:r>
              <a:rPr lang="ru-RU" sz="2400" dirty="0"/>
              <a:t>Ребятам даётся макет кошелька с определённой суммой и предлагается сходить в магазин. По своему  выбору ребёнок делает покупку в любом магазине на сумму которая в кошельке, можно меньше (тогда сколько денег останется-это сдачи), но не больше</a:t>
            </a:r>
            <a:r>
              <a:rPr lang="ru-RU" sz="2400" b="1" dirty="0"/>
              <a:t>. </a:t>
            </a:r>
          </a:p>
          <a:p>
            <a:pPr algn="ctr"/>
            <a:endParaRPr lang="ru-RU" b="1" u="sng" dirty="0">
              <a:solidFill>
                <a:srgbClr val="FF0000"/>
              </a:solidFill>
            </a:endParaRPr>
          </a:p>
          <a:p>
            <a:pPr algn="ctr"/>
            <a:endParaRPr lang="ru-RU" b="1" u="sng" dirty="0"/>
          </a:p>
          <a:p>
            <a:pPr algn="ctr"/>
            <a:endParaRPr lang="ru-RU" b="1" u="sng" dirty="0"/>
          </a:p>
          <a:p>
            <a:r>
              <a:rPr lang="ru-RU" sz="2400" b="1" u="sng" dirty="0"/>
              <a:t>2 вариант:    </a:t>
            </a:r>
            <a:r>
              <a:rPr lang="ru-RU" sz="2400" dirty="0"/>
              <a:t>Игровая ситуация: «Мама посылает в магазин, даёт определённую сумму и говорит, что необходимо купить.»  Ребёнок стоит перед выбором, что нужно купить и что хочется. </a:t>
            </a:r>
            <a:endParaRPr lang="ru-RU" sz="2400" b="1" u="sng" dirty="0"/>
          </a:p>
        </p:txBody>
      </p:sp>
    </p:spTree>
    <p:extLst>
      <p:ext uri="{BB962C8B-B14F-4D97-AF65-F5344CB8AC3E}">
        <p14:creationId xmlns:p14="http://schemas.microsoft.com/office/powerpoint/2010/main" val="1614757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833" y="515351"/>
            <a:ext cx="5827298" cy="5827298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0486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30" y="35191"/>
            <a:ext cx="9108939" cy="6822809"/>
          </a:xfrm>
        </p:spPr>
      </p:pic>
    </p:spTree>
    <p:extLst>
      <p:ext uri="{BB962C8B-B14F-4D97-AF65-F5344CB8AC3E}">
        <p14:creationId xmlns:p14="http://schemas.microsoft.com/office/powerpoint/2010/main" val="18938328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253</Words>
  <Application>Microsoft Office PowerPoint</Application>
  <PresentationFormat>Широкоэкранный</PresentationFormat>
  <Paragraphs>30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Муниципальное дошкольное образовательное автономное учреждение «Детский сад№ 31 комбинированного вида «Звёздочка»  г. Орска»      Дидактическая игра по финансовой грамотности в подготовительной группе: «Сделай покупку».  </vt:lpstr>
      <vt:lpstr>Презентация PowerPoint</vt:lpstr>
      <vt:lpstr>     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Муниципальная дошкольная образовательная автономная учреждение «детский сад№ 31» комбинированного вида «Звёздочка» г.Орска            </dc:title>
  <dc:creator>1</dc:creator>
  <cp:lastModifiedBy>Asus</cp:lastModifiedBy>
  <cp:revision>33</cp:revision>
  <dcterms:created xsi:type="dcterms:W3CDTF">2024-01-24T11:05:07Z</dcterms:created>
  <dcterms:modified xsi:type="dcterms:W3CDTF">2024-02-01T04:48:13Z</dcterms:modified>
</cp:coreProperties>
</file>