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71" r:id="rId5"/>
    <p:sldId id="262" r:id="rId6"/>
    <p:sldId id="273" r:id="rId7"/>
    <p:sldId id="260" r:id="rId8"/>
    <p:sldId id="259" r:id="rId9"/>
    <p:sldId id="268" r:id="rId10"/>
    <p:sldId id="267" r:id="rId11"/>
    <p:sldId id="263" r:id="rId12"/>
    <p:sldId id="261" r:id="rId13"/>
    <p:sldId id="264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00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BFBFBF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BFBFBF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Муниципальное дошкольное образовательное автономное учреждение «Детский сад № 1 компенсирующего вида с приоритетным осуществлением квалифицированной коррекции отклонений в физическом и психическом развитии воспитанников г. Орска»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Многофункциональное дидактическое пособие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для детей </a:t>
            </a:r>
            <a:r>
              <a:rPr lang="ru-RU" sz="2800" dirty="0" smtClean="0">
                <a:solidFill>
                  <a:srgbClr val="002060"/>
                </a:solidFill>
              </a:rPr>
              <a:t>раннего возраста</a:t>
            </a:r>
            <a:endParaRPr lang="ru-RU" altLang="ru-RU" sz="2800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«Мои первые сказки»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2060"/>
                </a:solidFill>
              </a:rPr>
              <a:t>                                                                 Выполнил авторский коллектив: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2060"/>
                </a:solidFill>
              </a:rPr>
              <a:t>                                                                 Учитель-дефектолог-логопед: Кулагина Е.А.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2060"/>
                </a:solidFill>
              </a:rPr>
              <a:t>                                                                  Воспитатель: Болдырева О.В.</a:t>
            </a:r>
          </a:p>
          <a:p>
            <a:endParaRPr lang="ru-RU" dirty="0" smtClean="0"/>
          </a:p>
        </p:txBody>
      </p:sp>
      <p:pic>
        <p:nvPicPr>
          <p:cNvPr id="6" name="Picture 4" descr="C:\Users\1\Desktop\1616736439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8149">
            <a:off x="500034" y="3214686"/>
            <a:ext cx="26432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1\Desktop\16167364395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8001056" cy="492922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857232"/>
            <a:ext cx="4972056" cy="444489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Сказка «Теремок»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550072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000" b="1" u="sng" dirty="0" smtClean="0">
                <a:solidFill>
                  <a:srgbClr val="002060"/>
                </a:solidFill>
              </a:rPr>
              <a:t>Вариант 1.</a:t>
            </a:r>
            <a:r>
              <a:rPr lang="ru-RU" sz="2000" dirty="0" smtClean="0">
                <a:solidFill>
                  <a:srgbClr val="002060"/>
                </a:solidFill>
              </a:rPr>
              <a:t> Совместно с детьми рассмотреть игровое поле , героев. Педагог рассказывает сказку, используя данное пособие.</a:t>
            </a:r>
          </a:p>
          <a:p>
            <a:pPr algn="just">
              <a:lnSpc>
                <a:spcPct val="150000"/>
              </a:lnSpc>
            </a:pPr>
            <a:r>
              <a:rPr lang="ru-RU" sz="2000" b="1" u="sng" dirty="0" smtClean="0">
                <a:solidFill>
                  <a:srgbClr val="002060"/>
                </a:solidFill>
              </a:rPr>
              <a:t>Вариант 2.</a:t>
            </a:r>
            <a:r>
              <a:rPr lang="ru-RU" sz="2000" b="1" dirty="0" smtClean="0">
                <a:solidFill>
                  <a:srgbClr val="002060"/>
                </a:solidFill>
              </a:rPr>
              <a:t> «Что сначала, что потом?»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Педагог предлагает детям разложить персонажей сказки в правильной последовательности и рассказать сказку.</a:t>
            </a:r>
          </a:p>
          <a:p>
            <a:pPr algn="just">
              <a:lnSpc>
                <a:spcPct val="150000"/>
              </a:lnSpc>
            </a:pPr>
            <a:r>
              <a:rPr lang="ru-RU" sz="2000" b="1" u="sng" dirty="0" smtClean="0">
                <a:solidFill>
                  <a:srgbClr val="002060"/>
                </a:solidFill>
              </a:rPr>
              <a:t>Вариант 3.</a:t>
            </a:r>
            <a:r>
              <a:rPr lang="ru-RU" sz="2000" b="1" dirty="0" smtClean="0">
                <a:solidFill>
                  <a:srgbClr val="002060"/>
                </a:solidFill>
              </a:rPr>
              <a:t> «Кто лишний?»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Педагог  выкладывает персонажей из сказки + лишний герой. Предлагает детям назвать сказку и найти лишнего героя.</a:t>
            </a:r>
          </a:p>
          <a:p>
            <a:pPr algn="just">
              <a:lnSpc>
                <a:spcPct val="150000"/>
              </a:lnSpc>
            </a:pPr>
            <a:r>
              <a:rPr lang="ru-RU" sz="2000" b="1" u="sng" dirty="0" smtClean="0">
                <a:solidFill>
                  <a:srgbClr val="002060"/>
                </a:solidFill>
              </a:rPr>
              <a:t>Вариант 4.</a:t>
            </a:r>
            <a:r>
              <a:rPr lang="ru-RU" sz="2000" b="1" dirty="0" smtClean="0">
                <a:solidFill>
                  <a:srgbClr val="002060"/>
                </a:solidFill>
              </a:rPr>
              <a:t> «Узнай сказку?».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Педагог выкладывает перед детьми героев и произносит отрывок  из произведения. Дети называют сказку и продолжают повествование.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544616"/>
          </a:xfrm>
        </p:spPr>
        <p:txBody>
          <a:bodyPr/>
          <a:lstStyle/>
          <a:p>
            <a:r>
              <a:rPr lang="ru-RU" sz="2000" b="1" u="sng" dirty="0" smtClean="0">
                <a:solidFill>
                  <a:srgbClr val="002060"/>
                </a:solidFill>
              </a:rPr>
              <a:t>Вариант 5</a:t>
            </a:r>
            <a:r>
              <a:rPr lang="ru-RU" sz="2000" b="1" dirty="0" smtClean="0">
                <a:solidFill>
                  <a:srgbClr val="002060"/>
                </a:solidFill>
              </a:rPr>
              <a:t>. «Из какой сказки герой?»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solidFill>
                  <a:srgbClr val="002060"/>
                </a:solidFill>
              </a:rPr>
              <a:t>1) Педагог показывает героя и спрашивает :-В какой сказке есть этот герой ? Дети называют сказку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2 ) Педагог описывает героя (также можно загадать загадку). Дети узнают по описанию, что это за герой. При угадывании педагог отдает фигурку ребенку. </a:t>
            </a:r>
            <a:r>
              <a:rPr lang="ru-RU" sz="2000" i="1" dirty="0" smtClean="0">
                <a:solidFill>
                  <a:srgbClr val="002060"/>
                </a:solidFill>
              </a:rPr>
              <a:t>(Педагог раздает фигурки детям в процессе отгадывания) . </a:t>
            </a:r>
            <a:r>
              <a:rPr lang="ru-RU" sz="2000" dirty="0" smtClean="0">
                <a:solidFill>
                  <a:srgbClr val="002060"/>
                </a:solidFill>
              </a:rPr>
              <a:t>Затем дети могут обыграть </a:t>
            </a:r>
            <a:r>
              <a:rPr lang="ru-RU" sz="2000" b="1" dirty="0" smtClean="0">
                <a:solidFill>
                  <a:srgbClr val="002060"/>
                </a:solidFill>
              </a:rPr>
              <a:t>сказку </a:t>
            </a:r>
            <a:r>
              <a:rPr lang="ru-RU" sz="2000" dirty="0" smtClean="0">
                <a:solidFill>
                  <a:srgbClr val="002060"/>
                </a:solidFill>
              </a:rPr>
              <a:t>в которой присутствуют эти герои.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rgbClr val="002060"/>
                </a:solidFill>
              </a:rPr>
              <a:t>Вариант 6</a:t>
            </a:r>
            <a:r>
              <a:rPr lang="ru-RU" sz="2000" b="1" dirty="0" smtClean="0">
                <a:solidFill>
                  <a:srgbClr val="002060"/>
                </a:solidFill>
              </a:rPr>
              <a:t>. «Далеко-близко»</a:t>
            </a:r>
            <a:r>
              <a:rPr lang="ru-RU" sz="2000" dirty="0" smtClean="0">
                <a:solidFill>
                  <a:srgbClr val="002060"/>
                </a:solidFill>
              </a:rPr>
              <a:t> (на пространственное ориентирование).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</a:t>
            </a:r>
          </a:p>
          <a:p>
            <a:pPr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Многофункциональное </a:t>
            </a:r>
            <a:r>
              <a:rPr lang="ru-RU" sz="2000" dirty="0">
                <a:solidFill>
                  <a:srgbClr val="002060"/>
                </a:solidFill>
              </a:rPr>
              <a:t>дидактическое пособие (игра) </a:t>
            </a:r>
            <a:r>
              <a:rPr lang="ru-RU" sz="2000" b="1" dirty="0" smtClean="0">
                <a:solidFill>
                  <a:srgbClr val="002060"/>
                </a:solidFill>
              </a:rPr>
              <a:t>«Мои первые сказки» </a:t>
            </a:r>
            <a:r>
              <a:rPr lang="ru-RU" sz="2000" dirty="0">
                <a:solidFill>
                  <a:srgbClr val="002060"/>
                </a:solidFill>
              </a:rPr>
              <a:t>предполагает следующие варианты игр: </a:t>
            </a:r>
            <a:r>
              <a:rPr lang="ru-RU" sz="2000" dirty="0" smtClean="0">
                <a:solidFill>
                  <a:srgbClr val="002060"/>
                </a:solidFill>
              </a:rPr>
              <a:t> «Угадай по цвету?», </a:t>
            </a:r>
            <a:r>
              <a:rPr lang="ru-RU" sz="2000" dirty="0">
                <a:solidFill>
                  <a:srgbClr val="002060"/>
                </a:solidFill>
              </a:rPr>
              <a:t>«Четвертый – лишний», </a:t>
            </a:r>
            <a:r>
              <a:rPr lang="ru-RU" sz="2000" dirty="0" smtClean="0">
                <a:solidFill>
                  <a:srgbClr val="002060"/>
                </a:solidFill>
              </a:rPr>
              <a:t>«Большой-маленький», «Высокий-низкий», «Кто за кем?», </a:t>
            </a:r>
            <a:r>
              <a:rPr lang="ru-RU" sz="2000" dirty="0" smtClean="0">
                <a:solidFill>
                  <a:srgbClr val="002060"/>
                </a:solidFill>
              </a:rPr>
              <a:t>«Разложи по порядку», «Подбери </a:t>
            </a:r>
            <a:r>
              <a:rPr lang="ru-RU" sz="2000" dirty="0" smtClean="0">
                <a:solidFill>
                  <a:srgbClr val="002060"/>
                </a:solidFill>
              </a:rPr>
              <a:t>пару», </a:t>
            </a:r>
            <a:r>
              <a:rPr lang="ru-RU" sz="2000" dirty="0" smtClean="0">
                <a:solidFill>
                  <a:srgbClr val="002060"/>
                </a:solidFill>
              </a:rPr>
              <a:t>«Что где </a:t>
            </a:r>
            <a:r>
              <a:rPr lang="ru-RU" sz="2000" dirty="0" err="1" smtClean="0">
                <a:solidFill>
                  <a:srgbClr val="002060"/>
                </a:solidFill>
              </a:rPr>
              <a:t>находиться?»,«</a:t>
            </a:r>
            <a:r>
              <a:rPr lang="ru-RU" sz="2000" dirty="0" err="1">
                <a:solidFill>
                  <a:srgbClr val="002060"/>
                </a:solidFill>
              </a:rPr>
              <a:t>Найди</a:t>
            </a:r>
            <a:r>
              <a:rPr lang="ru-RU" sz="2000" dirty="0">
                <a:solidFill>
                  <a:srgbClr val="002060"/>
                </a:solidFill>
              </a:rPr>
              <a:t> предмет</a:t>
            </a:r>
            <a:r>
              <a:rPr lang="ru-RU" sz="2000" dirty="0" smtClean="0">
                <a:solidFill>
                  <a:srgbClr val="002060"/>
                </a:solidFill>
              </a:rPr>
              <a:t>», «Ассоциации» </a:t>
            </a:r>
            <a:r>
              <a:rPr lang="ru-RU" sz="2000" dirty="0">
                <a:solidFill>
                  <a:srgbClr val="002060"/>
                </a:solidFill>
              </a:rPr>
              <a:t>и др.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8786874" cy="2444753"/>
          </a:xfrm>
        </p:spPr>
        <p:txBody>
          <a:bodyPr/>
          <a:lstStyle/>
          <a:p>
            <a:pPr algn="just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    Предлагаемое  развивающее пособие (игра) используется в процессе организации образовательной деятельности (на занятии), при организации индивидуальной, подгрупповой работы, в режимных моментах с детьми раннего возраста в детском саду и в семейном воспитании.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1187624" y="839011"/>
            <a:ext cx="6858048" cy="1000132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СПАСИБО ЗА ВНИМАНИЕ</a:t>
            </a:r>
          </a:p>
          <a:p>
            <a:endParaRPr lang="ru-RU" dirty="0" smtClean="0"/>
          </a:p>
        </p:txBody>
      </p:sp>
      <p:pic>
        <p:nvPicPr>
          <p:cNvPr id="13316" name="Picture 4" descr="C:\Users\1\Desktop\16167364395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83568" y="1844823"/>
            <a:ext cx="7603206" cy="4513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489585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Актуальность: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</a:rPr>
              <a:t>Ранний дошкольный возраст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–это период активного усвоения ребёнком разговорного языка, становления и развития всех сторон речи: фонетической, лексической, грамматической. Существенную роль в процессе развития речи детей дошкольного возраста выполняет художественное слово –детская литература и фольклор. Именно фольклорные произведения характеризуются богатством, наполненностью, яркостью речи, интонационной выразительностью.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У детей раннего возраста игровая деятельность имеет важное значение для общего развития, а также для формирования памяти, мышления, развития речи и коммуникативных навыков.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С раннего детства дети знакомятся со сказкой. Сказка учит различать добро и зло, делать выбор, принимать жизненно-важные решения.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8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1188" y="620688"/>
            <a:ext cx="7829576" cy="482584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ea typeface="Times New Roman"/>
                <a:cs typeface="Times New Roman"/>
              </a:rPr>
              <a:t>Цель:</a:t>
            </a:r>
            <a:r>
              <a:rPr lang="ru-RU" sz="2400" dirty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ea typeface="Times New Roman"/>
                <a:cs typeface="Times New Roman"/>
              </a:rPr>
              <a:t>Формировать определённые умения и навыки, расширять кругозор, развивать познавательные и психические процессы дошкольников. Учить детей ориентироваться в сказках, узнавать героев, выделять их особенности.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4" descr="C:\Users\1\Desktop\1616736439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8438">
            <a:off x="627446" y="2917766"/>
            <a:ext cx="2451021" cy="310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5"/>
            <a:ext cx="5400161" cy="318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1\Desktop\16167364395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8072494" cy="507209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10" y="6000768"/>
            <a:ext cx="7829576" cy="482584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Сказки «Курочка Ряба», «Колобок»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214282" y="714356"/>
            <a:ext cx="8586758" cy="4895850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Описание: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Данная разработка дидактического пособия рассчитана на детей раннего возраста, которая позволит детям в игровой форме вспомнить сказки, попробовать себя в театральной деятельности, примерив на себя образы героев. В процессе игры развиваются мыслительные процессы, словарный запас, кругозор, сенсорные эталоны, мелкая моторика.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</a:t>
            </a:r>
          </a:p>
          <a:p>
            <a:pPr algn="just">
              <a:buNone/>
            </a:pP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    Количество </a:t>
            </a:r>
            <a:r>
              <a:rPr lang="ru-RU" sz="1800" dirty="0">
                <a:solidFill>
                  <a:srgbClr val="002060"/>
                </a:solidFill>
              </a:rPr>
              <a:t>игровых заданий можно регулировать в зависимости от возраста и восприятия детей; продолжительность игры зависит от интереса и особенностей детей, но лучше, если для детей она не будет превышать 10-15 минут. </a:t>
            </a:r>
          </a:p>
          <a:p>
            <a:pPr algn="just"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В подборке дидактического материала предполагаются загадки, воспитательные и образовательные возможности  которых  многообразны. Отгадывание загадок развивает находчивость, сообразительность, быстроту реакции, мышление, способность глубоко и разносторонне осмысливать мир. </a:t>
            </a:r>
          </a:p>
          <a:p>
            <a:pPr algn="just"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1\Desktop\161673643953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57224" y="1000108"/>
            <a:ext cx="7786745" cy="44291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14612" y="5500702"/>
            <a:ext cx="4045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Потешка</a:t>
            </a:r>
            <a:r>
              <a:rPr lang="ru-RU" sz="2400" b="1" dirty="0" smtClean="0">
                <a:solidFill>
                  <a:srgbClr val="002060"/>
                </a:solidFill>
              </a:rPr>
              <a:t> «Два веселых гуся»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81098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Задачи: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учить детей воспроизводить звукоподражания (га-га, мяу, гав-гав, пи-пи, ква-ква и т.д.), закрепляя в пассивной и активной речи;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учить детей выполнять совместные действия по речевой инструкции;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учить понимать слова, составлять простую фразу по действиям с игрушками; отвечать на вопросы;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подводить детей к пониманию текста, разыгрывать содержание, используя персонажей;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знакомить детей с произведениями русского фольклора;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развивать коммуникативные  качества у детей в игре;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формировать понятия </a:t>
            </a:r>
            <a:r>
              <a:rPr lang="ru-RU" sz="2000" dirty="0">
                <a:solidFill>
                  <a:srgbClr val="002060"/>
                </a:solidFill>
              </a:rPr>
              <a:t>«один», «много», «мало», «столько же», «ни одного</a:t>
            </a:r>
            <a:r>
              <a:rPr lang="ru-RU" sz="2000" dirty="0" smtClean="0">
                <a:solidFill>
                  <a:srgbClr val="002060"/>
                </a:solidFill>
              </a:rPr>
              <a:t>»;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и</a:t>
            </a:r>
            <a:r>
              <a:rPr lang="ru-RU" sz="2000" dirty="0" smtClean="0">
                <a:solidFill>
                  <a:srgbClr val="002060"/>
                </a:solidFill>
              </a:rPr>
              <a:t>зучать количественный и порядковый счет;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2022" y="692696"/>
            <a:ext cx="8359956" cy="1417548"/>
          </a:xfrm>
        </p:spPr>
        <p:txBody>
          <a:bodyPr/>
          <a:lstStyle/>
          <a:p>
            <a:pPr lvl="0"/>
            <a:r>
              <a:rPr lang="ru-RU" sz="2000" dirty="0">
                <a:solidFill>
                  <a:srgbClr val="002060"/>
                </a:solidFill>
              </a:rPr>
              <a:t>развивать у детей память, внимание, воображение;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формировать в процессе игры мышление; ориентировку в пространстве, сенсорные эталоны;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развивать зрительное восприятие;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развивать координацию и мелкую моторику  пальцев рук.</a:t>
            </a:r>
          </a:p>
        </p:txBody>
      </p:sp>
      <p:pic>
        <p:nvPicPr>
          <p:cNvPr id="5" name="Picture 5" descr="C:\Users\1\Desktop\16167364395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2636912"/>
            <a:ext cx="6408712" cy="33843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609329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buNone/>
            </a:pPr>
            <a:r>
              <a:rPr lang="ru-RU" sz="2400" b="1" dirty="0">
                <a:solidFill>
                  <a:srgbClr val="002060"/>
                </a:solidFill>
              </a:rPr>
              <a:t>Русская народная сказка «Репка»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-214346" y="6000768"/>
            <a:ext cx="8429684" cy="625460"/>
          </a:xfrm>
        </p:spPr>
        <p:txBody>
          <a:bodyPr/>
          <a:lstStyle/>
          <a:p>
            <a:pPr lvl="4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Русская народная сказка «Курочка Ряба»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4" descr="C:\Users\1\Desktop\16167364395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714620"/>
            <a:ext cx="5298826" cy="3328993"/>
          </a:xfrm>
          <a:prstGeom prst="rect">
            <a:avLst/>
          </a:prstGeom>
          <a:noFill/>
        </p:spPr>
      </p:pic>
      <p:pic>
        <p:nvPicPr>
          <p:cNvPr id="7" name="Picture 2" descr="C:\Users\1\Desktop\16167364395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535785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rDetstv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MirDetstva</Template>
  <TotalTime>263</TotalTime>
  <Words>624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MirDetstva</vt:lpstr>
      <vt:lpstr>Муниципальное дошкольное образовательное автономное учреждение «Детский сад № 1 компенсирующего вида с приоритетным осуществлением квалифицированной коррекции отклонений в физическом и психическом развитии воспитанников г. Орска»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«Детский сад № 1 компенсирующего вида с приоритетным осуществлением квалифицированной коррекции отклонений в физическом и психическом развитии воспитанников г. Орска»</dc:title>
  <dc:creator>1</dc:creator>
  <dc:description>http://propowerpoint.ru - Бесплатные шаблоны для презентаций. Полезные советы и уроки  PowerPoint .</dc:description>
  <cp:lastModifiedBy>Pc</cp:lastModifiedBy>
  <cp:revision>28</cp:revision>
  <dcterms:created xsi:type="dcterms:W3CDTF">2021-03-31T09:05:20Z</dcterms:created>
  <dcterms:modified xsi:type="dcterms:W3CDTF">2021-03-31T17:00:11Z</dcterms:modified>
</cp:coreProperties>
</file>